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Shape 51"/>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2" name="Shape 5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7" name="Shape 57"/>
        <p:cNvGrpSpPr/>
        <p:nvPr/>
      </p:nvGrpSpPr>
      <p:grpSpPr>
        <a:xfrm>
          <a:off x="0" y="0"/>
          <a:ext cx="0" cy="0"/>
          <a:chOff x="0" y="0"/>
          <a:chExt cx="0" cy="0"/>
        </a:xfrm>
      </p:grpSpPr>
      <p:sp>
        <p:nvSpPr>
          <p:cNvPr id="58" name="Shape 5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59" name="Shape 5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6" name="Shape 66"/>
        <p:cNvGrpSpPr/>
        <p:nvPr/>
      </p:nvGrpSpPr>
      <p:grpSpPr>
        <a:xfrm>
          <a:off x="0" y="0"/>
          <a:ext cx="0" cy="0"/>
          <a:chOff x="0" y="0"/>
          <a:chExt cx="0" cy="0"/>
        </a:xfrm>
      </p:grpSpPr>
      <p:sp>
        <p:nvSpPr>
          <p:cNvPr id="67" name="Shape 6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8" name="Shape 6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Shape 7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6" name="Shape 7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Shape 8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4" name="Shape 8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0" name="Shape 90"/>
        <p:cNvGrpSpPr/>
        <p:nvPr/>
      </p:nvGrpSpPr>
      <p:grpSpPr>
        <a:xfrm>
          <a:off x="0" y="0"/>
          <a:ext cx="0" cy="0"/>
          <a:chOff x="0" y="0"/>
          <a:chExt cx="0" cy="0"/>
        </a:xfrm>
      </p:grpSpPr>
      <p:sp>
        <p:nvSpPr>
          <p:cNvPr id="91" name="Shape 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2" name="Shape 9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Shape 9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0" name="Shape 10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Shape 10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6" name="Shape 10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a:t>The majority of wealth and assets are held by 50–65-year-olds yet 95 per cent of advertising revenue is aimed at under-35s. Companies’ perceptions of older people are that they don’t spend very much and are set in their purchasing habits, yet the ageing ‘boomers’, the new generation of 50–60-year-olds, have very different attitudes and purchasing patterns from preceding generations.</a:t>
            </a:r>
            <a:endParaRPr/>
          </a:p>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Shape 11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2" name="Shape 11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Shape 12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5" name="Shape 12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Shape 13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3" name="Shape 13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Shape 15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1" name="Shape 15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Shape 17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5" name="Shape 17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Marketing needs to think about the aspect of old peoples eye sight and hearing due to the fact they could be experiencing some physiological changes.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Shape 18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1" name="Shape 18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Shape 10"/>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Shape 11"/>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Shape 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Shape 14"/>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Shape 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Shape 17"/>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Shape 18"/>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Shape 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Shape 21"/>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Shape 22"/>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Shape 23"/>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Shape 2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Shape 2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Shape 2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Shape 29"/>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Shape 30"/>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Shape 3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Shape 33"/>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Shape 3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7" name="Shape 37"/>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Shape 38"/>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Shape 3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Shape 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Shape 42"/>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Shape 4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Shape 4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Shape 46"/>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Shape 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Shape 4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6.png"/><Relationship Id="rId4" Type="http://schemas.openxmlformats.org/officeDocument/2006/relationships/image" Target="../media/image16.png"/><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2.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www.statswales.gov.wales" TargetMode="External"/><Relationship Id="rId4" Type="http://schemas.openxmlformats.org/officeDocument/2006/relationships/hyperlink" Target="http://www.visitbritain.org" TargetMode="External"/><Relationship Id="rId5" Type="http://schemas.openxmlformats.org/officeDocument/2006/relationships/hyperlink" Target="http://www.marketingdonut.co.uk" TargetMode="External"/><Relationship Id="rId6" Type="http://schemas.openxmlformats.org/officeDocument/2006/relationships/hyperlink" Target="http://www.ageuk.org.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5.png"/><Relationship Id="rId4" Type="http://schemas.openxmlformats.org/officeDocument/2006/relationships/image" Target="../media/image11.jpg"/><Relationship Id="rId5" Type="http://schemas.openxmlformats.org/officeDocument/2006/relationships/image" Target="../media/image14.png"/><Relationship Id="rId6"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www.economist.com" TargetMode="External"/><Relationship Id="rId4" Type="http://schemas.openxmlformats.org/officeDocument/2006/relationships/hyperlink" Target="http://www.ageuk.org.u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www.ageuk.org.uk" TargetMode="External"/><Relationship Id="rId4" Type="http://schemas.openxmlformats.org/officeDocument/2006/relationships/hyperlink" Target="https://www.ageuk.org.uk/documents/en-gb/for-professionals/consumer-issues/id2710_marketing_and_advertising_to_older_people_2002_pro.pdf?dtrk=true" TargetMode="External"/><Relationship Id="rId11" Type="http://schemas.openxmlformats.org/officeDocument/2006/relationships/hyperlink" Target="https://www.visitbritain.org/sites/default/files/vb-corporate/Documents-Library/documents/Regional_Activities_report_FINAL_COMPRESSED.pdf" TargetMode="External"/><Relationship Id="rId10" Type="http://schemas.openxmlformats.org/officeDocument/2006/relationships/hyperlink" Target="http://www.visitbritain.org" TargetMode="External"/><Relationship Id="rId9" Type="http://schemas.openxmlformats.org/officeDocument/2006/relationships/hyperlink" Target="http://www.visitbritain.org" TargetMode="External"/><Relationship Id="rId5" Type="http://schemas.openxmlformats.org/officeDocument/2006/relationships/hyperlink" Target="http://www.economist.com" TargetMode="External"/><Relationship Id="rId6" Type="http://schemas.openxmlformats.org/officeDocument/2006/relationships/hyperlink" Target="https://www.economist.com/news/business/21696539-older-consumers-will-reshape-business-landscape-grey-market" TargetMode="External"/><Relationship Id="rId7" Type="http://schemas.openxmlformats.org/officeDocument/2006/relationships/hyperlink" Target="http://www.stats.gov.wales" TargetMode="External"/><Relationship Id="rId8" Type="http://schemas.openxmlformats.org/officeDocument/2006/relationships/hyperlink" Target="https://statswales.gov.wales/Catalogue/Equality-and-Diversity/Older-People/Active-Ageing"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D966"/>
        </a:solidFill>
      </p:bgPr>
    </p:bg>
    <p:spTree>
      <p:nvGrpSpPr>
        <p:cNvPr id="53" name="Shape 53"/>
        <p:cNvGrpSpPr/>
        <p:nvPr/>
      </p:nvGrpSpPr>
      <p:grpSpPr>
        <a:xfrm>
          <a:off x="0" y="0"/>
          <a:ext cx="0" cy="0"/>
          <a:chOff x="0" y="0"/>
          <a:chExt cx="0" cy="0"/>
        </a:xfrm>
      </p:grpSpPr>
      <p:sp>
        <p:nvSpPr>
          <p:cNvPr id="54" name="Shape 54"/>
          <p:cNvSpPr txBox="1"/>
          <p:nvPr>
            <p:ph type="ctrTitle"/>
          </p:nvPr>
        </p:nvSpPr>
        <p:spPr>
          <a:xfrm>
            <a:off x="198050" y="411300"/>
            <a:ext cx="8520600" cy="306900"/>
          </a:xfrm>
          <a:prstGeom prst="rect">
            <a:avLst/>
          </a:prstGeom>
        </p:spPr>
        <p:txBody>
          <a:bodyPr anchorCtr="0" anchor="b" bIns="91425" lIns="91425" spcFirstLastPara="1" rIns="91425" wrap="square" tIns="91425">
            <a:noAutofit/>
          </a:bodyPr>
          <a:lstStyle/>
          <a:p>
            <a:pPr indent="0" lvl="0" marL="0">
              <a:spcBef>
                <a:spcPts val="0"/>
              </a:spcBef>
              <a:spcAft>
                <a:spcPts val="0"/>
              </a:spcAft>
              <a:buNone/>
            </a:pPr>
            <a:r>
              <a:rPr lang="en-GB" sz="2400">
                <a:solidFill>
                  <a:srgbClr val="CC0000"/>
                </a:solidFill>
              </a:rPr>
              <a:t>‘Becoming Welsh’ - For a Few Days</a:t>
            </a:r>
            <a:endParaRPr sz="2400">
              <a:solidFill>
                <a:srgbClr val="CC0000"/>
              </a:solidFill>
            </a:endParaRPr>
          </a:p>
        </p:txBody>
      </p:sp>
      <p:sp>
        <p:nvSpPr>
          <p:cNvPr id="55" name="Shape 55"/>
          <p:cNvSpPr txBox="1"/>
          <p:nvPr>
            <p:ph idx="1" type="subTitle"/>
          </p:nvPr>
        </p:nvSpPr>
        <p:spPr>
          <a:xfrm>
            <a:off x="198050" y="4515650"/>
            <a:ext cx="8520600" cy="5673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1400">
                <a:solidFill>
                  <a:srgbClr val="38761D"/>
                </a:solidFill>
              </a:rPr>
              <a:t> </a:t>
            </a:r>
            <a:r>
              <a:rPr lang="en-GB" sz="1600">
                <a:solidFill>
                  <a:srgbClr val="38761D"/>
                </a:solidFill>
              </a:rPr>
              <a:t>Bethan Mathews &amp; Roisin Hannon</a:t>
            </a:r>
            <a:endParaRPr sz="1600">
              <a:solidFill>
                <a:srgbClr val="38761D"/>
              </a:solidFill>
            </a:endParaRPr>
          </a:p>
        </p:txBody>
      </p:sp>
      <p:pic>
        <p:nvPicPr>
          <p:cNvPr id="56" name="Shape 56"/>
          <p:cNvPicPr preferRelativeResize="0"/>
          <p:nvPr/>
        </p:nvPicPr>
        <p:blipFill>
          <a:blip r:embed="rId3">
            <a:alphaModFix/>
          </a:blip>
          <a:stretch>
            <a:fillRect/>
          </a:stretch>
        </p:blipFill>
        <p:spPr>
          <a:xfrm>
            <a:off x="3128900" y="799150"/>
            <a:ext cx="2658900" cy="3545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0" name="Shape 60"/>
        <p:cNvGrpSpPr/>
        <p:nvPr/>
      </p:nvGrpSpPr>
      <p:grpSpPr>
        <a:xfrm>
          <a:off x="0" y="0"/>
          <a:ext cx="0" cy="0"/>
          <a:chOff x="0" y="0"/>
          <a:chExt cx="0" cy="0"/>
        </a:xfrm>
      </p:grpSpPr>
      <p:sp>
        <p:nvSpPr>
          <p:cNvPr id="61" name="Shape 6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GB"/>
              <a:t>How Wales is misunderstood and why we want to change it </a:t>
            </a:r>
            <a:endParaRPr/>
          </a:p>
        </p:txBody>
      </p:sp>
      <p:pic>
        <p:nvPicPr>
          <p:cNvPr id="62" name="Shape 62"/>
          <p:cNvPicPr preferRelativeResize="0"/>
          <p:nvPr/>
        </p:nvPicPr>
        <p:blipFill>
          <a:blip r:embed="rId3">
            <a:alphaModFix/>
          </a:blip>
          <a:stretch>
            <a:fillRect/>
          </a:stretch>
        </p:blipFill>
        <p:spPr>
          <a:xfrm>
            <a:off x="0" y="0"/>
            <a:ext cx="9144000" cy="5143500"/>
          </a:xfrm>
          <a:prstGeom prst="rect">
            <a:avLst/>
          </a:prstGeom>
          <a:noFill/>
          <a:ln>
            <a:noFill/>
          </a:ln>
        </p:spPr>
      </p:pic>
      <p:sp>
        <p:nvSpPr>
          <p:cNvPr id="63" name="Shape 63"/>
          <p:cNvSpPr txBox="1"/>
          <p:nvPr>
            <p:ph idx="1" type="body"/>
          </p:nvPr>
        </p:nvSpPr>
        <p:spPr>
          <a:xfrm>
            <a:off x="311700" y="925300"/>
            <a:ext cx="8520600" cy="36429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solidFill>
                  <a:srgbClr val="FFE599"/>
                </a:solidFill>
              </a:rPr>
              <a:t>Wales has been portrayed in many different ways, both in the past</a:t>
            </a:r>
            <a:endParaRPr>
              <a:solidFill>
                <a:srgbClr val="FFE599"/>
              </a:solidFill>
            </a:endParaRPr>
          </a:p>
          <a:p>
            <a:pPr indent="0" lvl="0" marL="0">
              <a:spcBef>
                <a:spcPts val="1600"/>
              </a:spcBef>
              <a:spcAft>
                <a:spcPts val="0"/>
              </a:spcAft>
              <a:buNone/>
            </a:pPr>
            <a:r>
              <a:rPr lang="en-GB">
                <a:solidFill>
                  <a:srgbClr val="FFE599"/>
                </a:solidFill>
              </a:rPr>
              <a:t>and more recently.</a:t>
            </a:r>
            <a:endParaRPr>
              <a:solidFill>
                <a:srgbClr val="FFE599"/>
              </a:solidFill>
            </a:endParaRPr>
          </a:p>
          <a:p>
            <a:pPr indent="0" lvl="0" marL="0">
              <a:spcBef>
                <a:spcPts val="1600"/>
              </a:spcBef>
              <a:spcAft>
                <a:spcPts val="0"/>
              </a:spcAft>
              <a:buNone/>
            </a:pPr>
            <a:r>
              <a:rPr lang="en-GB">
                <a:solidFill>
                  <a:srgbClr val="FFE599"/>
                </a:solidFill>
              </a:rPr>
              <a:t>Unfortunately Wales has always been viewed as a ‘misunderstood country’; it has its own language, which is considered by some as ‘dying’, but has some of the most beautiful coastline in the world. </a:t>
            </a:r>
            <a:endParaRPr>
              <a:solidFill>
                <a:srgbClr val="FFE599"/>
              </a:solidFill>
            </a:endParaRPr>
          </a:p>
          <a:p>
            <a:pPr indent="0" lvl="0" marL="0">
              <a:spcBef>
                <a:spcPts val="1600"/>
              </a:spcBef>
              <a:spcAft>
                <a:spcPts val="0"/>
              </a:spcAft>
              <a:buNone/>
            </a:pPr>
            <a:r>
              <a:rPr lang="en-GB">
                <a:solidFill>
                  <a:srgbClr val="FFE599"/>
                </a:solidFill>
              </a:rPr>
              <a:t>The aim of our product is to encourage those who have not yet been to Wales to discover its natural beauty, deep rooted culture and Celtic language. Wales has much to offer and we wish to prove to everyone that we are certainly far, far more than just a land of caves and sheep!</a:t>
            </a:r>
            <a:endParaRPr>
              <a:solidFill>
                <a:srgbClr val="FFE599"/>
              </a:solidFill>
            </a:endParaRPr>
          </a:p>
          <a:p>
            <a:pPr indent="0" lvl="0" marL="0">
              <a:spcBef>
                <a:spcPts val="1600"/>
              </a:spcBef>
              <a:spcAft>
                <a:spcPts val="1600"/>
              </a:spcAft>
              <a:buNone/>
            </a:pPr>
            <a:r>
              <a:rPr lang="en-GB"/>
              <a:t> </a:t>
            </a:r>
            <a:endParaRPr/>
          </a:p>
        </p:txBody>
      </p:sp>
      <p:pic>
        <p:nvPicPr>
          <p:cNvPr id="64" name="Shape 64"/>
          <p:cNvPicPr preferRelativeResize="0"/>
          <p:nvPr/>
        </p:nvPicPr>
        <p:blipFill>
          <a:blip r:embed="rId4">
            <a:alphaModFix/>
          </a:blip>
          <a:stretch>
            <a:fillRect/>
          </a:stretch>
        </p:blipFill>
        <p:spPr>
          <a:xfrm>
            <a:off x="7208415" y="762250"/>
            <a:ext cx="1623875" cy="999700"/>
          </a:xfrm>
          <a:prstGeom prst="rect">
            <a:avLst/>
          </a:prstGeom>
          <a:noFill/>
          <a:ln>
            <a:noFill/>
          </a:ln>
        </p:spPr>
      </p:pic>
      <p:pic>
        <p:nvPicPr>
          <p:cNvPr id="65" name="Shape 65"/>
          <p:cNvPicPr preferRelativeResize="0"/>
          <p:nvPr/>
        </p:nvPicPr>
        <p:blipFill>
          <a:blip r:embed="rId5">
            <a:alphaModFix/>
          </a:blip>
          <a:stretch>
            <a:fillRect/>
          </a:stretch>
        </p:blipFill>
        <p:spPr>
          <a:xfrm>
            <a:off x="2409775" y="1325300"/>
            <a:ext cx="1364025" cy="7194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9" name="Shape 69"/>
        <p:cNvGrpSpPr/>
        <p:nvPr/>
      </p:nvGrpSpPr>
      <p:grpSpPr>
        <a:xfrm>
          <a:off x="0" y="0"/>
          <a:ext cx="0" cy="0"/>
          <a:chOff x="0" y="0"/>
          <a:chExt cx="0" cy="0"/>
        </a:xfrm>
      </p:grpSpPr>
      <p:sp>
        <p:nvSpPr>
          <p:cNvPr id="70" name="Shape 7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GB"/>
              <a:t>Itinerary - Day 1 </a:t>
            </a:r>
            <a:endParaRPr/>
          </a:p>
        </p:txBody>
      </p:sp>
      <p:sp>
        <p:nvSpPr>
          <p:cNvPr id="71" name="Shape 7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sz="1200">
              <a:solidFill>
                <a:srgbClr val="000000"/>
              </a:solidFill>
            </a:endParaRPr>
          </a:p>
          <a:p>
            <a:pPr indent="0" lvl="0" marL="0" rtl="0">
              <a:spcBef>
                <a:spcPts val="0"/>
              </a:spcBef>
              <a:spcAft>
                <a:spcPts val="0"/>
              </a:spcAft>
              <a:buNone/>
            </a:pPr>
            <a:r>
              <a:rPr lang="en-GB" sz="1200">
                <a:solidFill>
                  <a:srgbClr val="000000"/>
                </a:solidFill>
              </a:rPr>
              <a:t> </a:t>
            </a:r>
            <a:endParaRPr sz="1200">
              <a:solidFill>
                <a:srgbClr val="000000"/>
              </a:solidFill>
            </a:endParaRPr>
          </a:p>
          <a:p>
            <a:pPr indent="0" lvl="0" marL="0" rtl="0" algn="ctr">
              <a:spcBef>
                <a:spcPts val="0"/>
              </a:spcBef>
              <a:spcAft>
                <a:spcPts val="0"/>
              </a:spcAft>
              <a:buNone/>
            </a:pPr>
            <a:r>
              <a:rPr lang="en-GB" sz="1200">
                <a:solidFill>
                  <a:srgbClr val="000000"/>
                </a:solidFill>
              </a:rPr>
              <a:t>Activities &amp; Times</a:t>
            </a:r>
            <a:endParaRPr sz="1200">
              <a:solidFill>
                <a:srgbClr val="000000"/>
              </a:solidFill>
            </a:endParaRPr>
          </a:p>
          <a:p>
            <a:pPr indent="0" lvl="0" marL="0" rtl="0" algn="ctr">
              <a:spcBef>
                <a:spcPts val="0"/>
              </a:spcBef>
              <a:spcAft>
                <a:spcPts val="0"/>
              </a:spcAft>
              <a:buNone/>
            </a:pPr>
            <a:r>
              <a:rPr lang="en-GB" sz="1200">
                <a:solidFill>
                  <a:srgbClr val="000000"/>
                </a:solidFill>
              </a:rPr>
              <a:t>Introduction to your comfortable accommodation</a:t>
            </a:r>
            <a:endParaRPr sz="1200">
              <a:solidFill>
                <a:srgbClr val="000000"/>
              </a:solidFill>
            </a:endParaRPr>
          </a:p>
          <a:p>
            <a:pPr indent="0" lvl="0" marL="0" rtl="0" algn="ctr">
              <a:spcBef>
                <a:spcPts val="0"/>
              </a:spcBef>
              <a:spcAft>
                <a:spcPts val="0"/>
              </a:spcAft>
              <a:buNone/>
            </a:pPr>
            <a:r>
              <a:rPr lang="en-GB" sz="1200">
                <a:solidFill>
                  <a:srgbClr val="000000"/>
                </a:solidFill>
              </a:rPr>
              <a:t>9am-10am</a:t>
            </a:r>
            <a:endParaRPr sz="1200">
              <a:solidFill>
                <a:srgbClr val="000000"/>
              </a:solidFill>
            </a:endParaRPr>
          </a:p>
          <a:p>
            <a:pPr indent="0" lvl="0" marL="0" rtl="0" algn="ctr">
              <a:spcBef>
                <a:spcPts val="0"/>
              </a:spcBef>
              <a:spcAft>
                <a:spcPts val="0"/>
              </a:spcAft>
              <a:buNone/>
            </a:pPr>
            <a:r>
              <a:rPr lang="en-GB" sz="1200">
                <a:solidFill>
                  <a:srgbClr val="000000"/>
                </a:solidFill>
              </a:rPr>
              <a:t>A coach trip around  the scenic Gower Peninsula</a:t>
            </a:r>
            <a:endParaRPr sz="1200">
              <a:solidFill>
                <a:srgbClr val="000000"/>
              </a:solidFill>
            </a:endParaRPr>
          </a:p>
          <a:p>
            <a:pPr indent="0" lvl="0" marL="0" rtl="0" algn="ctr">
              <a:spcBef>
                <a:spcPts val="0"/>
              </a:spcBef>
              <a:spcAft>
                <a:spcPts val="0"/>
              </a:spcAft>
              <a:buNone/>
            </a:pPr>
            <a:r>
              <a:rPr lang="en-GB" sz="1200">
                <a:solidFill>
                  <a:srgbClr val="000000"/>
                </a:solidFill>
              </a:rPr>
              <a:t>10am-12am</a:t>
            </a:r>
            <a:endParaRPr sz="1200">
              <a:solidFill>
                <a:srgbClr val="000000"/>
              </a:solidFill>
            </a:endParaRPr>
          </a:p>
          <a:p>
            <a:pPr indent="0" lvl="0" marL="0" rtl="0" algn="ctr">
              <a:spcBef>
                <a:spcPts val="0"/>
              </a:spcBef>
              <a:spcAft>
                <a:spcPts val="0"/>
              </a:spcAft>
              <a:buNone/>
            </a:pPr>
            <a:r>
              <a:rPr lang="en-GB" sz="1200">
                <a:solidFill>
                  <a:srgbClr val="000000"/>
                </a:solidFill>
              </a:rPr>
              <a:t>Lunch and coffee in Pennard Coffee shop</a:t>
            </a:r>
            <a:endParaRPr sz="1200">
              <a:solidFill>
                <a:srgbClr val="000000"/>
              </a:solidFill>
            </a:endParaRPr>
          </a:p>
          <a:p>
            <a:pPr indent="0" lvl="0" marL="0" rtl="0" algn="ctr">
              <a:spcBef>
                <a:spcPts val="0"/>
              </a:spcBef>
              <a:spcAft>
                <a:spcPts val="0"/>
              </a:spcAft>
              <a:buNone/>
            </a:pPr>
            <a:r>
              <a:rPr lang="en-GB" sz="1200">
                <a:solidFill>
                  <a:srgbClr val="000000"/>
                </a:solidFill>
              </a:rPr>
              <a:t>12am-1pm</a:t>
            </a:r>
            <a:endParaRPr sz="1200">
              <a:solidFill>
                <a:srgbClr val="000000"/>
              </a:solidFill>
            </a:endParaRPr>
          </a:p>
          <a:p>
            <a:pPr indent="0" lvl="0" marL="0" rtl="0" algn="ctr">
              <a:spcBef>
                <a:spcPts val="0"/>
              </a:spcBef>
              <a:spcAft>
                <a:spcPts val="0"/>
              </a:spcAft>
              <a:buNone/>
            </a:pPr>
            <a:r>
              <a:rPr lang="en-GB" sz="1200">
                <a:solidFill>
                  <a:srgbClr val="000000"/>
                </a:solidFill>
              </a:rPr>
              <a:t>Welsh Castles guided tour – Pennard/Oystermouth</a:t>
            </a:r>
            <a:endParaRPr sz="1200">
              <a:solidFill>
                <a:srgbClr val="000000"/>
              </a:solidFill>
            </a:endParaRPr>
          </a:p>
          <a:p>
            <a:pPr indent="0" lvl="0" marL="0" rtl="0" algn="ctr">
              <a:spcBef>
                <a:spcPts val="0"/>
              </a:spcBef>
              <a:spcAft>
                <a:spcPts val="0"/>
              </a:spcAft>
              <a:buNone/>
            </a:pPr>
            <a:r>
              <a:rPr lang="en-GB" sz="1200">
                <a:solidFill>
                  <a:srgbClr val="000000"/>
                </a:solidFill>
              </a:rPr>
              <a:t>1pm-4pm</a:t>
            </a:r>
            <a:endParaRPr sz="1200">
              <a:solidFill>
                <a:srgbClr val="000000"/>
              </a:solidFill>
            </a:endParaRPr>
          </a:p>
          <a:p>
            <a:pPr indent="0" lvl="0" marL="0" rtl="0" algn="ctr">
              <a:spcBef>
                <a:spcPts val="0"/>
              </a:spcBef>
              <a:spcAft>
                <a:spcPts val="0"/>
              </a:spcAft>
              <a:buNone/>
            </a:pPr>
            <a:r>
              <a:rPr lang="en-GB" sz="1200">
                <a:solidFill>
                  <a:srgbClr val="000000"/>
                </a:solidFill>
              </a:rPr>
              <a:t>Food in The Bank Statement - Welsh menu available</a:t>
            </a:r>
            <a:endParaRPr sz="1200">
              <a:solidFill>
                <a:srgbClr val="000000"/>
              </a:solidFill>
            </a:endParaRPr>
          </a:p>
          <a:p>
            <a:pPr indent="0" lvl="0" marL="0" rtl="0" algn="ctr">
              <a:spcBef>
                <a:spcPts val="0"/>
              </a:spcBef>
              <a:spcAft>
                <a:spcPts val="0"/>
              </a:spcAft>
              <a:buNone/>
            </a:pPr>
            <a:r>
              <a:rPr lang="en-GB" sz="1200">
                <a:solidFill>
                  <a:srgbClr val="000000"/>
                </a:solidFill>
              </a:rPr>
              <a:t>5pm-7pm</a:t>
            </a:r>
            <a:endParaRPr sz="1200">
              <a:solidFill>
                <a:srgbClr val="000000"/>
              </a:solidFill>
            </a:endParaRPr>
          </a:p>
          <a:p>
            <a:pPr indent="0" lvl="0" marL="0" rtl="0" algn="ctr">
              <a:spcBef>
                <a:spcPts val="0"/>
              </a:spcBef>
              <a:spcAft>
                <a:spcPts val="0"/>
              </a:spcAft>
              <a:buNone/>
            </a:pPr>
            <a:r>
              <a:rPr lang="en-GB" sz="1200">
                <a:solidFill>
                  <a:srgbClr val="000000"/>
                </a:solidFill>
              </a:rPr>
              <a:t>Relax after the day’s activities</a:t>
            </a:r>
            <a:endParaRPr sz="1200">
              <a:solidFill>
                <a:srgbClr val="000000"/>
              </a:solidFill>
            </a:endParaRPr>
          </a:p>
          <a:p>
            <a:pPr indent="0" lvl="0" marL="0" rtl="0" algn="ctr">
              <a:spcBef>
                <a:spcPts val="0"/>
              </a:spcBef>
              <a:spcAft>
                <a:spcPts val="0"/>
              </a:spcAft>
              <a:buNone/>
            </a:pPr>
            <a:r>
              <a:rPr lang="en-GB" sz="1200">
                <a:solidFill>
                  <a:srgbClr val="000000"/>
                </a:solidFill>
              </a:rPr>
              <a:t>7pm-</a:t>
            </a:r>
            <a:endParaRPr sz="1200">
              <a:solidFill>
                <a:srgbClr val="000000"/>
              </a:solidFill>
            </a:endParaRPr>
          </a:p>
          <a:p>
            <a:pPr indent="0" lvl="0" marL="0">
              <a:spcBef>
                <a:spcPts val="0"/>
              </a:spcBef>
              <a:spcAft>
                <a:spcPts val="1600"/>
              </a:spcAft>
              <a:buNone/>
            </a:pPr>
            <a:r>
              <a:t/>
            </a:r>
            <a:endParaRPr/>
          </a:p>
        </p:txBody>
      </p:sp>
      <p:pic>
        <p:nvPicPr>
          <p:cNvPr descr="Image result for picture of gower peninsula" id="72" name="Shape 72"/>
          <p:cNvPicPr preferRelativeResize="0"/>
          <p:nvPr/>
        </p:nvPicPr>
        <p:blipFill>
          <a:blip r:embed="rId3">
            <a:alphaModFix/>
          </a:blip>
          <a:stretch>
            <a:fillRect/>
          </a:stretch>
        </p:blipFill>
        <p:spPr>
          <a:xfrm>
            <a:off x="6031150" y="445025"/>
            <a:ext cx="2704550" cy="900200"/>
          </a:xfrm>
          <a:prstGeom prst="rect">
            <a:avLst/>
          </a:prstGeom>
          <a:noFill/>
          <a:ln>
            <a:noFill/>
          </a:ln>
        </p:spPr>
      </p:pic>
      <p:pic>
        <p:nvPicPr>
          <p:cNvPr descr="Image result for gower peninsula" id="73" name="Shape 73"/>
          <p:cNvPicPr preferRelativeResize="0"/>
          <p:nvPr/>
        </p:nvPicPr>
        <p:blipFill>
          <a:blip r:embed="rId4">
            <a:alphaModFix/>
          </a:blip>
          <a:stretch>
            <a:fillRect/>
          </a:stretch>
        </p:blipFill>
        <p:spPr>
          <a:xfrm>
            <a:off x="452975" y="445025"/>
            <a:ext cx="2704550" cy="900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Shape 7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GB"/>
              <a:t>Itinerary - Day 2</a:t>
            </a:r>
            <a:endParaRPr/>
          </a:p>
        </p:txBody>
      </p:sp>
      <p:sp>
        <p:nvSpPr>
          <p:cNvPr id="79" name="Shape 79"/>
          <p:cNvSpPr txBox="1"/>
          <p:nvPr>
            <p:ph idx="1" type="body"/>
          </p:nvPr>
        </p:nvSpPr>
        <p:spPr>
          <a:xfrm>
            <a:off x="311700" y="1017725"/>
            <a:ext cx="8520600" cy="3416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sz="1200">
              <a:solidFill>
                <a:srgbClr val="000000"/>
              </a:solidFill>
            </a:endParaRPr>
          </a:p>
          <a:p>
            <a:pPr indent="0" lvl="0" marL="0" rtl="0" algn="ctr">
              <a:spcBef>
                <a:spcPts val="0"/>
              </a:spcBef>
              <a:spcAft>
                <a:spcPts val="0"/>
              </a:spcAft>
              <a:buNone/>
            </a:pPr>
            <a:r>
              <a:rPr lang="en-GB" sz="1200">
                <a:solidFill>
                  <a:srgbClr val="000000"/>
                </a:solidFill>
              </a:rPr>
              <a:t>Activities &amp; Times</a:t>
            </a:r>
            <a:endParaRPr sz="1200">
              <a:solidFill>
                <a:srgbClr val="000000"/>
              </a:solidFill>
            </a:endParaRPr>
          </a:p>
          <a:p>
            <a:pPr indent="0" lvl="0" marL="0" rtl="0" algn="ctr">
              <a:spcBef>
                <a:spcPts val="0"/>
              </a:spcBef>
              <a:spcAft>
                <a:spcPts val="0"/>
              </a:spcAft>
              <a:buNone/>
            </a:pPr>
            <a:r>
              <a:rPr lang="en-GB" sz="1200">
                <a:solidFill>
                  <a:srgbClr val="000000"/>
                </a:solidFill>
              </a:rPr>
              <a:t>Overview of the day</a:t>
            </a:r>
            <a:endParaRPr sz="1200">
              <a:solidFill>
                <a:srgbClr val="000000"/>
              </a:solidFill>
            </a:endParaRPr>
          </a:p>
          <a:p>
            <a:pPr indent="0" lvl="0" marL="0" rtl="0" algn="ctr">
              <a:spcBef>
                <a:spcPts val="0"/>
              </a:spcBef>
              <a:spcAft>
                <a:spcPts val="0"/>
              </a:spcAft>
              <a:buNone/>
            </a:pPr>
            <a:r>
              <a:rPr lang="en-GB" sz="1200">
                <a:solidFill>
                  <a:srgbClr val="000000"/>
                </a:solidFill>
              </a:rPr>
              <a:t>8:30am-9am</a:t>
            </a:r>
            <a:endParaRPr sz="1200">
              <a:solidFill>
                <a:srgbClr val="000000"/>
              </a:solidFill>
            </a:endParaRPr>
          </a:p>
          <a:p>
            <a:pPr indent="0" lvl="0" marL="0" rtl="0" algn="ctr">
              <a:spcBef>
                <a:spcPts val="0"/>
              </a:spcBef>
              <a:spcAft>
                <a:spcPts val="0"/>
              </a:spcAft>
              <a:buNone/>
            </a:pPr>
            <a:r>
              <a:rPr lang="en-GB" sz="1200">
                <a:solidFill>
                  <a:srgbClr val="000000"/>
                </a:solidFill>
              </a:rPr>
              <a:t>Traditional Welsh breakfast at Mumbles Pier</a:t>
            </a:r>
            <a:endParaRPr sz="1200">
              <a:solidFill>
                <a:srgbClr val="000000"/>
              </a:solidFill>
            </a:endParaRPr>
          </a:p>
          <a:p>
            <a:pPr indent="0" lvl="0" marL="0" rtl="0" algn="ctr">
              <a:spcBef>
                <a:spcPts val="0"/>
              </a:spcBef>
              <a:spcAft>
                <a:spcPts val="0"/>
              </a:spcAft>
              <a:buNone/>
            </a:pPr>
            <a:r>
              <a:rPr lang="en-GB" sz="1200">
                <a:solidFill>
                  <a:srgbClr val="000000"/>
                </a:solidFill>
              </a:rPr>
              <a:t>9am-10am</a:t>
            </a:r>
            <a:endParaRPr sz="1200">
              <a:solidFill>
                <a:srgbClr val="000000"/>
              </a:solidFill>
            </a:endParaRPr>
          </a:p>
          <a:p>
            <a:pPr indent="0" lvl="0" marL="0" rtl="0" algn="ctr">
              <a:spcBef>
                <a:spcPts val="0"/>
              </a:spcBef>
              <a:spcAft>
                <a:spcPts val="0"/>
              </a:spcAft>
              <a:buNone/>
            </a:pPr>
            <a:r>
              <a:rPr lang="en-GB" sz="1200">
                <a:solidFill>
                  <a:srgbClr val="000000"/>
                </a:solidFill>
              </a:rPr>
              <a:t>Welsh choir practice at Pennard Castle</a:t>
            </a:r>
            <a:endParaRPr sz="1200">
              <a:solidFill>
                <a:srgbClr val="000000"/>
              </a:solidFill>
            </a:endParaRPr>
          </a:p>
          <a:p>
            <a:pPr indent="0" lvl="0" marL="0" rtl="0" algn="ctr">
              <a:spcBef>
                <a:spcPts val="0"/>
              </a:spcBef>
              <a:spcAft>
                <a:spcPts val="0"/>
              </a:spcAft>
              <a:buNone/>
            </a:pPr>
            <a:r>
              <a:rPr lang="en-GB" sz="1200">
                <a:solidFill>
                  <a:srgbClr val="000000"/>
                </a:solidFill>
              </a:rPr>
              <a:t>11am-12pm</a:t>
            </a:r>
            <a:endParaRPr sz="1200">
              <a:solidFill>
                <a:srgbClr val="000000"/>
              </a:solidFill>
            </a:endParaRPr>
          </a:p>
          <a:p>
            <a:pPr indent="0" lvl="0" marL="0" rtl="0" algn="ctr">
              <a:spcBef>
                <a:spcPts val="0"/>
              </a:spcBef>
              <a:spcAft>
                <a:spcPts val="0"/>
              </a:spcAft>
              <a:buNone/>
            </a:pPr>
            <a:r>
              <a:rPr lang="en-GB" sz="1200">
                <a:solidFill>
                  <a:srgbClr val="000000"/>
                </a:solidFill>
              </a:rPr>
              <a:t>Food at the Beaufort Arms in Kittle</a:t>
            </a:r>
            <a:endParaRPr sz="1200">
              <a:solidFill>
                <a:srgbClr val="000000"/>
              </a:solidFill>
            </a:endParaRPr>
          </a:p>
          <a:p>
            <a:pPr indent="0" lvl="0" marL="0" rtl="0" algn="ctr">
              <a:spcBef>
                <a:spcPts val="0"/>
              </a:spcBef>
              <a:spcAft>
                <a:spcPts val="0"/>
              </a:spcAft>
              <a:buNone/>
            </a:pPr>
            <a:r>
              <a:rPr lang="en-GB" sz="1200">
                <a:solidFill>
                  <a:srgbClr val="000000"/>
                </a:solidFill>
              </a:rPr>
              <a:t>12am-2pm</a:t>
            </a:r>
            <a:endParaRPr sz="1200">
              <a:solidFill>
                <a:srgbClr val="000000"/>
              </a:solidFill>
            </a:endParaRPr>
          </a:p>
          <a:p>
            <a:pPr indent="0" lvl="0" marL="0" rtl="0" algn="ctr">
              <a:spcBef>
                <a:spcPts val="0"/>
              </a:spcBef>
              <a:spcAft>
                <a:spcPts val="0"/>
              </a:spcAft>
              <a:buNone/>
            </a:pPr>
            <a:r>
              <a:rPr lang="en-GB" sz="1200">
                <a:solidFill>
                  <a:srgbClr val="000000"/>
                </a:solidFill>
              </a:rPr>
              <a:t>Welsh cookery class, Welsh Cawl/Welsh cakes – Swansea Market</a:t>
            </a:r>
            <a:endParaRPr sz="1200">
              <a:solidFill>
                <a:srgbClr val="000000"/>
              </a:solidFill>
            </a:endParaRPr>
          </a:p>
          <a:p>
            <a:pPr indent="0" lvl="0" marL="0" rtl="0" algn="ctr">
              <a:spcBef>
                <a:spcPts val="0"/>
              </a:spcBef>
              <a:spcAft>
                <a:spcPts val="0"/>
              </a:spcAft>
              <a:buNone/>
            </a:pPr>
            <a:r>
              <a:rPr lang="en-GB" sz="1200">
                <a:solidFill>
                  <a:srgbClr val="000000"/>
                </a:solidFill>
              </a:rPr>
              <a:t>2pm-4pm</a:t>
            </a:r>
            <a:endParaRPr sz="1200">
              <a:solidFill>
                <a:srgbClr val="000000"/>
              </a:solidFill>
            </a:endParaRPr>
          </a:p>
          <a:p>
            <a:pPr indent="0" lvl="0" marL="0" rtl="0" algn="ctr">
              <a:spcBef>
                <a:spcPts val="0"/>
              </a:spcBef>
              <a:spcAft>
                <a:spcPts val="0"/>
              </a:spcAft>
              <a:buNone/>
            </a:pPr>
            <a:r>
              <a:rPr lang="en-GB" sz="1200">
                <a:solidFill>
                  <a:srgbClr val="000000"/>
                </a:solidFill>
              </a:rPr>
              <a:t>Shopping opportunity in Swansea Market - traditional Welsh foods and crafts/gifts to take home</a:t>
            </a:r>
            <a:endParaRPr sz="1200">
              <a:solidFill>
                <a:srgbClr val="000000"/>
              </a:solidFill>
            </a:endParaRPr>
          </a:p>
          <a:p>
            <a:pPr indent="0" lvl="0" marL="0" rtl="0" algn="ctr">
              <a:spcBef>
                <a:spcPts val="0"/>
              </a:spcBef>
              <a:spcAft>
                <a:spcPts val="0"/>
              </a:spcAft>
              <a:buNone/>
            </a:pPr>
            <a:r>
              <a:rPr lang="en-GB" sz="1200">
                <a:solidFill>
                  <a:srgbClr val="000000"/>
                </a:solidFill>
              </a:rPr>
              <a:t>4pm-5pm</a:t>
            </a:r>
            <a:endParaRPr sz="1200">
              <a:solidFill>
                <a:srgbClr val="000000"/>
              </a:solidFill>
            </a:endParaRPr>
          </a:p>
          <a:p>
            <a:pPr indent="0" lvl="0" marL="0" rtl="0" algn="ctr">
              <a:spcBef>
                <a:spcPts val="0"/>
              </a:spcBef>
              <a:spcAft>
                <a:spcPts val="0"/>
              </a:spcAft>
              <a:buNone/>
            </a:pPr>
            <a:r>
              <a:rPr lang="en-GB" sz="1200">
                <a:solidFill>
                  <a:srgbClr val="000000"/>
                </a:solidFill>
              </a:rPr>
              <a:t>Evening meal at accomodation </a:t>
            </a:r>
            <a:endParaRPr sz="1200">
              <a:solidFill>
                <a:srgbClr val="000000"/>
              </a:solidFill>
            </a:endParaRPr>
          </a:p>
          <a:p>
            <a:pPr indent="0" lvl="0" marL="0" rtl="0" algn="ctr">
              <a:spcBef>
                <a:spcPts val="0"/>
              </a:spcBef>
              <a:spcAft>
                <a:spcPts val="0"/>
              </a:spcAft>
              <a:buNone/>
            </a:pPr>
            <a:r>
              <a:rPr lang="en-GB" sz="1200">
                <a:solidFill>
                  <a:srgbClr val="000000"/>
                </a:solidFill>
              </a:rPr>
              <a:t>5pm-6pm</a:t>
            </a:r>
            <a:endParaRPr sz="1200">
              <a:solidFill>
                <a:srgbClr val="000000"/>
              </a:solidFill>
            </a:endParaRPr>
          </a:p>
          <a:p>
            <a:pPr indent="0" lvl="0" marL="0" rtl="0" algn="ctr">
              <a:spcBef>
                <a:spcPts val="0"/>
              </a:spcBef>
              <a:spcAft>
                <a:spcPts val="0"/>
              </a:spcAft>
              <a:buNone/>
            </a:pPr>
            <a:r>
              <a:rPr lang="en-GB" sz="1200">
                <a:solidFill>
                  <a:srgbClr val="000000"/>
                </a:solidFill>
              </a:rPr>
              <a:t>Relax after the days activities</a:t>
            </a:r>
            <a:endParaRPr sz="1200">
              <a:solidFill>
                <a:srgbClr val="000000"/>
              </a:solidFill>
            </a:endParaRPr>
          </a:p>
          <a:p>
            <a:pPr indent="0" lvl="0" marL="0" rtl="0" algn="ctr">
              <a:spcBef>
                <a:spcPts val="0"/>
              </a:spcBef>
              <a:spcAft>
                <a:spcPts val="0"/>
              </a:spcAft>
              <a:buNone/>
            </a:pPr>
            <a:r>
              <a:rPr lang="en-GB" sz="1200">
                <a:solidFill>
                  <a:srgbClr val="000000"/>
                </a:solidFill>
              </a:rPr>
              <a:t>6pm-</a:t>
            </a:r>
            <a:endParaRPr sz="1200">
              <a:solidFill>
                <a:srgbClr val="000000"/>
              </a:solidFill>
            </a:endParaRPr>
          </a:p>
          <a:p>
            <a:pPr indent="0" lvl="0" marL="0">
              <a:spcBef>
                <a:spcPts val="0"/>
              </a:spcBef>
              <a:spcAft>
                <a:spcPts val="1600"/>
              </a:spcAft>
              <a:buNone/>
            </a:pPr>
            <a:r>
              <a:t/>
            </a:r>
            <a:endParaRPr/>
          </a:p>
        </p:txBody>
      </p:sp>
      <p:pic>
        <p:nvPicPr>
          <p:cNvPr descr="Image result for Wales cakes" id="80" name="Shape 80"/>
          <p:cNvPicPr preferRelativeResize="0"/>
          <p:nvPr/>
        </p:nvPicPr>
        <p:blipFill>
          <a:blip r:embed="rId3">
            <a:alphaModFix/>
          </a:blip>
          <a:stretch>
            <a:fillRect/>
          </a:stretch>
        </p:blipFill>
        <p:spPr>
          <a:xfrm>
            <a:off x="756125" y="152400"/>
            <a:ext cx="1990725" cy="1809750"/>
          </a:xfrm>
          <a:prstGeom prst="rect">
            <a:avLst/>
          </a:prstGeom>
          <a:noFill/>
          <a:ln>
            <a:noFill/>
          </a:ln>
        </p:spPr>
      </p:pic>
      <p:pic>
        <p:nvPicPr>
          <p:cNvPr descr="Image result for Wales cakes" id="81" name="Shape 81"/>
          <p:cNvPicPr preferRelativeResize="0"/>
          <p:nvPr/>
        </p:nvPicPr>
        <p:blipFill>
          <a:blip r:embed="rId4">
            <a:alphaModFix/>
          </a:blip>
          <a:stretch>
            <a:fillRect/>
          </a:stretch>
        </p:blipFill>
        <p:spPr>
          <a:xfrm>
            <a:off x="6201450" y="152400"/>
            <a:ext cx="1990725" cy="18097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Shape 8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GB"/>
              <a:t>Itinerary - Day 3</a:t>
            </a:r>
            <a:endParaRPr/>
          </a:p>
        </p:txBody>
      </p:sp>
      <p:sp>
        <p:nvSpPr>
          <p:cNvPr id="87" name="Shape 8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sz="1200">
              <a:solidFill>
                <a:srgbClr val="000000"/>
              </a:solidFill>
            </a:endParaRPr>
          </a:p>
          <a:p>
            <a:pPr indent="0" lvl="0" marL="0" rtl="0" algn="ctr">
              <a:spcBef>
                <a:spcPts val="0"/>
              </a:spcBef>
              <a:spcAft>
                <a:spcPts val="0"/>
              </a:spcAft>
              <a:buNone/>
            </a:pPr>
            <a:r>
              <a:rPr lang="en-GB" sz="1200">
                <a:solidFill>
                  <a:srgbClr val="000000"/>
                </a:solidFill>
              </a:rPr>
              <a:t>Activity &amp; Times</a:t>
            </a:r>
            <a:endParaRPr sz="1200">
              <a:solidFill>
                <a:srgbClr val="000000"/>
              </a:solidFill>
            </a:endParaRPr>
          </a:p>
          <a:p>
            <a:pPr indent="0" lvl="0" marL="0" rtl="0" algn="ctr">
              <a:spcBef>
                <a:spcPts val="0"/>
              </a:spcBef>
              <a:spcAft>
                <a:spcPts val="0"/>
              </a:spcAft>
              <a:buNone/>
            </a:pPr>
            <a:r>
              <a:rPr lang="en-GB" sz="1200">
                <a:solidFill>
                  <a:srgbClr val="000000"/>
                </a:solidFill>
              </a:rPr>
              <a:t>Breakfast at accomodation or in Swansea City Centre</a:t>
            </a:r>
            <a:endParaRPr sz="1200">
              <a:solidFill>
                <a:srgbClr val="000000"/>
              </a:solidFill>
            </a:endParaRPr>
          </a:p>
          <a:p>
            <a:pPr indent="0" lvl="0" marL="0" rtl="0" algn="ctr">
              <a:spcBef>
                <a:spcPts val="0"/>
              </a:spcBef>
              <a:spcAft>
                <a:spcPts val="0"/>
              </a:spcAft>
              <a:buNone/>
            </a:pPr>
            <a:r>
              <a:rPr lang="en-GB" sz="1200">
                <a:solidFill>
                  <a:srgbClr val="000000"/>
                </a:solidFill>
              </a:rPr>
              <a:t>9am-10am</a:t>
            </a:r>
            <a:endParaRPr sz="1200">
              <a:solidFill>
                <a:srgbClr val="000000"/>
              </a:solidFill>
            </a:endParaRPr>
          </a:p>
          <a:p>
            <a:pPr indent="0" lvl="0" marL="0" rtl="0" algn="ctr">
              <a:spcBef>
                <a:spcPts val="0"/>
              </a:spcBef>
              <a:spcAft>
                <a:spcPts val="0"/>
              </a:spcAft>
              <a:buNone/>
            </a:pPr>
            <a:r>
              <a:rPr lang="en-GB" sz="1200">
                <a:solidFill>
                  <a:srgbClr val="000000"/>
                </a:solidFill>
              </a:rPr>
              <a:t>Dawnsio gwerin class- Swansea Grand Theatre Arts Wing</a:t>
            </a:r>
            <a:endParaRPr sz="1200">
              <a:solidFill>
                <a:srgbClr val="000000"/>
              </a:solidFill>
            </a:endParaRPr>
          </a:p>
          <a:p>
            <a:pPr indent="0" lvl="0" marL="0" rtl="0" algn="ctr">
              <a:spcBef>
                <a:spcPts val="0"/>
              </a:spcBef>
              <a:spcAft>
                <a:spcPts val="0"/>
              </a:spcAft>
              <a:buNone/>
            </a:pPr>
            <a:r>
              <a:rPr lang="en-GB" sz="1200">
                <a:solidFill>
                  <a:srgbClr val="000000"/>
                </a:solidFill>
              </a:rPr>
              <a:t>10am-12am</a:t>
            </a:r>
            <a:endParaRPr sz="1200">
              <a:solidFill>
                <a:srgbClr val="000000"/>
              </a:solidFill>
            </a:endParaRPr>
          </a:p>
          <a:p>
            <a:pPr indent="0" lvl="0" marL="0" rtl="0" algn="ctr">
              <a:spcBef>
                <a:spcPts val="0"/>
              </a:spcBef>
              <a:spcAft>
                <a:spcPts val="0"/>
              </a:spcAft>
              <a:buNone/>
            </a:pPr>
            <a:r>
              <a:rPr lang="en-GB" sz="1200">
                <a:solidFill>
                  <a:srgbClr val="000000"/>
                </a:solidFill>
              </a:rPr>
              <a:t>Choice of lunch venue and shopping opportunity in Swansea City Centre</a:t>
            </a:r>
            <a:endParaRPr sz="1200">
              <a:solidFill>
                <a:srgbClr val="000000"/>
              </a:solidFill>
            </a:endParaRPr>
          </a:p>
          <a:p>
            <a:pPr indent="0" lvl="0" marL="0" rtl="0" algn="ctr">
              <a:spcBef>
                <a:spcPts val="0"/>
              </a:spcBef>
              <a:spcAft>
                <a:spcPts val="0"/>
              </a:spcAft>
              <a:buNone/>
            </a:pPr>
            <a:r>
              <a:rPr lang="en-GB" sz="1200">
                <a:solidFill>
                  <a:srgbClr val="000000"/>
                </a:solidFill>
              </a:rPr>
              <a:t>12am-3pm</a:t>
            </a:r>
            <a:endParaRPr sz="1200">
              <a:solidFill>
                <a:srgbClr val="000000"/>
              </a:solidFill>
            </a:endParaRPr>
          </a:p>
          <a:p>
            <a:pPr indent="0" lvl="0" marL="0" rtl="0" algn="ctr">
              <a:spcBef>
                <a:spcPts val="0"/>
              </a:spcBef>
              <a:spcAft>
                <a:spcPts val="0"/>
              </a:spcAft>
              <a:buNone/>
            </a:pPr>
            <a:r>
              <a:rPr lang="en-GB" sz="1200">
                <a:solidFill>
                  <a:srgbClr val="000000"/>
                </a:solidFill>
              </a:rPr>
              <a:t>Basic Welsh language class at Ty Tawe</a:t>
            </a:r>
            <a:endParaRPr sz="1200">
              <a:solidFill>
                <a:srgbClr val="000000"/>
              </a:solidFill>
            </a:endParaRPr>
          </a:p>
          <a:p>
            <a:pPr indent="0" lvl="0" marL="0" rtl="0" algn="ctr">
              <a:spcBef>
                <a:spcPts val="0"/>
              </a:spcBef>
              <a:spcAft>
                <a:spcPts val="0"/>
              </a:spcAft>
              <a:buNone/>
            </a:pPr>
            <a:r>
              <a:rPr lang="en-GB" sz="1200">
                <a:solidFill>
                  <a:srgbClr val="000000"/>
                </a:solidFill>
              </a:rPr>
              <a:t>3pm-4pm</a:t>
            </a:r>
            <a:endParaRPr sz="1200">
              <a:solidFill>
                <a:srgbClr val="000000"/>
              </a:solidFill>
            </a:endParaRPr>
          </a:p>
          <a:p>
            <a:pPr indent="0" lvl="0" marL="0" rtl="0" algn="ctr">
              <a:spcBef>
                <a:spcPts val="0"/>
              </a:spcBef>
              <a:spcAft>
                <a:spcPts val="0"/>
              </a:spcAft>
              <a:buNone/>
            </a:pPr>
            <a:r>
              <a:rPr lang="en-GB" sz="1200">
                <a:solidFill>
                  <a:srgbClr val="000000"/>
                </a:solidFill>
              </a:rPr>
              <a:t>Visit to Dylan Thomas’ birthplace and Dylan Thomas centre for poetry reading</a:t>
            </a:r>
            <a:endParaRPr sz="1200">
              <a:solidFill>
                <a:srgbClr val="000000"/>
              </a:solidFill>
            </a:endParaRPr>
          </a:p>
          <a:p>
            <a:pPr indent="0" lvl="0" marL="0" rtl="0" algn="ctr">
              <a:spcBef>
                <a:spcPts val="0"/>
              </a:spcBef>
              <a:spcAft>
                <a:spcPts val="0"/>
              </a:spcAft>
              <a:buNone/>
            </a:pPr>
            <a:r>
              <a:rPr lang="en-GB" sz="1200">
                <a:solidFill>
                  <a:srgbClr val="000000"/>
                </a:solidFill>
              </a:rPr>
              <a:t>4pm-7pm</a:t>
            </a:r>
            <a:endParaRPr sz="1200">
              <a:solidFill>
                <a:srgbClr val="000000"/>
              </a:solidFill>
            </a:endParaRPr>
          </a:p>
          <a:p>
            <a:pPr indent="0" lvl="0" marL="0" rtl="0" algn="ctr">
              <a:spcBef>
                <a:spcPts val="0"/>
              </a:spcBef>
              <a:spcAft>
                <a:spcPts val="0"/>
              </a:spcAft>
              <a:buNone/>
            </a:pPr>
            <a:r>
              <a:rPr lang="en-GB" sz="1200">
                <a:solidFill>
                  <a:srgbClr val="000000"/>
                </a:solidFill>
              </a:rPr>
              <a:t>Evening meal at hotel and relax</a:t>
            </a:r>
            <a:endParaRPr sz="1200">
              <a:solidFill>
                <a:srgbClr val="000000"/>
              </a:solidFill>
            </a:endParaRPr>
          </a:p>
          <a:p>
            <a:pPr indent="0" lvl="0" marL="0" rtl="0" algn="ctr">
              <a:spcBef>
                <a:spcPts val="0"/>
              </a:spcBef>
              <a:spcAft>
                <a:spcPts val="0"/>
              </a:spcAft>
              <a:buNone/>
            </a:pPr>
            <a:r>
              <a:rPr lang="en-GB" sz="1200">
                <a:solidFill>
                  <a:srgbClr val="000000"/>
                </a:solidFill>
              </a:rPr>
              <a:t>7pm-</a:t>
            </a:r>
            <a:endParaRPr sz="1200">
              <a:solidFill>
                <a:srgbClr val="000000"/>
              </a:solidFill>
            </a:endParaRPr>
          </a:p>
          <a:p>
            <a:pPr indent="0" lvl="0" marL="0">
              <a:spcBef>
                <a:spcPts val="0"/>
              </a:spcBef>
              <a:spcAft>
                <a:spcPts val="1600"/>
              </a:spcAft>
              <a:buNone/>
            </a:pPr>
            <a:r>
              <a:t/>
            </a:r>
            <a:endParaRPr/>
          </a:p>
        </p:txBody>
      </p:sp>
      <p:pic>
        <p:nvPicPr>
          <p:cNvPr descr="Image result for picture of dylan thomas" id="88" name="Shape 88"/>
          <p:cNvPicPr preferRelativeResize="0"/>
          <p:nvPr/>
        </p:nvPicPr>
        <p:blipFill>
          <a:blip r:embed="rId3">
            <a:alphaModFix/>
          </a:blip>
          <a:stretch>
            <a:fillRect/>
          </a:stretch>
        </p:blipFill>
        <p:spPr>
          <a:xfrm>
            <a:off x="1110825" y="120750"/>
            <a:ext cx="1564775" cy="1564775"/>
          </a:xfrm>
          <a:prstGeom prst="rect">
            <a:avLst/>
          </a:prstGeom>
          <a:noFill/>
          <a:ln>
            <a:noFill/>
          </a:ln>
        </p:spPr>
      </p:pic>
      <p:pic>
        <p:nvPicPr>
          <p:cNvPr descr="Image result for welsh clothing" id="89" name="Shape 89"/>
          <p:cNvPicPr preferRelativeResize="0"/>
          <p:nvPr/>
        </p:nvPicPr>
        <p:blipFill>
          <a:blip r:embed="rId4">
            <a:alphaModFix/>
          </a:blip>
          <a:stretch>
            <a:fillRect/>
          </a:stretch>
        </p:blipFill>
        <p:spPr>
          <a:xfrm>
            <a:off x="6434701" y="150000"/>
            <a:ext cx="1437550" cy="1506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3" name="Shape 93"/>
        <p:cNvGrpSpPr/>
        <p:nvPr/>
      </p:nvGrpSpPr>
      <p:grpSpPr>
        <a:xfrm>
          <a:off x="0" y="0"/>
          <a:ext cx="0" cy="0"/>
          <a:chOff x="0" y="0"/>
          <a:chExt cx="0" cy="0"/>
        </a:xfrm>
      </p:grpSpPr>
      <p:sp>
        <p:nvSpPr>
          <p:cNvPr id="94" name="Shape 9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GB"/>
              <a:t>Itinerary - Day 4</a:t>
            </a:r>
            <a:endParaRPr/>
          </a:p>
        </p:txBody>
      </p:sp>
      <p:sp>
        <p:nvSpPr>
          <p:cNvPr id="95" name="Shape 9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t/>
            </a:r>
            <a:endParaRPr sz="1200">
              <a:solidFill>
                <a:srgbClr val="000000"/>
              </a:solidFill>
            </a:endParaRPr>
          </a:p>
          <a:p>
            <a:pPr indent="0" lvl="0" marL="0" rtl="0" algn="ctr">
              <a:spcBef>
                <a:spcPts val="0"/>
              </a:spcBef>
              <a:spcAft>
                <a:spcPts val="0"/>
              </a:spcAft>
              <a:buNone/>
            </a:pPr>
            <a:r>
              <a:rPr lang="en-GB" sz="1200">
                <a:solidFill>
                  <a:srgbClr val="000000"/>
                </a:solidFill>
              </a:rPr>
              <a:t>Activites &amp; Times</a:t>
            </a:r>
            <a:endParaRPr sz="1200">
              <a:solidFill>
                <a:srgbClr val="000000"/>
              </a:solidFill>
            </a:endParaRPr>
          </a:p>
          <a:p>
            <a:pPr indent="0" lvl="0" marL="0" rtl="0" algn="ctr">
              <a:spcBef>
                <a:spcPts val="0"/>
              </a:spcBef>
              <a:spcAft>
                <a:spcPts val="0"/>
              </a:spcAft>
              <a:buNone/>
            </a:pPr>
            <a:r>
              <a:rPr lang="en-GB" sz="1200">
                <a:solidFill>
                  <a:srgbClr val="000000"/>
                </a:solidFill>
              </a:rPr>
              <a:t>Breakfast at accomodation or in Swansea City Centre</a:t>
            </a:r>
            <a:endParaRPr sz="1200">
              <a:solidFill>
                <a:srgbClr val="000000"/>
              </a:solidFill>
            </a:endParaRPr>
          </a:p>
          <a:p>
            <a:pPr indent="0" lvl="0" marL="0" rtl="0" algn="ctr">
              <a:spcBef>
                <a:spcPts val="0"/>
              </a:spcBef>
              <a:spcAft>
                <a:spcPts val="0"/>
              </a:spcAft>
              <a:buNone/>
            </a:pPr>
            <a:r>
              <a:rPr lang="en-GB" sz="1200">
                <a:solidFill>
                  <a:srgbClr val="000000"/>
                </a:solidFill>
              </a:rPr>
              <a:t>9am-11am</a:t>
            </a:r>
            <a:endParaRPr sz="1200">
              <a:solidFill>
                <a:srgbClr val="000000"/>
              </a:solidFill>
            </a:endParaRPr>
          </a:p>
          <a:p>
            <a:pPr indent="0" lvl="0" marL="0" rtl="0" algn="ctr">
              <a:spcBef>
                <a:spcPts val="0"/>
              </a:spcBef>
              <a:spcAft>
                <a:spcPts val="0"/>
              </a:spcAft>
              <a:buNone/>
            </a:pPr>
            <a:r>
              <a:rPr lang="en-GB" sz="1200">
                <a:solidFill>
                  <a:srgbClr val="000000"/>
                </a:solidFill>
              </a:rPr>
              <a:t>Visit to lovespoon gallery at Oystermouth to learn about the tradition of the Welsh lovespoon</a:t>
            </a:r>
            <a:endParaRPr sz="1200">
              <a:solidFill>
                <a:srgbClr val="000000"/>
              </a:solidFill>
            </a:endParaRPr>
          </a:p>
          <a:p>
            <a:pPr indent="0" lvl="0" marL="0" rtl="0" algn="ctr">
              <a:spcBef>
                <a:spcPts val="0"/>
              </a:spcBef>
              <a:spcAft>
                <a:spcPts val="0"/>
              </a:spcAft>
              <a:buNone/>
            </a:pPr>
            <a:r>
              <a:rPr lang="en-GB" sz="1200">
                <a:solidFill>
                  <a:srgbClr val="000000"/>
                </a:solidFill>
              </a:rPr>
              <a:t>11am-12am</a:t>
            </a:r>
            <a:endParaRPr sz="1200">
              <a:solidFill>
                <a:srgbClr val="000000"/>
              </a:solidFill>
            </a:endParaRPr>
          </a:p>
          <a:p>
            <a:pPr indent="0" lvl="0" marL="0" rtl="0" algn="ctr">
              <a:spcBef>
                <a:spcPts val="0"/>
              </a:spcBef>
              <a:spcAft>
                <a:spcPts val="0"/>
              </a:spcAft>
              <a:buNone/>
            </a:pPr>
            <a:r>
              <a:rPr lang="en-GB" sz="1200">
                <a:solidFill>
                  <a:srgbClr val="000000"/>
                </a:solidFill>
              </a:rPr>
              <a:t>Shopping opportunity at Oystermouth seaside Village, Mumbles</a:t>
            </a:r>
            <a:endParaRPr sz="1200">
              <a:solidFill>
                <a:srgbClr val="000000"/>
              </a:solidFill>
            </a:endParaRPr>
          </a:p>
          <a:p>
            <a:pPr indent="0" lvl="0" marL="0" rtl="0" algn="ctr">
              <a:spcBef>
                <a:spcPts val="0"/>
              </a:spcBef>
              <a:spcAft>
                <a:spcPts val="0"/>
              </a:spcAft>
              <a:buNone/>
            </a:pPr>
            <a:r>
              <a:rPr lang="en-GB" sz="1200">
                <a:solidFill>
                  <a:srgbClr val="000000"/>
                </a:solidFill>
              </a:rPr>
              <a:t>12am-2pm</a:t>
            </a:r>
            <a:endParaRPr sz="1200">
              <a:solidFill>
                <a:srgbClr val="000000"/>
              </a:solidFill>
            </a:endParaRPr>
          </a:p>
          <a:p>
            <a:pPr indent="0" lvl="0" marL="0" rtl="0" algn="ctr">
              <a:spcBef>
                <a:spcPts val="0"/>
              </a:spcBef>
              <a:spcAft>
                <a:spcPts val="0"/>
              </a:spcAft>
              <a:buNone/>
            </a:pPr>
            <a:r>
              <a:rPr lang="en-GB" sz="1200">
                <a:solidFill>
                  <a:srgbClr val="000000"/>
                </a:solidFill>
              </a:rPr>
              <a:t>Traditional Welsh tea – selection of </a:t>
            </a:r>
            <a:r>
              <a:rPr lang="en-GB" sz="1200">
                <a:solidFill>
                  <a:srgbClr val="000000"/>
                </a:solidFill>
              </a:rPr>
              <a:t>sandwiches</a:t>
            </a:r>
            <a:r>
              <a:rPr lang="en-GB" sz="1200">
                <a:solidFill>
                  <a:srgbClr val="000000"/>
                </a:solidFill>
              </a:rPr>
              <a:t>, mini corned beef rissoles, Glamorgan sausages, bara brith, welsh cakes</a:t>
            </a:r>
            <a:endParaRPr sz="1200">
              <a:solidFill>
                <a:srgbClr val="000000"/>
              </a:solidFill>
            </a:endParaRPr>
          </a:p>
          <a:p>
            <a:pPr indent="0" lvl="0" marL="0" rtl="0" algn="ctr">
              <a:spcBef>
                <a:spcPts val="0"/>
              </a:spcBef>
              <a:spcAft>
                <a:spcPts val="0"/>
              </a:spcAft>
              <a:buNone/>
            </a:pPr>
            <a:r>
              <a:rPr lang="en-GB" sz="1200">
                <a:solidFill>
                  <a:srgbClr val="000000"/>
                </a:solidFill>
              </a:rPr>
              <a:t>2pm-4pm</a:t>
            </a:r>
            <a:endParaRPr sz="1200">
              <a:solidFill>
                <a:srgbClr val="000000"/>
              </a:solidFill>
            </a:endParaRPr>
          </a:p>
          <a:p>
            <a:pPr indent="0" lvl="0" marL="0" rtl="0" algn="ctr">
              <a:spcBef>
                <a:spcPts val="0"/>
              </a:spcBef>
              <a:spcAft>
                <a:spcPts val="0"/>
              </a:spcAft>
              <a:buNone/>
            </a:pPr>
            <a:r>
              <a:rPr lang="en-GB" sz="1200">
                <a:solidFill>
                  <a:srgbClr val="000000"/>
                </a:solidFill>
              </a:rPr>
              <a:t>Return coach home</a:t>
            </a:r>
            <a:endParaRPr sz="1200">
              <a:solidFill>
                <a:srgbClr val="000000"/>
              </a:solidFill>
            </a:endParaRPr>
          </a:p>
          <a:p>
            <a:pPr indent="0" lvl="0" marL="0" rtl="0" algn="ctr">
              <a:spcBef>
                <a:spcPts val="0"/>
              </a:spcBef>
              <a:spcAft>
                <a:spcPts val="0"/>
              </a:spcAft>
              <a:buNone/>
            </a:pPr>
            <a:r>
              <a:rPr lang="en-GB" sz="1200">
                <a:solidFill>
                  <a:srgbClr val="000000"/>
                </a:solidFill>
              </a:rPr>
              <a:t>4pm-</a:t>
            </a:r>
            <a:endParaRPr sz="1200">
              <a:solidFill>
                <a:srgbClr val="000000"/>
              </a:solidFill>
            </a:endParaRPr>
          </a:p>
          <a:p>
            <a:pPr indent="0" lvl="0" marL="0">
              <a:spcBef>
                <a:spcPts val="0"/>
              </a:spcBef>
              <a:spcAft>
                <a:spcPts val="1600"/>
              </a:spcAft>
              <a:buNone/>
            </a:pPr>
            <a:r>
              <a:t/>
            </a:r>
            <a:endParaRPr/>
          </a:p>
        </p:txBody>
      </p:sp>
      <p:pic>
        <p:nvPicPr>
          <p:cNvPr descr="Image result for welsh love spoon" id="96" name="Shape 96"/>
          <p:cNvPicPr preferRelativeResize="0"/>
          <p:nvPr/>
        </p:nvPicPr>
        <p:blipFill>
          <a:blip r:embed="rId3">
            <a:alphaModFix/>
          </a:blip>
          <a:stretch>
            <a:fillRect/>
          </a:stretch>
        </p:blipFill>
        <p:spPr>
          <a:xfrm>
            <a:off x="1396025" y="104100"/>
            <a:ext cx="1143000" cy="1724025"/>
          </a:xfrm>
          <a:prstGeom prst="rect">
            <a:avLst/>
          </a:prstGeom>
          <a:noFill/>
          <a:ln>
            <a:noFill/>
          </a:ln>
        </p:spPr>
      </p:pic>
      <p:pic>
        <p:nvPicPr>
          <p:cNvPr descr="Image result for welsh love spoon" id="97" name="Shape 97"/>
          <p:cNvPicPr preferRelativeResize="0"/>
          <p:nvPr/>
        </p:nvPicPr>
        <p:blipFill>
          <a:blip r:embed="rId4">
            <a:alphaModFix/>
          </a:blip>
          <a:stretch>
            <a:fillRect/>
          </a:stretch>
        </p:blipFill>
        <p:spPr>
          <a:xfrm>
            <a:off x="6447475" y="89825"/>
            <a:ext cx="1687675" cy="17525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Shape 10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What are IMC? </a:t>
            </a:r>
            <a:endParaRPr/>
          </a:p>
        </p:txBody>
      </p:sp>
      <p:sp>
        <p:nvSpPr>
          <p:cNvPr id="103" name="Shape 103"/>
          <p:cNvSpPr txBox="1"/>
          <p:nvPr>
            <p:ph idx="1" type="body"/>
          </p:nvPr>
        </p:nvSpPr>
        <p:spPr>
          <a:xfrm>
            <a:off x="311700" y="1706600"/>
            <a:ext cx="8520600" cy="1930800"/>
          </a:xfrm>
          <a:prstGeom prst="rect">
            <a:avLst/>
          </a:prstGeom>
        </p:spPr>
        <p:txBody>
          <a:bodyPr anchorCtr="0" anchor="t" bIns="91425" lIns="91425" spcFirstLastPara="1" rIns="91425" wrap="square" tIns="91425">
            <a:noAutofit/>
          </a:bodyPr>
          <a:lstStyle/>
          <a:p>
            <a:pPr indent="-317500" lvl="0" marL="457200" rtl="0">
              <a:spcBef>
                <a:spcPts val="0"/>
              </a:spcBef>
              <a:spcAft>
                <a:spcPts val="0"/>
              </a:spcAft>
              <a:buSzPts val="1400"/>
              <a:buChar char="●"/>
            </a:pPr>
            <a:r>
              <a:rPr lang="en-GB" sz="1400"/>
              <a:t>Integrated marketing communications is where by all of the elements of the promotional mix are co-ordinated.</a:t>
            </a:r>
            <a:endParaRPr sz="1400"/>
          </a:p>
          <a:p>
            <a:pPr indent="-317500" lvl="0" marL="457200" rtl="0">
              <a:spcBef>
                <a:spcPts val="0"/>
              </a:spcBef>
              <a:spcAft>
                <a:spcPts val="0"/>
              </a:spcAft>
              <a:buSzPts val="1400"/>
              <a:buChar char="●"/>
            </a:pPr>
            <a:r>
              <a:rPr lang="en-GB" sz="1400"/>
              <a:t>IMC ensures all forms of communications and messages are carefully linked together.</a:t>
            </a:r>
            <a:endParaRPr sz="1400"/>
          </a:p>
          <a:p>
            <a:pPr indent="-317500" lvl="0" marL="457200" rtl="0">
              <a:spcBef>
                <a:spcPts val="0"/>
              </a:spcBef>
              <a:spcAft>
                <a:spcPts val="0"/>
              </a:spcAft>
              <a:buSzPts val="1400"/>
              <a:buChar char="●"/>
            </a:pPr>
            <a:r>
              <a:rPr lang="en-GB" sz="1400"/>
              <a:t>Integrated marketing communications is an approach to achieve all objectives of a marketing campaign, through a well </a:t>
            </a:r>
            <a:r>
              <a:rPr lang="en-GB" sz="1400"/>
              <a:t>coordinated</a:t>
            </a:r>
            <a:r>
              <a:rPr lang="en-GB" sz="1400"/>
              <a:t> use of different promotional methods that are intended to reinforce each other.</a:t>
            </a:r>
            <a:endParaRPr sz="1400"/>
          </a:p>
          <a:p>
            <a:pPr indent="-317500" lvl="0" marL="457200">
              <a:spcBef>
                <a:spcPts val="0"/>
              </a:spcBef>
              <a:spcAft>
                <a:spcPts val="0"/>
              </a:spcAft>
              <a:buSzPts val="1400"/>
              <a:buChar char="●"/>
            </a:pPr>
            <a:r>
              <a:rPr lang="en-GB" sz="1400"/>
              <a:t>The American Association of advertising agencies defined integrated marketing communication as ‘IMC recognises the value of a comprehensive plan that evaluates the strategies, roles of variety of communication disciplines advertising, public relations, personal sellings, sales promotion, and then combines them to provide clarity, consistency, and maximising communication impact’.</a:t>
            </a:r>
            <a:endParaRPr sz="1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Shape 10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Target market </a:t>
            </a:r>
            <a:endParaRPr/>
          </a:p>
        </p:txBody>
      </p:sp>
      <p:sp>
        <p:nvSpPr>
          <p:cNvPr id="109" name="Shape 10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spcBef>
                <a:spcPts val="0"/>
              </a:spcBef>
              <a:spcAft>
                <a:spcPts val="0"/>
              </a:spcAft>
              <a:buSzPts val="1800"/>
              <a:buChar char="●"/>
            </a:pPr>
            <a:r>
              <a:rPr lang="en-GB"/>
              <a:t>In 2008-09, 49% of 50+ year olds participated in activities during their visit to Wales (</a:t>
            </a:r>
            <a:r>
              <a:rPr lang="en-GB" u="sng">
                <a:solidFill>
                  <a:schemeClr val="hlink"/>
                </a:solidFill>
                <a:hlinkClick r:id="rId3"/>
              </a:rPr>
              <a:t>www.statswales.gov.wales</a:t>
            </a:r>
            <a:r>
              <a:rPr lang="en-GB"/>
              <a:t>) </a:t>
            </a:r>
            <a:endParaRPr/>
          </a:p>
          <a:p>
            <a:pPr indent="-342900" lvl="0" marL="457200" rtl="0">
              <a:spcBef>
                <a:spcPts val="0"/>
              </a:spcBef>
              <a:spcAft>
                <a:spcPts val="0"/>
              </a:spcAft>
              <a:buSzPts val="1800"/>
              <a:buChar char="●"/>
            </a:pPr>
            <a:r>
              <a:rPr lang="en-GB"/>
              <a:t>12% of all visitors in Wales in 2012 were aged 55-54 (</a:t>
            </a:r>
            <a:r>
              <a:rPr lang="en-GB" u="sng">
                <a:solidFill>
                  <a:schemeClr val="hlink"/>
                </a:solidFill>
                <a:hlinkClick r:id="rId4"/>
              </a:rPr>
              <a:t>www.visitbritain.org</a:t>
            </a:r>
            <a:r>
              <a:rPr lang="en-GB"/>
              <a:t>) </a:t>
            </a:r>
            <a:endParaRPr/>
          </a:p>
          <a:p>
            <a:pPr indent="-342900" lvl="0" marL="457200" rtl="0">
              <a:spcBef>
                <a:spcPts val="0"/>
              </a:spcBef>
              <a:spcAft>
                <a:spcPts val="0"/>
              </a:spcAft>
              <a:buSzPts val="1800"/>
              <a:buChar char="●"/>
            </a:pPr>
            <a:r>
              <a:rPr lang="en-GB"/>
              <a:t>Currently more adults in the UK are over 45 years old than under 45 so the over 50’s is a huge target market. (</a:t>
            </a:r>
            <a:r>
              <a:rPr lang="en-GB" u="sng">
                <a:solidFill>
                  <a:schemeClr val="hlink"/>
                </a:solidFill>
                <a:hlinkClick r:id="rId5"/>
              </a:rPr>
              <a:t>www.marketingdonut.co.uk</a:t>
            </a:r>
            <a:r>
              <a:rPr lang="en-GB"/>
              <a:t>) </a:t>
            </a:r>
            <a:endParaRPr/>
          </a:p>
          <a:p>
            <a:pPr indent="-342900" lvl="0" marL="457200" rtl="0">
              <a:spcBef>
                <a:spcPts val="0"/>
              </a:spcBef>
              <a:spcAft>
                <a:spcPts val="0"/>
              </a:spcAft>
              <a:buSzPts val="1800"/>
              <a:buChar char="●"/>
            </a:pPr>
            <a:r>
              <a:rPr lang="en-GB"/>
              <a:t>The majority of wealth and assets are held by 50-65 year olds yet 95% of advertising revenue is aimed at the under 35’s target market. (</a:t>
            </a:r>
            <a:r>
              <a:rPr lang="en-GB" u="sng">
                <a:solidFill>
                  <a:schemeClr val="hlink"/>
                </a:solidFill>
                <a:hlinkClick r:id="rId6"/>
              </a:rPr>
              <a:t>www.ageuk.org.uk</a:t>
            </a:r>
            <a:r>
              <a:rPr lang="en-GB"/>
              <a:t>) </a:t>
            </a:r>
            <a:endParaRPr/>
          </a:p>
          <a:p>
            <a:pPr indent="0" lvl="0" marL="0">
              <a:spcBef>
                <a:spcPts val="1600"/>
              </a:spcBef>
              <a:spcAft>
                <a:spcPts val="16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Shape 114"/>
          <p:cNvSpPr txBox="1"/>
          <p:nvPr>
            <p:ph type="title"/>
          </p:nvPr>
        </p:nvSpPr>
        <p:spPr>
          <a:xfrm>
            <a:off x="311700" y="466100"/>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What communication methods are you using?</a:t>
            </a:r>
            <a:endParaRPr/>
          </a:p>
        </p:txBody>
      </p:sp>
      <p:pic>
        <p:nvPicPr>
          <p:cNvPr id="115" name="Shape 115"/>
          <p:cNvPicPr preferRelativeResize="0"/>
          <p:nvPr/>
        </p:nvPicPr>
        <p:blipFill>
          <a:blip r:embed="rId3">
            <a:alphaModFix/>
          </a:blip>
          <a:stretch>
            <a:fillRect/>
          </a:stretch>
        </p:blipFill>
        <p:spPr>
          <a:xfrm>
            <a:off x="0" y="0"/>
            <a:ext cx="9144000" cy="5143500"/>
          </a:xfrm>
          <a:prstGeom prst="rect">
            <a:avLst/>
          </a:prstGeom>
          <a:noFill/>
          <a:ln>
            <a:noFill/>
          </a:ln>
        </p:spPr>
      </p:pic>
      <p:sp>
        <p:nvSpPr>
          <p:cNvPr id="116" name="Shape 116"/>
          <p:cNvSpPr txBox="1"/>
          <p:nvPr/>
        </p:nvSpPr>
        <p:spPr>
          <a:xfrm>
            <a:off x="1982100" y="2244950"/>
            <a:ext cx="4191600" cy="3126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t>Becoming Welsh - ‘for a few days’ </a:t>
            </a:r>
            <a:endParaRPr/>
          </a:p>
        </p:txBody>
      </p:sp>
      <p:sp>
        <p:nvSpPr>
          <p:cNvPr id="117" name="Shape 117"/>
          <p:cNvSpPr txBox="1"/>
          <p:nvPr/>
        </p:nvSpPr>
        <p:spPr>
          <a:xfrm>
            <a:off x="759225" y="263075"/>
            <a:ext cx="6593700" cy="12075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None/>
            </a:pPr>
            <a:r>
              <a:rPr b="1" lang="en-GB" sz="1200">
                <a:solidFill>
                  <a:srgbClr val="4C1130"/>
                </a:solidFill>
              </a:rPr>
              <a:t>Public Transport</a:t>
            </a:r>
            <a:endParaRPr b="1" sz="1200">
              <a:solidFill>
                <a:srgbClr val="4C1130"/>
              </a:solidFill>
            </a:endParaRPr>
          </a:p>
          <a:p>
            <a:pPr indent="0" lvl="0" marL="0" rtl="0">
              <a:lnSpc>
                <a:spcPct val="115000"/>
              </a:lnSpc>
              <a:spcBef>
                <a:spcPts val="1600"/>
              </a:spcBef>
              <a:spcAft>
                <a:spcPts val="1600"/>
              </a:spcAft>
              <a:buClr>
                <a:schemeClr val="dk1"/>
              </a:buClr>
              <a:buSzPts val="1100"/>
              <a:buFont typeface="Arial"/>
              <a:buNone/>
            </a:pPr>
            <a:r>
              <a:rPr lang="en-GB" sz="1200">
                <a:solidFill>
                  <a:srgbClr val="4C1130"/>
                </a:solidFill>
              </a:rPr>
              <a:t>We will be accessing the target market by using advertisements on public transport such as on trains and buses. Specifically buses, as this is typically the mode of transport people over the age of 55 use if they do not drive, free bus passes are available to the over 55s.</a:t>
            </a:r>
            <a:endParaRPr>
              <a:solidFill>
                <a:srgbClr val="4C1130"/>
              </a:solidFill>
            </a:endParaRPr>
          </a:p>
        </p:txBody>
      </p:sp>
      <p:sp>
        <p:nvSpPr>
          <p:cNvPr id="118" name="Shape 118"/>
          <p:cNvSpPr txBox="1"/>
          <p:nvPr/>
        </p:nvSpPr>
        <p:spPr>
          <a:xfrm>
            <a:off x="48825" y="3550475"/>
            <a:ext cx="6593700" cy="4773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Clr>
                <a:schemeClr val="dk1"/>
              </a:buClr>
              <a:buSzPts val="1100"/>
              <a:buFont typeface="Arial"/>
              <a:buNone/>
            </a:pPr>
            <a:r>
              <a:rPr b="1" lang="en-GB" sz="1200"/>
              <a:t>Radio</a:t>
            </a:r>
            <a:endParaRPr b="1" sz="1200"/>
          </a:p>
          <a:p>
            <a:pPr indent="0" lvl="0" marL="0" rtl="0">
              <a:lnSpc>
                <a:spcPct val="115000"/>
              </a:lnSpc>
              <a:spcBef>
                <a:spcPts val="1600"/>
              </a:spcBef>
              <a:spcAft>
                <a:spcPts val="1600"/>
              </a:spcAft>
              <a:buClr>
                <a:schemeClr val="dk1"/>
              </a:buClr>
              <a:buSzPts val="1100"/>
              <a:buFont typeface="Arial"/>
              <a:buNone/>
            </a:pPr>
            <a:r>
              <a:rPr lang="en-GB" sz="1200"/>
              <a:t>On the other hand for those who do still drive and have their own cars advertising the product on the radio would allow them to also have access to all of the information.</a:t>
            </a:r>
            <a:endParaRPr sz="1200"/>
          </a:p>
        </p:txBody>
      </p:sp>
      <p:sp>
        <p:nvSpPr>
          <p:cNvPr id="119" name="Shape 119"/>
          <p:cNvSpPr txBox="1"/>
          <p:nvPr/>
        </p:nvSpPr>
        <p:spPr>
          <a:xfrm>
            <a:off x="7658425" y="759275"/>
            <a:ext cx="1485600" cy="35025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Clr>
                <a:schemeClr val="dk1"/>
              </a:buClr>
              <a:buSzPts val="1100"/>
              <a:buFont typeface="Arial"/>
              <a:buNone/>
            </a:pPr>
            <a:r>
              <a:rPr b="1" lang="en-GB" sz="1200">
                <a:solidFill>
                  <a:srgbClr val="F3F3F3"/>
                </a:solidFill>
              </a:rPr>
              <a:t>Brochures</a:t>
            </a:r>
            <a:endParaRPr b="1" sz="1200">
              <a:solidFill>
                <a:srgbClr val="F3F3F3"/>
              </a:solidFill>
            </a:endParaRPr>
          </a:p>
          <a:p>
            <a:pPr indent="0" lvl="0" marL="0" rtl="0">
              <a:lnSpc>
                <a:spcPct val="115000"/>
              </a:lnSpc>
              <a:spcBef>
                <a:spcPts val="1600"/>
              </a:spcBef>
              <a:spcAft>
                <a:spcPts val="1600"/>
              </a:spcAft>
              <a:buClr>
                <a:schemeClr val="dk1"/>
              </a:buClr>
              <a:buSzPts val="1100"/>
              <a:buFont typeface="Arial"/>
              <a:buNone/>
            </a:pPr>
            <a:r>
              <a:rPr lang="en-GB" sz="1200">
                <a:solidFill>
                  <a:srgbClr val="F3F3F3"/>
                </a:solidFill>
              </a:rPr>
              <a:t>Brochures will be strategically placed at places where we believe over 55s would visit, for example restaurants, cafes, libraries, art galleries, theatres and lesirue/social centres. By targeting these venues we will be able to reach our target market and demographic group.</a:t>
            </a:r>
            <a:endParaRPr>
              <a:solidFill>
                <a:srgbClr val="F3F3F3"/>
              </a:solidFill>
            </a:endParaRPr>
          </a:p>
        </p:txBody>
      </p:sp>
      <p:pic>
        <p:nvPicPr>
          <p:cNvPr id="120" name="Shape 120"/>
          <p:cNvPicPr preferRelativeResize="0"/>
          <p:nvPr/>
        </p:nvPicPr>
        <p:blipFill>
          <a:blip r:embed="rId4">
            <a:alphaModFix/>
          </a:blip>
          <a:stretch>
            <a:fillRect/>
          </a:stretch>
        </p:blipFill>
        <p:spPr>
          <a:xfrm>
            <a:off x="4647375" y="2607225"/>
            <a:ext cx="659522" cy="603901"/>
          </a:xfrm>
          <a:prstGeom prst="rect">
            <a:avLst/>
          </a:prstGeom>
          <a:noFill/>
          <a:ln>
            <a:noFill/>
          </a:ln>
        </p:spPr>
      </p:pic>
      <p:pic>
        <p:nvPicPr>
          <p:cNvPr descr="Image result for welsh dragon logo" id="121" name="Shape 121"/>
          <p:cNvPicPr preferRelativeResize="0"/>
          <p:nvPr/>
        </p:nvPicPr>
        <p:blipFill>
          <a:blip r:embed="rId5">
            <a:alphaModFix/>
          </a:blip>
          <a:stretch>
            <a:fillRect/>
          </a:stretch>
        </p:blipFill>
        <p:spPr>
          <a:xfrm>
            <a:off x="1905540" y="2294625"/>
            <a:ext cx="390310" cy="312600"/>
          </a:xfrm>
          <a:prstGeom prst="rect">
            <a:avLst/>
          </a:prstGeom>
          <a:noFill/>
          <a:ln>
            <a:noFill/>
          </a:ln>
        </p:spPr>
      </p:pic>
      <p:pic>
        <p:nvPicPr>
          <p:cNvPr descr="Image result for welsh dragon logo" id="122" name="Shape 122"/>
          <p:cNvPicPr preferRelativeResize="0"/>
          <p:nvPr/>
        </p:nvPicPr>
        <p:blipFill>
          <a:blip r:embed="rId6">
            <a:alphaModFix/>
          </a:blip>
          <a:stretch>
            <a:fillRect/>
          </a:stretch>
        </p:blipFill>
        <p:spPr>
          <a:xfrm>
            <a:off x="5846975" y="2354251"/>
            <a:ext cx="390300" cy="3125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Shape 127"/>
          <p:cNvSpPr txBox="1"/>
          <p:nvPr/>
        </p:nvSpPr>
        <p:spPr>
          <a:xfrm>
            <a:off x="461775" y="390725"/>
            <a:ext cx="8397300" cy="795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sz="2400"/>
          </a:p>
          <a:p>
            <a:pPr indent="0" lvl="0" marL="0">
              <a:spcBef>
                <a:spcPts val="0"/>
              </a:spcBef>
              <a:spcAft>
                <a:spcPts val="0"/>
              </a:spcAft>
              <a:buNone/>
            </a:pPr>
            <a:r>
              <a:t/>
            </a:r>
            <a:endParaRPr sz="2400"/>
          </a:p>
          <a:p>
            <a:pPr indent="0" lvl="0" marL="0">
              <a:spcBef>
                <a:spcPts val="0"/>
              </a:spcBef>
              <a:spcAft>
                <a:spcPts val="0"/>
              </a:spcAft>
              <a:buNone/>
            </a:pPr>
            <a:r>
              <a:t/>
            </a:r>
            <a:endParaRPr sz="1200"/>
          </a:p>
        </p:txBody>
      </p:sp>
      <p:pic>
        <p:nvPicPr>
          <p:cNvPr id="128" name="Shape 128"/>
          <p:cNvPicPr preferRelativeResize="0"/>
          <p:nvPr/>
        </p:nvPicPr>
        <p:blipFill>
          <a:blip r:embed="rId3">
            <a:alphaModFix/>
          </a:blip>
          <a:stretch>
            <a:fillRect/>
          </a:stretch>
        </p:blipFill>
        <p:spPr>
          <a:xfrm>
            <a:off x="0" y="0"/>
            <a:ext cx="9144000" cy="5143500"/>
          </a:xfrm>
          <a:prstGeom prst="rect">
            <a:avLst/>
          </a:prstGeom>
          <a:noFill/>
          <a:ln>
            <a:noFill/>
          </a:ln>
        </p:spPr>
      </p:pic>
      <p:sp>
        <p:nvSpPr>
          <p:cNvPr id="129" name="Shape 129"/>
          <p:cNvSpPr txBox="1"/>
          <p:nvPr/>
        </p:nvSpPr>
        <p:spPr>
          <a:xfrm>
            <a:off x="415575" y="291275"/>
            <a:ext cx="7978200" cy="7887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2400">
                <a:solidFill>
                  <a:srgbClr val="FFFF00"/>
                </a:solidFill>
              </a:rPr>
              <a:t>Why this product? Why now?</a:t>
            </a:r>
            <a:endParaRPr sz="2400">
              <a:solidFill>
                <a:srgbClr val="FFFF00"/>
              </a:solidFill>
            </a:endParaRPr>
          </a:p>
        </p:txBody>
      </p:sp>
      <p:sp>
        <p:nvSpPr>
          <p:cNvPr id="130" name="Shape 130"/>
          <p:cNvSpPr txBox="1"/>
          <p:nvPr/>
        </p:nvSpPr>
        <p:spPr>
          <a:xfrm>
            <a:off x="663300" y="922300"/>
            <a:ext cx="7672500" cy="3786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solidFill>
                  <a:srgbClr val="FFFF00"/>
                </a:solidFill>
              </a:rPr>
              <a:t>This is the perfect time to introduce this product to Wales, not only has it not been done before, but also as a country we are at our prime!</a:t>
            </a:r>
            <a:endParaRPr>
              <a:solidFill>
                <a:srgbClr val="FFFF00"/>
              </a:solidFill>
            </a:endParaRPr>
          </a:p>
          <a:p>
            <a:pPr indent="0" lvl="0" marL="0">
              <a:spcBef>
                <a:spcPts val="0"/>
              </a:spcBef>
              <a:spcAft>
                <a:spcPts val="0"/>
              </a:spcAft>
              <a:buNone/>
            </a:pPr>
            <a:r>
              <a:t/>
            </a:r>
            <a:endParaRPr>
              <a:solidFill>
                <a:srgbClr val="FFFF00"/>
              </a:solidFill>
            </a:endParaRPr>
          </a:p>
          <a:p>
            <a:pPr indent="0" lvl="0" marL="0">
              <a:spcBef>
                <a:spcPts val="0"/>
              </a:spcBef>
              <a:spcAft>
                <a:spcPts val="0"/>
              </a:spcAft>
              <a:buNone/>
            </a:pPr>
            <a:r>
              <a:rPr lang="en-GB">
                <a:solidFill>
                  <a:srgbClr val="FFFF00"/>
                </a:solidFill>
              </a:rPr>
              <a:t>Recently Wales, especially Swansea, has undergone serious regeneration. In areas such as mumbles we are able to experience the modern day luxuries of life, but we are also able to appreciate the history and culture of the city by visiting the castles that have been here since the 18th and 19th centuries.</a:t>
            </a:r>
            <a:endParaRPr>
              <a:solidFill>
                <a:srgbClr val="FFFF00"/>
              </a:solidFill>
            </a:endParaRPr>
          </a:p>
          <a:p>
            <a:pPr indent="0" lvl="0" marL="0">
              <a:spcBef>
                <a:spcPts val="0"/>
              </a:spcBef>
              <a:spcAft>
                <a:spcPts val="0"/>
              </a:spcAft>
              <a:buNone/>
            </a:pPr>
            <a:r>
              <a:t/>
            </a:r>
            <a:endParaRPr>
              <a:solidFill>
                <a:srgbClr val="FFFF00"/>
              </a:solidFill>
            </a:endParaRPr>
          </a:p>
          <a:p>
            <a:pPr indent="0" lvl="0" marL="0">
              <a:spcBef>
                <a:spcPts val="0"/>
              </a:spcBef>
              <a:spcAft>
                <a:spcPts val="0"/>
              </a:spcAft>
              <a:buNone/>
            </a:pPr>
            <a:r>
              <a:rPr lang="en-GB">
                <a:solidFill>
                  <a:srgbClr val="FFFF00"/>
                </a:solidFill>
              </a:rPr>
              <a:t>Bringing people to Swansea and Wales will allow them to see how far we have come as a country and allow them to appreciate how much we have to offer. By giving them the opportunity to take part in a variety of social and cultural activities we will be giving them access to what it is to be a Welsh man/woman living in modern day Wales, whilst also appreciating our Celtic culture and traditions. </a:t>
            </a:r>
            <a:endParaRPr>
              <a:solidFill>
                <a:srgbClr val="FFFF00"/>
              </a:solidFill>
            </a:endParaRPr>
          </a:p>
          <a:p>
            <a:pPr indent="0" lvl="0" marL="0">
              <a:spcBef>
                <a:spcPts val="0"/>
              </a:spcBef>
              <a:spcAft>
                <a:spcPts val="0"/>
              </a:spcAft>
              <a:buNone/>
            </a:pPr>
            <a:r>
              <a:t/>
            </a:r>
            <a:endParaRPr>
              <a:solidFill>
                <a:srgbClr val="FFFF00"/>
              </a:solidFill>
            </a:endParaRPr>
          </a:p>
          <a:p>
            <a:pPr indent="0" lvl="0" marL="0">
              <a:spcBef>
                <a:spcPts val="0"/>
              </a:spcBef>
              <a:spcAft>
                <a:spcPts val="0"/>
              </a:spcAft>
              <a:buNone/>
            </a:pPr>
            <a:r>
              <a:rPr lang="en-GB">
                <a:solidFill>
                  <a:srgbClr val="FFFF00"/>
                </a:solidFill>
              </a:rPr>
              <a:t>Hopefully, visitors will enjoy the experiences and return home to inform friends and family of what we have to offer, encouraging them to visit also. This will therefore improve the overall tourism of Wales and Swansea in the long run. </a:t>
            </a:r>
            <a:endParaRPr>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4" name="Shape 134"/>
        <p:cNvGrpSpPr/>
        <p:nvPr/>
      </p:nvGrpSpPr>
      <p:grpSpPr>
        <a:xfrm>
          <a:off x="0" y="0"/>
          <a:ext cx="0" cy="0"/>
          <a:chOff x="0" y="0"/>
          <a:chExt cx="0" cy="0"/>
        </a:xfrm>
      </p:grpSpPr>
      <p:sp>
        <p:nvSpPr>
          <p:cNvPr id="135" name="Shape 135"/>
          <p:cNvSpPr txBox="1"/>
          <p:nvPr>
            <p:ph type="title"/>
          </p:nvPr>
        </p:nvSpPr>
        <p:spPr>
          <a:xfrm>
            <a:off x="311700" y="5327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What is our brand? What is our position?</a:t>
            </a:r>
            <a:endParaRPr/>
          </a:p>
        </p:txBody>
      </p:sp>
      <p:sp>
        <p:nvSpPr>
          <p:cNvPr id="136" name="Shape 136"/>
          <p:cNvSpPr/>
          <p:nvPr/>
        </p:nvSpPr>
        <p:spPr>
          <a:xfrm>
            <a:off x="2873075" y="1594050"/>
            <a:ext cx="2308800" cy="1086900"/>
          </a:xfrm>
          <a:prstGeom prst="roundRect">
            <a:avLst>
              <a:gd fmla="val 16667" name="adj"/>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lang="en-GB"/>
              <a:t>  BRAND POSITIONING </a:t>
            </a:r>
            <a:endParaRPr/>
          </a:p>
        </p:txBody>
      </p:sp>
      <p:cxnSp>
        <p:nvCxnSpPr>
          <p:cNvPr id="137" name="Shape 137"/>
          <p:cNvCxnSpPr/>
          <p:nvPr/>
        </p:nvCxnSpPr>
        <p:spPr>
          <a:xfrm rot="10800000">
            <a:off x="2225925" y="1619725"/>
            <a:ext cx="426300" cy="142800"/>
          </a:xfrm>
          <a:prstGeom prst="straightConnector1">
            <a:avLst/>
          </a:prstGeom>
          <a:noFill/>
          <a:ln cap="flat" cmpd="sng" w="9525">
            <a:solidFill>
              <a:schemeClr val="dk2"/>
            </a:solidFill>
            <a:prstDash val="solid"/>
            <a:round/>
            <a:headEnd len="med" w="med" type="none"/>
            <a:tailEnd len="med" w="med" type="none"/>
          </a:ln>
        </p:spPr>
      </p:cxnSp>
      <p:sp>
        <p:nvSpPr>
          <p:cNvPr id="138" name="Shape 138"/>
          <p:cNvSpPr/>
          <p:nvPr/>
        </p:nvSpPr>
        <p:spPr>
          <a:xfrm>
            <a:off x="311700" y="788650"/>
            <a:ext cx="1797300" cy="1086900"/>
          </a:xfrm>
          <a:prstGeom prst="roundRect">
            <a:avLst>
              <a:gd fmla="val 16667" name="adj"/>
            </a:avLst>
          </a:prstGeom>
          <a:solidFill>
            <a:srgbClr val="FCE5C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i="1" lang="en-GB"/>
              <a:t>Quality</a:t>
            </a:r>
            <a:r>
              <a:rPr i="1" lang="en-GB"/>
              <a:t> positioning</a:t>
            </a:r>
            <a:endParaRPr i="1"/>
          </a:p>
          <a:p>
            <a:pPr indent="0" lvl="0" marL="0">
              <a:spcBef>
                <a:spcPts val="0"/>
              </a:spcBef>
              <a:spcAft>
                <a:spcPts val="0"/>
              </a:spcAft>
              <a:buNone/>
            </a:pPr>
            <a:r>
              <a:t/>
            </a:r>
            <a:endParaRPr i="1"/>
          </a:p>
          <a:p>
            <a:pPr indent="0" lvl="0" marL="0">
              <a:spcBef>
                <a:spcPts val="0"/>
              </a:spcBef>
              <a:spcAft>
                <a:spcPts val="0"/>
              </a:spcAft>
              <a:buNone/>
            </a:pPr>
            <a:r>
              <a:rPr lang="en-GB"/>
              <a:t>How unique is</a:t>
            </a:r>
            <a:endParaRPr/>
          </a:p>
          <a:p>
            <a:pPr indent="0" lvl="0" marL="0">
              <a:spcBef>
                <a:spcPts val="0"/>
              </a:spcBef>
              <a:spcAft>
                <a:spcPts val="0"/>
              </a:spcAft>
              <a:buNone/>
            </a:pPr>
            <a:r>
              <a:rPr lang="en-GB"/>
              <a:t>Becoming Welsh?  </a:t>
            </a:r>
            <a:endParaRPr/>
          </a:p>
        </p:txBody>
      </p:sp>
      <p:cxnSp>
        <p:nvCxnSpPr>
          <p:cNvPr id="139" name="Shape 139"/>
          <p:cNvCxnSpPr/>
          <p:nvPr/>
        </p:nvCxnSpPr>
        <p:spPr>
          <a:xfrm flipH="1" rot="10800000">
            <a:off x="5402725" y="1559350"/>
            <a:ext cx="731700" cy="376500"/>
          </a:xfrm>
          <a:prstGeom prst="straightConnector1">
            <a:avLst/>
          </a:prstGeom>
          <a:noFill/>
          <a:ln cap="flat" cmpd="sng" w="9525">
            <a:solidFill>
              <a:schemeClr val="dk2"/>
            </a:solidFill>
            <a:prstDash val="solid"/>
            <a:round/>
            <a:headEnd len="med" w="med" type="none"/>
            <a:tailEnd len="med" w="med" type="none"/>
          </a:ln>
        </p:spPr>
      </p:cxnSp>
      <p:sp>
        <p:nvSpPr>
          <p:cNvPr id="140" name="Shape 140"/>
          <p:cNvSpPr/>
          <p:nvPr/>
        </p:nvSpPr>
        <p:spPr>
          <a:xfrm>
            <a:off x="6436500" y="861350"/>
            <a:ext cx="1923600" cy="1236300"/>
          </a:xfrm>
          <a:prstGeom prst="roundRect">
            <a:avLst>
              <a:gd fmla="val 16667" name="adj"/>
            </a:avLst>
          </a:prstGeom>
          <a:solidFill>
            <a:srgbClr val="FFE59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i="1" lang="en-GB"/>
              <a:t>Benefit positioning</a:t>
            </a:r>
            <a:r>
              <a:rPr lang="en-GB"/>
              <a:t> </a:t>
            </a:r>
            <a:endParaRPr/>
          </a:p>
          <a:p>
            <a:pPr indent="0" lvl="0" marL="0">
              <a:spcBef>
                <a:spcPts val="0"/>
              </a:spcBef>
              <a:spcAft>
                <a:spcPts val="0"/>
              </a:spcAft>
              <a:buNone/>
            </a:pPr>
            <a:r>
              <a:t/>
            </a:r>
            <a:endParaRPr/>
          </a:p>
          <a:p>
            <a:pPr indent="0" lvl="0" marL="0">
              <a:spcBef>
                <a:spcPts val="0"/>
              </a:spcBef>
              <a:spcAft>
                <a:spcPts val="0"/>
              </a:spcAft>
              <a:buNone/>
            </a:pPr>
            <a:r>
              <a:rPr lang="en-GB"/>
              <a:t>What benefits does our product have?</a:t>
            </a:r>
            <a:endParaRPr/>
          </a:p>
        </p:txBody>
      </p:sp>
      <p:cxnSp>
        <p:nvCxnSpPr>
          <p:cNvPr id="141" name="Shape 141"/>
          <p:cNvCxnSpPr/>
          <p:nvPr/>
        </p:nvCxnSpPr>
        <p:spPr>
          <a:xfrm flipH="1">
            <a:off x="1975738" y="2869225"/>
            <a:ext cx="868500" cy="298500"/>
          </a:xfrm>
          <a:prstGeom prst="straightConnector1">
            <a:avLst/>
          </a:prstGeom>
          <a:noFill/>
          <a:ln cap="flat" cmpd="sng" w="9525">
            <a:solidFill>
              <a:schemeClr val="dk2"/>
            </a:solidFill>
            <a:prstDash val="solid"/>
            <a:round/>
            <a:headEnd len="med" w="med" type="none"/>
            <a:tailEnd len="med" w="med" type="none"/>
          </a:ln>
        </p:spPr>
      </p:cxnSp>
      <p:sp>
        <p:nvSpPr>
          <p:cNvPr id="142" name="Shape 142"/>
          <p:cNvSpPr/>
          <p:nvPr/>
        </p:nvSpPr>
        <p:spPr>
          <a:xfrm>
            <a:off x="537000" y="2868650"/>
            <a:ext cx="1346700" cy="1236300"/>
          </a:xfrm>
          <a:prstGeom prst="roundRect">
            <a:avLst>
              <a:gd fmla="val 16667" name="adj"/>
            </a:avLst>
          </a:prstGeom>
          <a:solidFill>
            <a:srgbClr val="B6D7A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i="1" lang="en-GB"/>
              <a:t>Competitor positioning</a:t>
            </a:r>
            <a:endParaRPr i="1"/>
          </a:p>
          <a:p>
            <a:pPr indent="0" lvl="0" marL="0">
              <a:spcBef>
                <a:spcPts val="0"/>
              </a:spcBef>
              <a:spcAft>
                <a:spcPts val="0"/>
              </a:spcAft>
              <a:buNone/>
            </a:pPr>
            <a:r>
              <a:t/>
            </a:r>
            <a:endParaRPr i="1"/>
          </a:p>
          <a:p>
            <a:pPr indent="0" lvl="0" marL="0">
              <a:spcBef>
                <a:spcPts val="0"/>
              </a:spcBef>
              <a:spcAft>
                <a:spcPts val="0"/>
              </a:spcAft>
              <a:buNone/>
            </a:pPr>
            <a:r>
              <a:rPr lang="en-GB"/>
              <a:t>Who are our competitors?</a:t>
            </a:r>
            <a:endParaRPr/>
          </a:p>
        </p:txBody>
      </p:sp>
      <p:cxnSp>
        <p:nvCxnSpPr>
          <p:cNvPr id="143" name="Shape 143"/>
          <p:cNvCxnSpPr/>
          <p:nvPr/>
        </p:nvCxnSpPr>
        <p:spPr>
          <a:xfrm>
            <a:off x="5340125" y="2680950"/>
            <a:ext cx="570000" cy="352800"/>
          </a:xfrm>
          <a:prstGeom prst="straightConnector1">
            <a:avLst/>
          </a:prstGeom>
          <a:noFill/>
          <a:ln cap="flat" cmpd="sng" w="9525">
            <a:solidFill>
              <a:schemeClr val="dk2"/>
            </a:solidFill>
            <a:prstDash val="solid"/>
            <a:round/>
            <a:headEnd len="med" w="med" type="none"/>
            <a:tailEnd len="med" w="med" type="none"/>
          </a:ln>
        </p:spPr>
      </p:cxnSp>
      <p:sp>
        <p:nvSpPr>
          <p:cNvPr id="144" name="Shape 144"/>
          <p:cNvSpPr/>
          <p:nvPr/>
        </p:nvSpPr>
        <p:spPr>
          <a:xfrm>
            <a:off x="6064100" y="2869225"/>
            <a:ext cx="2053200" cy="1086900"/>
          </a:xfrm>
          <a:prstGeom prst="roundRect">
            <a:avLst>
              <a:gd fmla="val 16667" name="adj"/>
            </a:avLst>
          </a:prstGeom>
          <a:solidFill>
            <a:srgbClr val="A2C4C9"/>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i="1" lang="en-GB"/>
              <a:t>Value positioning</a:t>
            </a:r>
            <a:endParaRPr i="1"/>
          </a:p>
          <a:p>
            <a:pPr indent="0" lvl="0" marL="0">
              <a:spcBef>
                <a:spcPts val="0"/>
              </a:spcBef>
              <a:spcAft>
                <a:spcPts val="0"/>
              </a:spcAft>
              <a:buNone/>
            </a:pPr>
            <a:r>
              <a:rPr i="1" lang="en-GB"/>
              <a:t> </a:t>
            </a:r>
            <a:endParaRPr i="1"/>
          </a:p>
          <a:p>
            <a:pPr indent="0" lvl="0" marL="0">
              <a:spcBef>
                <a:spcPts val="0"/>
              </a:spcBef>
              <a:spcAft>
                <a:spcPts val="0"/>
              </a:spcAft>
              <a:buNone/>
            </a:pPr>
            <a:r>
              <a:rPr lang="en-GB"/>
              <a:t>How much is our product? </a:t>
            </a:r>
            <a:endParaRPr/>
          </a:p>
        </p:txBody>
      </p:sp>
      <p:sp>
        <p:nvSpPr>
          <p:cNvPr id="145" name="Shape 145"/>
          <p:cNvSpPr txBox="1"/>
          <p:nvPr/>
        </p:nvSpPr>
        <p:spPr>
          <a:xfrm>
            <a:off x="392850" y="4468225"/>
            <a:ext cx="8358300" cy="3765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Kotler, P (2003) described brand positioning as ‘the act of </a:t>
            </a:r>
            <a:r>
              <a:rPr lang="en-GB"/>
              <a:t>designing</a:t>
            </a:r>
            <a:r>
              <a:rPr lang="en-GB"/>
              <a:t> the </a:t>
            </a:r>
            <a:r>
              <a:rPr lang="en-GB"/>
              <a:t>company's</a:t>
            </a:r>
            <a:r>
              <a:rPr lang="en-GB"/>
              <a:t> offering and image to occupy a </a:t>
            </a:r>
            <a:r>
              <a:rPr lang="en-GB"/>
              <a:t>distinctive</a:t>
            </a:r>
            <a:r>
              <a:rPr lang="en-GB"/>
              <a:t> place in the mind of the target market’. </a:t>
            </a:r>
            <a:endParaRPr/>
          </a:p>
        </p:txBody>
      </p:sp>
      <p:sp>
        <p:nvSpPr>
          <p:cNvPr id="146" name="Shape 146"/>
          <p:cNvSpPr/>
          <p:nvPr/>
        </p:nvSpPr>
        <p:spPr>
          <a:xfrm>
            <a:off x="2714825" y="3515050"/>
            <a:ext cx="2625300" cy="887100"/>
          </a:xfrm>
          <a:prstGeom prst="roundRect">
            <a:avLst>
              <a:gd fmla="val 16667" name="adj"/>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i="1" lang="en-GB"/>
              <a:t>Relational positioning</a:t>
            </a:r>
            <a:endParaRPr i="1"/>
          </a:p>
          <a:p>
            <a:pPr indent="0" lvl="0" marL="0">
              <a:spcBef>
                <a:spcPts val="0"/>
              </a:spcBef>
              <a:spcAft>
                <a:spcPts val="0"/>
              </a:spcAft>
              <a:buNone/>
            </a:pPr>
            <a:r>
              <a:rPr lang="en-GB"/>
              <a:t>Does Becoming Welsh relate to our target market?</a:t>
            </a:r>
            <a:endParaRPr/>
          </a:p>
          <a:p>
            <a:pPr indent="0" lvl="0" marL="0">
              <a:spcBef>
                <a:spcPts val="0"/>
              </a:spcBef>
              <a:spcAft>
                <a:spcPts val="0"/>
              </a:spcAft>
              <a:buNone/>
            </a:pPr>
            <a:r>
              <a:rPr lang="en-GB"/>
              <a:t> </a:t>
            </a:r>
            <a:endParaRPr/>
          </a:p>
        </p:txBody>
      </p:sp>
      <p:cxnSp>
        <p:nvCxnSpPr>
          <p:cNvPr id="147" name="Shape 147"/>
          <p:cNvCxnSpPr>
            <a:stCxn id="136" idx="2"/>
            <a:endCxn id="136" idx="2"/>
          </p:cNvCxnSpPr>
          <p:nvPr/>
        </p:nvCxnSpPr>
        <p:spPr>
          <a:xfrm>
            <a:off x="4027475" y="2680950"/>
            <a:ext cx="0" cy="0"/>
          </a:xfrm>
          <a:prstGeom prst="straightConnector1">
            <a:avLst/>
          </a:prstGeom>
          <a:noFill/>
          <a:ln cap="flat" cmpd="sng" w="9525">
            <a:solidFill>
              <a:schemeClr val="dk2"/>
            </a:solidFill>
            <a:prstDash val="solid"/>
            <a:round/>
            <a:headEnd len="med" w="med" type="none"/>
            <a:tailEnd len="med" w="med" type="none"/>
          </a:ln>
        </p:spPr>
      </p:cxnSp>
      <p:cxnSp>
        <p:nvCxnSpPr>
          <p:cNvPr id="148" name="Shape 148"/>
          <p:cNvCxnSpPr/>
          <p:nvPr/>
        </p:nvCxnSpPr>
        <p:spPr>
          <a:xfrm>
            <a:off x="3965400" y="2905175"/>
            <a:ext cx="161700" cy="519600"/>
          </a:xfrm>
          <a:prstGeom prst="straightConnector1">
            <a:avLst/>
          </a:prstGeom>
          <a:noFill/>
          <a:ln cap="flat" cmpd="sng" w="9525">
            <a:solidFill>
              <a:schemeClr val="dk2"/>
            </a:solidFill>
            <a:prstDash val="solid"/>
            <a:round/>
            <a:headEnd len="med" w="med" type="none"/>
            <a:tailEnd len="med" w="med" type="non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Shape 15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How does the brand convey position. What are the key messages?</a:t>
            </a:r>
            <a:endParaRPr/>
          </a:p>
        </p:txBody>
      </p:sp>
      <p:sp>
        <p:nvSpPr>
          <p:cNvPr id="154" name="Shape 154"/>
          <p:cNvSpPr/>
          <p:nvPr/>
        </p:nvSpPr>
        <p:spPr>
          <a:xfrm>
            <a:off x="3474000" y="2152600"/>
            <a:ext cx="1882500" cy="1825800"/>
          </a:xfrm>
          <a:prstGeom prst="ellipse">
            <a:avLst/>
          </a:prstGeom>
          <a:solidFill>
            <a:srgbClr val="CFE2F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lgn="ctr">
              <a:spcBef>
                <a:spcPts val="0"/>
              </a:spcBef>
              <a:spcAft>
                <a:spcPts val="0"/>
              </a:spcAft>
              <a:buNone/>
            </a:pPr>
            <a:r>
              <a:rPr lang="en-GB"/>
              <a:t>Becoming Welsh - ‘for a few days’</a:t>
            </a:r>
            <a:endParaRPr/>
          </a:p>
        </p:txBody>
      </p:sp>
      <p:sp>
        <p:nvSpPr>
          <p:cNvPr id="155" name="Shape 155"/>
          <p:cNvSpPr/>
          <p:nvPr/>
        </p:nvSpPr>
        <p:spPr>
          <a:xfrm rot="-1837278">
            <a:off x="5266883" y="2323037"/>
            <a:ext cx="895239" cy="234305"/>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56" name="Shape 156"/>
          <p:cNvSpPr txBox="1"/>
          <p:nvPr/>
        </p:nvSpPr>
        <p:spPr>
          <a:xfrm>
            <a:off x="6159400" y="1790275"/>
            <a:ext cx="1221900" cy="5727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Aimed specifically for over 55s.</a:t>
            </a:r>
            <a:endParaRPr sz="1200"/>
          </a:p>
        </p:txBody>
      </p:sp>
      <p:sp>
        <p:nvSpPr>
          <p:cNvPr id="157" name="Shape 157"/>
          <p:cNvSpPr/>
          <p:nvPr/>
        </p:nvSpPr>
        <p:spPr>
          <a:xfrm rot="2303">
            <a:off x="5409597" y="3036658"/>
            <a:ext cx="895500" cy="2343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58" name="Shape 158"/>
          <p:cNvSpPr txBox="1"/>
          <p:nvPr/>
        </p:nvSpPr>
        <p:spPr>
          <a:xfrm>
            <a:off x="6507525" y="2969600"/>
            <a:ext cx="2024700" cy="6108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Contains a limited amount of active activities.</a:t>
            </a:r>
            <a:endParaRPr sz="1200"/>
          </a:p>
        </p:txBody>
      </p:sp>
      <p:sp>
        <p:nvSpPr>
          <p:cNvPr id="159" name="Shape 159"/>
          <p:cNvSpPr/>
          <p:nvPr/>
        </p:nvSpPr>
        <p:spPr>
          <a:xfrm rot="1579996">
            <a:off x="5164184" y="3725076"/>
            <a:ext cx="895418" cy="234253"/>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0" name="Shape 160"/>
          <p:cNvSpPr txBox="1"/>
          <p:nvPr/>
        </p:nvSpPr>
        <p:spPr>
          <a:xfrm>
            <a:off x="6223350" y="3992600"/>
            <a:ext cx="2117100" cy="7245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Aimed specifically at those interested in the history of Wales and welsh culture.</a:t>
            </a:r>
            <a:endParaRPr sz="1200"/>
          </a:p>
        </p:txBody>
      </p:sp>
      <p:sp>
        <p:nvSpPr>
          <p:cNvPr id="161" name="Shape 161"/>
          <p:cNvSpPr/>
          <p:nvPr/>
        </p:nvSpPr>
        <p:spPr>
          <a:xfrm rot="5404584">
            <a:off x="4077750" y="4298201"/>
            <a:ext cx="675001" cy="2343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2" name="Shape 162"/>
          <p:cNvSpPr txBox="1"/>
          <p:nvPr/>
        </p:nvSpPr>
        <p:spPr>
          <a:xfrm>
            <a:off x="3324800" y="4667525"/>
            <a:ext cx="2344500" cy="405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An educational as well as fun excursion.</a:t>
            </a:r>
            <a:endParaRPr sz="1200"/>
          </a:p>
        </p:txBody>
      </p:sp>
      <p:sp>
        <p:nvSpPr>
          <p:cNvPr id="163" name="Shape 163"/>
          <p:cNvSpPr/>
          <p:nvPr/>
        </p:nvSpPr>
        <p:spPr>
          <a:xfrm rot="8101628">
            <a:off x="2837055" y="3862614"/>
            <a:ext cx="895622" cy="234194"/>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4" name="Shape 164"/>
          <p:cNvSpPr txBox="1"/>
          <p:nvPr/>
        </p:nvSpPr>
        <p:spPr>
          <a:xfrm>
            <a:off x="1484800" y="4290975"/>
            <a:ext cx="1769100" cy="7815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All based around welsh culture and history and the growth of Wales itself.</a:t>
            </a:r>
            <a:endParaRPr sz="1200"/>
          </a:p>
        </p:txBody>
      </p:sp>
      <p:sp>
        <p:nvSpPr>
          <p:cNvPr id="165" name="Shape 165"/>
          <p:cNvSpPr/>
          <p:nvPr/>
        </p:nvSpPr>
        <p:spPr>
          <a:xfrm rot="-10797697">
            <a:off x="2525397" y="2948358"/>
            <a:ext cx="895500" cy="2343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6" name="Shape 166"/>
          <p:cNvSpPr txBox="1"/>
          <p:nvPr/>
        </p:nvSpPr>
        <p:spPr>
          <a:xfrm>
            <a:off x="888025" y="2735150"/>
            <a:ext cx="1584300" cy="675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Easily accessible target market via communication methods.</a:t>
            </a:r>
            <a:endParaRPr sz="1200"/>
          </a:p>
        </p:txBody>
      </p:sp>
      <p:sp>
        <p:nvSpPr>
          <p:cNvPr id="167" name="Shape 167"/>
          <p:cNvSpPr/>
          <p:nvPr/>
        </p:nvSpPr>
        <p:spPr>
          <a:xfrm rot="-9258133">
            <a:off x="2669968" y="2323000"/>
            <a:ext cx="895245" cy="234411"/>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68" name="Shape 168"/>
          <p:cNvSpPr txBox="1"/>
          <p:nvPr/>
        </p:nvSpPr>
        <p:spPr>
          <a:xfrm>
            <a:off x="987500" y="1768975"/>
            <a:ext cx="1584300" cy="7815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Aim to have people understand the beauty of Wales.</a:t>
            </a:r>
            <a:endParaRPr sz="1200"/>
          </a:p>
        </p:txBody>
      </p:sp>
      <p:sp>
        <p:nvSpPr>
          <p:cNvPr id="169" name="Shape 169"/>
          <p:cNvSpPr/>
          <p:nvPr/>
        </p:nvSpPr>
        <p:spPr>
          <a:xfrm rot="-5395416">
            <a:off x="4077750" y="1656751"/>
            <a:ext cx="675001" cy="2343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70" name="Shape 170"/>
          <p:cNvSpPr txBox="1"/>
          <p:nvPr/>
        </p:nvSpPr>
        <p:spPr>
          <a:xfrm>
            <a:off x="3402950" y="951975"/>
            <a:ext cx="2159700" cy="405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sz="1200"/>
              <a:t>All activities get everyone involved.</a:t>
            </a:r>
            <a:endParaRPr sz="1200"/>
          </a:p>
        </p:txBody>
      </p:sp>
      <p:sp>
        <p:nvSpPr>
          <p:cNvPr id="171" name="Shape 171"/>
          <p:cNvSpPr/>
          <p:nvPr/>
        </p:nvSpPr>
        <p:spPr>
          <a:xfrm>
            <a:off x="7445300" y="2042275"/>
            <a:ext cx="483000" cy="2349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72" name="Shape 172"/>
          <p:cNvSpPr/>
          <p:nvPr/>
        </p:nvSpPr>
        <p:spPr>
          <a:xfrm>
            <a:off x="7942375" y="1733450"/>
            <a:ext cx="1094400" cy="1035600"/>
          </a:xfrm>
          <a:prstGeom prst="ellipse">
            <a:avLst/>
          </a:prstGeom>
          <a:solidFill>
            <a:srgbClr val="FF99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rPr lang="en-GB" sz="1000"/>
              <a:t>Focused marketing </a:t>
            </a:r>
            <a:endParaRPr sz="10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6" name="Shape 176"/>
        <p:cNvGrpSpPr/>
        <p:nvPr/>
      </p:nvGrpSpPr>
      <p:grpSpPr>
        <a:xfrm>
          <a:off x="0" y="0"/>
          <a:ext cx="0" cy="0"/>
          <a:chOff x="0" y="0"/>
          <a:chExt cx="0" cy="0"/>
        </a:xfrm>
      </p:grpSpPr>
      <p:sp>
        <p:nvSpPr>
          <p:cNvPr id="177" name="Shape 17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Where will the product be pitched? </a:t>
            </a:r>
            <a:endParaRPr/>
          </a:p>
        </p:txBody>
      </p:sp>
      <p:sp>
        <p:nvSpPr>
          <p:cNvPr id="178" name="Shape 178"/>
          <p:cNvSpPr txBox="1"/>
          <p:nvPr>
            <p:ph idx="1" type="body"/>
          </p:nvPr>
        </p:nvSpPr>
        <p:spPr>
          <a:xfrm>
            <a:off x="311700" y="1372725"/>
            <a:ext cx="8520600" cy="3416400"/>
          </a:xfrm>
          <a:prstGeom prst="rect">
            <a:avLst/>
          </a:prstGeom>
        </p:spPr>
        <p:txBody>
          <a:bodyPr anchorCtr="0" anchor="t" bIns="91425" lIns="91425" spcFirstLastPara="1" rIns="91425" wrap="square" tIns="91425">
            <a:noAutofit/>
          </a:bodyPr>
          <a:lstStyle/>
          <a:p>
            <a:pPr indent="-342900" lvl="0" marL="457200" rtl="0">
              <a:spcBef>
                <a:spcPts val="0"/>
              </a:spcBef>
              <a:spcAft>
                <a:spcPts val="0"/>
              </a:spcAft>
              <a:buSzPts val="1800"/>
              <a:buChar char="●"/>
            </a:pPr>
            <a:r>
              <a:rPr lang="en-GB"/>
              <a:t>68% of British 65-75 year olds ‘</a:t>
            </a:r>
            <a:r>
              <a:rPr lang="en-GB"/>
              <a:t>don't</a:t>
            </a:r>
            <a:r>
              <a:rPr lang="en-GB"/>
              <a:t> relate’ to advertising they see on television. (</a:t>
            </a:r>
            <a:r>
              <a:rPr lang="en-GB" u="sng">
                <a:solidFill>
                  <a:schemeClr val="hlink"/>
                </a:solidFill>
                <a:hlinkClick r:id="rId3"/>
              </a:rPr>
              <a:t>www.economist.com</a:t>
            </a:r>
            <a:r>
              <a:rPr lang="en-GB"/>
              <a:t>).</a:t>
            </a:r>
            <a:endParaRPr/>
          </a:p>
          <a:p>
            <a:pPr indent="-342900" lvl="0" marL="457200" rtl="0">
              <a:spcBef>
                <a:spcPts val="0"/>
              </a:spcBef>
              <a:spcAft>
                <a:spcPts val="0"/>
              </a:spcAft>
              <a:buSzPts val="1800"/>
              <a:buChar char="●"/>
            </a:pPr>
            <a:r>
              <a:rPr lang="en-GB"/>
              <a:t>Research done by RDSI found two key things:</a:t>
            </a:r>
            <a:endParaRPr/>
          </a:p>
          <a:p>
            <a:pPr indent="-342900" lvl="0" marL="457200" rtl="0">
              <a:spcBef>
                <a:spcPts val="0"/>
              </a:spcBef>
              <a:spcAft>
                <a:spcPts val="0"/>
              </a:spcAft>
              <a:buSzPts val="1800"/>
              <a:buChar char="-"/>
            </a:pPr>
            <a:r>
              <a:rPr lang="en-GB"/>
              <a:t>Senior consumers feel ignored by advertising and that a lot of commercials are aimed at youth. </a:t>
            </a:r>
            <a:endParaRPr/>
          </a:p>
          <a:p>
            <a:pPr indent="-342900" lvl="0" marL="457200" rtl="0">
              <a:spcBef>
                <a:spcPts val="0"/>
              </a:spcBef>
              <a:spcAft>
                <a:spcPts val="0"/>
              </a:spcAft>
              <a:buSzPts val="1800"/>
              <a:buChar char="-"/>
            </a:pPr>
            <a:r>
              <a:rPr lang="en-GB"/>
              <a:t>Older people respond better to marketing/advertising when clear messages are communicated (</a:t>
            </a:r>
            <a:r>
              <a:rPr lang="en-GB" u="sng">
                <a:solidFill>
                  <a:schemeClr val="hlink"/>
                </a:solidFill>
                <a:hlinkClick r:id="rId4"/>
              </a:rPr>
              <a:t>www.ageuk.org.uk</a:t>
            </a:r>
            <a:r>
              <a:rPr lang="en-GB"/>
              <a:t>). </a:t>
            </a:r>
            <a:endParaRPr/>
          </a:p>
          <a:p>
            <a:pPr indent="0" lvl="0" marL="0" rtl="0">
              <a:spcBef>
                <a:spcPts val="1600"/>
              </a:spcBef>
              <a:spcAft>
                <a:spcPts val="0"/>
              </a:spcAft>
              <a:buNone/>
            </a:pPr>
            <a:r>
              <a:rPr lang="en-GB"/>
              <a:t>Our product will be pitched with clear photos and information. We wont pitch it on TV due to the fact age comes with the increased </a:t>
            </a:r>
            <a:r>
              <a:rPr lang="en-GB"/>
              <a:t>likelihood</a:t>
            </a:r>
            <a:r>
              <a:rPr lang="en-GB"/>
              <a:t> of physiological changes like eye-sight and hearing. </a:t>
            </a:r>
            <a:endParaRPr/>
          </a:p>
          <a:p>
            <a:pPr indent="0" lvl="0" marL="0">
              <a:spcBef>
                <a:spcPts val="1600"/>
              </a:spcBef>
              <a:spcAft>
                <a:spcPts val="16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2" name="Shape 182"/>
        <p:cNvGrpSpPr/>
        <p:nvPr/>
      </p:nvGrpSpPr>
      <p:grpSpPr>
        <a:xfrm>
          <a:off x="0" y="0"/>
          <a:ext cx="0" cy="0"/>
          <a:chOff x="0" y="0"/>
          <a:chExt cx="0" cy="0"/>
        </a:xfrm>
      </p:grpSpPr>
      <p:sp>
        <p:nvSpPr>
          <p:cNvPr id="183" name="Shape 183"/>
          <p:cNvSpPr txBox="1"/>
          <p:nvPr>
            <p:ph type="title"/>
          </p:nvPr>
        </p:nvSpPr>
        <p:spPr>
          <a:xfrm>
            <a:off x="311700" y="363600"/>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References</a:t>
            </a:r>
            <a:endParaRPr/>
          </a:p>
        </p:txBody>
      </p:sp>
      <p:sp>
        <p:nvSpPr>
          <p:cNvPr id="184" name="Shape 18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1200" u="sng">
                <a:solidFill>
                  <a:schemeClr val="accent5"/>
                </a:solidFill>
                <a:hlinkClick r:id="rId3"/>
              </a:rPr>
              <a:t>www.ageuk.org.uk</a:t>
            </a:r>
            <a:r>
              <a:rPr lang="en-GB" sz="1200"/>
              <a:t>. (2002) ‘Marketing and advertising to older people’, [Online]. Available:</a:t>
            </a:r>
            <a:r>
              <a:rPr lang="en-GB" sz="1200" u="sng">
                <a:solidFill>
                  <a:schemeClr val="accent5"/>
                </a:solidFill>
                <a:hlinkClick r:id="rId4"/>
              </a:rPr>
              <a:t>https://www.ageuk.org.uk/documents/en-gb/for-professionals/consumer-issues/id2710_marketing_and_advertising_to_older_people_2002_pro.pdf?dtrk=true</a:t>
            </a:r>
            <a:r>
              <a:rPr lang="en-GB" sz="1200"/>
              <a:t>,[2018,April,29].</a:t>
            </a:r>
            <a:endParaRPr sz="1200"/>
          </a:p>
          <a:p>
            <a:pPr indent="0" lvl="0" marL="0">
              <a:spcBef>
                <a:spcPts val="1600"/>
              </a:spcBef>
              <a:spcAft>
                <a:spcPts val="0"/>
              </a:spcAft>
              <a:buNone/>
            </a:pPr>
            <a:r>
              <a:rPr lang="en-GB" sz="1200" u="sng">
                <a:solidFill>
                  <a:schemeClr val="accent5"/>
                </a:solidFill>
                <a:hlinkClick r:id="rId5"/>
              </a:rPr>
              <a:t>www.economist.com</a:t>
            </a:r>
            <a:r>
              <a:rPr lang="en-GB" sz="1200"/>
              <a:t>. (2016) ‘The grey market’, [Online]. Available: </a:t>
            </a:r>
            <a:r>
              <a:rPr lang="en-GB" sz="1200" u="sng">
                <a:solidFill>
                  <a:schemeClr val="accent5"/>
                </a:solidFill>
                <a:hlinkClick r:id="rId6"/>
              </a:rPr>
              <a:t>https://www.economist.com/news/business/21696539-older-consumers-will-reshape-business-landscape-grey-market</a:t>
            </a:r>
            <a:r>
              <a:rPr lang="en-GB" sz="1200"/>
              <a:t>, [2018,April,29].</a:t>
            </a:r>
            <a:endParaRPr sz="1200"/>
          </a:p>
          <a:p>
            <a:pPr indent="0" lvl="0" marL="0">
              <a:spcBef>
                <a:spcPts val="1600"/>
              </a:spcBef>
              <a:spcAft>
                <a:spcPts val="0"/>
              </a:spcAft>
              <a:buClr>
                <a:schemeClr val="dk1"/>
              </a:buClr>
              <a:buSzPts val="1100"/>
              <a:buFont typeface="Arial"/>
              <a:buNone/>
            </a:pPr>
            <a:r>
              <a:rPr lang="en-GB" sz="1200"/>
              <a:t>Kotler, P. (2003), </a:t>
            </a:r>
            <a:r>
              <a:rPr lang="en-GB" sz="1200" u="sng"/>
              <a:t>Marketing Management</a:t>
            </a:r>
            <a:r>
              <a:rPr lang="en-GB" sz="1200"/>
              <a:t>, (11th Ed), Upper Saddle River, N.J.: Prentice Hall. </a:t>
            </a:r>
            <a:endParaRPr sz="1200"/>
          </a:p>
          <a:p>
            <a:pPr indent="0" lvl="0" marL="0">
              <a:spcBef>
                <a:spcPts val="1600"/>
              </a:spcBef>
              <a:spcAft>
                <a:spcPts val="0"/>
              </a:spcAft>
              <a:buNone/>
            </a:pPr>
            <a:r>
              <a:rPr lang="en-GB" sz="1200" u="sng">
                <a:solidFill>
                  <a:schemeClr val="hlink"/>
                </a:solidFill>
                <a:hlinkClick r:id="rId7"/>
              </a:rPr>
              <a:t>www.stats.gov.wales</a:t>
            </a:r>
            <a:r>
              <a:rPr lang="en-GB" sz="1200"/>
              <a:t>. (2009) ‘Active ageing’, [Online]. Available:</a:t>
            </a:r>
            <a:r>
              <a:rPr lang="en-GB" sz="1200" u="sng">
                <a:solidFill>
                  <a:schemeClr val="hlink"/>
                </a:solidFill>
                <a:hlinkClick r:id="rId8"/>
              </a:rPr>
              <a:t>https://statswales.gov.wales/Catalogue/Equality-and-Diversity/Older-People/Active-Ageing</a:t>
            </a:r>
            <a:r>
              <a:rPr lang="en-GB" sz="1200"/>
              <a:t>, [2018,April,20]. </a:t>
            </a:r>
            <a:endParaRPr sz="1200"/>
          </a:p>
          <a:p>
            <a:pPr indent="0" lvl="0" marL="0">
              <a:spcBef>
                <a:spcPts val="1600"/>
              </a:spcBef>
              <a:spcAft>
                <a:spcPts val="0"/>
              </a:spcAft>
              <a:buNone/>
            </a:pPr>
            <a:r>
              <a:rPr lang="en-GB" sz="1200" u="sng">
                <a:solidFill>
                  <a:schemeClr val="hlink"/>
                </a:solidFill>
                <a:hlinkClick r:id="rId9"/>
              </a:rPr>
              <a:t>w</a:t>
            </a:r>
            <a:r>
              <a:rPr lang="en-GB" sz="1200" u="sng">
                <a:solidFill>
                  <a:schemeClr val="hlink"/>
                </a:solidFill>
                <a:hlinkClick r:id="rId10"/>
              </a:rPr>
              <a:t>ww.visitbritain.org</a:t>
            </a:r>
            <a:r>
              <a:rPr lang="en-GB" sz="1200"/>
              <a:t>. (2012) ‘Wales, Dashboard and key facts’, [Online]. Available:</a:t>
            </a:r>
            <a:r>
              <a:rPr lang="en-GB" sz="1200" u="sng">
                <a:solidFill>
                  <a:schemeClr val="hlink"/>
                </a:solidFill>
                <a:hlinkClick r:id="rId11"/>
              </a:rPr>
              <a:t>https://www.visitbritain.org/sites/default/files/vb-corporate/Documents-Library/documents/Regional_Activities_report_FINAL_COMPRESSED.pdf</a:t>
            </a:r>
            <a:r>
              <a:rPr lang="en-GB" sz="1200"/>
              <a:t>, [2018,April,29]. </a:t>
            </a:r>
            <a:endParaRPr sz="1200"/>
          </a:p>
          <a:p>
            <a:pPr indent="0" lvl="0" marL="0">
              <a:spcBef>
                <a:spcPts val="1600"/>
              </a:spcBef>
              <a:spcAft>
                <a:spcPts val="0"/>
              </a:spcAft>
              <a:buNone/>
            </a:pPr>
            <a:r>
              <a:rPr lang="en-GB" sz="1200"/>
              <a:t>.</a:t>
            </a:r>
            <a:endParaRPr sz="1200"/>
          </a:p>
          <a:p>
            <a:pPr indent="0" lvl="0" marL="0">
              <a:spcBef>
                <a:spcPts val="1600"/>
              </a:spcBef>
              <a:spcAft>
                <a:spcPts val="1600"/>
              </a:spcAft>
              <a:buNone/>
            </a:pPr>
            <a:r>
              <a:t/>
            </a:r>
            <a:endParaRPr sz="1200"/>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