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6" r:id="rId11"/>
    <p:sldId id="268" r:id="rId12"/>
    <p:sldId id="265" r:id="rId13"/>
    <p:sldId id="267"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49" autoAdjust="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471D28-736E-470E-9526-2E2211C3CB89}" type="datetimeFigureOut">
              <a:rPr lang="en-GB" smtClean="0"/>
              <a:t>11/03/2020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4635F-7DAB-46A7-ACB3-ACB02CA5FDEC}" type="slidenum">
              <a:rPr lang="en-GB" smtClean="0"/>
              <a:t>‹#›</a:t>
            </a:fld>
            <a:endParaRPr lang="en-GB"/>
          </a:p>
        </p:txBody>
      </p:sp>
    </p:spTree>
    <p:extLst>
      <p:ext uri="{BB962C8B-B14F-4D97-AF65-F5344CB8AC3E}">
        <p14:creationId xmlns:p14="http://schemas.microsoft.com/office/powerpoint/2010/main" val="1879429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book of Job is a book within the Hebrew Bible that comes under the Ketuvim works within Judaism. </a:t>
            </a:r>
          </a:p>
        </p:txBody>
      </p:sp>
      <p:sp>
        <p:nvSpPr>
          <p:cNvPr id="4" name="Slide Number Placeholder 3"/>
          <p:cNvSpPr>
            <a:spLocks noGrp="1"/>
          </p:cNvSpPr>
          <p:nvPr>
            <p:ph type="sldNum" sz="quarter" idx="5"/>
          </p:nvPr>
        </p:nvSpPr>
        <p:spPr/>
        <p:txBody>
          <a:bodyPr/>
          <a:lstStyle/>
          <a:p>
            <a:fld id="{37C4635F-7DAB-46A7-ACB3-ACB02CA5FDEC}" type="slidenum">
              <a:rPr lang="en-GB" smtClean="0"/>
              <a:t>4</a:t>
            </a:fld>
            <a:endParaRPr lang="en-GB"/>
          </a:p>
        </p:txBody>
      </p:sp>
    </p:spTree>
    <p:extLst>
      <p:ext uri="{BB962C8B-B14F-4D97-AF65-F5344CB8AC3E}">
        <p14:creationId xmlns:p14="http://schemas.microsoft.com/office/powerpoint/2010/main" val="20747864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did I choose these 4 theologians? I chose these four theologians in particular due to their works on Holocaust Theology- with </a:t>
            </a:r>
            <a:r>
              <a:rPr lang="en-GB" dirty="0" err="1"/>
              <a:t>Berkovits</a:t>
            </a:r>
            <a:r>
              <a:rPr lang="en-GB" dirty="0"/>
              <a:t> being one of the earliest theologians to express his views on God and faith after the Holocaust, where he tries to explore how God had to remain ‘hidden’ otherwise God too would have endured suffering in this way. This is followed then by </a:t>
            </a:r>
            <a:r>
              <a:rPr lang="en-GB" dirty="0" err="1"/>
              <a:t>Fackenheim</a:t>
            </a:r>
            <a:r>
              <a:rPr lang="en-GB" dirty="0"/>
              <a:t>, who published his works around 10 years later, with an appealing factor towards his theology of the 614</a:t>
            </a:r>
            <a:r>
              <a:rPr lang="en-GB" baseline="30000" dirty="0"/>
              <a:t>th</a:t>
            </a:r>
            <a:r>
              <a:rPr lang="en-GB" dirty="0"/>
              <a:t> Commandment.</a:t>
            </a:r>
          </a:p>
          <a:p>
            <a:endParaRPr lang="en-GB" dirty="0"/>
          </a:p>
          <a:p>
            <a:r>
              <a:rPr lang="en-GB" dirty="0"/>
              <a:t>Wiesel wrote of his experiences in the concentration camps in his book ‘night’ which was published shortly after </a:t>
            </a:r>
            <a:r>
              <a:rPr lang="en-GB" dirty="0" err="1"/>
              <a:t>Fackenheim’s</a:t>
            </a:r>
            <a:r>
              <a:rPr lang="en-GB" dirty="0"/>
              <a:t> work. His personal encounters of evil and suffering is the main reason behind his theology of protest- with a transition from being a Jewish scholar, to the loss of faith after witnessing evil, to a protest of questioning God for answers. Blumenthal takes another approach to protest where he encourages others to question God- in a way of why could a loving God allow such suffering on his Chosen People? He also acknowledges that God is partly responsible for the Holocaust- where he sees that it is human actions on others that have caused this suffering, with God remaining silent also is where Blumenthal takes his theology further.</a:t>
            </a:r>
          </a:p>
          <a:p>
            <a:endParaRPr lang="en-GB" dirty="0"/>
          </a:p>
          <a:p>
            <a:r>
              <a:rPr lang="en-GB" dirty="0"/>
              <a:t>Each theologian has a different approach to post-Holocaust discussions on God and suffering. However, I have noted on some similarities where these Theologians can be linked together, with </a:t>
            </a:r>
            <a:r>
              <a:rPr lang="en-GB" dirty="0" err="1"/>
              <a:t>Berkovits</a:t>
            </a:r>
            <a:r>
              <a:rPr lang="en-GB" dirty="0"/>
              <a:t> and </a:t>
            </a:r>
            <a:r>
              <a:rPr lang="en-GB" dirty="0" err="1"/>
              <a:t>Fackenheim</a:t>
            </a:r>
            <a:r>
              <a:rPr lang="en-GB" dirty="0"/>
              <a:t> exploring the ways to remain faithful, especially after the Holocaust, and Wiesel and Blumenthal taking another approach through protest with God for answers.</a:t>
            </a:r>
          </a:p>
          <a:p>
            <a:endParaRPr lang="en-GB" dirty="0"/>
          </a:p>
          <a:p>
            <a:endParaRPr lang="en-GB" dirty="0"/>
          </a:p>
        </p:txBody>
      </p:sp>
      <p:sp>
        <p:nvSpPr>
          <p:cNvPr id="4" name="Slide Number Placeholder 3"/>
          <p:cNvSpPr>
            <a:spLocks noGrp="1"/>
          </p:cNvSpPr>
          <p:nvPr>
            <p:ph type="sldNum" sz="quarter" idx="5"/>
          </p:nvPr>
        </p:nvSpPr>
        <p:spPr/>
        <p:txBody>
          <a:bodyPr/>
          <a:lstStyle/>
          <a:p>
            <a:fld id="{37C4635F-7DAB-46A7-ACB3-ACB02CA5FDEC}" type="slidenum">
              <a:rPr lang="en-GB" smtClean="0"/>
              <a:t>6</a:t>
            </a:fld>
            <a:endParaRPr lang="en-GB"/>
          </a:p>
        </p:txBody>
      </p:sp>
    </p:spTree>
    <p:extLst>
      <p:ext uri="{BB962C8B-B14F-4D97-AF65-F5344CB8AC3E}">
        <p14:creationId xmlns:p14="http://schemas.microsoft.com/office/powerpoint/2010/main" val="3133080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Explore similarities and links that each theologian has through their experiences and within their works.</a:t>
            </a:r>
          </a:p>
          <a:p>
            <a:r>
              <a:rPr lang="en-GB" dirty="0"/>
              <a:t>Jacob </a:t>
            </a:r>
            <a:r>
              <a:rPr lang="en-GB" dirty="0" err="1"/>
              <a:t>Jocz</a:t>
            </a:r>
            <a:r>
              <a:rPr lang="en-GB" dirty="0"/>
              <a:t>, another theologian, highlights this aspect about Wiesel due to his ‘theology of protest’ with God after his experiences within concentration camps. Wiesel also in his play ‘The Trial of God’ highlights himself as the character of Job within the play, where God is on trial for allowing suffering. Although this protest seeks for answers by Wiesel, he also gains his faith after the holocaust through this questioning. </a:t>
            </a:r>
          </a:p>
          <a:p>
            <a:r>
              <a:rPr lang="en-GB" dirty="0"/>
              <a:t>Blumenthal takes a drastic response to Job, where he highlights this notion of Job’s </a:t>
            </a:r>
            <a:r>
              <a:rPr lang="en-GB" dirty="0" err="1"/>
              <a:t>comfortors</a:t>
            </a:r>
            <a:r>
              <a:rPr lang="en-GB" dirty="0"/>
              <a:t> as a way of looking for better things to come as what happened with Job. However, Blumenthal notes that this is not the case, with Job being the ‘ideal sufferer’ who </a:t>
            </a:r>
            <a:r>
              <a:rPr lang="en-GB" dirty="0" err="1"/>
              <a:t>receieves</a:t>
            </a:r>
            <a:r>
              <a:rPr lang="en-GB" dirty="0"/>
              <a:t> reward, unlike the millions of men, women and children who lost innocent lives which will not be rewarded.</a:t>
            </a:r>
          </a:p>
          <a:p>
            <a:r>
              <a:rPr lang="en-GB" dirty="0" err="1"/>
              <a:t>Berkovits</a:t>
            </a:r>
            <a:r>
              <a:rPr lang="en-GB" dirty="0"/>
              <a:t> highlights this aspect which shows how even as he describes his faith in a similar way to Job, that due to his faith he like Job cannot insult the God in which he believes.</a:t>
            </a:r>
          </a:p>
          <a:p>
            <a:r>
              <a:rPr lang="en-GB" dirty="0"/>
              <a:t>It is highlighted clearly in this description by Steven T Katz where </a:t>
            </a:r>
            <a:r>
              <a:rPr lang="en-GB" dirty="0" err="1"/>
              <a:t>Fackenheim</a:t>
            </a:r>
            <a:r>
              <a:rPr lang="en-GB" dirty="0"/>
              <a:t> argues on this idea of remaining with faith, like Job did. With this, it further shows also this strong affirmation of faith to God not only from </a:t>
            </a:r>
            <a:r>
              <a:rPr lang="en-GB" dirty="0" err="1"/>
              <a:t>Fackenheim</a:t>
            </a:r>
            <a:r>
              <a:rPr lang="en-GB" dirty="0"/>
              <a:t> but also what can be seen through Job.</a:t>
            </a:r>
          </a:p>
          <a:p>
            <a:r>
              <a:rPr lang="en-GB" dirty="0"/>
              <a:t>Wiesel</a:t>
            </a:r>
          </a:p>
        </p:txBody>
      </p:sp>
      <p:sp>
        <p:nvSpPr>
          <p:cNvPr id="4" name="Slide Number Placeholder 3"/>
          <p:cNvSpPr>
            <a:spLocks noGrp="1"/>
          </p:cNvSpPr>
          <p:nvPr>
            <p:ph type="sldNum" sz="quarter" idx="5"/>
          </p:nvPr>
        </p:nvSpPr>
        <p:spPr/>
        <p:txBody>
          <a:bodyPr/>
          <a:lstStyle/>
          <a:p>
            <a:fld id="{37C4635F-7DAB-46A7-ACB3-ACB02CA5FDEC}" type="slidenum">
              <a:rPr lang="en-GB" smtClean="0"/>
              <a:t>7</a:t>
            </a:fld>
            <a:endParaRPr lang="en-GB"/>
          </a:p>
        </p:txBody>
      </p:sp>
    </p:spTree>
    <p:extLst>
      <p:ext uri="{BB962C8B-B14F-4D97-AF65-F5344CB8AC3E}">
        <p14:creationId xmlns:p14="http://schemas.microsoft.com/office/powerpoint/2010/main" val="17216515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8A22D49C-3B29-4A1B-973C-F568B9BB99C5}" type="datetimeFigureOut">
              <a:rPr lang="en-GB" smtClean="0"/>
              <a:t>11/03/2020</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71B030AC-DB0B-449A-B9B6-58F4C112890F}" type="slidenum">
              <a:rPr lang="en-GB" smtClean="0"/>
              <a:t>‹#›</a:t>
            </a:fld>
            <a:endParaRPr lang="en-GB"/>
          </a:p>
        </p:txBody>
      </p:sp>
    </p:spTree>
    <p:extLst>
      <p:ext uri="{BB962C8B-B14F-4D97-AF65-F5344CB8AC3E}">
        <p14:creationId xmlns:p14="http://schemas.microsoft.com/office/powerpoint/2010/main" val="128829918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22D49C-3B29-4A1B-973C-F568B9BB99C5}" type="datetimeFigureOut">
              <a:rPr lang="en-GB" smtClean="0"/>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2484580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8A22D49C-3B29-4A1B-973C-F568B9BB99C5}" type="datetimeFigureOut">
              <a:rPr lang="en-GB" smtClean="0"/>
              <a:t>11/03/2020</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265201325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22D49C-3B29-4A1B-973C-F568B9BB99C5}" type="datetimeFigureOut">
              <a:rPr lang="en-GB" smtClean="0"/>
              <a:t>11/03/2020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2875717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22D49C-3B29-4A1B-973C-F568B9BB99C5}" type="datetimeFigureOut">
              <a:rPr lang="en-GB" smtClean="0"/>
              <a:t>11/03/2020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2523009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22D49C-3B29-4A1B-973C-F568B9BB99C5}" type="datetimeFigureOut">
              <a:rPr lang="en-GB" smtClean="0"/>
              <a:t>11/03/2020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1441273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22D49C-3B29-4A1B-973C-F568B9BB99C5}" type="datetimeFigureOut">
              <a:rPr lang="en-GB" smtClean="0"/>
              <a:t>11/03/2020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3602010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8A22D49C-3B29-4A1B-973C-F568B9BB99C5}" type="datetimeFigureOut">
              <a:rPr lang="en-GB" smtClean="0"/>
              <a:t>11/03/2020</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71B030AC-DB0B-449A-B9B6-58F4C112890F}"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79646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8A22D49C-3B29-4A1B-973C-F568B9BB99C5}" type="datetimeFigureOut">
              <a:rPr lang="en-GB" smtClean="0"/>
              <a:t>11/03/2020</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71B030AC-DB0B-449A-B9B6-58F4C112890F}"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9258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22D49C-3B29-4A1B-973C-F568B9BB99C5}" type="datetimeFigureOut">
              <a:rPr lang="en-GB" smtClean="0"/>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2465284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22D49C-3B29-4A1B-973C-F568B9BB99C5}" type="datetimeFigureOut">
              <a:rPr lang="en-GB" smtClean="0"/>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B030AC-DB0B-449A-B9B6-58F4C112890F}" type="slidenum">
              <a:rPr lang="en-GB" smtClean="0"/>
              <a:t>‹#›</a:t>
            </a:fld>
            <a:endParaRPr lang="en-GB"/>
          </a:p>
        </p:txBody>
      </p:sp>
    </p:spTree>
    <p:extLst>
      <p:ext uri="{BB962C8B-B14F-4D97-AF65-F5344CB8AC3E}">
        <p14:creationId xmlns:p14="http://schemas.microsoft.com/office/powerpoint/2010/main" val="3817856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8A22D49C-3B29-4A1B-973C-F568B9BB99C5}" type="datetimeFigureOut">
              <a:rPr lang="en-GB" smtClean="0"/>
              <a:t>11/03/2020</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71B030AC-DB0B-449A-B9B6-58F4C112890F}"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2611284853"/>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biblestudytools.com/job/"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haaretz.com/jewish/MAGAZINE-who-really-wrote-the-book-of-job-1.5434183"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biblestudytools.com/job/" TargetMode="External"/><Relationship Id="rId2" Type="http://schemas.openxmlformats.org/officeDocument/2006/relationships/hyperlink" Target="https://www.haaretz.com/jewish/MAGAZINE-who-really-wrote-the-book-of-job-1.5434183"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Eliezer_Berkovits" TargetMode="External"/><Relationship Id="rId7" Type="http://schemas.openxmlformats.org/officeDocument/2006/relationships/hyperlink" Target="https://www.eventbrite.com/blog/ds00-show-relevant-custom-questions-with-conditional-logic/" TargetMode="External"/><Relationship Id="rId2" Type="http://schemas.openxmlformats.org/officeDocument/2006/relationships/hyperlink" Target="https://www.myjewishlearning.com/rabbis-without-borders/is-torah-just-for-jews/" TargetMode="External"/><Relationship Id="rId1" Type="http://schemas.openxmlformats.org/officeDocument/2006/relationships/slideLayout" Target="../slideLayouts/slideLayout2.xml"/><Relationship Id="rId6" Type="http://schemas.openxmlformats.org/officeDocument/2006/relationships/hyperlink" Target="http://davidblumenthal.org/" TargetMode="External"/><Relationship Id="rId5" Type="http://schemas.openxmlformats.org/officeDocument/2006/relationships/hyperlink" Target="https://reformjudaism.org/jewish-life/arts-culture/literature/god-indifference-and-hope-conversation-elie-wiesel" TargetMode="External"/><Relationship Id="rId4" Type="http://schemas.openxmlformats.org/officeDocument/2006/relationships/hyperlink" Target="https://alchetron.com/Emil-Fackenhei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C02E7-B7B7-478F-87AF-02F5BE7F1A1A}"/>
              </a:ext>
            </a:extLst>
          </p:cNvPr>
          <p:cNvSpPr>
            <a:spLocks noGrp="1"/>
          </p:cNvSpPr>
          <p:nvPr>
            <p:ph type="ctrTitle"/>
          </p:nvPr>
        </p:nvSpPr>
        <p:spPr/>
        <p:txBody>
          <a:bodyPr/>
          <a:lstStyle/>
          <a:p>
            <a:r>
              <a:rPr lang="en-GB" sz="6000" dirty="0"/>
              <a:t>Biblical and post-Holocaust theodicy</a:t>
            </a:r>
          </a:p>
        </p:txBody>
      </p:sp>
      <p:sp>
        <p:nvSpPr>
          <p:cNvPr id="3" name="Subtitle 2">
            <a:extLst>
              <a:ext uri="{FF2B5EF4-FFF2-40B4-BE49-F238E27FC236}">
                <a16:creationId xmlns:a16="http://schemas.microsoft.com/office/drawing/2014/main" id="{BB7E86FD-241E-4FFF-BC84-A09EC39F2EF1}"/>
              </a:ext>
            </a:extLst>
          </p:cNvPr>
          <p:cNvSpPr>
            <a:spLocks noGrp="1"/>
          </p:cNvSpPr>
          <p:nvPr>
            <p:ph type="subTitle" idx="1"/>
          </p:nvPr>
        </p:nvSpPr>
        <p:spPr>
          <a:xfrm>
            <a:off x="1561706" y="4373218"/>
            <a:ext cx="9070848" cy="1057593"/>
          </a:xfrm>
        </p:spPr>
        <p:txBody>
          <a:bodyPr>
            <a:normAutofit/>
          </a:bodyPr>
          <a:lstStyle/>
          <a:p>
            <a:r>
              <a:rPr lang="en-GB" sz="1800" dirty="0"/>
              <a:t>HPRS6036</a:t>
            </a:r>
          </a:p>
          <a:p>
            <a:r>
              <a:rPr lang="en-GB" sz="1800" dirty="0"/>
              <a:t>Amy Seale</a:t>
            </a:r>
          </a:p>
          <a:p>
            <a:r>
              <a:rPr lang="en-GB" sz="1800" dirty="0"/>
              <a:t>1700646</a:t>
            </a:r>
          </a:p>
        </p:txBody>
      </p:sp>
    </p:spTree>
    <p:extLst>
      <p:ext uri="{BB962C8B-B14F-4D97-AF65-F5344CB8AC3E}">
        <p14:creationId xmlns:p14="http://schemas.microsoft.com/office/powerpoint/2010/main" val="128446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F1F78-D02C-44F7-9940-03E7B016F675}"/>
              </a:ext>
            </a:extLst>
          </p:cNvPr>
          <p:cNvSpPr>
            <a:spLocks noGrp="1"/>
          </p:cNvSpPr>
          <p:nvPr>
            <p:ph type="title"/>
          </p:nvPr>
        </p:nvSpPr>
        <p:spPr/>
        <p:txBody>
          <a:bodyPr/>
          <a:lstStyle/>
          <a:p>
            <a:pPr algn="ctr"/>
            <a:r>
              <a:rPr lang="en-GB" dirty="0"/>
              <a:t>Contents</a:t>
            </a:r>
          </a:p>
        </p:txBody>
      </p:sp>
      <p:sp>
        <p:nvSpPr>
          <p:cNvPr id="3" name="Content Placeholder 2">
            <a:extLst>
              <a:ext uri="{FF2B5EF4-FFF2-40B4-BE49-F238E27FC236}">
                <a16:creationId xmlns:a16="http://schemas.microsoft.com/office/drawing/2014/main" id="{EC6A589A-A4F2-456B-BB6C-712C01640705}"/>
              </a:ext>
            </a:extLst>
          </p:cNvPr>
          <p:cNvSpPr>
            <a:spLocks noGrp="1"/>
          </p:cNvSpPr>
          <p:nvPr>
            <p:ph idx="1"/>
          </p:nvPr>
        </p:nvSpPr>
        <p:spPr/>
        <p:txBody>
          <a:bodyPr>
            <a:normAutofit/>
          </a:bodyPr>
          <a:lstStyle/>
          <a:p>
            <a:pPr algn="ctr"/>
            <a:r>
              <a:rPr lang="en-GB" sz="2000" dirty="0"/>
              <a:t>Introduction</a:t>
            </a:r>
          </a:p>
          <a:p>
            <a:pPr algn="ctr"/>
            <a:r>
              <a:rPr lang="en-GB" sz="2000" dirty="0"/>
              <a:t>The Book of Job</a:t>
            </a:r>
          </a:p>
          <a:p>
            <a:pPr algn="ctr"/>
            <a:r>
              <a:rPr lang="en-GB" sz="2000" dirty="0"/>
              <a:t>Theologians and their approaches to Job</a:t>
            </a:r>
          </a:p>
          <a:p>
            <a:pPr algn="ctr"/>
            <a:r>
              <a:rPr lang="en-GB" sz="2000" dirty="0"/>
              <a:t>Outline of my final chapter</a:t>
            </a:r>
          </a:p>
          <a:p>
            <a:pPr algn="ctr"/>
            <a:r>
              <a:rPr lang="en-GB" sz="2000" dirty="0"/>
              <a:t>Evaluation/ Concluding points</a:t>
            </a:r>
          </a:p>
          <a:p>
            <a:pPr algn="ctr"/>
            <a:r>
              <a:rPr lang="en-GB" sz="2000" dirty="0"/>
              <a:t>Questions regarding my research</a:t>
            </a:r>
          </a:p>
          <a:p>
            <a:pPr algn="ctr"/>
            <a:r>
              <a:rPr lang="en-GB" sz="2000" dirty="0"/>
              <a:t>Potential issues or problems with my research topic</a:t>
            </a:r>
          </a:p>
          <a:p>
            <a:pPr algn="ctr"/>
            <a:r>
              <a:rPr lang="en-GB" sz="2000" dirty="0"/>
              <a:t>Bibliography</a:t>
            </a:r>
          </a:p>
        </p:txBody>
      </p:sp>
    </p:spTree>
    <p:extLst>
      <p:ext uri="{BB962C8B-B14F-4D97-AF65-F5344CB8AC3E}">
        <p14:creationId xmlns:p14="http://schemas.microsoft.com/office/powerpoint/2010/main" val="2133124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64209-313D-411D-A95E-B95862FE1D50}"/>
              </a:ext>
            </a:extLst>
          </p:cNvPr>
          <p:cNvSpPr>
            <a:spLocks noGrp="1"/>
          </p:cNvSpPr>
          <p:nvPr>
            <p:ph type="title"/>
          </p:nvPr>
        </p:nvSpPr>
        <p:spPr/>
        <p:txBody>
          <a:bodyPr/>
          <a:lstStyle/>
          <a:p>
            <a:r>
              <a:rPr lang="en-GB" dirty="0"/>
              <a:t>Chapter 1- Introduction</a:t>
            </a:r>
          </a:p>
        </p:txBody>
      </p:sp>
      <p:sp>
        <p:nvSpPr>
          <p:cNvPr id="3" name="Content Placeholder 2">
            <a:extLst>
              <a:ext uri="{FF2B5EF4-FFF2-40B4-BE49-F238E27FC236}">
                <a16:creationId xmlns:a16="http://schemas.microsoft.com/office/drawing/2014/main" id="{33583DC8-F8C6-42A1-8576-011C6DD89294}"/>
              </a:ext>
            </a:extLst>
          </p:cNvPr>
          <p:cNvSpPr>
            <a:spLocks noGrp="1"/>
          </p:cNvSpPr>
          <p:nvPr>
            <p:ph idx="1"/>
          </p:nvPr>
        </p:nvSpPr>
        <p:spPr/>
        <p:txBody>
          <a:bodyPr/>
          <a:lstStyle/>
          <a:p>
            <a:endParaRPr lang="en-GB" dirty="0"/>
          </a:p>
          <a:p>
            <a:r>
              <a:rPr lang="en-GB" dirty="0"/>
              <a:t>What is the purpose of this research topic?</a:t>
            </a:r>
          </a:p>
          <a:p>
            <a:pPr marL="0" indent="0">
              <a:buNone/>
            </a:pPr>
            <a:r>
              <a:rPr lang="en-GB" dirty="0"/>
              <a:t>Biblical narratives</a:t>
            </a:r>
          </a:p>
          <a:p>
            <a:pPr marL="0" indent="0">
              <a:buNone/>
            </a:pPr>
            <a:r>
              <a:rPr lang="en-GB" dirty="0"/>
              <a:t>Original source- the Bible</a:t>
            </a:r>
          </a:p>
          <a:p>
            <a:endParaRPr lang="en-GB" dirty="0"/>
          </a:p>
          <a:p>
            <a:r>
              <a:rPr lang="en-GB" dirty="0"/>
              <a:t>Key points I will be discussing and why they are relevant:</a:t>
            </a:r>
          </a:p>
          <a:p>
            <a:pPr marL="0" indent="0">
              <a:buNone/>
            </a:pPr>
            <a:r>
              <a:rPr lang="en-GB" dirty="0"/>
              <a:t>The Book of Job</a:t>
            </a:r>
          </a:p>
          <a:p>
            <a:pPr marL="0" indent="0">
              <a:buNone/>
            </a:pPr>
            <a:r>
              <a:rPr lang="en-GB" dirty="0"/>
              <a:t>Relation to the works of Holocaust Theologians</a:t>
            </a:r>
          </a:p>
          <a:p>
            <a:pPr marL="0" indent="0">
              <a:buNone/>
            </a:pPr>
            <a:r>
              <a:rPr lang="en-GB" dirty="0"/>
              <a:t>Impact this has had on theology</a:t>
            </a:r>
          </a:p>
        </p:txBody>
      </p:sp>
      <p:pic>
        <p:nvPicPr>
          <p:cNvPr id="4" name="Picture 3">
            <a:extLst>
              <a:ext uri="{FF2B5EF4-FFF2-40B4-BE49-F238E27FC236}">
                <a16:creationId xmlns:a16="http://schemas.microsoft.com/office/drawing/2014/main" id="{B9D793E7-8F45-4EE3-B518-18498ADE0904}"/>
              </a:ext>
            </a:extLst>
          </p:cNvPr>
          <p:cNvPicPr>
            <a:picLocks noChangeAspect="1"/>
          </p:cNvPicPr>
          <p:nvPr/>
        </p:nvPicPr>
        <p:blipFill>
          <a:blip r:embed="rId2"/>
          <a:stretch>
            <a:fillRect/>
          </a:stretch>
        </p:blipFill>
        <p:spPr>
          <a:xfrm>
            <a:off x="6966858" y="2281480"/>
            <a:ext cx="4048144" cy="3036108"/>
          </a:xfrm>
          <a:prstGeom prst="rect">
            <a:avLst/>
          </a:prstGeom>
        </p:spPr>
      </p:pic>
      <p:sp>
        <p:nvSpPr>
          <p:cNvPr id="5" name="TextBox 4">
            <a:extLst>
              <a:ext uri="{FF2B5EF4-FFF2-40B4-BE49-F238E27FC236}">
                <a16:creationId xmlns:a16="http://schemas.microsoft.com/office/drawing/2014/main" id="{637E24EF-29F2-4ABD-8EAD-CD9FA43BFFC8}"/>
              </a:ext>
            </a:extLst>
          </p:cNvPr>
          <p:cNvSpPr txBox="1"/>
          <p:nvPr/>
        </p:nvSpPr>
        <p:spPr>
          <a:xfrm>
            <a:off x="6206198" y="2192554"/>
            <a:ext cx="760660" cy="400110"/>
          </a:xfrm>
          <a:prstGeom prst="rect">
            <a:avLst/>
          </a:prstGeom>
          <a:noFill/>
        </p:spPr>
        <p:txBody>
          <a:bodyPr wrap="square" rtlCol="0">
            <a:spAutoFit/>
          </a:bodyPr>
          <a:lstStyle/>
          <a:p>
            <a:r>
              <a:rPr lang="en-GB" sz="2000" b="1" dirty="0"/>
              <a:t>Fig 1</a:t>
            </a:r>
          </a:p>
        </p:txBody>
      </p:sp>
    </p:spTree>
    <p:extLst>
      <p:ext uri="{BB962C8B-B14F-4D97-AF65-F5344CB8AC3E}">
        <p14:creationId xmlns:p14="http://schemas.microsoft.com/office/powerpoint/2010/main" val="1505639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02344-A531-4628-80AF-68D5D4B18CDB}"/>
              </a:ext>
            </a:extLst>
          </p:cNvPr>
          <p:cNvSpPr>
            <a:spLocks noGrp="1"/>
          </p:cNvSpPr>
          <p:nvPr>
            <p:ph type="title"/>
          </p:nvPr>
        </p:nvSpPr>
        <p:spPr/>
        <p:txBody>
          <a:bodyPr/>
          <a:lstStyle/>
          <a:p>
            <a:r>
              <a:rPr lang="en-GB" dirty="0"/>
              <a:t>Chapter 2- Book of Job</a:t>
            </a:r>
          </a:p>
        </p:txBody>
      </p:sp>
      <p:sp>
        <p:nvSpPr>
          <p:cNvPr id="3" name="Content Placeholder 2">
            <a:extLst>
              <a:ext uri="{FF2B5EF4-FFF2-40B4-BE49-F238E27FC236}">
                <a16:creationId xmlns:a16="http://schemas.microsoft.com/office/drawing/2014/main" id="{B2DCCDFB-8F70-4DAF-8B4E-5F1553E0B152}"/>
              </a:ext>
            </a:extLst>
          </p:cNvPr>
          <p:cNvSpPr>
            <a:spLocks noGrp="1"/>
          </p:cNvSpPr>
          <p:nvPr>
            <p:ph idx="1"/>
          </p:nvPr>
        </p:nvSpPr>
        <p:spPr/>
        <p:txBody>
          <a:bodyPr>
            <a:normAutofit/>
          </a:bodyPr>
          <a:lstStyle/>
          <a:p>
            <a:r>
              <a:rPr lang="en-GB" dirty="0"/>
              <a:t>Introduction to the Book of Job</a:t>
            </a:r>
          </a:p>
          <a:p>
            <a:pPr marL="0" indent="0">
              <a:buNone/>
            </a:pPr>
            <a:r>
              <a:rPr lang="en-GB" dirty="0"/>
              <a:t>Job was the ideal person that Satan wanted God to test for his faith- he was highly religious (Job 1:13, Job 2:13)</a:t>
            </a:r>
          </a:p>
          <a:p>
            <a:pPr marL="0" indent="0">
              <a:buNone/>
            </a:pPr>
            <a:endParaRPr lang="en-GB" dirty="0"/>
          </a:p>
          <a:p>
            <a:pPr marL="0" indent="0">
              <a:buNone/>
            </a:pPr>
            <a:r>
              <a:rPr lang="en-GB" dirty="0"/>
              <a:t>“That same day, </a:t>
            </a:r>
            <a:r>
              <a:rPr lang="en-GB" dirty="0" err="1"/>
              <a:t>R.Joshua</a:t>
            </a:r>
            <a:r>
              <a:rPr lang="en-GB" dirty="0"/>
              <a:t> </a:t>
            </a:r>
            <a:r>
              <a:rPr lang="en-GB" dirty="0" err="1"/>
              <a:t>b.Hyrcanus</a:t>
            </a:r>
            <a:r>
              <a:rPr lang="en-GB" dirty="0"/>
              <a:t> expounded: Job served the Holy One, blessed is he, only from love, as it is written </a:t>
            </a:r>
            <a:r>
              <a:rPr lang="en-GB" i="1" dirty="0"/>
              <a:t>though he slay me yet will I wait for him.” (</a:t>
            </a:r>
            <a:r>
              <a:rPr lang="en-GB" dirty="0" err="1"/>
              <a:t>Nashim</a:t>
            </a:r>
            <a:r>
              <a:rPr lang="en-GB" dirty="0"/>
              <a:t>, </a:t>
            </a:r>
            <a:r>
              <a:rPr lang="en-GB" dirty="0" err="1"/>
              <a:t>Sotah</a:t>
            </a:r>
            <a:r>
              <a:rPr lang="en-GB" dirty="0"/>
              <a:t> 4.5)</a:t>
            </a:r>
          </a:p>
          <a:p>
            <a:endParaRPr lang="en-GB" dirty="0"/>
          </a:p>
          <a:p>
            <a:r>
              <a:rPr lang="en-GB" dirty="0"/>
              <a:t>Quotes linked with Job and what has been said about the Book of Job</a:t>
            </a:r>
          </a:p>
          <a:p>
            <a:pPr marL="0" indent="0">
              <a:buNone/>
            </a:pPr>
            <a:r>
              <a:rPr lang="en-GB" dirty="0"/>
              <a:t>“…blameless and upright, one who feared God and turned away from evil.” (Job 1:1)</a:t>
            </a:r>
          </a:p>
          <a:p>
            <a:pPr marL="0" indent="0">
              <a:buNone/>
            </a:pPr>
            <a:r>
              <a:rPr lang="en-GB" dirty="0"/>
              <a:t>“… it’s basis is a fiction, conceived for the purpose of explaining the different opinions which people hold on Divine.” (Maimonides, Part 3 22:1)</a:t>
            </a:r>
          </a:p>
        </p:txBody>
      </p:sp>
    </p:spTree>
    <p:extLst>
      <p:ext uri="{BB962C8B-B14F-4D97-AF65-F5344CB8AC3E}">
        <p14:creationId xmlns:p14="http://schemas.microsoft.com/office/powerpoint/2010/main" val="3117139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73D1D-AF65-4AFC-96F1-BAC7156DE82E}"/>
              </a:ext>
            </a:extLst>
          </p:cNvPr>
          <p:cNvSpPr>
            <a:spLocks noGrp="1"/>
          </p:cNvSpPr>
          <p:nvPr>
            <p:ph type="title"/>
          </p:nvPr>
        </p:nvSpPr>
        <p:spPr/>
        <p:txBody>
          <a:bodyPr/>
          <a:lstStyle/>
          <a:p>
            <a:r>
              <a:rPr lang="en-GB" dirty="0"/>
              <a:t>Chapter 2- (continued)</a:t>
            </a:r>
          </a:p>
        </p:txBody>
      </p:sp>
      <p:sp>
        <p:nvSpPr>
          <p:cNvPr id="3" name="Content Placeholder 2">
            <a:extLst>
              <a:ext uri="{FF2B5EF4-FFF2-40B4-BE49-F238E27FC236}">
                <a16:creationId xmlns:a16="http://schemas.microsoft.com/office/drawing/2014/main" id="{E5D37083-9E60-4375-BD2C-F8768C492169}"/>
              </a:ext>
            </a:extLst>
          </p:cNvPr>
          <p:cNvSpPr>
            <a:spLocks noGrp="1"/>
          </p:cNvSpPr>
          <p:nvPr>
            <p:ph idx="1"/>
          </p:nvPr>
        </p:nvSpPr>
        <p:spPr>
          <a:xfrm>
            <a:off x="1066800" y="1875777"/>
            <a:ext cx="10058400" cy="3931920"/>
          </a:xfrm>
        </p:spPr>
        <p:txBody>
          <a:bodyPr/>
          <a:lstStyle/>
          <a:p>
            <a:pPr marL="0" indent="0">
              <a:buNone/>
            </a:pPr>
            <a:r>
              <a:rPr lang="en-GB" sz="2000" b="1" u="sng" dirty="0"/>
              <a:t>3 key themes within the text:</a:t>
            </a:r>
          </a:p>
          <a:p>
            <a:pPr marL="0" indent="0">
              <a:buNone/>
            </a:pPr>
            <a:r>
              <a:rPr lang="en-GB" b="1" u="sng" dirty="0"/>
              <a:t>-Suffering- </a:t>
            </a:r>
            <a:r>
              <a:rPr lang="en-GB" dirty="0"/>
              <a:t>“the problem of scripture is not why suffering exists, but why it afflicts some people and not others,… Why do the wicked prosper, while those who try to keep faith with God suffer?” 1</a:t>
            </a:r>
          </a:p>
          <a:p>
            <a:pPr marL="0" indent="0">
              <a:buNone/>
            </a:pPr>
            <a:r>
              <a:rPr lang="en-GB" b="1" u="sng" dirty="0"/>
              <a:t>-God- </a:t>
            </a:r>
            <a:r>
              <a:rPr lang="en-GB" dirty="0"/>
              <a:t>His response to Job (Job 38-39) “If humans cannot comprehend God’s creation, that is, why should they imagine that they can understand the precise mechanisms of God’s justice?” 2  </a:t>
            </a:r>
          </a:p>
          <a:p>
            <a:pPr marL="0" indent="0">
              <a:buNone/>
            </a:pPr>
            <a:r>
              <a:rPr lang="en-GB" b="1" u="sng" dirty="0"/>
              <a:t>-Relatability with certain characters-</a:t>
            </a:r>
          </a:p>
          <a:p>
            <a:pPr marL="0" indent="0">
              <a:buNone/>
            </a:pPr>
            <a:r>
              <a:rPr lang="en-GB" dirty="0"/>
              <a:t>“In ancient Israel it was indisputable that God is almighty, that he is perfectly just and that no human is pure in his sight. These three assumptions were also fundamental to the theology of Job and his friends.” 3</a:t>
            </a:r>
          </a:p>
          <a:p>
            <a:pPr marL="0" indent="0">
              <a:buNone/>
            </a:pPr>
            <a:endParaRPr lang="en-GB" dirty="0"/>
          </a:p>
          <a:p>
            <a:r>
              <a:rPr lang="en-GB" dirty="0"/>
              <a:t>Importance of this text in relation to modern holocaust theologians </a:t>
            </a:r>
          </a:p>
          <a:p>
            <a:endParaRPr lang="en-GB" dirty="0"/>
          </a:p>
        </p:txBody>
      </p:sp>
      <p:sp>
        <p:nvSpPr>
          <p:cNvPr id="4" name="TextBox 3">
            <a:extLst>
              <a:ext uri="{FF2B5EF4-FFF2-40B4-BE49-F238E27FC236}">
                <a16:creationId xmlns:a16="http://schemas.microsoft.com/office/drawing/2014/main" id="{0DE7EBEC-D75D-4F32-B27E-A0128A4C16D1}"/>
              </a:ext>
            </a:extLst>
          </p:cNvPr>
          <p:cNvSpPr txBox="1"/>
          <p:nvPr/>
        </p:nvSpPr>
        <p:spPr>
          <a:xfrm>
            <a:off x="771378" y="5542671"/>
            <a:ext cx="10649243" cy="954107"/>
          </a:xfrm>
          <a:prstGeom prst="rect">
            <a:avLst/>
          </a:prstGeom>
          <a:noFill/>
        </p:spPr>
        <p:txBody>
          <a:bodyPr wrap="square" rtlCol="0">
            <a:spAutoFit/>
          </a:bodyPr>
          <a:lstStyle/>
          <a:p>
            <a:r>
              <a:rPr lang="en-GB" sz="1400" dirty="0"/>
              <a:t>1 John Bowker, “Problems Of Suffering In Religions Of The World” (Cambridge: Cambridge University Press, 1970).p.9.</a:t>
            </a:r>
          </a:p>
          <a:p>
            <a:r>
              <a:rPr lang="en-GB" sz="1400" dirty="0"/>
              <a:t>2 David Charles Kraemer, Responses To Suffering In Classical Rabbinic Literature (New York: Oxford University Press, 1995).p.32.</a:t>
            </a:r>
          </a:p>
          <a:p>
            <a:r>
              <a:rPr lang="en-GB" sz="1400" dirty="0"/>
              <a:t>3 Unknown author, "Book Of Job - Read, Study Bible Verses Online", Bible Study Tools, 2002 </a:t>
            </a:r>
            <a:r>
              <a:rPr lang="en-GB" sz="1400" dirty="0">
                <a:hlinkClick r:id="rId2"/>
              </a:rPr>
              <a:t>https://www.biblestudytools.com/job/</a:t>
            </a:r>
            <a:r>
              <a:rPr lang="en-GB" sz="1400" dirty="0"/>
              <a:t>  [Accessed 10 March 2020].</a:t>
            </a:r>
          </a:p>
        </p:txBody>
      </p:sp>
    </p:spTree>
    <p:extLst>
      <p:ext uri="{BB962C8B-B14F-4D97-AF65-F5344CB8AC3E}">
        <p14:creationId xmlns:p14="http://schemas.microsoft.com/office/powerpoint/2010/main" val="2297651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F16FD-BDEC-43E8-BD22-04533DFC4A3F}"/>
              </a:ext>
            </a:extLst>
          </p:cNvPr>
          <p:cNvSpPr>
            <a:spLocks noGrp="1"/>
          </p:cNvSpPr>
          <p:nvPr>
            <p:ph type="title"/>
          </p:nvPr>
        </p:nvSpPr>
        <p:spPr/>
        <p:txBody>
          <a:bodyPr>
            <a:normAutofit fontScale="90000"/>
          </a:bodyPr>
          <a:lstStyle/>
          <a:p>
            <a:r>
              <a:rPr lang="en-GB" dirty="0"/>
              <a:t>Chapter 3- Theologians approach to post-Holocaust dialogues</a:t>
            </a:r>
          </a:p>
        </p:txBody>
      </p:sp>
      <p:pic>
        <p:nvPicPr>
          <p:cNvPr id="4" name="Picture 3">
            <a:extLst>
              <a:ext uri="{FF2B5EF4-FFF2-40B4-BE49-F238E27FC236}">
                <a16:creationId xmlns:a16="http://schemas.microsoft.com/office/drawing/2014/main" id="{DF69EBB1-2828-4C38-8DEA-AF3344A9BDF2}"/>
              </a:ext>
            </a:extLst>
          </p:cNvPr>
          <p:cNvPicPr>
            <a:picLocks noChangeAspect="1"/>
          </p:cNvPicPr>
          <p:nvPr/>
        </p:nvPicPr>
        <p:blipFill rotWithShape="1">
          <a:blip r:embed="rId3"/>
          <a:srcRect l="8910" t="3538" b="5068"/>
          <a:stretch/>
        </p:blipFill>
        <p:spPr>
          <a:xfrm>
            <a:off x="874645" y="2408582"/>
            <a:ext cx="2469754" cy="2918791"/>
          </a:xfrm>
          <a:prstGeom prst="rect">
            <a:avLst/>
          </a:prstGeom>
        </p:spPr>
      </p:pic>
      <p:pic>
        <p:nvPicPr>
          <p:cNvPr id="5" name="Picture 4">
            <a:extLst>
              <a:ext uri="{FF2B5EF4-FFF2-40B4-BE49-F238E27FC236}">
                <a16:creationId xmlns:a16="http://schemas.microsoft.com/office/drawing/2014/main" id="{2827DBC9-A8C7-44A1-8F2A-1B58D51AC14C}"/>
              </a:ext>
            </a:extLst>
          </p:cNvPr>
          <p:cNvPicPr>
            <a:picLocks noChangeAspect="1"/>
          </p:cNvPicPr>
          <p:nvPr/>
        </p:nvPicPr>
        <p:blipFill>
          <a:blip r:embed="rId4"/>
          <a:stretch>
            <a:fillRect/>
          </a:stretch>
        </p:blipFill>
        <p:spPr>
          <a:xfrm>
            <a:off x="3765832" y="2408582"/>
            <a:ext cx="2224151" cy="2918791"/>
          </a:xfrm>
          <a:prstGeom prst="rect">
            <a:avLst/>
          </a:prstGeom>
        </p:spPr>
      </p:pic>
      <p:pic>
        <p:nvPicPr>
          <p:cNvPr id="6" name="Picture 5">
            <a:extLst>
              <a:ext uri="{FF2B5EF4-FFF2-40B4-BE49-F238E27FC236}">
                <a16:creationId xmlns:a16="http://schemas.microsoft.com/office/drawing/2014/main" id="{31EA88C1-8788-41D6-A2AE-086C8941BD59}"/>
              </a:ext>
            </a:extLst>
          </p:cNvPr>
          <p:cNvPicPr>
            <a:picLocks noChangeAspect="1"/>
          </p:cNvPicPr>
          <p:nvPr/>
        </p:nvPicPr>
        <p:blipFill>
          <a:blip r:embed="rId5"/>
          <a:stretch>
            <a:fillRect/>
          </a:stretch>
        </p:blipFill>
        <p:spPr>
          <a:xfrm>
            <a:off x="6520730" y="2408582"/>
            <a:ext cx="2224151" cy="2891397"/>
          </a:xfrm>
          <a:prstGeom prst="rect">
            <a:avLst/>
          </a:prstGeom>
        </p:spPr>
      </p:pic>
      <p:pic>
        <p:nvPicPr>
          <p:cNvPr id="7" name="Picture 6">
            <a:extLst>
              <a:ext uri="{FF2B5EF4-FFF2-40B4-BE49-F238E27FC236}">
                <a16:creationId xmlns:a16="http://schemas.microsoft.com/office/drawing/2014/main" id="{9D67C40C-199F-4E62-97D3-DDBF1B8E68AE}"/>
              </a:ext>
            </a:extLst>
          </p:cNvPr>
          <p:cNvPicPr>
            <a:picLocks noChangeAspect="1"/>
          </p:cNvPicPr>
          <p:nvPr/>
        </p:nvPicPr>
        <p:blipFill rotWithShape="1">
          <a:blip r:embed="rId6"/>
          <a:srcRect t="9752" b="8556"/>
          <a:stretch/>
        </p:blipFill>
        <p:spPr>
          <a:xfrm>
            <a:off x="9182861" y="2408582"/>
            <a:ext cx="2237757" cy="2891396"/>
          </a:xfrm>
          <a:prstGeom prst="rect">
            <a:avLst/>
          </a:prstGeom>
        </p:spPr>
      </p:pic>
      <p:sp>
        <p:nvSpPr>
          <p:cNvPr id="3" name="TextBox 2">
            <a:extLst>
              <a:ext uri="{FF2B5EF4-FFF2-40B4-BE49-F238E27FC236}">
                <a16:creationId xmlns:a16="http://schemas.microsoft.com/office/drawing/2014/main" id="{7676B34D-C3DA-4EA2-990A-540DFBB0BE6D}"/>
              </a:ext>
            </a:extLst>
          </p:cNvPr>
          <p:cNvSpPr txBox="1"/>
          <p:nvPr/>
        </p:nvSpPr>
        <p:spPr>
          <a:xfrm>
            <a:off x="1223257" y="5584874"/>
            <a:ext cx="1899771" cy="646331"/>
          </a:xfrm>
          <a:prstGeom prst="rect">
            <a:avLst/>
          </a:prstGeom>
          <a:noFill/>
        </p:spPr>
        <p:txBody>
          <a:bodyPr wrap="square" rtlCol="0">
            <a:spAutoFit/>
          </a:bodyPr>
          <a:lstStyle/>
          <a:p>
            <a:r>
              <a:rPr lang="en-GB" b="1" dirty="0"/>
              <a:t>Eliezer </a:t>
            </a:r>
            <a:r>
              <a:rPr lang="en-GB" b="1" dirty="0" err="1"/>
              <a:t>Berkovits</a:t>
            </a:r>
            <a:endParaRPr lang="en-GB" b="1" dirty="0"/>
          </a:p>
          <a:p>
            <a:r>
              <a:rPr lang="en-GB" dirty="0"/>
              <a:t>    1908-1992</a:t>
            </a:r>
          </a:p>
        </p:txBody>
      </p:sp>
      <p:sp>
        <p:nvSpPr>
          <p:cNvPr id="8" name="TextBox 7">
            <a:extLst>
              <a:ext uri="{FF2B5EF4-FFF2-40B4-BE49-F238E27FC236}">
                <a16:creationId xmlns:a16="http://schemas.microsoft.com/office/drawing/2014/main" id="{117B138D-5C37-47D8-A3F2-4E3D70F6D8FE}"/>
              </a:ext>
            </a:extLst>
          </p:cNvPr>
          <p:cNvSpPr txBox="1"/>
          <p:nvPr/>
        </p:nvSpPr>
        <p:spPr>
          <a:xfrm>
            <a:off x="3879342" y="5584874"/>
            <a:ext cx="2012072" cy="646331"/>
          </a:xfrm>
          <a:prstGeom prst="rect">
            <a:avLst/>
          </a:prstGeom>
          <a:noFill/>
        </p:spPr>
        <p:txBody>
          <a:bodyPr wrap="square" rtlCol="0">
            <a:spAutoFit/>
          </a:bodyPr>
          <a:lstStyle/>
          <a:p>
            <a:r>
              <a:rPr lang="en-GB" b="1" dirty="0"/>
              <a:t>Emil </a:t>
            </a:r>
            <a:r>
              <a:rPr lang="en-GB" b="1" dirty="0" err="1"/>
              <a:t>Fackenheim</a:t>
            </a:r>
            <a:endParaRPr lang="en-GB" b="1" dirty="0"/>
          </a:p>
          <a:p>
            <a:r>
              <a:rPr lang="en-GB" dirty="0"/>
              <a:t>      1916-2003</a:t>
            </a:r>
          </a:p>
        </p:txBody>
      </p:sp>
      <p:sp>
        <p:nvSpPr>
          <p:cNvPr id="9" name="TextBox 8">
            <a:extLst>
              <a:ext uri="{FF2B5EF4-FFF2-40B4-BE49-F238E27FC236}">
                <a16:creationId xmlns:a16="http://schemas.microsoft.com/office/drawing/2014/main" id="{25A65C2D-E6FA-4B06-B198-9EA1DE99E950}"/>
              </a:ext>
            </a:extLst>
          </p:cNvPr>
          <p:cNvSpPr txBox="1"/>
          <p:nvPr/>
        </p:nvSpPr>
        <p:spPr>
          <a:xfrm>
            <a:off x="7061981" y="5569075"/>
            <a:ext cx="1364567" cy="646331"/>
          </a:xfrm>
          <a:prstGeom prst="rect">
            <a:avLst/>
          </a:prstGeom>
          <a:noFill/>
        </p:spPr>
        <p:txBody>
          <a:bodyPr wrap="square" rtlCol="0">
            <a:spAutoFit/>
          </a:bodyPr>
          <a:lstStyle/>
          <a:p>
            <a:r>
              <a:rPr lang="en-GB" b="1" dirty="0"/>
              <a:t>Elie Wiesel</a:t>
            </a:r>
          </a:p>
          <a:p>
            <a:r>
              <a:rPr lang="en-GB" dirty="0"/>
              <a:t> 1928-2016</a:t>
            </a:r>
          </a:p>
        </p:txBody>
      </p:sp>
      <p:sp>
        <p:nvSpPr>
          <p:cNvPr id="10" name="TextBox 9">
            <a:extLst>
              <a:ext uri="{FF2B5EF4-FFF2-40B4-BE49-F238E27FC236}">
                <a16:creationId xmlns:a16="http://schemas.microsoft.com/office/drawing/2014/main" id="{5C5036D7-71BD-41E0-93F7-219B40FEA6AC}"/>
              </a:ext>
            </a:extLst>
          </p:cNvPr>
          <p:cNvSpPr txBox="1"/>
          <p:nvPr/>
        </p:nvSpPr>
        <p:spPr>
          <a:xfrm>
            <a:off x="9182861" y="5568292"/>
            <a:ext cx="2237757" cy="646331"/>
          </a:xfrm>
          <a:prstGeom prst="rect">
            <a:avLst/>
          </a:prstGeom>
          <a:noFill/>
        </p:spPr>
        <p:txBody>
          <a:bodyPr wrap="square" rtlCol="0">
            <a:spAutoFit/>
          </a:bodyPr>
          <a:lstStyle/>
          <a:p>
            <a:r>
              <a:rPr lang="en-GB" b="1" dirty="0"/>
              <a:t>David R Blumenthal</a:t>
            </a:r>
          </a:p>
          <a:p>
            <a:r>
              <a:rPr lang="en-GB" dirty="0"/>
              <a:t>      1938-Present</a:t>
            </a:r>
          </a:p>
        </p:txBody>
      </p:sp>
      <p:sp>
        <p:nvSpPr>
          <p:cNvPr id="11" name="TextBox 10">
            <a:extLst>
              <a:ext uri="{FF2B5EF4-FFF2-40B4-BE49-F238E27FC236}">
                <a16:creationId xmlns:a16="http://schemas.microsoft.com/office/drawing/2014/main" id="{346D1572-1A70-4716-9815-2EF256CDE578}"/>
              </a:ext>
            </a:extLst>
          </p:cNvPr>
          <p:cNvSpPr txBox="1"/>
          <p:nvPr/>
        </p:nvSpPr>
        <p:spPr>
          <a:xfrm>
            <a:off x="874645" y="2014194"/>
            <a:ext cx="815926" cy="400110"/>
          </a:xfrm>
          <a:prstGeom prst="rect">
            <a:avLst/>
          </a:prstGeom>
          <a:noFill/>
        </p:spPr>
        <p:txBody>
          <a:bodyPr wrap="square" rtlCol="0">
            <a:spAutoFit/>
          </a:bodyPr>
          <a:lstStyle/>
          <a:p>
            <a:r>
              <a:rPr lang="en-GB" sz="2000" b="1" dirty="0"/>
              <a:t>Fig 2</a:t>
            </a:r>
          </a:p>
        </p:txBody>
      </p:sp>
      <p:sp>
        <p:nvSpPr>
          <p:cNvPr id="12" name="TextBox 11">
            <a:extLst>
              <a:ext uri="{FF2B5EF4-FFF2-40B4-BE49-F238E27FC236}">
                <a16:creationId xmlns:a16="http://schemas.microsoft.com/office/drawing/2014/main" id="{90F40703-76AA-4AB1-B179-94017F3B40AD}"/>
              </a:ext>
            </a:extLst>
          </p:cNvPr>
          <p:cNvSpPr txBox="1"/>
          <p:nvPr/>
        </p:nvSpPr>
        <p:spPr>
          <a:xfrm>
            <a:off x="3765832" y="2014194"/>
            <a:ext cx="815926" cy="400110"/>
          </a:xfrm>
          <a:prstGeom prst="rect">
            <a:avLst/>
          </a:prstGeom>
          <a:noFill/>
        </p:spPr>
        <p:txBody>
          <a:bodyPr wrap="square" rtlCol="0">
            <a:spAutoFit/>
          </a:bodyPr>
          <a:lstStyle/>
          <a:p>
            <a:r>
              <a:rPr lang="en-GB" sz="2000" b="1" dirty="0"/>
              <a:t>Fig 3</a:t>
            </a:r>
          </a:p>
        </p:txBody>
      </p:sp>
      <p:sp>
        <p:nvSpPr>
          <p:cNvPr id="13" name="TextBox 12">
            <a:extLst>
              <a:ext uri="{FF2B5EF4-FFF2-40B4-BE49-F238E27FC236}">
                <a16:creationId xmlns:a16="http://schemas.microsoft.com/office/drawing/2014/main" id="{E6534C4D-94CD-4925-A2DB-2B2032CCFEC0}"/>
              </a:ext>
            </a:extLst>
          </p:cNvPr>
          <p:cNvSpPr txBox="1"/>
          <p:nvPr/>
        </p:nvSpPr>
        <p:spPr>
          <a:xfrm>
            <a:off x="6520730" y="2040447"/>
            <a:ext cx="815926" cy="400110"/>
          </a:xfrm>
          <a:prstGeom prst="rect">
            <a:avLst/>
          </a:prstGeom>
          <a:noFill/>
        </p:spPr>
        <p:txBody>
          <a:bodyPr wrap="square" rtlCol="0">
            <a:spAutoFit/>
          </a:bodyPr>
          <a:lstStyle/>
          <a:p>
            <a:r>
              <a:rPr lang="en-GB" sz="2000" b="1" dirty="0"/>
              <a:t>Fig 4</a:t>
            </a:r>
          </a:p>
        </p:txBody>
      </p:sp>
      <p:sp>
        <p:nvSpPr>
          <p:cNvPr id="14" name="TextBox 13">
            <a:extLst>
              <a:ext uri="{FF2B5EF4-FFF2-40B4-BE49-F238E27FC236}">
                <a16:creationId xmlns:a16="http://schemas.microsoft.com/office/drawing/2014/main" id="{2EA72800-655D-43BA-923F-D1D0F5772664}"/>
              </a:ext>
            </a:extLst>
          </p:cNvPr>
          <p:cNvSpPr txBox="1"/>
          <p:nvPr/>
        </p:nvSpPr>
        <p:spPr>
          <a:xfrm>
            <a:off x="9182861" y="2014194"/>
            <a:ext cx="815926" cy="400110"/>
          </a:xfrm>
          <a:prstGeom prst="rect">
            <a:avLst/>
          </a:prstGeom>
          <a:noFill/>
        </p:spPr>
        <p:txBody>
          <a:bodyPr wrap="square" rtlCol="0">
            <a:spAutoFit/>
          </a:bodyPr>
          <a:lstStyle/>
          <a:p>
            <a:r>
              <a:rPr lang="en-GB" sz="2000" b="1" dirty="0"/>
              <a:t>Fig 5</a:t>
            </a:r>
          </a:p>
        </p:txBody>
      </p:sp>
    </p:spTree>
    <p:extLst>
      <p:ext uri="{BB962C8B-B14F-4D97-AF65-F5344CB8AC3E}">
        <p14:creationId xmlns:p14="http://schemas.microsoft.com/office/powerpoint/2010/main" val="357106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6FDEF-AB12-412F-A016-94341B72E20B}"/>
              </a:ext>
            </a:extLst>
          </p:cNvPr>
          <p:cNvSpPr>
            <a:spLocks noGrp="1"/>
          </p:cNvSpPr>
          <p:nvPr>
            <p:ph type="title"/>
          </p:nvPr>
        </p:nvSpPr>
        <p:spPr/>
        <p:txBody>
          <a:bodyPr/>
          <a:lstStyle/>
          <a:p>
            <a:r>
              <a:rPr lang="en-GB" dirty="0"/>
              <a:t>Chapter 3- Theologians approach to Job</a:t>
            </a:r>
          </a:p>
        </p:txBody>
      </p:sp>
      <p:sp>
        <p:nvSpPr>
          <p:cNvPr id="3" name="Content Placeholder 2">
            <a:extLst>
              <a:ext uri="{FF2B5EF4-FFF2-40B4-BE49-F238E27FC236}">
                <a16:creationId xmlns:a16="http://schemas.microsoft.com/office/drawing/2014/main" id="{A422A08C-B46B-43FE-9DF4-35739521DC2B}"/>
              </a:ext>
            </a:extLst>
          </p:cNvPr>
          <p:cNvSpPr>
            <a:spLocks noGrp="1"/>
          </p:cNvSpPr>
          <p:nvPr>
            <p:ph idx="1"/>
          </p:nvPr>
        </p:nvSpPr>
        <p:spPr/>
        <p:txBody>
          <a:bodyPr/>
          <a:lstStyle/>
          <a:p>
            <a:pPr marL="0" indent="0">
              <a:buNone/>
            </a:pPr>
            <a:r>
              <a:rPr lang="en-GB" dirty="0"/>
              <a:t>An important question to </a:t>
            </a:r>
          </a:p>
          <a:p>
            <a:pPr marL="0" indent="0">
              <a:buNone/>
            </a:pPr>
            <a:r>
              <a:rPr lang="en-GB" dirty="0"/>
              <a:t>ask is as follows:</a:t>
            </a:r>
          </a:p>
          <a:p>
            <a:pPr marL="0" indent="0">
              <a:buNone/>
            </a:pPr>
            <a:r>
              <a:rPr lang="en-GB" b="1" dirty="0"/>
              <a:t>‘Is there a link with these </a:t>
            </a:r>
          </a:p>
          <a:p>
            <a:pPr marL="0" indent="0">
              <a:buNone/>
            </a:pPr>
            <a:r>
              <a:rPr lang="en-GB" b="1" dirty="0"/>
              <a:t>Theologians and Job?’</a:t>
            </a:r>
          </a:p>
          <a:p>
            <a:endParaRPr lang="en-GB" dirty="0"/>
          </a:p>
        </p:txBody>
      </p:sp>
      <p:sp>
        <p:nvSpPr>
          <p:cNvPr id="4" name="Oval 3">
            <a:extLst>
              <a:ext uri="{FF2B5EF4-FFF2-40B4-BE49-F238E27FC236}">
                <a16:creationId xmlns:a16="http://schemas.microsoft.com/office/drawing/2014/main" id="{8C2B96CC-9CEC-4BD9-859C-5F9F6D77AD17}"/>
              </a:ext>
            </a:extLst>
          </p:cNvPr>
          <p:cNvSpPr/>
          <p:nvPr/>
        </p:nvSpPr>
        <p:spPr>
          <a:xfrm>
            <a:off x="6246055" y="3742005"/>
            <a:ext cx="1772529" cy="1252025"/>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Links to Job</a:t>
            </a:r>
          </a:p>
        </p:txBody>
      </p:sp>
      <p:cxnSp>
        <p:nvCxnSpPr>
          <p:cNvPr id="6" name="Straight Arrow Connector 5">
            <a:extLst>
              <a:ext uri="{FF2B5EF4-FFF2-40B4-BE49-F238E27FC236}">
                <a16:creationId xmlns:a16="http://schemas.microsoft.com/office/drawing/2014/main" id="{AF5C6403-1A59-4326-93C9-E9C51A8888F8}"/>
              </a:ext>
            </a:extLst>
          </p:cNvPr>
          <p:cNvCxnSpPr>
            <a:stCxn id="4" idx="7"/>
          </p:cNvCxnSpPr>
          <p:nvPr/>
        </p:nvCxnSpPr>
        <p:spPr>
          <a:xfrm flipV="1">
            <a:off x="7759003" y="3165231"/>
            <a:ext cx="1159914" cy="76012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AE0574CE-B325-45F2-9CBB-517AAD9783F7}"/>
              </a:ext>
            </a:extLst>
          </p:cNvPr>
          <p:cNvCxnSpPr>
            <a:cxnSpLocks/>
            <a:stCxn id="4" idx="1"/>
          </p:cNvCxnSpPr>
          <p:nvPr/>
        </p:nvCxnSpPr>
        <p:spPr>
          <a:xfrm flipH="1" flipV="1">
            <a:off x="5623896" y="3108958"/>
            <a:ext cx="881740" cy="81640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17A02EB-D1C3-47AA-A94C-2F0DBFA74B8B}"/>
              </a:ext>
            </a:extLst>
          </p:cNvPr>
          <p:cNvCxnSpPr>
            <a:cxnSpLocks/>
            <a:stCxn id="4" idx="5"/>
          </p:cNvCxnSpPr>
          <p:nvPr/>
        </p:nvCxnSpPr>
        <p:spPr>
          <a:xfrm>
            <a:off x="7759003" y="4810675"/>
            <a:ext cx="1384997" cy="27228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7845FF4-5F4F-41A6-9053-D33C01E7F46C}"/>
              </a:ext>
            </a:extLst>
          </p:cNvPr>
          <p:cNvSpPr txBox="1"/>
          <p:nvPr/>
        </p:nvSpPr>
        <p:spPr>
          <a:xfrm>
            <a:off x="3967090" y="2014194"/>
            <a:ext cx="3165229" cy="1200329"/>
          </a:xfrm>
          <a:prstGeom prst="rect">
            <a:avLst/>
          </a:prstGeom>
          <a:noFill/>
        </p:spPr>
        <p:txBody>
          <a:bodyPr wrap="square" rtlCol="0">
            <a:spAutoFit/>
          </a:bodyPr>
          <a:lstStyle/>
          <a:p>
            <a:r>
              <a:rPr lang="en-GB" dirty="0"/>
              <a:t>“because of his faith, Job cannot accept a </a:t>
            </a:r>
            <a:r>
              <a:rPr lang="en-GB" dirty="0" err="1"/>
              <a:t>defense</a:t>
            </a:r>
            <a:r>
              <a:rPr lang="en-GB" dirty="0"/>
              <a:t> of God that implies an insult to the dignity of the God whom he believes” 1   </a:t>
            </a:r>
          </a:p>
        </p:txBody>
      </p:sp>
      <p:sp>
        <p:nvSpPr>
          <p:cNvPr id="15" name="TextBox 14">
            <a:extLst>
              <a:ext uri="{FF2B5EF4-FFF2-40B4-BE49-F238E27FC236}">
                <a16:creationId xmlns:a16="http://schemas.microsoft.com/office/drawing/2014/main" id="{543AF495-286E-47F5-9616-45BD5EF22CA2}"/>
              </a:ext>
            </a:extLst>
          </p:cNvPr>
          <p:cNvSpPr txBox="1"/>
          <p:nvPr/>
        </p:nvSpPr>
        <p:spPr>
          <a:xfrm>
            <a:off x="637735" y="5398226"/>
            <a:ext cx="10916529" cy="1015663"/>
          </a:xfrm>
          <a:prstGeom prst="rect">
            <a:avLst/>
          </a:prstGeom>
          <a:noFill/>
        </p:spPr>
        <p:txBody>
          <a:bodyPr wrap="square" rtlCol="0">
            <a:spAutoFit/>
          </a:bodyPr>
          <a:lstStyle/>
          <a:p>
            <a:r>
              <a:rPr lang="en-GB" sz="1400" dirty="0"/>
              <a:t>1 Eliezer </a:t>
            </a:r>
            <a:r>
              <a:rPr lang="en-GB" sz="1400" dirty="0" err="1"/>
              <a:t>Berkovits</a:t>
            </a:r>
            <a:r>
              <a:rPr lang="en-GB" sz="1400" dirty="0"/>
              <a:t>, ‘Faith After The Holocaust’ (New York: </a:t>
            </a:r>
            <a:r>
              <a:rPr lang="en-GB" sz="1400" dirty="0" err="1"/>
              <a:t>Ktav</a:t>
            </a:r>
            <a:r>
              <a:rPr lang="en-GB" sz="1400" dirty="0"/>
              <a:t> Publishing House, Inc., 1973).p.p.68-69</a:t>
            </a:r>
            <a:r>
              <a:rPr lang="en-GB" dirty="0"/>
              <a:t>.</a:t>
            </a:r>
          </a:p>
          <a:p>
            <a:r>
              <a:rPr lang="en-GB" sz="1400" dirty="0"/>
              <a:t>2 Steven T Katz, ‘Post-Holocaust Dialogues: Critical Studies In Modern Jewish Thought’ (New York: New York University Press, 1985).p.154.</a:t>
            </a:r>
          </a:p>
          <a:p>
            <a:r>
              <a:rPr lang="en-GB" sz="1400" dirty="0"/>
              <a:t>3 Jakob </a:t>
            </a:r>
            <a:r>
              <a:rPr lang="en-GB" sz="1400" dirty="0" err="1"/>
              <a:t>Jocz</a:t>
            </a:r>
            <a:r>
              <a:rPr lang="en-GB" sz="1400" dirty="0"/>
              <a:t>, Dan Cohn-</a:t>
            </a:r>
            <a:r>
              <a:rPr lang="en-GB" sz="1400" dirty="0" err="1"/>
              <a:t>Sherbok</a:t>
            </a:r>
            <a:r>
              <a:rPr lang="en-GB" sz="1400" dirty="0"/>
              <a:t>, ‘Holocaust Theology’ (Exeter: University of Exeter Press, 2002).p.62.</a:t>
            </a:r>
          </a:p>
          <a:p>
            <a:r>
              <a:rPr lang="en-GB" sz="1400" dirty="0"/>
              <a:t>4 Dan Cohn-</a:t>
            </a:r>
            <a:r>
              <a:rPr lang="en-GB" sz="1400" dirty="0" err="1"/>
              <a:t>Sherbok</a:t>
            </a:r>
            <a:r>
              <a:rPr lang="en-GB" sz="1400" dirty="0"/>
              <a:t>, ‘God and the Holocaust’ (Leominster: </a:t>
            </a:r>
            <a:r>
              <a:rPr lang="en-GB" sz="1400" dirty="0" err="1"/>
              <a:t>Gracewing</a:t>
            </a:r>
            <a:r>
              <a:rPr lang="en-GB" sz="1400" dirty="0"/>
              <a:t> Fowler Wright Books, 1996).p.241.</a:t>
            </a:r>
          </a:p>
        </p:txBody>
      </p:sp>
      <p:cxnSp>
        <p:nvCxnSpPr>
          <p:cNvPr id="19" name="Straight Arrow Connector 18">
            <a:extLst>
              <a:ext uri="{FF2B5EF4-FFF2-40B4-BE49-F238E27FC236}">
                <a16:creationId xmlns:a16="http://schemas.microsoft.com/office/drawing/2014/main" id="{C93C9215-99C6-40F3-80D9-2B4EFEDC60EE}"/>
              </a:ext>
            </a:extLst>
          </p:cNvPr>
          <p:cNvCxnSpPr>
            <a:cxnSpLocks/>
          </p:cNvCxnSpPr>
          <p:nvPr/>
        </p:nvCxnSpPr>
        <p:spPr>
          <a:xfrm flipH="1">
            <a:off x="5141741" y="4628271"/>
            <a:ext cx="1223889"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5BC28639-EB39-47F5-9497-C3B084B5329C}"/>
              </a:ext>
            </a:extLst>
          </p:cNvPr>
          <p:cNvSpPr txBox="1"/>
          <p:nvPr/>
        </p:nvSpPr>
        <p:spPr>
          <a:xfrm>
            <a:off x="8018584" y="1776829"/>
            <a:ext cx="3373898" cy="1477328"/>
          </a:xfrm>
          <a:prstGeom prst="rect">
            <a:avLst/>
          </a:prstGeom>
          <a:noFill/>
        </p:spPr>
        <p:txBody>
          <a:bodyPr wrap="square" rtlCol="0">
            <a:spAutoFit/>
          </a:bodyPr>
          <a:lstStyle/>
          <a:p>
            <a:r>
              <a:rPr lang="en-GB" dirty="0"/>
              <a:t>“</a:t>
            </a:r>
            <a:r>
              <a:rPr lang="en-GB" dirty="0" err="1"/>
              <a:t>Fackenheim</a:t>
            </a:r>
            <a:r>
              <a:rPr lang="en-GB" dirty="0"/>
              <a:t> dares to make a religious affirmation of what drives others to atheism or silence. Like Job, he gives expression to a profound faith.” 2</a:t>
            </a:r>
          </a:p>
        </p:txBody>
      </p:sp>
      <p:sp>
        <p:nvSpPr>
          <p:cNvPr id="23" name="TextBox 22">
            <a:extLst>
              <a:ext uri="{FF2B5EF4-FFF2-40B4-BE49-F238E27FC236}">
                <a16:creationId xmlns:a16="http://schemas.microsoft.com/office/drawing/2014/main" id="{41464388-9004-488E-866C-6B5221B43474}"/>
              </a:ext>
            </a:extLst>
          </p:cNvPr>
          <p:cNvSpPr txBox="1"/>
          <p:nvPr/>
        </p:nvSpPr>
        <p:spPr>
          <a:xfrm>
            <a:off x="2625970" y="4126551"/>
            <a:ext cx="3165229" cy="1200329"/>
          </a:xfrm>
          <a:prstGeom prst="rect">
            <a:avLst/>
          </a:prstGeom>
          <a:noFill/>
        </p:spPr>
        <p:txBody>
          <a:bodyPr wrap="square" rtlCol="0">
            <a:spAutoFit/>
          </a:bodyPr>
          <a:lstStyle/>
          <a:p>
            <a:r>
              <a:rPr lang="en-GB" dirty="0"/>
              <a:t>“[Wiesel] has a perennial quarrel with God. Wiesel has been described as the Job of the twentieth century…” 3</a:t>
            </a:r>
          </a:p>
        </p:txBody>
      </p:sp>
      <p:sp>
        <p:nvSpPr>
          <p:cNvPr id="24" name="TextBox 23">
            <a:extLst>
              <a:ext uri="{FF2B5EF4-FFF2-40B4-BE49-F238E27FC236}">
                <a16:creationId xmlns:a16="http://schemas.microsoft.com/office/drawing/2014/main" id="{901BA5F6-A7FC-47F7-8A84-FA79B8994ECD}"/>
              </a:ext>
            </a:extLst>
          </p:cNvPr>
          <p:cNvSpPr txBox="1"/>
          <p:nvPr/>
        </p:nvSpPr>
        <p:spPr>
          <a:xfrm>
            <a:off x="9144000" y="3933512"/>
            <a:ext cx="2564007" cy="1754326"/>
          </a:xfrm>
          <a:prstGeom prst="rect">
            <a:avLst/>
          </a:prstGeom>
          <a:noFill/>
        </p:spPr>
        <p:txBody>
          <a:bodyPr wrap="square" rtlCol="0">
            <a:spAutoFit/>
          </a:bodyPr>
          <a:lstStyle/>
          <a:p>
            <a:r>
              <a:rPr lang="en-GB" dirty="0"/>
              <a:t>“[religious believers] piously claim ignorance of God’s ways, and change the subject. The Theology of Job’s comforters, not the theology of Job.” 4</a:t>
            </a:r>
          </a:p>
        </p:txBody>
      </p:sp>
    </p:spTree>
    <p:extLst>
      <p:ext uri="{BB962C8B-B14F-4D97-AF65-F5344CB8AC3E}">
        <p14:creationId xmlns:p14="http://schemas.microsoft.com/office/powerpoint/2010/main" val="181815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2" grpId="0"/>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0EB-1B5C-43FE-B069-5D3BC472A46E}"/>
              </a:ext>
            </a:extLst>
          </p:cNvPr>
          <p:cNvSpPr>
            <a:spLocks noGrp="1"/>
          </p:cNvSpPr>
          <p:nvPr>
            <p:ph type="title"/>
          </p:nvPr>
        </p:nvSpPr>
        <p:spPr/>
        <p:txBody>
          <a:bodyPr>
            <a:normAutofit fontScale="90000"/>
          </a:bodyPr>
          <a:lstStyle/>
          <a:p>
            <a:r>
              <a:rPr lang="en-GB" dirty="0"/>
              <a:t>Chapter 4- Comparison of different theological approaches</a:t>
            </a:r>
          </a:p>
        </p:txBody>
      </p:sp>
      <p:sp>
        <p:nvSpPr>
          <p:cNvPr id="3" name="Content Placeholder 2">
            <a:extLst>
              <a:ext uri="{FF2B5EF4-FFF2-40B4-BE49-F238E27FC236}">
                <a16:creationId xmlns:a16="http://schemas.microsoft.com/office/drawing/2014/main" id="{6214CCB2-0918-4FA9-BE7A-FD8F6D35E3ED}"/>
              </a:ext>
            </a:extLst>
          </p:cNvPr>
          <p:cNvSpPr>
            <a:spLocks noGrp="1"/>
          </p:cNvSpPr>
          <p:nvPr>
            <p:ph idx="1"/>
          </p:nvPr>
        </p:nvSpPr>
        <p:spPr/>
        <p:txBody>
          <a:bodyPr/>
          <a:lstStyle/>
          <a:p>
            <a:r>
              <a:rPr lang="en-GB" dirty="0"/>
              <a:t>My final chapter will include a comparison and contrast of such ideas and approaches to these discussions on post-Holocaust dialogues.</a:t>
            </a:r>
          </a:p>
          <a:p>
            <a:pPr marL="0" indent="0">
              <a:buNone/>
            </a:pPr>
            <a:r>
              <a:rPr lang="en-GB" dirty="0"/>
              <a:t>“Job’s appeal to post-Holocaust Jewish thinkers seems obvious enough: Job is the biblical archetype of unwarranted, senseless suffering.” 5</a:t>
            </a:r>
          </a:p>
          <a:p>
            <a:pPr marL="0" indent="0">
              <a:buNone/>
            </a:pPr>
            <a:r>
              <a:rPr lang="en-GB" dirty="0"/>
              <a:t>“The </a:t>
            </a:r>
            <a:r>
              <a:rPr lang="en-GB" dirty="0" err="1"/>
              <a:t>shoah</a:t>
            </a:r>
            <a:r>
              <a:rPr lang="en-GB" dirty="0"/>
              <a:t> challenges all who accept the concept of a loving, providential God- and those who do not.” 6</a:t>
            </a:r>
          </a:p>
          <a:p>
            <a:pPr marL="0" indent="0">
              <a:buNone/>
            </a:pPr>
            <a:r>
              <a:rPr lang="en-GB" dirty="0"/>
              <a:t>“For </a:t>
            </a:r>
            <a:r>
              <a:rPr lang="en-GB" dirty="0" err="1"/>
              <a:t>Fackenheim</a:t>
            </a:r>
            <a:r>
              <a:rPr lang="en-GB" dirty="0"/>
              <a:t>, the state of Israel is living testimony to God’s continued presence in history.” 7</a:t>
            </a:r>
          </a:p>
          <a:p>
            <a:pPr marL="0" indent="0">
              <a:buNone/>
            </a:pPr>
            <a:endParaRPr lang="en-GB" dirty="0"/>
          </a:p>
          <a:p>
            <a:r>
              <a:rPr lang="en-GB" dirty="0"/>
              <a:t>Why are these debates necessary for modern discussions?</a:t>
            </a:r>
          </a:p>
          <a:p>
            <a:endParaRPr lang="en-GB" dirty="0"/>
          </a:p>
          <a:p>
            <a:endParaRPr lang="en-GB" dirty="0"/>
          </a:p>
        </p:txBody>
      </p:sp>
      <p:sp>
        <p:nvSpPr>
          <p:cNvPr id="4" name="TextBox 3">
            <a:extLst>
              <a:ext uri="{FF2B5EF4-FFF2-40B4-BE49-F238E27FC236}">
                <a16:creationId xmlns:a16="http://schemas.microsoft.com/office/drawing/2014/main" id="{07C2A541-87D5-4926-9031-E48ADF4C08E5}"/>
              </a:ext>
            </a:extLst>
          </p:cNvPr>
          <p:cNvSpPr txBox="1"/>
          <p:nvPr/>
        </p:nvSpPr>
        <p:spPr>
          <a:xfrm>
            <a:off x="616634" y="5306235"/>
            <a:ext cx="10958732" cy="1169551"/>
          </a:xfrm>
          <a:prstGeom prst="rect">
            <a:avLst/>
          </a:prstGeom>
          <a:noFill/>
        </p:spPr>
        <p:txBody>
          <a:bodyPr wrap="square" rtlCol="0">
            <a:spAutoFit/>
          </a:bodyPr>
          <a:lstStyle/>
          <a:p>
            <a:r>
              <a:rPr lang="en-GB" sz="1400" dirty="0"/>
              <a:t>5  Dan Matthewson, "Between Testimony And Interpretation: The Book Of Job In Post-Holocaust Jewish Theological Reflection", Studies In The Literary Imagination, 41.2 (2008).p.17.</a:t>
            </a:r>
          </a:p>
          <a:p>
            <a:r>
              <a:rPr lang="en-GB" sz="1400" dirty="0"/>
              <a:t>6 Elizabeth </a:t>
            </a:r>
            <a:r>
              <a:rPr lang="en-GB" sz="1400" dirty="0" err="1"/>
              <a:t>Pinder-Ashden</a:t>
            </a:r>
            <a:r>
              <a:rPr lang="en-GB" sz="1400" dirty="0"/>
              <a:t>, "How Jewish Thinkers Come To Terms With The Holocaust And Why It Matters For This Generation: A Selected Survey And </a:t>
            </a:r>
            <a:r>
              <a:rPr lang="en-GB" sz="1400" dirty="0" err="1"/>
              <a:t>Commen</a:t>
            </a:r>
            <a:r>
              <a:rPr lang="en-GB" sz="1400" dirty="0"/>
              <a:t>", EJT, 20.2 (2011).p.132.</a:t>
            </a:r>
          </a:p>
          <a:p>
            <a:r>
              <a:rPr lang="en-GB" sz="1400" dirty="0"/>
              <a:t>7 Steven T Katz, Post-Holocaust Dialogues: Critical Studies In Modern Jewish Thought (New York: New York University Press, 1985).p.155.</a:t>
            </a:r>
          </a:p>
        </p:txBody>
      </p:sp>
    </p:spTree>
    <p:extLst>
      <p:ext uri="{BB962C8B-B14F-4D97-AF65-F5344CB8AC3E}">
        <p14:creationId xmlns:p14="http://schemas.microsoft.com/office/powerpoint/2010/main" val="1290016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F9BD6-801B-431B-8E52-970534EB27F7}"/>
              </a:ext>
            </a:extLst>
          </p:cNvPr>
          <p:cNvSpPr>
            <a:spLocks noGrp="1"/>
          </p:cNvSpPr>
          <p:nvPr>
            <p:ph type="title"/>
          </p:nvPr>
        </p:nvSpPr>
        <p:spPr/>
        <p:txBody>
          <a:bodyPr/>
          <a:lstStyle/>
          <a:p>
            <a:r>
              <a:rPr lang="en-GB" dirty="0"/>
              <a:t>Chapter 5- Evaluation/ Conclusion</a:t>
            </a:r>
          </a:p>
        </p:txBody>
      </p:sp>
      <p:sp>
        <p:nvSpPr>
          <p:cNvPr id="3" name="Content Placeholder 2">
            <a:extLst>
              <a:ext uri="{FF2B5EF4-FFF2-40B4-BE49-F238E27FC236}">
                <a16:creationId xmlns:a16="http://schemas.microsoft.com/office/drawing/2014/main" id="{288658B1-301C-424E-A786-9700C0AE8E1A}"/>
              </a:ext>
            </a:extLst>
          </p:cNvPr>
          <p:cNvSpPr>
            <a:spLocks noGrp="1"/>
          </p:cNvSpPr>
          <p:nvPr>
            <p:ph idx="1"/>
          </p:nvPr>
        </p:nvSpPr>
        <p:spPr/>
        <p:txBody>
          <a:bodyPr/>
          <a:lstStyle/>
          <a:p>
            <a:endParaRPr lang="en-GB" dirty="0"/>
          </a:p>
          <a:p>
            <a:r>
              <a:rPr lang="en-GB" dirty="0"/>
              <a:t>Evidence and research gathered:</a:t>
            </a:r>
          </a:p>
          <a:p>
            <a:pPr marL="0" indent="0">
              <a:buNone/>
            </a:pPr>
            <a:r>
              <a:rPr lang="en-GB" dirty="0"/>
              <a:t>Looking at Job as an ancient text and applying it to the theories of Holocaust Theologians</a:t>
            </a:r>
          </a:p>
          <a:p>
            <a:endParaRPr lang="en-GB" dirty="0"/>
          </a:p>
          <a:p>
            <a:r>
              <a:rPr lang="en-GB" dirty="0"/>
              <a:t>Is there an overarching element that determines the need to have these discussions today?</a:t>
            </a:r>
          </a:p>
          <a:p>
            <a:pPr marL="0" indent="0">
              <a:buNone/>
            </a:pPr>
            <a:r>
              <a:rPr lang="en-GB" dirty="0"/>
              <a:t>These works have impacted Jewish religious thought largely after the Holocaust.</a:t>
            </a:r>
          </a:p>
          <a:p>
            <a:endParaRPr lang="en-GB" dirty="0"/>
          </a:p>
          <a:p>
            <a:r>
              <a:rPr lang="en-GB" dirty="0"/>
              <a:t>Why are these Theologians still having a massive impact on post-Holocaust Jewish thought today?</a:t>
            </a:r>
          </a:p>
          <a:p>
            <a:pPr marL="0" indent="0">
              <a:buNone/>
            </a:pPr>
            <a:endParaRPr lang="en-GB" dirty="0"/>
          </a:p>
        </p:txBody>
      </p:sp>
    </p:spTree>
    <p:extLst>
      <p:ext uri="{BB962C8B-B14F-4D97-AF65-F5344CB8AC3E}">
        <p14:creationId xmlns:p14="http://schemas.microsoft.com/office/powerpoint/2010/main" val="1901576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B9CBF-E00F-4D9D-9A5A-BEE7AF526CCD}"/>
              </a:ext>
            </a:extLst>
          </p:cNvPr>
          <p:cNvSpPr>
            <a:spLocks noGrp="1"/>
          </p:cNvSpPr>
          <p:nvPr>
            <p:ph type="title"/>
          </p:nvPr>
        </p:nvSpPr>
        <p:spPr/>
        <p:txBody>
          <a:bodyPr/>
          <a:lstStyle/>
          <a:p>
            <a:r>
              <a:rPr lang="en-GB" dirty="0"/>
              <a:t>Questions regarding my research</a:t>
            </a:r>
          </a:p>
        </p:txBody>
      </p:sp>
      <p:sp>
        <p:nvSpPr>
          <p:cNvPr id="3" name="Content Placeholder 2">
            <a:extLst>
              <a:ext uri="{FF2B5EF4-FFF2-40B4-BE49-F238E27FC236}">
                <a16:creationId xmlns:a16="http://schemas.microsoft.com/office/drawing/2014/main" id="{62FCE177-29EE-43AE-B784-63E61E8611E8}"/>
              </a:ext>
            </a:extLst>
          </p:cNvPr>
          <p:cNvSpPr>
            <a:spLocks noGrp="1"/>
          </p:cNvSpPr>
          <p:nvPr>
            <p:ph idx="1"/>
          </p:nvPr>
        </p:nvSpPr>
        <p:spPr/>
        <p:txBody>
          <a:bodyPr/>
          <a:lstStyle/>
          <a:p>
            <a:endParaRPr lang="en-GB" dirty="0"/>
          </a:p>
          <a:p>
            <a:r>
              <a:rPr lang="en-GB" dirty="0"/>
              <a:t>What is interesting to me about this research?</a:t>
            </a:r>
          </a:p>
          <a:p>
            <a:endParaRPr lang="en-GB" dirty="0"/>
          </a:p>
          <a:p>
            <a:r>
              <a:rPr lang="en-GB" dirty="0"/>
              <a:t>Has it impacted on religious thought?</a:t>
            </a:r>
          </a:p>
          <a:p>
            <a:endParaRPr lang="en-GB" dirty="0"/>
          </a:p>
          <a:p>
            <a:r>
              <a:rPr lang="en-GB" dirty="0"/>
              <a:t>Attitudes towards religious/ minority groups within society</a:t>
            </a:r>
          </a:p>
          <a:p>
            <a:endParaRPr lang="en-GB" dirty="0"/>
          </a:p>
          <a:p>
            <a:r>
              <a:rPr lang="en-GB" dirty="0"/>
              <a:t>A major aspect of Jewish history which must not be repeated or forgotten</a:t>
            </a:r>
          </a:p>
        </p:txBody>
      </p:sp>
      <p:pic>
        <p:nvPicPr>
          <p:cNvPr id="4" name="Picture 3">
            <a:extLst>
              <a:ext uri="{FF2B5EF4-FFF2-40B4-BE49-F238E27FC236}">
                <a16:creationId xmlns:a16="http://schemas.microsoft.com/office/drawing/2014/main" id="{94019D1B-5E87-4B56-9329-7F1A5DA24CAD}"/>
              </a:ext>
            </a:extLst>
          </p:cNvPr>
          <p:cNvPicPr>
            <a:picLocks noChangeAspect="1"/>
          </p:cNvPicPr>
          <p:nvPr/>
        </p:nvPicPr>
        <p:blipFill rotWithShape="1">
          <a:blip r:embed="rId2"/>
          <a:srcRect l="31588" r="29640" b="3487"/>
          <a:stretch/>
        </p:blipFill>
        <p:spPr>
          <a:xfrm>
            <a:off x="8336895" y="2103120"/>
            <a:ext cx="2268295" cy="2581422"/>
          </a:xfrm>
          <a:prstGeom prst="rect">
            <a:avLst/>
          </a:prstGeom>
        </p:spPr>
      </p:pic>
      <p:sp>
        <p:nvSpPr>
          <p:cNvPr id="5" name="TextBox 4">
            <a:extLst>
              <a:ext uri="{FF2B5EF4-FFF2-40B4-BE49-F238E27FC236}">
                <a16:creationId xmlns:a16="http://schemas.microsoft.com/office/drawing/2014/main" id="{0EB2A409-75BB-4DB2-AB9F-8E596E2CB166}"/>
              </a:ext>
            </a:extLst>
          </p:cNvPr>
          <p:cNvSpPr txBox="1"/>
          <p:nvPr/>
        </p:nvSpPr>
        <p:spPr>
          <a:xfrm>
            <a:off x="7577240" y="2089278"/>
            <a:ext cx="759655" cy="400110"/>
          </a:xfrm>
          <a:prstGeom prst="rect">
            <a:avLst/>
          </a:prstGeom>
          <a:noFill/>
        </p:spPr>
        <p:txBody>
          <a:bodyPr wrap="square" rtlCol="0">
            <a:spAutoFit/>
          </a:bodyPr>
          <a:lstStyle/>
          <a:p>
            <a:r>
              <a:rPr lang="en-GB" sz="2000" b="1" dirty="0"/>
              <a:t>Fig 6</a:t>
            </a:r>
          </a:p>
        </p:txBody>
      </p:sp>
    </p:spTree>
    <p:extLst>
      <p:ext uri="{BB962C8B-B14F-4D97-AF65-F5344CB8AC3E}">
        <p14:creationId xmlns:p14="http://schemas.microsoft.com/office/powerpoint/2010/main" val="3077308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B347C-AF32-41ED-9D32-0BADF2391354}"/>
              </a:ext>
            </a:extLst>
          </p:cNvPr>
          <p:cNvSpPr>
            <a:spLocks noGrp="1"/>
          </p:cNvSpPr>
          <p:nvPr>
            <p:ph type="title"/>
          </p:nvPr>
        </p:nvSpPr>
        <p:spPr/>
        <p:txBody>
          <a:bodyPr/>
          <a:lstStyle/>
          <a:p>
            <a:r>
              <a:rPr lang="en-GB" dirty="0"/>
              <a:t>Problems/ issues with my research</a:t>
            </a:r>
          </a:p>
        </p:txBody>
      </p:sp>
      <p:sp>
        <p:nvSpPr>
          <p:cNvPr id="3" name="Content Placeholder 2">
            <a:extLst>
              <a:ext uri="{FF2B5EF4-FFF2-40B4-BE49-F238E27FC236}">
                <a16:creationId xmlns:a16="http://schemas.microsoft.com/office/drawing/2014/main" id="{9D9C1B47-BFC2-40DA-95D3-C06C3FC6A632}"/>
              </a:ext>
            </a:extLst>
          </p:cNvPr>
          <p:cNvSpPr>
            <a:spLocks noGrp="1"/>
          </p:cNvSpPr>
          <p:nvPr>
            <p:ph idx="1"/>
          </p:nvPr>
        </p:nvSpPr>
        <p:spPr>
          <a:xfrm>
            <a:off x="886265" y="1659988"/>
            <a:ext cx="10592972" cy="3784208"/>
          </a:xfrm>
        </p:spPr>
        <p:txBody>
          <a:bodyPr>
            <a:normAutofit fontScale="92500" lnSpcReduction="10000"/>
          </a:bodyPr>
          <a:lstStyle/>
          <a:p>
            <a:r>
              <a:rPr lang="en-GB" dirty="0"/>
              <a:t>Job:</a:t>
            </a:r>
          </a:p>
          <a:p>
            <a:pPr marL="0" indent="0">
              <a:buNone/>
            </a:pPr>
            <a:r>
              <a:rPr lang="en-GB" dirty="0"/>
              <a:t>Time of writing- “There is no question that the book was already written by the second century BCE, since an Aramaic translation of the Book of Job was discovered among the Dead Sea Scrolls.” 8</a:t>
            </a:r>
          </a:p>
          <a:p>
            <a:pPr marL="0" indent="0">
              <a:buNone/>
            </a:pPr>
            <a:r>
              <a:rPr lang="en-GB" dirty="0"/>
              <a:t>Use of the text- Used by the four theologians I have discussed previously for emphasis on this relation between humanity and God.</a:t>
            </a:r>
          </a:p>
          <a:p>
            <a:pPr marL="0" indent="0">
              <a:buNone/>
            </a:pPr>
            <a:r>
              <a:rPr lang="en-GB" dirty="0"/>
              <a:t>Problems when compared with those who suffered during the Holocaust- millions lost their lives and families destroyed, how does this compare to Job- who kept his life?</a:t>
            </a:r>
          </a:p>
          <a:p>
            <a:endParaRPr lang="en-GB" dirty="0"/>
          </a:p>
          <a:p>
            <a:r>
              <a:rPr lang="en-GB" dirty="0"/>
              <a:t>Theologians:</a:t>
            </a:r>
          </a:p>
          <a:p>
            <a:pPr marL="0" indent="0">
              <a:buNone/>
            </a:pPr>
            <a:r>
              <a:rPr lang="en-GB" dirty="0"/>
              <a:t>Publications of theological debates and discussions- as early as 1970’s</a:t>
            </a:r>
          </a:p>
          <a:p>
            <a:pPr marL="0" indent="0">
              <a:buNone/>
            </a:pPr>
            <a:r>
              <a:rPr lang="en-GB" dirty="0"/>
              <a:t>Personal experiences affect opinions- with this, it affects both faith and religion where there is either this route of finding the loving God once more or disregarding the idea of a loving God ever existed after the Holocaust.</a:t>
            </a:r>
          </a:p>
          <a:p>
            <a:pPr marL="0" indent="0">
              <a:buNone/>
            </a:pPr>
            <a:endParaRPr lang="en-GB" dirty="0"/>
          </a:p>
        </p:txBody>
      </p:sp>
      <p:sp>
        <p:nvSpPr>
          <p:cNvPr id="4" name="TextBox 3">
            <a:extLst>
              <a:ext uri="{FF2B5EF4-FFF2-40B4-BE49-F238E27FC236}">
                <a16:creationId xmlns:a16="http://schemas.microsoft.com/office/drawing/2014/main" id="{1D32D00E-CFD7-4093-9167-84A6AEA307DF}"/>
              </a:ext>
            </a:extLst>
          </p:cNvPr>
          <p:cNvSpPr txBox="1"/>
          <p:nvPr/>
        </p:nvSpPr>
        <p:spPr>
          <a:xfrm>
            <a:off x="548640" y="5692186"/>
            <a:ext cx="10930597" cy="523220"/>
          </a:xfrm>
          <a:prstGeom prst="rect">
            <a:avLst/>
          </a:prstGeom>
          <a:noFill/>
        </p:spPr>
        <p:txBody>
          <a:bodyPr wrap="square" rtlCol="0">
            <a:spAutoFit/>
          </a:bodyPr>
          <a:lstStyle/>
          <a:p>
            <a:r>
              <a:rPr lang="en-GB" sz="1400" dirty="0"/>
              <a:t>8 Elon </a:t>
            </a:r>
            <a:r>
              <a:rPr lang="en-GB" sz="1400" dirty="0" err="1"/>
              <a:t>Gildad</a:t>
            </a:r>
            <a:r>
              <a:rPr lang="en-GB" sz="1400" dirty="0"/>
              <a:t>, "Who Really Wrote The Book Of Job?", </a:t>
            </a:r>
            <a:r>
              <a:rPr lang="en-GB" sz="1400" dirty="0" err="1"/>
              <a:t>Haaretz.Com</a:t>
            </a:r>
            <a:r>
              <a:rPr lang="en-GB" sz="1400" dirty="0"/>
              <a:t> </a:t>
            </a:r>
            <a:r>
              <a:rPr lang="en-GB" sz="1400" dirty="0">
                <a:hlinkClick r:id="rId2"/>
              </a:rPr>
              <a:t>https://www.haaretz.com/jewish/MAGAZINE-who-really-wrote-the-book-of-job-1.5434183</a:t>
            </a:r>
            <a:r>
              <a:rPr lang="en-GB" sz="1400" dirty="0"/>
              <a:t>  [Accessed 11 March 2020].</a:t>
            </a:r>
          </a:p>
        </p:txBody>
      </p:sp>
    </p:spTree>
    <p:extLst>
      <p:ext uri="{BB962C8B-B14F-4D97-AF65-F5344CB8AC3E}">
        <p14:creationId xmlns:p14="http://schemas.microsoft.com/office/powerpoint/2010/main" val="1324664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F2484-AB80-471C-A519-1DD45C059908}"/>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13352230-20F6-4449-8306-690BB43417C6}"/>
              </a:ext>
            </a:extLst>
          </p:cNvPr>
          <p:cNvSpPr>
            <a:spLocks noGrp="1"/>
          </p:cNvSpPr>
          <p:nvPr>
            <p:ph idx="1"/>
          </p:nvPr>
        </p:nvSpPr>
        <p:spPr>
          <a:xfrm>
            <a:off x="801858" y="1786597"/>
            <a:ext cx="10635176" cy="4428809"/>
          </a:xfrm>
        </p:spPr>
        <p:txBody>
          <a:bodyPr>
            <a:normAutofit fontScale="85000" lnSpcReduction="10000"/>
          </a:bodyPr>
          <a:lstStyle/>
          <a:p>
            <a:pPr marL="0" indent="0">
              <a:buNone/>
            </a:pPr>
            <a:r>
              <a:rPr lang="en-GB" sz="1900" dirty="0" err="1"/>
              <a:t>Berkovits</a:t>
            </a:r>
            <a:r>
              <a:rPr lang="en-GB" sz="1900" dirty="0"/>
              <a:t>, Eliezer, ‘Faith After The Holocaust’ (New York: </a:t>
            </a:r>
            <a:r>
              <a:rPr lang="en-GB" sz="1900" dirty="0" err="1"/>
              <a:t>Ktav</a:t>
            </a:r>
            <a:r>
              <a:rPr lang="en-GB" sz="1900" dirty="0"/>
              <a:t> Publishing House, Inc., 1973)</a:t>
            </a:r>
          </a:p>
          <a:p>
            <a:pPr marL="0" indent="0">
              <a:buNone/>
            </a:pPr>
            <a:r>
              <a:rPr lang="en-GB" sz="1900" dirty="0"/>
              <a:t>Cohn-</a:t>
            </a:r>
            <a:r>
              <a:rPr lang="en-GB" sz="1900" dirty="0" err="1"/>
              <a:t>Sherbok</a:t>
            </a:r>
            <a:r>
              <a:rPr lang="en-GB" sz="1900" dirty="0"/>
              <a:t>, Dan, Jacob </a:t>
            </a:r>
            <a:r>
              <a:rPr lang="en-GB" sz="1900" dirty="0" err="1"/>
              <a:t>Jocz</a:t>
            </a:r>
            <a:r>
              <a:rPr lang="en-GB" sz="1900" dirty="0"/>
              <a:t>, ‘Holocaust Theology: A Reader’ (Exeter: University of Exeter Press, 2002)</a:t>
            </a:r>
          </a:p>
          <a:p>
            <a:pPr marL="0" indent="0">
              <a:buNone/>
            </a:pPr>
            <a:r>
              <a:rPr lang="en-GB" sz="1900" dirty="0"/>
              <a:t>Cohn-</a:t>
            </a:r>
            <a:r>
              <a:rPr lang="en-GB" sz="1900" dirty="0" err="1"/>
              <a:t>Sherbok</a:t>
            </a:r>
            <a:r>
              <a:rPr lang="en-GB" sz="1900" dirty="0"/>
              <a:t>, Dan, ‘God And The Holocaust’ (Leominster: </a:t>
            </a:r>
            <a:r>
              <a:rPr lang="en-GB" sz="1900" dirty="0" err="1"/>
              <a:t>Gracewing</a:t>
            </a:r>
            <a:r>
              <a:rPr lang="en-GB" sz="1900" dirty="0"/>
              <a:t> Fowler Wright Books, 1996)</a:t>
            </a:r>
          </a:p>
          <a:p>
            <a:pPr marL="0" indent="0">
              <a:buNone/>
            </a:pPr>
            <a:r>
              <a:rPr lang="en-GB" sz="1900" dirty="0" err="1"/>
              <a:t>Gildad</a:t>
            </a:r>
            <a:r>
              <a:rPr lang="en-GB" sz="1900" dirty="0"/>
              <a:t>, Elon, ‘Who Really Wrote The Book Of Job?’, </a:t>
            </a:r>
            <a:r>
              <a:rPr lang="en-GB" sz="1900" dirty="0" err="1"/>
              <a:t>Haaretz.Com</a:t>
            </a:r>
            <a:r>
              <a:rPr lang="en-GB" sz="1900" dirty="0"/>
              <a:t> </a:t>
            </a:r>
            <a:r>
              <a:rPr lang="en-GB" sz="1900" dirty="0">
                <a:hlinkClick r:id="rId2"/>
              </a:rPr>
              <a:t>https://www.haaretz.com/jewish/MAGAZINE-who-really-wrote-the-book-of-job-1.5434183</a:t>
            </a:r>
            <a:r>
              <a:rPr lang="en-GB" sz="1900" dirty="0"/>
              <a:t>  [Accessed 11 March 2020]</a:t>
            </a:r>
          </a:p>
          <a:p>
            <a:pPr marL="0" indent="0">
              <a:buNone/>
            </a:pPr>
            <a:r>
              <a:rPr lang="en-GB" sz="1900" dirty="0"/>
              <a:t>John Bowker, ‘Problems Of Suffering In Religions Of The World’ (Cambridge: Cambridge University Press, 1970)</a:t>
            </a:r>
          </a:p>
          <a:p>
            <a:pPr marL="0" indent="0">
              <a:buNone/>
            </a:pPr>
            <a:r>
              <a:rPr lang="en-GB" sz="1900" dirty="0"/>
              <a:t>Katz, Steven T, ‘Post-Holocaust Dialogues: Critical Studies In Modern Jewish Thought’ (New York: New York University Press, 1985)</a:t>
            </a:r>
          </a:p>
          <a:p>
            <a:pPr marL="0" indent="0">
              <a:buNone/>
            </a:pPr>
            <a:r>
              <a:rPr lang="en-GB" sz="1900" dirty="0"/>
              <a:t>Kraemer, David Charles, ‘Responses To Suffering In Classical Rabbinic Literature’ (New York: Oxford University Press, 1995)</a:t>
            </a:r>
          </a:p>
          <a:p>
            <a:pPr marL="0" indent="0">
              <a:buNone/>
            </a:pPr>
            <a:r>
              <a:rPr lang="en-GB" sz="1900" dirty="0"/>
              <a:t>Matthewson, Dan, ‘Between Testimony And Interpretation: The Book Of Job In Post-Holocaust Jewish Theological Reflection’, Studies In The Literary Imagination, 41 (2008)</a:t>
            </a:r>
          </a:p>
          <a:p>
            <a:pPr marL="0" indent="0">
              <a:buNone/>
            </a:pPr>
            <a:r>
              <a:rPr lang="en-GB" sz="1900" dirty="0" err="1"/>
              <a:t>Pinder-Ashden</a:t>
            </a:r>
            <a:r>
              <a:rPr lang="en-GB" sz="1900" dirty="0"/>
              <a:t>, Elizabeth, ‘How Jewish Thinkers Come To Terms With The Holocaust And Why It Matters For This Generation: A Selected Survey And </a:t>
            </a:r>
            <a:r>
              <a:rPr lang="en-GB" sz="1900" dirty="0" err="1"/>
              <a:t>Commen</a:t>
            </a:r>
            <a:r>
              <a:rPr lang="en-GB" sz="1900" dirty="0"/>
              <a:t>’, EJT, 20 (2011)</a:t>
            </a:r>
          </a:p>
          <a:p>
            <a:pPr marL="0" indent="0">
              <a:buNone/>
            </a:pPr>
            <a:r>
              <a:rPr lang="en-GB" sz="1900" dirty="0"/>
              <a:t>Unknown Author, ‘Book Of Job - Read, Study Bible Verses Online’, Bible Study Tools, 2002 </a:t>
            </a:r>
            <a:r>
              <a:rPr lang="en-GB" sz="1900" dirty="0">
                <a:hlinkClick r:id="rId3"/>
              </a:rPr>
              <a:t>https://www.biblestudytools.com/job/</a:t>
            </a:r>
            <a:r>
              <a:rPr lang="en-GB" sz="1900" dirty="0"/>
              <a:t>  [Accessed 10 March 2020]</a:t>
            </a:r>
          </a:p>
          <a:p>
            <a:pPr marL="0" indent="0">
              <a:buNone/>
            </a:pPr>
            <a:endParaRPr lang="en-GB" dirty="0"/>
          </a:p>
        </p:txBody>
      </p:sp>
    </p:spTree>
    <p:extLst>
      <p:ext uri="{BB962C8B-B14F-4D97-AF65-F5344CB8AC3E}">
        <p14:creationId xmlns:p14="http://schemas.microsoft.com/office/powerpoint/2010/main" val="1779732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8A774-248E-4592-9DE2-9A52667A8A52}"/>
              </a:ext>
            </a:extLst>
          </p:cNvPr>
          <p:cNvSpPr>
            <a:spLocks noGrp="1"/>
          </p:cNvSpPr>
          <p:nvPr>
            <p:ph type="title"/>
          </p:nvPr>
        </p:nvSpPr>
        <p:spPr/>
        <p:txBody>
          <a:bodyPr/>
          <a:lstStyle/>
          <a:p>
            <a:r>
              <a:rPr lang="en-GB" dirty="0"/>
              <a:t>Images Bibliography</a:t>
            </a:r>
          </a:p>
        </p:txBody>
      </p:sp>
      <p:sp>
        <p:nvSpPr>
          <p:cNvPr id="3" name="Content Placeholder 2">
            <a:extLst>
              <a:ext uri="{FF2B5EF4-FFF2-40B4-BE49-F238E27FC236}">
                <a16:creationId xmlns:a16="http://schemas.microsoft.com/office/drawing/2014/main" id="{F7D6FE6E-6398-4461-B67D-DD4122CFD2C5}"/>
              </a:ext>
            </a:extLst>
          </p:cNvPr>
          <p:cNvSpPr>
            <a:spLocks noGrp="1"/>
          </p:cNvSpPr>
          <p:nvPr>
            <p:ph idx="1"/>
          </p:nvPr>
        </p:nvSpPr>
        <p:spPr/>
        <p:txBody>
          <a:bodyPr>
            <a:normAutofit/>
          </a:bodyPr>
          <a:lstStyle/>
          <a:p>
            <a:r>
              <a:rPr lang="en-GB" dirty="0"/>
              <a:t>Fig 1: Lev, </a:t>
            </a:r>
            <a:r>
              <a:rPr lang="en-GB" dirty="0" err="1"/>
              <a:t>Tsafi</a:t>
            </a:r>
            <a:r>
              <a:rPr lang="en-GB" dirty="0"/>
              <a:t>, Torah Scroll, 2013 </a:t>
            </a:r>
            <a:r>
              <a:rPr lang="en-GB" dirty="0">
                <a:hlinkClick r:id="rId2"/>
              </a:rPr>
              <a:t>https://www.myjewishlearning.com/rabbis-without-borders/is-torah-just-for-jews/</a:t>
            </a:r>
            <a:r>
              <a:rPr lang="en-GB" dirty="0"/>
              <a:t>  [Accessed 11 March 2020]</a:t>
            </a:r>
          </a:p>
          <a:p>
            <a:r>
              <a:rPr lang="en-GB" dirty="0"/>
              <a:t>Fig 2: Wikipedia, Eliezer </a:t>
            </a:r>
            <a:r>
              <a:rPr lang="en-GB" dirty="0" err="1"/>
              <a:t>Berkovits</a:t>
            </a:r>
            <a:r>
              <a:rPr lang="en-GB" dirty="0"/>
              <a:t>, 2020 </a:t>
            </a:r>
            <a:r>
              <a:rPr lang="en-GB" dirty="0">
                <a:hlinkClick r:id="rId3"/>
              </a:rPr>
              <a:t>https://en.wikipedia.org/wiki/Eliezer_Berkovits</a:t>
            </a:r>
            <a:r>
              <a:rPr lang="en-GB" dirty="0"/>
              <a:t>  [Accessed 11 March 2020]</a:t>
            </a:r>
          </a:p>
          <a:p>
            <a:r>
              <a:rPr lang="en-GB" dirty="0"/>
              <a:t>Fig 3: Joshi, </a:t>
            </a:r>
            <a:r>
              <a:rPr lang="en-GB" dirty="0" err="1"/>
              <a:t>Tripti</a:t>
            </a:r>
            <a:r>
              <a:rPr lang="en-GB" dirty="0"/>
              <a:t>, Emil </a:t>
            </a:r>
            <a:r>
              <a:rPr lang="en-GB" dirty="0" err="1"/>
              <a:t>Fackenheim</a:t>
            </a:r>
            <a:r>
              <a:rPr lang="en-GB" dirty="0"/>
              <a:t>, 2018 </a:t>
            </a:r>
            <a:r>
              <a:rPr lang="en-GB" dirty="0">
                <a:hlinkClick r:id="rId4"/>
              </a:rPr>
              <a:t>https://alchetron.com/Emil-Fackenheim</a:t>
            </a:r>
            <a:r>
              <a:rPr lang="en-GB" dirty="0"/>
              <a:t>  [Accessed 11 March 2020]</a:t>
            </a:r>
          </a:p>
          <a:p>
            <a:r>
              <a:rPr lang="en-GB" dirty="0"/>
              <a:t>Fig 4: Hirt-</a:t>
            </a:r>
            <a:r>
              <a:rPr lang="en-GB" dirty="0" err="1"/>
              <a:t>Manheimer</a:t>
            </a:r>
            <a:r>
              <a:rPr lang="en-GB" dirty="0"/>
              <a:t>, Aron, Elie Wiesel </a:t>
            </a:r>
            <a:r>
              <a:rPr lang="en-GB" dirty="0">
                <a:hlinkClick r:id="rId5"/>
              </a:rPr>
              <a:t>https://reformjudaism.org/jewish-life/arts-culture/literature/god-indifference-and-hope-conversation-elie-wiesel</a:t>
            </a:r>
            <a:r>
              <a:rPr lang="en-GB" dirty="0"/>
              <a:t>  [Accessed 11 March 2020]</a:t>
            </a:r>
          </a:p>
          <a:p>
            <a:r>
              <a:rPr lang="en-GB" dirty="0"/>
              <a:t>Fig 5: Borden, Anne, David R Blumenthal, 2020 </a:t>
            </a:r>
            <a:r>
              <a:rPr lang="en-GB" dirty="0">
                <a:hlinkClick r:id="rId6"/>
              </a:rPr>
              <a:t>http://davidblumenthal.org/</a:t>
            </a:r>
            <a:r>
              <a:rPr lang="en-GB" dirty="0"/>
              <a:t>  [Accessed 11 March 2020]</a:t>
            </a:r>
          </a:p>
          <a:p>
            <a:r>
              <a:rPr lang="en-GB" dirty="0"/>
              <a:t>Fig 6: Sawyer, Katie, Question, 2012 </a:t>
            </a:r>
            <a:r>
              <a:rPr lang="en-GB" dirty="0">
                <a:hlinkClick r:id="rId7"/>
              </a:rPr>
              <a:t>https://www.eventbrite.com/blog/ds00-show-relevant-custom-questions-with-conditional-logic/</a:t>
            </a:r>
            <a:r>
              <a:rPr lang="en-GB" dirty="0"/>
              <a:t>  [Accessed 11 March 2020]</a:t>
            </a:r>
          </a:p>
        </p:txBody>
      </p:sp>
    </p:spTree>
    <p:extLst>
      <p:ext uri="{BB962C8B-B14F-4D97-AF65-F5344CB8AC3E}">
        <p14:creationId xmlns:p14="http://schemas.microsoft.com/office/powerpoint/2010/main" val="2610887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E3C45-A779-4A9C-BF9F-5E08757E6C27}"/>
              </a:ext>
            </a:extLst>
          </p:cNvPr>
          <p:cNvSpPr>
            <a:spLocks noGrp="1"/>
          </p:cNvSpPr>
          <p:nvPr>
            <p:ph type="ctrTitle"/>
          </p:nvPr>
        </p:nvSpPr>
        <p:spPr>
          <a:xfrm>
            <a:off x="1561707" y="2414820"/>
            <a:ext cx="9068586" cy="2590800"/>
          </a:xfrm>
        </p:spPr>
        <p:txBody>
          <a:bodyPr/>
          <a:lstStyle/>
          <a:p>
            <a:r>
              <a:rPr lang="en-GB" sz="6000" dirty="0"/>
              <a:t>Thank you for listening</a:t>
            </a:r>
            <a:br>
              <a:rPr lang="en-GB" sz="6000" dirty="0"/>
            </a:br>
            <a:br>
              <a:rPr lang="en-GB" sz="6000" dirty="0"/>
            </a:br>
            <a:r>
              <a:rPr lang="en-GB" sz="6000" dirty="0"/>
              <a:t>Any questions?</a:t>
            </a:r>
          </a:p>
        </p:txBody>
      </p:sp>
    </p:spTree>
    <p:extLst>
      <p:ext uri="{BB962C8B-B14F-4D97-AF65-F5344CB8AC3E}">
        <p14:creationId xmlns:p14="http://schemas.microsoft.com/office/powerpoint/2010/main" val="1922393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597</TotalTime>
  <Words>2268</Words>
  <Application>Microsoft Office PowerPoint</Application>
  <PresentationFormat>Widescreen</PresentationFormat>
  <Paragraphs>144</Paragraphs>
  <Slides>14</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Calibri</vt:lpstr>
      <vt:lpstr>Garamond</vt:lpstr>
      <vt:lpstr>Savon</vt:lpstr>
      <vt:lpstr>Biblical and post-Holocaust theodicy</vt:lpstr>
      <vt:lpstr>Contents</vt:lpstr>
      <vt:lpstr>Chapter 1- Introduction</vt:lpstr>
      <vt:lpstr>Chapter 2- Book of Job</vt:lpstr>
      <vt:lpstr>Chapter 2- (continued)</vt:lpstr>
      <vt:lpstr>Chapter 3- Theologians approach to post-Holocaust dialogues</vt:lpstr>
      <vt:lpstr>Chapter 3- Theologians approach to Job</vt:lpstr>
      <vt:lpstr>Chapter 4- Comparison of different theological approaches</vt:lpstr>
      <vt:lpstr>Chapter 5- Evaluation/ Conclusion</vt:lpstr>
      <vt:lpstr>Questions regarding my research</vt:lpstr>
      <vt:lpstr>Problems/ issues with my research</vt:lpstr>
      <vt:lpstr>Bibliography</vt:lpstr>
      <vt:lpstr>Images Bibliography</vt:lpstr>
      <vt:lpstr>Thank you for listening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Biblical and post-Holocaust theodicy</dc:title>
  <dc:creator>Amy Seale</dc:creator>
  <cp:lastModifiedBy>Amy Seale</cp:lastModifiedBy>
  <cp:revision>46</cp:revision>
  <dcterms:created xsi:type="dcterms:W3CDTF">2020-02-14T11:25:36Z</dcterms:created>
  <dcterms:modified xsi:type="dcterms:W3CDTF">2020-03-11T22:19:48Z</dcterms:modified>
</cp:coreProperties>
</file>