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316" r:id="rId2"/>
    <p:sldId id="301" r:id="rId3"/>
    <p:sldId id="300" r:id="rId4"/>
    <p:sldId id="286" r:id="rId5"/>
    <p:sldId id="287" r:id="rId6"/>
    <p:sldId id="311" r:id="rId7"/>
    <p:sldId id="303" r:id="rId8"/>
    <p:sldId id="308" r:id="rId9"/>
    <p:sldId id="305" r:id="rId10"/>
    <p:sldId id="309" r:id="rId11"/>
    <p:sldId id="304" r:id="rId12"/>
    <p:sldId id="312" r:id="rId13"/>
    <p:sldId id="310" r:id="rId14"/>
    <p:sldId id="306" r:id="rId15"/>
    <p:sldId id="314" r:id="rId16"/>
    <p:sldId id="31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39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93" autoAdjust="0"/>
    <p:restoredTop sz="94660"/>
  </p:normalViewPr>
  <p:slideViewPr>
    <p:cSldViewPr snapToGrid="0">
      <p:cViewPr varScale="1">
        <p:scale>
          <a:sx n="90" d="100"/>
          <a:sy n="90" d="100"/>
        </p:scale>
        <p:origin x="379" y="62"/>
      </p:cViewPr>
      <p:guideLst>
        <p:guide orient="horz" pos="2160"/>
        <p:guide pos="3840"/>
        <p:guide pos="39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877CF2-D3DF-44FF-BE69-636C3D9E79EE}" type="doc">
      <dgm:prSet loTypeId="urn:microsoft.com/office/officeart/2005/8/layout/venn1" loCatId="relationship" qsTypeId="urn:microsoft.com/office/officeart/2005/8/quickstyle/simple1" qsCatId="simple" csTypeId="urn:microsoft.com/office/officeart/2005/8/colors/accent1_2" csCatId="accent1" phldr="1"/>
      <dgm:spPr/>
    </dgm:pt>
    <dgm:pt modelId="{FD3901B5-3248-452D-9B72-BC784F0ECECA}">
      <dgm:prSet phldrT="[Text]"/>
      <dgm:spPr/>
      <dgm:t>
        <a:bodyPr/>
        <a:lstStyle/>
        <a:p>
          <a:r>
            <a:rPr lang="en-GB" dirty="0"/>
            <a:t>Advocacy </a:t>
          </a:r>
        </a:p>
      </dgm:t>
    </dgm:pt>
    <dgm:pt modelId="{F5EBB6A9-FEE3-4423-AFA7-B6B5788D4F37}" type="parTrans" cxnId="{9763984E-995A-4AD6-8168-9D12CEDDAA9E}">
      <dgm:prSet/>
      <dgm:spPr/>
      <dgm:t>
        <a:bodyPr/>
        <a:lstStyle/>
        <a:p>
          <a:endParaRPr lang="en-GB"/>
        </a:p>
      </dgm:t>
    </dgm:pt>
    <dgm:pt modelId="{7C736B3F-5440-41A2-A8A2-2FE044A279BA}" type="sibTrans" cxnId="{9763984E-995A-4AD6-8168-9D12CEDDAA9E}">
      <dgm:prSet/>
      <dgm:spPr/>
      <dgm:t>
        <a:bodyPr/>
        <a:lstStyle/>
        <a:p>
          <a:endParaRPr lang="en-GB"/>
        </a:p>
      </dgm:t>
    </dgm:pt>
    <dgm:pt modelId="{9A982BD2-AC60-4C20-95B6-D93B38590A94}">
      <dgm:prSet phldrT="[Text]"/>
      <dgm:spPr/>
      <dgm:t>
        <a:bodyPr/>
        <a:lstStyle/>
        <a:p>
          <a:r>
            <a:rPr lang="en-GB" dirty="0"/>
            <a:t>Individual </a:t>
          </a:r>
        </a:p>
      </dgm:t>
    </dgm:pt>
    <dgm:pt modelId="{CC0FB2D0-DCEA-4C8A-A91C-C981EDDD824D}" type="parTrans" cxnId="{88B8E324-523F-4444-BA36-32EFBC35D894}">
      <dgm:prSet/>
      <dgm:spPr/>
      <dgm:t>
        <a:bodyPr/>
        <a:lstStyle/>
        <a:p>
          <a:endParaRPr lang="en-GB"/>
        </a:p>
      </dgm:t>
    </dgm:pt>
    <dgm:pt modelId="{2457EE82-2E82-4B2C-84D5-76881B73C48E}" type="sibTrans" cxnId="{88B8E324-523F-4444-BA36-32EFBC35D894}">
      <dgm:prSet/>
      <dgm:spPr/>
      <dgm:t>
        <a:bodyPr/>
        <a:lstStyle/>
        <a:p>
          <a:endParaRPr lang="en-GB"/>
        </a:p>
      </dgm:t>
    </dgm:pt>
    <dgm:pt modelId="{8D3D7B0D-95C3-4894-9A03-C1F71327CC27}">
      <dgm:prSet phldrT="[Text]"/>
      <dgm:spPr/>
      <dgm:t>
        <a:bodyPr/>
        <a:lstStyle/>
        <a:p>
          <a:r>
            <a:rPr lang="en-GB" dirty="0"/>
            <a:t>Services </a:t>
          </a:r>
        </a:p>
      </dgm:t>
    </dgm:pt>
    <dgm:pt modelId="{23573FB5-11C9-4C63-838F-4851084D4426}" type="parTrans" cxnId="{7DC212A3-E91E-4716-AD06-8696C63FCD1E}">
      <dgm:prSet/>
      <dgm:spPr/>
      <dgm:t>
        <a:bodyPr/>
        <a:lstStyle/>
        <a:p>
          <a:endParaRPr lang="en-GB"/>
        </a:p>
      </dgm:t>
    </dgm:pt>
    <dgm:pt modelId="{7715ABBC-B37A-4510-9084-B418AA096E04}" type="sibTrans" cxnId="{7DC212A3-E91E-4716-AD06-8696C63FCD1E}">
      <dgm:prSet/>
      <dgm:spPr/>
      <dgm:t>
        <a:bodyPr/>
        <a:lstStyle/>
        <a:p>
          <a:endParaRPr lang="en-GB"/>
        </a:p>
      </dgm:t>
    </dgm:pt>
    <dgm:pt modelId="{5DC67CCF-B36C-470C-90A3-33087A72A182}" type="pres">
      <dgm:prSet presAssocID="{FC877CF2-D3DF-44FF-BE69-636C3D9E79EE}" presName="compositeShape" presStyleCnt="0">
        <dgm:presLayoutVars>
          <dgm:chMax val="7"/>
          <dgm:dir/>
          <dgm:resizeHandles val="exact"/>
        </dgm:presLayoutVars>
      </dgm:prSet>
      <dgm:spPr/>
    </dgm:pt>
    <dgm:pt modelId="{226F8A0F-F6DB-4C2B-8F2F-B558705388AA}" type="pres">
      <dgm:prSet presAssocID="{FD3901B5-3248-452D-9B72-BC784F0ECECA}" presName="circ1" presStyleLbl="vennNode1" presStyleIdx="0" presStyleCnt="3"/>
      <dgm:spPr/>
    </dgm:pt>
    <dgm:pt modelId="{D91AE826-B72C-4457-96FC-72BE26A7ED46}" type="pres">
      <dgm:prSet presAssocID="{FD3901B5-3248-452D-9B72-BC784F0ECECA}" presName="circ1Tx" presStyleLbl="revTx" presStyleIdx="0" presStyleCnt="0">
        <dgm:presLayoutVars>
          <dgm:chMax val="0"/>
          <dgm:chPref val="0"/>
          <dgm:bulletEnabled val="1"/>
        </dgm:presLayoutVars>
      </dgm:prSet>
      <dgm:spPr/>
    </dgm:pt>
    <dgm:pt modelId="{DB36FA6F-4141-4C38-A681-577AB26925B2}" type="pres">
      <dgm:prSet presAssocID="{9A982BD2-AC60-4C20-95B6-D93B38590A94}" presName="circ2" presStyleLbl="vennNode1" presStyleIdx="1" presStyleCnt="3" custLinFactNeighborX="380" custLinFactNeighborY="380"/>
      <dgm:spPr/>
    </dgm:pt>
    <dgm:pt modelId="{F3FC7128-1F6C-4238-B49E-50E8C37BD987}" type="pres">
      <dgm:prSet presAssocID="{9A982BD2-AC60-4C20-95B6-D93B38590A94}" presName="circ2Tx" presStyleLbl="revTx" presStyleIdx="0" presStyleCnt="0">
        <dgm:presLayoutVars>
          <dgm:chMax val="0"/>
          <dgm:chPref val="0"/>
          <dgm:bulletEnabled val="1"/>
        </dgm:presLayoutVars>
      </dgm:prSet>
      <dgm:spPr/>
    </dgm:pt>
    <dgm:pt modelId="{8AB578AE-7C19-47A4-A8BB-10D34F75080B}" type="pres">
      <dgm:prSet presAssocID="{8D3D7B0D-95C3-4894-9A03-C1F71327CC27}" presName="circ3" presStyleLbl="vennNode1" presStyleIdx="2" presStyleCnt="3"/>
      <dgm:spPr/>
    </dgm:pt>
    <dgm:pt modelId="{5F3FAAB6-D688-4430-A19A-E012E80E7FA8}" type="pres">
      <dgm:prSet presAssocID="{8D3D7B0D-95C3-4894-9A03-C1F71327CC27}" presName="circ3Tx" presStyleLbl="revTx" presStyleIdx="0" presStyleCnt="0">
        <dgm:presLayoutVars>
          <dgm:chMax val="0"/>
          <dgm:chPref val="0"/>
          <dgm:bulletEnabled val="1"/>
        </dgm:presLayoutVars>
      </dgm:prSet>
      <dgm:spPr/>
    </dgm:pt>
  </dgm:ptLst>
  <dgm:cxnLst>
    <dgm:cxn modelId="{68BA4322-A3B2-469A-8F04-10C7C0EB99BC}" type="presOf" srcId="{FD3901B5-3248-452D-9B72-BC784F0ECECA}" destId="{D91AE826-B72C-4457-96FC-72BE26A7ED46}" srcOrd="1" destOrd="0" presId="urn:microsoft.com/office/officeart/2005/8/layout/venn1"/>
    <dgm:cxn modelId="{88B8E324-523F-4444-BA36-32EFBC35D894}" srcId="{FC877CF2-D3DF-44FF-BE69-636C3D9E79EE}" destId="{9A982BD2-AC60-4C20-95B6-D93B38590A94}" srcOrd="1" destOrd="0" parTransId="{CC0FB2D0-DCEA-4C8A-A91C-C981EDDD824D}" sibTransId="{2457EE82-2E82-4B2C-84D5-76881B73C48E}"/>
    <dgm:cxn modelId="{9763984E-995A-4AD6-8168-9D12CEDDAA9E}" srcId="{FC877CF2-D3DF-44FF-BE69-636C3D9E79EE}" destId="{FD3901B5-3248-452D-9B72-BC784F0ECECA}" srcOrd="0" destOrd="0" parTransId="{F5EBB6A9-FEE3-4423-AFA7-B6B5788D4F37}" sibTransId="{7C736B3F-5440-41A2-A8A2-2FE044A279BA}"/>
    <dgm:cxn modelId="{5983BF57-F0A5-4C88-A9C0-195FA383BB14}" type="presOf" srcId="{8D3D7B0D-95C3-4894-9A03-C1F71327CC27}" destId="{5F3FAAB6-D688-4430-A19A-E012E80E7FA8}" srcOrd="1" destOrd="0" presId="urn:microsoft.com/office/officeart/2005/8/layout/venn1"/>
    <dgm:cxn modelId="{609D035A-331F-451D-A176-041BD8E4E791}" type="presOf" srcId="{9A982BD2-AC60-4C20-95B6-D93B38590A94}" destId="{F3FC7128-1F6C-4238-B49E-50E8C37BD987}" srcOrd="1" destOrd="0" presId="urn:microsoft.com/office/officeart/2005/8/layout/venn1"/>
    <dgm:cxn modelId="{D547797E-7A32-4D4F-B5A7-6BBC030CE723}" type="presOf" srcId="{FC877CF2-D3DF-44FF-BE69-636C3D9E79EE}" destId="{5DC67CCF-B36C-470C-90A3-33087A72A182}" srcOrd="0" destOrd="0" presId="urn:microsoft.com/office/officeart/2005/8/layout/venn1"/>
    <dgm:cxn modelId="{82595F86-008F-47DD-BF45-9D7FC89A9F81}" type="presOf" srcId="{9A982BD2-AC60-4C20-95B6-D93B38590A94}" destId="{DB36FA6F-4141-4C38-A681-577AB26925B2}" srcOrd="0" destOrd="0" presId="urn:microsoft.com/office/officeart/2005/8/layout/venn1"/>
    <dgm:cxn modelId="{92C9C186-04E9-48CC-9712-29D359E14670}" type="presOf" srcId="{8D3D7B0D-95C3-4894-9A03-C1F71327CC27}" destId="{8AB578AE-7C19-47A4-A8BB-10D34F75080B}" srcOrd="0" destOrd="0" presId="urn:microsoft.com/office/officeart/2005/8/layout/venn1"/>
    <dgm:cxn modelId="{7DC212A3-E91E-4716-AD06-8696C63FCD1E}" srcId="{FC877CF2-D3DF-44FF-BE69-636C3D9E79EE}" destId="{8D3D7B0D-95C3-4894-9A03-C1F71327CC27}" srcOrd="2" destOrd="0" parTransId="{23573FB5-11C9-4C63-838F-4851084D4426}" sibTransId="{7715ABBC-B37A-4510-9084-B418AA096E04}"/>
    <dgm:cxn modelId="{6CE3B4F3-4A5C-4357-8435-CC16F56ABA90}" type="presOf" srcId="{FD3901B5-3248-452D-9B72-BC784F0ECECA}" destId="{226F8A0F-F6DB-4C2B-8F2F-B558705388AA}" srcOrd="0" destOrd="0" presId="urn:microsoft.com/office/officeart/2005/8/layout/venn1"/>
    <dgm:cxn modelId="{1F117E24-C95D-429B-8172-7BDC430C6FD4}" type="presParOf" srcId="{5DC67CCF-B36C-470C-90A3-33087A72A182}" destId="{226F8A0F-F6DB-4C2B-8F2F-B558705388AA}" srcOrd="0" destOrd="0" presId="urn:microsoft.com/office/officeart/2005/8/layout/venn1"/>
    <dgm:cxn modelId="{DED3CAFF-16F4-47AE-B859-790B9D4A006B}" type="presParOf" srcId="{5DC67CCF-B36C-470C-90A3-33087A72A182}" destId="{D91AE826-B72C-4457-96FC-72BE26A7ED46}" srcOrd="1" destOrd="0" presId="urn:microsoft.com/office/officeart/2005/8/layout/venn1"/>
    <dgm:cxn modelId="{6D9B7B1C-B21B-4092-8916-D487A2D1BBD2}" type="presParOf" srcId="{5DC67CCF-B36C-470C-90A3-33087A72A182}" destId="{DB36FA6F-4141-4C38-A681-577AB26925B2}" srcOrd="2" destOrd="0" presId="urn:microsoft.com/office/officeart/2005/8/layout/venn1"/>
    <dgm:cxn modelId="{6A0B1769-08C2-49D7-825D-432B8455CFD3}" type="presParOf" srcId="{5DC67CCF-B36C-470C-90A3-33087A72A182}" destId="{F3FC7128-1F6C-4238-B49E-50E8C37BD987}" srcOrd="3" destOrd="0" presId="urn:microsoft.com/office/officeart/2005/8/layout/venn1"/>
    <dgm:cxn modelId="{0F0E9931-6B8A-46CB-8AAC-DA9EA472FA57}" type="presParOf" srcId="{5DC67CCF-B36C-470C-90A3-33087A72A182}" destId="{8AB578AE-7C19-47A4-A8BB-10D34F75080B}" srcOrd="4" destOrd="0" presId="urn:microsoft.com/office/officeart/2005/8/layout/venn1"/>
    <dgm:cxn modelId="{65F0367B-4855-43AD-B0FF-FB3DB912CAF2}" type="presParOf" srcId="{5DC67CCF-B36C-470C-90A3-33087A72A182}" destId="{5F3FAAB6-D688-4430-A19A-E012E80E7FA8}"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F8A0F-F6DB-4C2B-8F2F-B558705388AA}">
      <dsp:nvSpPr>
        <dsp:cNvPr id="0" name=""/>
        <dsp:cNvSpPr/>
      </dsp:nvSpPr>
      <dsp:spPr>
        <a:xfrm>
          <a:off x="1614516" y="50588"/>
          <a:ext cx="2428240" cy="242824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dirty="0"/>
            <a:t>Advocacy </a:t>
          </a:r>
        </a:p>
      </dsp:txBody>
      <dsp:txXfrm>
        <a:off x="1938281" y="475530"/>
        <a:ext cx="1780709" cy="1092708"/>
      </dsp:txXfrm>
    </dsp:sp>
    <dsp:sp modelId="{DB36FA6F-4141-4C38-A681-577AB26925B2}">
      <dsp:nvSpPr>
        <dsp:cNvPr id="0" name=""/>
        <dsp:cNvSpPr/>
      </dsp:nvSpPr>
      <dsp:spPr>
        <a:xfrm>
          <a:off x="2499933" y="1577465"/>
          <a:ext cx="2428240" cy="242824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dirty="0"/>
            <a:t>Individual </a:t>
          </a:r>
        </a:p>
      </dsp:txBody>
      <dsp:txXfrm>
        <a:off x="3242570" y="2204761"/>
        <a:ext cx="1456944" cy="1335532"/>
      </dsp:txXfrm>
    </dsp:sp>
    <dsp:sp modelId="{8AB578AE-7C19-47A4-A8BB-10D34F75080B}">
      <dsp:nvSpPr>
        <dsp:cNvPr id="0" name=""/>
        <dsp:cNvSpPr/>
      </dsp:nvSpPr>
      <dsp:spPr>
        <a:xfrm>
          <a:off x="738326" y="1568238"/>
          <a:ext cx="2428240" cy="242824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dirty="0"/>
            <a:t>Services </a:t>
          </a:r>
        </a:p>
      </dsp:txBody>
      <dsp:txXfrm>
        <a:off x="966985" y="2195533"/>
        <a:ext cx="1456944" cy="1335532"/>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176AD-827A-4F4B-B5A7-DB0FDBD179EF}" type="datetimeFigureOut">
              <a:rPr lang="en-GB" smtClean="0"/>
              <a:t>02/02/2019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6AAC7B-A23E-490F-902B-DC17883D7B15}" type="slidenum">
              <a:rPr lang="en-GB" smtClean="0"/>
              <a:t>‹#›</a:t>
            </a:fld>
            <a:endParaRPr lang="en-GB" dirty="0"/>
          </a:p>
        </p:txBody>
      </p:sp>
    </p:spTree>
    <p:extLst>
      <p:ext uri="{BB962C8B-B14F-4D97-AF65-F5344CB8AC3E}">
        <p14:creationId xmlns:p14="http://schemas.microsoft.com/office/powerpoint/2010/main" val="3599926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964385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17537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482895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645121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58710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831086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707631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994437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364983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43593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044726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02/02/2019</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dirty="0"/>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4730015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YSbKWEyASkE"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A0371-E02F-4AA6-8808-42BB5CA05301}"/>
              </a:ext>
            </a:extLst>
          </p:cNvPr>
          <p:cNvSpPr>
            <a:spLocks noGrp="1"/>
          </p:cNvSpPr>
          <p:nvPr>
            <p:ph type="ctrTitle"/>
          </p:nvPr>
        </p:nvSpPr>
        <p:spPr>
          <a:xfrm>
            <a:off x="2209800" y="44625"/>
            <a:ext cx="7772400" cy="1470025"/>
          </a:xfrm>
        </p:spPr>
        <p:txBody>
          <a:bodyPr>
            <a:normAutofit fontScale="90000"/>
          </a:bodyPr>
          <a:lstStyle/>
          <a:p>
            <a:r>
              <a:rPr lang="en-GB" sz="4000" b="1" dirty="0"/>
              <a:t>Welcome to ECAY 4001</a:t>
            </a:r>
            <a:br>
              <a:rPr lang="en-GB" sz="4000" b="1" dirty="0"/>
            </a:br>
            <a:r>
              <a:rPr lang="en-GB" sz="4000" b="1" dirty="0"/>
              <a:t> Advocacy in the Contemporary World  </a:t>
            </a:r>
            <a:br>
              <a:rPr lang="en-GB" b="1" dirty="0"/>
            </a:br>
            <a:r>
              <a:rPr lang="en-GB" sz="3100" b="1" dirty="0">
                <a:solidFill>
                  <a:schemeClr val="bg1">
                    <a:lumMod val="65000"/>
                  </a:schemeClr>
                </a:solidFill>
              </a:rPr>
              <a:t>Please take a moment to settle in </a:t>
            </a:r>
          </a:p>
        </p:txBody>
      </p:sp>
      <p:sp>
        <p:nvSpPr>
          <p:cNvPr id="4" name="Rectangle 3">
            <a:extLst>
              <a:ext uri="{FF2B5EF4-FFF2-40B4-BE49-F238E27FC236}">
                <a16:creationId xmlns:a16="http://schemas.microsoft.com/office/drawing/2014/main" id="{B6646A45-94C4-4713-8415-3E0A74051EEA}"/>
              </a:ext>
            </a:extLst>
          </p:cNvPr>
          <p:cNvSpPr/>
          <p:nvPr/>
        </p:nvSpPr>
        <p:spPr>
          <a:xfrm>
            <a:off x="1529845" y="1844824"/>
            <a:ext cx="9144000" cy="4124206"/>
          </a:xfrm>
          <a:prstGeom prst="rect">
            <a:avLst/>
          </a:prstGeom>
        </p:spPr>
        <p:txBody>
          <a:bodyPr wrap="square">
            <a:spAutoFit/>
          </a:bodyPr>
          <a:lstStyle/>
          <a:p>
            <a:r>
              <a:rPr lang="en-GB" sz="2000" dirty="0">
                <a:solidFill>
                  <a:schemeClr val="accent1"/>
                </a:solidFill>
              </a:rPr>
              <a:t>Lyrics</a:t>
            </a:r>
          </a:p>
          <a:p>
            <a:r>
              <a:rPr lang="en-GB" sz="2000" dirty="0">
                <a:solidFill>
                  <a:schemeClr val="accent1"/>
                </a:solidFill>
              </a:rPr>
              <a:t>Let me show you, Let me show you the way to go, I don't know everything</a:t>
            </a:r>
          </a:p>
          <a:p>
            <a:r>
              <a:rPr lang="en-GB" sz="2000" dirty="0">
                <a:solidFill>
                  <a:schemeClr val="accent1"/>
                </a:solidFill>
              </a:rPr>
              <a:t>But there's something I do know (I know, I know).</a:t>
            </a:r>
          </a:p>
          <a:p>
            <a:r>
              <a:rPr lang="en-GB" sz="2000" dirty="0">
                <a:solidFill>
                  <a:schemeClr val="accent1"/>
                </a:solidFill>
              </a:rPr>
              <a:t>I've read and heard a lot And now I'm ready to show, That we can come together</a:t>
            </a:r>
          </a:p>
          <a:p>
            <a:r>
              <a:rPr lang="en-GB" sz="2000" dirty="0">
                <a:solidFill>
                  <a:schemeClr val="accent1"/>
                </a:solidFill>
              </a:rPr>
              <a:t>And think like one. Come together now Live together underneath the sun.</a:t>
            </a:r>
          </a:p>
          <a:p>
            <a:r>
              <a:rPr lang="en-GB" sz="2000" dirty="0">
                <a:solidFill>
                  <a:schemeClr val="accent1"/>
                </a:solidFill>
              </a:rPr>
              <a:t>Please, please let me show you Let me show you, let me show you the way to go.</a:t>
            </a:r>
          </a:p>
          <a:p>
            <a:r>
              <a:rPr lang="en-GB" sz="2000" dirty="0">
                <a:solidFill>
                  <a:schemeClr val="accent1"/>
                </a:solidFill>
              </a:rPr>
              <a:t>Follow me, my friend Let me show you, come on Let me show you the way to go Just put your trust in me, I'll try not to let you down (Let you down, let you down).</a:t>
            </a:r>
          </a:p>
          <a:p>
            <a:r>
              <a:rPr lang="en-GB" sz="2000" dirty="0">
                <a:solidFill>
                  <a:schemeClr val="accent1"/>
                </a:solidFill>
              </a:rPr>
              <a:t>The job is hard to do But only we can work this out</a:t>
            </a:r>
          </a:p>
          <a:p>
            <a:r>
              <a:rPr lang="en-GB" sz="2000" dirty="0">
                <a:solidFill>
                  <a:schemeClr val="accent1"/>
                </a:solidFill>
              </a:rPr>
              <a:t>Cause we can help each other to overcome We can do it We can do it now Rejoice everybody And get the job done.</a:t>
            </a:r>
          </a:p>
          <a:p>
            <a:endParaRPr lang="en-GB" dirty="0">
              <a:solidFill>
                <a:schemeClr val="accent1">
                  <a:lumMod val="75000"/>
                </a:schemeClr>
              </a:solidFill>
            </a:endParaRPr>
          </a:p>
          <a:p>
            <a:r>
              <a:rPr lang="en-GB" sz="1200" dirty="0"/>
              <a:t>Gamble and Huff (1976). </a:t>
            </a:r>
          </a:p>
          <a:p>
            <a:r>
              <a:rPr lang="en-GB" sz="1200" dirty="0"/>
              <a:t>Jackson 5 (1976).</a:t>
            </a:r>
          </a:p>
        </p:txBody>
      </p:sp>
      <p:sp>
        <p:nvSpPr>
          <p:cNvPr id="7" name="Rectangle 6">
            <a:extLst>
              <a:ext uri="{FF2B5EF4-FFF2-40B4-BE49-F238E27FC236}">
                <a16:creationId xmlns:a16="http://schemas.microsoft.com/office/drawing/2014/main" id="{7A6F49F6-3251-42DA-8C4F-4C50B26F7E8F}"/>
              </a:ext>
            </a:extLst>
          </p:cNvPr>
          <p:cNvSpPr/>
          <p:nvPr/>
        </p:nvSpPr>
        <p:spPr>
          <a:xfrm>
            <a:off x="7176121" y="6167046"/>
            <a:ext cx="3161891" cy="646331"/>
          </a:xfrm>
          <a:prstGeom prst="rect">
            <a:avLst/>
          </a:prstGeom>
        </p:spPr>
        <p:txBody>
          <a:bodyPr wrap="none">
            <a:spAutoFit/>
          </a:bodyPr>
          <a:lstStyle/>
          <a:p>
            <a:r>
              <a:rPr lang="en-GB" dirty="0">
                <a:hlinkClick r:id="rId2"/>
              </a:rPr>
              <a:t>https://youtu.be/YSbKWEyASkE</a:t>
            </a:r>
            <a:endParaRPr lang="en-GB" dirty="0"/>
          </a:p>
          <a:p>
            <a:endParaRPr lang="en-GB" dirty="0"/>
          </a:p>
        </p:txBody>
      </p:sp>
    </p:spTree>
    <p:extLst>
      <p:ext uri="{BB962C8B-B14F-4D97-AF65-F5344CB8AC3E}">
        <p14:creationId xmlns:p14="http://schemas.microsoft.com/office/powerpoint/2010/main" val="1297525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96D955-B4BB-4314-8C00-0D1F8365753E}"/>
              </a:ext>
            </a:extLst>
          </p:cNvPr>
          <p:cNvSpPr/>
          <p:nvPr/>
        </p:nvSpPr>
        <p:spPr>
          <a:xfrm>
            <a:off x="2649070" y="410104"/>
            <a:ext cx="6893859" cy="461665"/>
          </a:xfrm>
          <a:prstGeom prst="rect">
            <a:avLst/>
          </a:prstGeom>
        </p:spPr>
        <p:txBody>
          <a:bodyPr wrap="square">
            <a:spAutoFit/>
          </a:bodyPr>
          <a:lstStyle/>
          <a:p>
            <a:pPr algn="ctr"/>
            <a:r>
              <a:rPr lang="en-GB" sz="2400" b="1" dirty="0">
                <a:solidFill>
                  <a:prstClr val="black"/>
                </a:solidFill>
                <a:ea typeface="+mj-ea"/>
                <a:cs typeface="+mj-cs"/>
              </a:rPr>
              <a:t>ECAY 4001 Advocacy in the Contemporary World </a:t>
            </a:r>
            <a:endParaRPr lang="en-GB" sz="2400" dirty="0"/>
          </a:p>
        </p:txBody>
      </p:sp>
      <p:sp>
        <p:nvSpPr>
          <p:cNvPr id="3" name="TextBox 2">
            <a:extLst>
              <a:ext uri="{FF2B5EF4-FFF2-40B4-BE49-F238E27FC236}">
                <a16:creationId xmlns:a16="http://schemas.microsoft.com/office/drawing/2014/main" id="{754943DF-62E5-46E7-B8D2-88C3410A1CA0}"/>
              </a:ext>
            </a:extLst>
          </p:cNvPr>
          <p:cNvSpPr txBox="1"/>
          <p:nvPr/>
        </p:nvSpPr>
        <p:spPr>
          <a:xfrm>
            <a:off x="3159523" y="1659467"/>
            <a:ext cx="5872954" cy="1877437"/>
          </a:xfrm>
          <a:prstGeom prst="rect">
            <a:avLst/>
          </a:prstGeom>
          <a:noFill/>
        </p:spPr>
        <p:txBody>
          <a:bodyPr wrap="none" rtlCol="0">
            <a:spAutoFit/>
          </a:bodyPr>
          <a:lstStyle/>
          <a:p>
            <a:pPr algn="ctr"/>
            <a:r>
              <a:rPr lang="en-GB" sz="3200" b="1" dirty="0"/>
              <a:t>LEARNING REVIEW </a:t>
            </a:r>
          </a:p>
          <a:p>
            <a:pPr lvl="0" algn="ctr"/>
            <a:r>
              <a:rPr lang="en-GB" sz="3200" b="1" dirty="0">
                <a:solidFill>
                  <a:schemeClr val="accent1"/>
                </a:solidFill>
              </a:rPr>
              <a:t>What did we learn from session 1</a:t>
            </a:r>
          </a:p>
          <a:p>
            <a:pPr lvl="0" algn="ctr"/>
            <a:r>
              <a:rPr lang="en-GB" sz="2800" b="1" dirty="0">
                <a:solidFill>
                  <a:prstClr val="black"/>
                </a:solidFill>
              </a:rPr>
              <a:t>Key concepts and issues   </a:t>
            </a:r>
          </a:p>
          <a:p>
            <a:pPr algn="ctr"/>
            <a:r>
              <a:rPr lang="en-GB" sz="2400" b="1" dirty="0">
                <a:solidFill>
                  <a:schemeClr val="accent1"/>
                </a:solidFill>
              </a:rPr>
              <a:t> </a:t>
            </a:r>
          </a:p>
        </p:txBody>
      </p:sp>
      <p:pic>
        <p:nvPicPr>
          <p:cNvPr id="5" name="Picture 4">
            <a:extLst>
              <a:ext uri="{FF2B5EF4-FFF2-40B4-BE49-F238E27FC236}">
                <a16:creationId xmlns:a16="http://schemas.microsoft.com/office/drawing/2014/main" id="{FB46CCBA-9EF0-4108-93B2-754B277B24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2918" y="3536904"/>
            <a:ext cx="1249363" cy="1249363"/>
          </a:xfrm>
          <a:prstGeom prst="rect">
            <a:avLst/>
          </a:prstGeom>
        </p:spPr>
      </p:pic>
    </p:spTree>
    <p:extLst>
      <p:ext uri="{BB962C8B-B14F-4D97-AF65-F5344CB8AC3E}">
        <p14:creationId xmlns:p14="http://schemas.microsoft.com/office/powerpoint/2010/main" val="4017858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E5DEBA4-6F5D-4C00-8D2E-DC7887514856}"/>
              </a:ext>
            </a:extLst>
          </p:cNvPr>
          <p:cNvSpPr/>
          <p:nvPr/>
        </p:nvSpPr>
        <p:spPr>
          <a:xfrm>
            <a:off x="1618192" y="2453902"/>
            <a:ext cx="8955616" cy="1569660"/>
          </a:xfrm>
          <a:prstGeom prst="rect">
            <a:avLst/>
          </a:prstGeom>
        </p:spPr>
        <p:txBody>
          <a:bodyPr wrap="square">
            <a:spAutoFit/>
          </a:bodyPr>
          <a:lstStyle/>
          <a:p>
            <a:pPr algn="ctr"/>
            <a:r>
              <a:rPr lang="en-GB" sz="3200" b="1" dirty="0">
                <a:solidFill>
                  <a:schemeClr val="accent1"/>
                </a:solidFill>
              </a:rPr>
              <a:t>ECAY 4001</a:t>
            </a:r>
            <a:br>
              <a:rPr lang="en-GB" sz="3200" b="1" dirty="0">
                <a:solidFill>
                  <a:schemeClr val="accent1"/>
                </a:solidFill>
              </a:rPr>
            </a:br>
            <a:r>
              <a:rPr lang="en-GB" sz="3200" b="1" dirty="0">
                <a:solidFill>
                  <a:schemeClr val="accent1"/>
                </a:solidFill>
              </a:rPr>
              <a:t>Advocacy in the Contemporary World Assignments</a:t>
            </a:r>
          </a:p>
          <a:p>
            <a:pPr algn="ctr"/>
            <a:r>
              <a:rPr lang="en-GB" sz="3200" b="1" dirty="0">
                <a:solidFill>
                  <a:schemeClr val="accent1"/>
                </a:solidFill>
              </a:rPr>
              <a:t> Question  and Answer  recap </a:t>
            </a:r>
          </a:p>
        </p:txBody>
      </p:sp>
    </p:spTree>
    <p:extLst>
      <p:ext uri="{BB962C8B-B14F-4D97-AF65-F5344CB8AC3E}">
        <p14:creationId xmlns:p14="http://schemas.microsoft.com/office/powerpoint/2010/main" val="2595453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1143000"/>
          </a:xfrm>
        </p:spPr>
        <p:txBody>
          <a:bodyPr/>
          <a:lstStyle/>
          <a:p>
            <a:r>
              <a:rPr lang="en-GB" b="1" dirty="0"/>
              <a:t>Assignment 1</a:t>
            </a:r>
          </a:p>
        </p:txBody>
      </p:sp>
      <p:sp>
        <p:nvSpPr>
          <p:cNvPr id="3" name="TextBox 2"/>
          <p:cNvSpPr txBox="1"/>
          <p:nvPr/>
        </p:nvSpPr>
        <p:spPr>
          <a:xfrm>
            <a:off x="2395795" y="2317725"/>
            <a:ext cx="3744416" cy="523220"/>
          </a:xfrm>
          <a:prstGeom prst="rect">
            <a:avLst/>
          </a:prstGeom>
          <a:noFill/>
        </p:spPr>
        <p:txBody>
          <a:bodyPr wrap="square" rtlCol="0">
            <a:spAutoFit/>
          </a:bodyPr>
          <a:lstStyle/>
          <a:p>
            <a:r>
              <a:rPr lang="en-GB" sz="2800" b="1" dirty="0"/>
              <a:t>Module Weighting 50%</a:t>
            </a:r>
          </a:p>
        </p:txBody>
      </p:sp>
      <p:sp>
        <p:nvSpPr>
          <p:cNvPr id="6" name="TextBox 5"/>
          <p:cNvSpPr txBox="1"/>
          <p:nvPr/>
        </p:nvSpPr>
        <p:spPr>
          <a:xfrm>
            <a:off x="2370808" y="1305799"/>
            <a:ext cx="4212468" cy="954107"/>
          </a:xfrm>
          <a:prstGeom prst="rect">
            <a:avLst/>
          </a:prstGeom>
          <a:noFill/>
        </p:spPr>
        <p:txBody>
          <a:bodyPr wrap="square" rtlCol="0">
            <a:spAutoFit/>
          </a:bodyPr>
          <a:lstStyle/>
          <a:p>
            <a:r>
              <a:rPr lang="en-GB" sz="2800" b="1" dirty="0"/>
              <a:t>Written Assignment</a:t>
            </a:r>
          </a:p>
          <a:p>
            <a:r>
              <a:rPr lang="en-GB" sz="2800" b="1" dirty="0"/>
              <a:t>(2500 words + / – 10%)</a:t>
            </a:r>
          </a:p>
        </p:txBody>
      </p:sp>
      <p:sp>
        <p:nvSpPr>
          <p:cNvPr id="7" name="TextBox 6"/>
          <p:cNvSpPr txBox="1"/>
          <p:nvPr/>
        </p:nvSpPr>
        <p:spPr>
          <a:xfrm>
            <a:off x="2410992" y="2840945"/>
            <a:ext cx="4248218" cy="523220"/>
          </a:xfrm>
          <a:prstGeom prst="rect">
            <a:avLst/>
          </a:prstGeom>
          <a:noFill/>
        </p:spPr>
        <p:txBody>
          <a:bodyPr wrap="square" rtlCol="0">
            <a:spAutoFit/>
          </a:bodyPr>
          <a:lstStyle/>
          <a:p>
            <a:r>
              <a:rPr lang="en-GB" sz="2800" b="1" dirty="0"/>
              <a:t>Hand in Date 01/05/2019</a:t>
            </a:r>
          </a:p>
        </p:txBody>
      </p:sp>
      <p:sp>
        <p:nvSpPr>
          <p:cNvPr id="9" name="TextBox 8"/>
          <p:cNvSpPr txBox="1"/>
          <p:nvPr/>
        </p:nvSpPr>
        <p:spPr>
          <a:xfrm>
            <a:off x="2410992" y="3374083"/>
            <a:ext cx="4248218" cy="523220"/>
          </a:xfrm>
          <a:prstGeom prst="rect">
            <a:avLst/>
          </a:prstGeom>
          <a:noFill/>
        </p:spPr>
        <p:txBody>
          <a:bodyPr wrap="square" rtlCol="0">
            <a:spAutoFit/>
          </a:bodyPr>
          <a:lstStyle/>
          <a:p>
            <a:r>
              <a:rPr lang="en-GB" sz="2800" b="1" dirty="0"/>
              <a:t>Return Date 29/05/2019</a:t>
            </a:r>
          </a:p>
        </p:txBody>
      </p:sp>
      <p:sp>
        <p:nvSpPr>
          <p:cNvPr id="5" name="Rectangle 4">
            <a:extLst>
              <a:ext uri="{FF2B5EF4-FFF2-40B4-BE49-F238E27FC236}">
                <a16:creationId xmlns:a16="http://schemas.microsoft.com/office/drawing/2014/main" id="{DF119671-E691-46F8-800E-F77D071E5464}"/>
              </a:ext>
            </a:extLst>
          </p:cNvPr>
          <p:cNvSpPr/>
          <p:nvPr/>
        </p:nvSpPr>
        <p:spPr>
          <a:xfrm>
            <a:off x="2370809" y="3854125"/>
            <a:ext cx="8229601" cy="1938992"/>
          </a:xfrm>
          <a:prstGeom prst="rect">
            <a:avLst/>
          </a:prstGeom>
        </p:spPr>
        <p:txBody>
          <a:bodyPr wrap="square">
            <a:spAutoFit/>
          </a:bodyPr>
          <a:lstStyle/>
          <a:p>
            <a:endParaRPr lang="en-GB" dirty="0"/>
          </a:p>
          <a:p>
            <a:r>
              <a:rPr lang="en-GB" sz="2800" b="1" dirty="0"/>
              <a:t>Describe what constitutes ‘empowerment, agency and anti-oppressive practices’ and relate these to the role of the advocate.</a:t>
            </a:r>
          </a:p>
          <a:p>
            <a:endParaRPr lang="en-GB" dirty="0"/>
          </a:p>
        </p:txBody>
      </p:sp>
    </p:spTree>
    <p:extLst>
      <p:ext uri="{BB962C8B-B14F-4D97-AF65-F5344CB8AC3E}">
        <p14:creationId xmlns:p14="http://schemas.microsoft.com/office/powerpoint/2010/main" val="3638753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1143000"/>
          </a:xfrm>
        </p:spPr>
        <p:txBody>
          <a:bodyPr/>
          <a:lstStyle/>
          <a:p>
            <a:r>
              <a:rPr lang="en-GB" b="1" dirty="0"/>
              <a:t>Assignment 2</a:t>
            </a:r>
          </a:p>
        </p:txBody>
      </p:sp>
      <p:sp>
        <p:nvSpPr>
          <p:cNvPr id="3" name="TextBox 2"/>
          <p:cNvSpPr txBox="1"/>
          <p:nvPr/>
        </p:nvSpPr>
        <p:spPr>
          <a:xfrm>
            <a:off x="2271499" y="2186924"/>
            <a:ext cx="3744416" cy="523220"/>
          </a:xfrm>
          <a:prstGeom prst="rect">
            <a:avLst/>
          </a:prstGeom>
          <a:noFill/>
        </p:spPr>
        <p:txBody>
          <a:bodyPr wrap="square" rtlCol="0">
            <a:spAutoFit/>
          </a:bodyPr>
          <a:lstStyle/>
          <a:p>
            <a:r>
              <a:rPr lang="en-GB" sz="2800" b="1" dirty="0"/>
              <a:t>Module Weighting 50%</a:t>
            </a:r>
          </a:p>
        </p:txBody>
      </p:sp>
      <p:sp>
        <p:nvSpPr>
          <p:cNvPr id="4" name="TextBox 3"/>
          <p:cNvSpPr txBox="1"/>
          <p:nvPr/>
        </p:nvSpPr>
        <p:spPr>
          <a:xfrm>
            <a:off x="2271498" y="3764540"/>
            <a:ext cx="8396502" cy="1815882"/>
          </a:xfrm>
          <a:prstGeom prst="rect">
            <a:avLst/>
          </a:prstGeom>
          <a:noFill/>
        </p:spPr>
        <p:txBody>
          <a:bodyPr wrap="square" rtlCol="0">
            <a:spAutoFit/>
          </a:bodyPr>
          <a:lstStyle/>
          <a:p>
            <a:pPr algn="ctr"/>
            <a:endParaRPr lang="en-GB" sz="1400" dirty="0"/>
          </a:p>
          <a:p>
            <a:r>
              <a:rPr lang="en-GB" sz="2800" b="1" dirty="0"/>
              <a:t>How should an independent advocate ensure that they support the needs of their client and ‘hear their voice’? Link to theory, policy and practice?</a:t>
            </a:r>
          </a:p>
          <a:p>
            <a:pPr algn="ctr"/>
            <a:endParaRPr lang="en-GB" sz="1400" dirty="0"/>
          </a:p>
        </p:txBody>
      </p:sp>
      <p:sp>
        <p:nvSpPr>
          <p:cNvPr id="6" name="TextBox 5"/>
          <p:cNvSpPr txBox="1"/>
          <p:nvPr/>
        </p:nvSpPr>
        <p:spPr>
          <a:xfrm>
            <a:off x="2250127" y="1232818"/>
            <a:ext cx="5336669" cy="954107"/>
          </a:xfrm>
          <a:prstGeom prst="rect">
            <a:avLst/>
          </a:prstGeom>
          <a:noFill/>
        </p:spPr>
        <p:txBody>
          <a:bodyPr wrap="square" rtlCol="0">
            <a:spAutoFit/>
          </a:bodyPr>
          <a:lstStyle/>
          <a:p>
            <a:r>
              <a:rPr lang="en-GB" sz="2800" b="1" dirty="0"/>
              <a:t>Portfolio of Evidence</a:t>
            </a:r>
          </a:p>
          <a:p>
            <a:r>
              <a:rPr lang="en-GB" sz="2800" b="1" dirty="0"/>
              <a:t>(2500 word equivalence + / - 10%)</a:t>
            </a:r>
          </a:p>
        </p:txBody>
      </p:sp>
      <p:sp>
        <p:nvSpPr>
          <p:cNvPr id="7" name="TextBox 6"/>
          <p:cNvSpPr txBox="1"/>
          <p:nvPr/>
        </p:nvSpPr>
        <p:spPr>
          <a:xfrm>
            <a:off x="2271499" y="2714122"/>
            <a:ext cx="4248218" cy="523220"/>
          </a:xfrm>
          <a:prstGeom prst="rect">
            <a:avLst/>
          </a:prstGeom>
          <a:noFill/>
        </p:spPr>
        <p:txBody>
          <a:bodyPr wrap="square" rtlCol="0">
            <a:spAutoFit/>
          </a:bodyPr>
          <a:lstStyle/>
          <a:p>
            <a:r>
              <a:rPr lang="en-GB" sz="2800" b="1" u="sng" dirty="0">
                <a:solidFill>
                  <a:srgbClr val="FF0000"/>
                </a:solidFill>
              </a:rPr>
              <a:t>Hand in Date 19/03/2019</a:t>
            </a:r>
          </a:p>
        </p:txBody>
      </p:sp>
      <p:sp>
        <p:nvSpPr>
          <p:cNvPr id="9" name="TextBox 8"/>
          <p:cNvSpPr txBox="1"/>
          <p:nvPr/>
        </p:nvSpPr>
        <p:spPr>
          <a:xfrm>
            <a:off x="2271500" y="3255863"/>
            <a:ext cx="3968517" cy="523220"/>
          </a:xfrm>
          <a:prstGeom prst="rect">
            <a:avLst/>
          </a:prstGeom>
          <a:noFill/>
        </p:spPr>
        <p:txBody>
          <a:bodyPr wrap="square" rtlCol="0">
            <a:spAutoFit/>
          </a:bodyPr>
          <a:lstStyle/>
          <a:p>
            <a:r>
              <a:rPr lang="en-GB" sz="2800" b="1" dirty="0"/>
              <a:t>Return Date 07/05/2019</a:t>
            </a:r>
          </a:p>
        </p:txBody>
      </p:sp>
    </p:spTree>
    <p:extLst>
      <p:ext uri="{BB962C8B-B14F-4D97-AF65-F5344CB8AC3E}">
        <p14:creationId xmlns:p14="http://schemas.microsoft.com/office/powerpoint/2010/main" val="3817491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A527D8-C513-4B57-941F-A2F2638133D4}"/>
              </a:ext>
            </a:extLst>
          </p:cNvPr>
          <p:cNvSpPr>
            <a:spLocks noGrp="1"/>
          </p:cNvSpPr>
          <p:nvPr>
            <p:ph idx="1"/>
          </p:nvPr>
        </p:nvSpPr>
        <p:spPr>
          <a:xfrm>
            <a:off x="609600" y="1886529"/>
            <a:ext cx="10972800" cy="1161472"/>
          </a:xfrm>
        </p:spPr>
        <p:txBody>
          <a:bodyPr>
            <a:noAutofit/>
          </a:bodyPr>
          <a:lstStyle/>
          <a:p>
            <a:pPr marL="0" indent="0" algn="ctr">
              <a:buNone/>
            </a:pPr>
            <a:r>
              <a:rPr lang="en-GB" sz="4000" b="1" dirty="0">
                <a:solidFill>
                  <a:schemeClr val="accent1"/>
                </a:solidFill>
              </a:rPr>
              <a:t>ECAY 4001</a:t>
            </a:r>
            <a:br>
              <a:rPr lang="en-GB" sz="4000" b="1" dirty="0">
                <a:solidFill>
                  <a:schemeClr val="accent1"/>
                </a:solidFill>
              </a:rPr>
            </a:br>
            <a:r>
              <a:rPr lang="en-GB" sz="4000" b="1" dirty="0">
                <a:solidFill>
                  <a:schemeClr val="accent1"/>
                </a:solidFill>
              </a:rPr>
              <a:t>Advocacy in the Contemporary World </a:t>
            </a:r>
          </a:p>
          <a:p>
            <a:pPr marL="0" indent="0" algn="ctr">
              <a:buNone/>
            </a:pPr>
            <a:r>
              <a:rPr lang="en-GB" sz="4000" b="1" dirty="0">
                <a:solidFill>
                  <a:schemeClr val="accent1"/>
                </a:solidFill>
              </a:rPr>
              <a:t>Exploring Professional and independent advocacy  </a:t>
            </a:r>
          </a:p>
        </p:txBody>
      </p:sp>
    </p:spTree>
    <p:extLst>
      <p:ext uri="{BB962C8B-B14F-4D97-AF65-F5344CB8AC3E}">
        <p14:creationId xmlns:p14="http://schemas.microsoft.com/office/powerpoint/2010/main" val="346290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60692-15B1-415A-B166-47E303BF38E2}"/>
              </a:ext>
            </a:extLst>
          </p:cNvPr>
          <p:cNvSpPr>
            <a:spLocks noGrp="1"/>
          </p:cNvSpPr>
          <p:nvPr>
            <p:ph type="title"/>
          </p:nvPr>
        </p:nvSpPr>
        <p:spPr>
          <a:xfrm>
            <a:off x="4538132" y="181504"/>
            <a:ext cx="2861734" cy="1143000"/>
          </a:xfrm>
        </p:spPr>
        <p:txBody>
          <a:bodyPr>
            <a:normAutofit/>
          </a:bodyPr>
          <a:lstStyle/>
          <a:p>
            <a:r>
              <a:rPr lang="en-GB" sz="4000" b="1" dirty="0"/>
              <a:t>Silo working </a:t>
            </a:r>
          </a:p>
        </p:txBody>
      </p:sp>
      <p:pic>
        <p:nvPicPr>
          <p:cNvPr id="5" name="Content Placeholder 4">
            <a:extLst>
              <a:ext uri="{FF2B5EF4-FFF2-40B4-BE49-F238E27FC236}">
                <a16:creationId xmlns:a16="http://schemas.microsoft.com/office/drawing/2014/main" id="{AF858C34-6068-4B5C-95B0-F821E2C8D2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24620" y="1470728"/>
            <a:ext cx="2942759" cy="1958272"/>
          </a:xfrm>
        </p:spPr>
      </p:pic>
      <p:sp>
        <p:nvSpPr>
          <p:cNvPr id="6" name="TextBox 5">
            <a:extLst>
              <a:ext uri="{FF2B5EF4-FFF2-40B4-BE49-F238E27FC236}">
                <a16:creationId xmlns:a16="http://schemas.microsoft.com/office/drawing/2014/main" id="{8937B2CF-39EE-43CF-99B9-1AD371DACFD1}"/>
              </a:ext>
            </a:extLst>
          </p:cNvPr>
          <p:cNvSpPr txBox="1"/>
          <p:nvPr/>
        </p:nvSpPr>
        <p:spPr>
          <a:xfrm>
            <a:off x="672783" y="3604021"/>
            <a:ext cx="10846431" cy="707886"/>
          </a:xfrm>
          <a:prstGeom prst="rect">
            <a:avLst/>
          </a:prstGeom>
          <a:noFill/>
        </p:spPr>
        <p:txBody>
          <a:bodyPr wrap="none" rtlCol="0">
            <a:spAutoFit/>
          </a:bodyPr>
          <a:lstStyle/>
          <a:p>
            <a:r>
              <a:rPr lang="en-GB" sz="4000" b="1" dirty="0">
                <a:solidFill>
                  <a:schemeClr val="accent1"/>
                </a:solidFill>
              </a:rPr>
              <a:t>Group discussion what are your thoughts on this ?</a:t>
            </a:r>
          </a:p>
        </p:txBody>
      </p:sp>
      <p:pic>
        <p:nvPicPr>
          <p:cNvPr id="8" name="Picture 7">
            <a:extLst>
              <a:ext uri="{FF2B5EF4-FFF2-40B4-BE49-F238E27FC236}">
                <a16:creationId xmlns:a16="http://schemas.microsoft.com/office/drawing/2014/main" id="{333CC9A5-4253-4C03-8BBC-5121E1BC44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3149" y="4486928"/>
            <a:ext cx="1372880" cy="1372880"/>
          </a:xfrm>
          <a:prstGeom prst="rect">
            <a:avLst/>
          </a:prstGeom>
        </p:spPr>
      </p:pic>
    </p:spTree>
    <p:extLst>
      <p:ext uri="{BB962C8B-B14F-4D97-AF65-F5344CB8AC3E}">
        <p14:creationId xmlns:p14="http://schemas.microsoft.com/office/powerpoint/2010/main" val="2116339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82C11-4335-423E-9BE0-BBFEAED2225D}"/>
              </a:ext>
            </a:extLst>
          </p:cNvPr>
          <p:cNvSpPr>
            <a:spLocks noGrp="1"/>
          </p:cNvSpPr>
          <p:nvPr>
            <p:ph type="title"/>
          </p:nvPr>
        </p:nvSpPr>
        <p:spPr>
          <a:xfrm>
            <a:off x="4597400" y="71438"/>
            <a:ext cx="2997200" cy="1143000"/>
          </a:xfrm>
        </p:spPr>
        <p:txBody>
          <a:bodyPr>
            <a:normAutofit/>
          </a:bodyPr>
          <a:lstStyle/>
          <a:p>
            <a:r>
              <a:rPr lang="en-GB" sz="4000" b="1" dirty="0">
                <a:solidFill>
                  <a:schemeClr val="accent1"/>
                </a:solidFill>
              </a:rPr>
              <a:t>Silo working </a:t>
            </a:r>
          </a:p>
        </p:txBody>
      </p:sp>
      <p:sp>
        <p:nvSpPr>
          <p:cNvPr id="3" name="Content Placeholder 2">
            <a:extLst>
              <a:ext uri="{FF2B5EF4-FFF2-40B4-BE49-F238E27FC236}">
                <a16:creationId xmlns:a16="http://schemas.microsoft.com/office/drawing/2014/main" id="{1EFD0D19-F798-4F51-BF53-773614AA67F0}"/>
              </a:ext>
            </a:extLst>
          </p:cNvPr>
          <p:cNvSpPr>
            <a:spLocks noGrp="1"/>
          </p:cNvSpPr>
          <p:nvPr>
            <p:ph idx="1"/>
          </p:nvPr>
        </p:nvSpPr>
        <p:spPr>
          <a:xfrm>
            <a:off x="0" y="1214439"/>
            <a:ext cx="12191999" cy="4484398"/>
          </a:xfrm>
        </p:spPr>
        <p:txBody>
          <a:bodyPr/>
          <a:lstStyle/>
          <a:p>
            <a:r>
              <a:rPr lang="en-GB" dirty="0"/>
              <a:t>Silo working is where different agencies work with the individual  separately one at a time.</a:t>
            </a:r>
          </a:p>
          <a:p>
            <a:r>
              <a:rPr lang="en-GB" dirty="0"/>
              <a:t>Creates the potential that individuals could be at the end of one waiting list for a particular service. While being referred to next service and then stuck on another waiting list. </a:t>
            </a:r>
          </a:p>
          <a:p>
            <a:r>
              <a:rPr lang="en-GB" dirty="0"/>
              <a:t>Professionals involved in silo working  may also be restricted by internal organisational influences, financial constraints, political and policy factors and tunnel vision thinking. </a:t>
            </a:r>
          </a:p>
          <a:p>
            <a:endParaRPr lang="en-GB" dirty="0"/>
          </a:p>
        </p:txBody>
      </p:sp>
      <p:sp>
        <p:nvSpPr>
          <p:cNvPr id="4" name="Rectangle 3">
            <a:extLst>
              <a:ext uri="{FF2B5EF4-FFF2-40B4-BE49-F238E27FC236}">
                <a16:creationId xmlns:a16="http://schemas.microsoft.com/office/drawing/2014/main" id="{A3597DBB-8CB0-4B15-B63F-1ABAE986E455}"/>
              </a:ext>
            </a:extLst>
          </p:cNvPr>
          <p:cNvSpPr/>
          <p:nvPr/>
        </p:nvSpPr>
        <p:spPr>
          <a:xfrm>
            <a:off x="9019271" y="6366224"/>
            <a:ext cx="3236848" cy="369332"/>
          </a:xfrm>
          <a:prstGeom prst="rect">
            <a:avLst/>
          </a:prstGeom>
        </p:spPr>
        <p:txBody>
          <a:bodyPr wrap="none">
            <a:spAutoFit/>
          </a:bodyPr>
          <a:lstStyle/>
          <a:p>
            <a:pPr lvl="0"/>
            <a:r>
              <a:rPr lang="en-GB" dirty="0">
                <a:solidFill>
                  <a:srgbClr val="333333"/>
                </a:solidFill>
                <a:latin typeface="Arial" panose="020B0604020202020204" pitchFamily="34" charset="0"/>
              </a:rPr>
              <a:t>(Conradie And Golding, 2013)</a:t>
            </a:r>
            <a:endParaRPr lang="en-GB" dirty="0">
              <a:solidFill>
                <a:prstClr val="black"/>
              </a:solidFill>
            </a:endParaRPr>
          </a:p>
        </p:txBody>
      </p:sp>
    </p:spTree>
    <p:extLst>
      <p:ext uri="{BB962C8B-B14F-4D97-AF65-F5344CB8AC3E}">
        <p14:creationId xmlns:p14="http://schemas.microsoft.com/office/powerpoint/2010/main" val="119705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1D3B8-8B7F-4330-9819-820A7354574C}"/>
              </a:ext>
            </a:extLst>
          </p:cNvPr>
          <p:cNvSpPr>
            <a:spLocks noGrp="1"/>
          </p:cNvSpPr>
          <p:nvPr>
            <p:ph type="title"/>
          </p:nvPr>
        </p:nvSpPr>
        <p:spPr>
          <a:xfrm>
            <a:off x="2509565" y="135467"/>
            <a:ext cx="6699250" cy="1143000"/>
          </a:xfrm>
        </p:spPr>
        <p:txBody>
          <a:bodyPr>
            <a:normAutofit fontScale="90000"/>
          </a:bodyPr>
          <a:lstStyle/>
          <a:p>
            <a:r>
              <a:rPr lang="en-GB" sz="4000" b="1" dirty="0">
                <a:solidFill>
                  <a:prstClr val="black"/>
                </a:solidFill>
              </a:rPr>
              <a:t>Representation of ‘Silo Working’ </a:t>
            </a:r>
            <a:endParaRPr lang="en-GB" sz="4000" b="1" dirty="0"/>
          </a:p>
        </p:txBody>
      </p:sp>
      <p:cxnSp>
        <p:nvCxnSpPr>
          <p:cNvPr id="5" name="Straight Connector 4">
            <a:extLst>
              <a:ext uri="{FF2B5EF4-FFF2-40B4-BE49-F238E27FC236}">
                <a16:creationId xmlns:a16="http://schemas.microsoft.com/office/drawing/2014/main" id="{680F9B33-F038-4E0B-A006-3C00C169850A}"/>
              </a:ext>
            </a:extLst>
          </p:cNvPr>
          <p:cNvCxnSpPr>
            <a:cxnSpLocks/>
          </p:cNvCxnSpPr>
          <p:nvPr/>
        </p:nvCxnSpPr>
        <p:spPr>
          <a:xfrm>
            <a:off x="3217333" y="4868333"/>
            <a:ext cx="5757335"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D18A1A5-BC8F-423B-84AD-479666A0040A}"/>
              </a:ext>
            </a:extLst>
          </p:cNvPr>
          <p:cNvCxnSpPr/>
          <p:nvPr/>
        </p:nvCxnSpPr>
        <p:spPr>
          <a:xfrm flipV="1">
            <a:off x="3217333" y="4157133"/>
            <a:ext cx="0" cy="71120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C8ACC85-355F-49F9-B02F-895944D49974}"/>
              </a:ext>
            </a:extLst>
          </p:cNvPr>
          <p:cNvCxnSpPr>
            <a:cxnSpLocks/>
          </p:cNvCxnSpPr>
          <p:nvPr/>
        </p:nvCxnSpPr>
        <p:spPr>
          <a:xfrm flipV="1">
            <a:off x="8974668" y="4131733"/>
            <a:ext cx="0" cy="736601"/>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F64E7A-D9E6-49E8-8973-91A03558D2AA}"/>
              </a:ext>
            </a:extLst>
          </p:cNvPr>
          <p:cNvCxnSpPr/>
          <p:nvPr/>
        </p:nvCxnSpPr>
        <p:spPr>
          <a:xfrm flipV="1">
            <a:off x="5384800" y="3462866"/>
            <a:ext cx="0" cy="1405467"/>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4FF444E-FDB3-4EE3-8788-1B49AA732A67}"/>
              </a:ext>
            </a:extLst>
          </p:cNvPr>
          <p:cNvCxnSpPr/>
          <p:nvPr/>
        </p:nvCxnSpPr>
        <p:spPr>
          <a:xfrm flipV="1">
            <a:off x="6824133" y="3835399"/>
            <a:ext cx="0" cy="103293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715687D-7DCD-40C1-83CA-203958B5A8F9}"/>
              </a:ext>
            </a:extLst>
          </p:cNvPr>
          <p:cNvCxnSpPr/>
          <p:nvPr/>
        </p:nvCxnSpPr>
        <p:spPr>
          <a:xfrm>
            <a:off x="6096000" y="4868333"/>
            <a:ext cx="12700" cy="728134"/>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4869C2F4-DEB8-4239-87A0-BFD81E37D51B}"/>
              </a:ext>
            </a:extLst>
          </p:cNvPr>
          <p:cNvSpPr txBox="1"/>
          <p:nvPr/>
        </p:nvSpPr>
        <p:spPr>
          <a:xfrm>
            <a:off x="5533061" y="5604934"/>
            <a:ext cx="1519968" cy="461665"/>
          </a:xfrm>
          <a:prstGeom prst="rect">
            <a:avLst/>
          </a:prstGeom>
          <a:noFill/>
        </p:spPr>
        <p:txBody>
          <a:bodyPr wrap="none" rtlCol="0">
            <a:spAutoFit/>
          </a:bodyPr>
          <a:lstStyle/>
          <a:p>
            <a:r>
              <a:rPr lang="en-GB" sz="2400" b="1" dirty="0"/>
              <a:t>Individual</a:t>
            </a:r>
            <a:r>
              <a:rPr lang="en-GB" sz="2400" dirty="0"/>
              <a:t> </a:t>
            </a:r>
          </a:p>
        </p:txBody>
      </p:sp>
      <p:sp>
        <p:nvSpPr>
          <p:cNvPr id="27" name="TextBox 26">
            <a:extLst>
              <a:ext uri="{FF2B5EF4-FFF2-40B4-BE49-F238E27FC236}">
                <a16:creationId xmlns:a16="http://schemas.microsoft.com/office/drawing/2014/main" id="{1DEB1508-2C5B-4499-BFF9-3BEBD9CA4B2A}"/>
              </a:ext>
            </a:extLst>
          </p:cNvPr>
          <p:cNvSpPr txBox="1"/>
          <p:nvPr/>
        </p:nvSpPr>
        <p:spPr>
          <a:xfrm>
            <a:off x="2762021" y="3565435"/>
            <a:ext cx="1087157" cy="461665"/>
          </a:xfrm>
          <a:prstGeom prst="rect">
            <a:avLst/>
          </a:prstGeom>
          <a:noFill/>
        </p:spPr>
        <p:txBody>
          <a:bodyPr wrap="none" rtlCol="0">
            <a:spAutoFit/>
          </a:bodyPr>
          <a:lstStyle/>
          <a:p>
            <a:r>
              <a:rPr lang="en-GB" sz="2400" b="1" dirty="0"/>
              <a:t>Health</a:t>
            </a:r>
            <a:r>
              <a:rPr lang="en-GB" dirty="0"/>
              <a:t> </a:t>
            </a:r>
          </a:p>
        </p:txBody>
      </p:sp>
      <p:sp>
        <p:nvSpPr>
          <p:cNvPr id="28" name="TextBox 27">
            <a:extLst>
              <a:ext uri="{FF2B5EF4-FFF2-40B4-BE49-F238E27FC236}">
                <a16:creationId xmlns:a16="http://schemas.microsoft.com/office/drawing/2014/main" id="{88FD7662-2852-4AC2-8CB3-04668A2E1D3A}"/>
              </a:ext>
            </a:extLst>
          </p:cNvPr>
          <p:cNvSpPr txBox="1"/>
          <p:nvPr/>
        </p:nvSpPr>
        <p:spPr>
          <a:xfrm>
            <a:off x="4706053" y="3001201"/>
            <a:ext cx="1490116" cy="461665"/>
          </a:xfrm>
          <a:prstGeom prst="rect">
            <a:avLst/>
          </a:prstGeom>
          <a:noFill/>
        </p:spPr>
        <p:txBody>
          <a:bodyPr wrap="square" rtlCol="0">
            <a:spAutoFit/>
          </a:bodyPr>
          <a:lstStyle/>
          <a:p>
            <a:r>
              <a:rPr lang="en-GB" sz="2400" b="1" dirty="0"/>
              <a:t>Education</a:t>
            </a:r>
            <a:r>
              <a:rPr lang="en-GB" dirty="0"/>
              <a:t> </a:t>
            </a:r>
          </a:p>
        </p:txBody>
      </p:sp>
      <p:sp>
        <p:nvSpPr>
          <p:cNvPr id="29" name="TextBox 28">
            <a:extLst>
              <a:ext uri="{FF2B5EF4-FFF2-40B4-BE49-F238E27FC236}">
                <a16:creationId xmlns:a16="http://schemas.microsoft.com/office/drawing/2014/main" id="{F7127669-7713-4126-9C52-BA28BB583A4C}"/>
              </a:ext>
            </a:extLst>
          </p:cNvPr>
          <p:cNvSpPr txBox="1"/>
          <p:nvPr/>
        </p:nvSpPr>
        <p:spPr>
          <a:xfrm>
            <a:off x="5859190" y="3395152"/>
            <a:ext cx="2031452" cy="461665"/>
          </a:xfrm>
          <a:prstGeom prst="rect">
            <a:avLst/>
          </a:prstGeom>
          <a:noFill/>
        </p:spPr>
        <p:txBody>
          <a:bodyPr wrap="square" rtlCol="0">
            <a:spAutoFit/>
          </a:bodyPr>
          <a:lstStyle/>
          <a:p>
            <a:r>
              <a:rPr lang="en-GB" sz="2400" b="1" dirty="0"/>
              <a:t>Social Services</a:t>
            </a:r>
          </a:p>
        </p:txBody>
      </p:sp>
      <p:sp>
        <p:nvSpPr>
          <p:cNvPr id="30" name="TextBox 29">
            <a:extLst>
              <a:ext uri="{FF2B5EF4-FFF2-40B4-BE49-F238E27FC236}">
                <a16:creationId xmlns:a16="http://schemas.microsoft.com/office/drawing/2014/main" id="{A16BC4C3-A957-43CF-A8FC-B44B78791284}"/>
              </a:ext>
            </a:extLst>
          </p:cNvPr>
          <p:cNvSpPr txBox="1"/>
          <p:nvPr/>
        </p:nvSpPr>
        <p:spPr>
          <a:xfrm>
            <a:off x="8446503" y="3751236"/>
            <a:ext cx="1038811" cy="461665"/>
          </a:xfrm>
          <a:prstGeom prst="rect">
            <a:avLst/>
          </a:prstGeom>
          <a:noFill/>
        </p:spPr>
        <p:txBody>
          <a:bodyPr wrap="none" rtlCol="0">
            <a:spAutoFit/>
          </a:bodyPr>
          <a:lstStyle/>
          <a:p>
            <a:r>
              <a:rPr lang="en-GB" sz="2400" b="1" dirty="0"/>
              <a:t>Justice</a:t>
            </a:r>
          </a:p>
        </p:txBody>
      </p:sp>
      <p:sp>
        <p:nvSpPr>
          <p:cNvPr id="31" name="Rectangle 30">
            <a:extLst>
              <a:ext uri="{FF2B5EF4-FFF2-40B4-BE49-F238E27FC236}">
                <a16:creationId xmlns:a16="http://schemas.microsoft.com/office/drawing/2014/main" id="{360E8AC4-A490-4F89-B16F-D9CFD72569EE}"/>
              </a:ext>
            </a:extLst>
          </p:cNvPr>
          <p:cNvSpPr/>
          <p:nvPr/>
        </p:nvSpPr>
        <p:spPr>
          <a:xfrm>
            <a:off x="8772446" y="6364050"/>
            <a:ext cx="3469091" cy="338554"/>
          </a:xfrm>
          <a:prstGeom prst="rect">
            <a:avLst/>
          </a:prstGeom>
        </p:spPr>
        <p:txBody>
          <a:bodyPr wrap="none">
            <a:spAutoFit/>
          </a:bodyPr>
          <a:lstStyle/>
          <a:p>
            <a:pPr lvl="0"/>
            <a:r>
              <a:rPr lang="en-GB" sz="1600" dirty="0">
                <a:solidFill>
                  <a:srgbClr val="333333"/>
                </a:solidFill>
                <a:latin typeface="Arial" panose="020B0604020202020204" pitchFamily="34" charset="0"/>
              </a:rPr>
              <a:t>(Conradie And Golding, 2013, p. 34)</a:t>
            </a:r>
            <a:endParaRPr lang="en-GB" sz="1600" dirty="0">
              <a:solidFill>
                <a:prstClr val="black"/>
              </a:solidFill>
            </a:endParaRPr>
          </a:p>
        </p:txBody>
      </p:sp>
    </p:spTree>
    <p:extLst>
      <p:ext uri="{BB962C8B-B14F-4D97-AF65-F5344CB8AC3E}">
        <p14:creationId xmlns:p14="http://schemas.microsoft.com/office/powerpoint/2010/main" val="93799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9D710-FC8B-40EC-9098-59AAB147786A}"/>
              </a:ext>
            </a:extLst>
          </p:cNvPr>
          <p:cNvSpPr>
            <a:spLocks noGrp="1"/>
          </p:cNvSpPr>
          <p:nvPr>
            <p:ph type="title"/>
          </p:nvPr>
        </p:nvSpPr>
        <p:spPr/>
        <p:txBody>
          <a:bodyPr>
            <a:normAutofit/>
          </a:bodyPr>
          <a:lstStyle/>
          <a:p>
            <a:r>
              <a:rPr lang="en-GB" sz="4000" b="1" dirty="0">
                <a:solidFill>
                  <a:schemeClr val="accent1"/>
                </a:solidFill>
              </a:rPr>
              <a:t>Changes from Silo to Integrated working </a:t>
            </a:r>
          </a:p>
        </p:txBody>
      </p:sp>
      <p:sp>
        <p:nvSpPr>
          <p:cNvPr id="3" name="Content Placeholder 2">
            <a:extLst>
              <a:ext uri="{FF2B5EF4-FFF2-40B4-BE49-F238E27FC236}">
                <a16:creationId xmlns:a16="http://schemas.microsoft.com/office/drawing/2014/main" id="{6CF08D43-D5B3-4561-A714-560F864F0382}"/>
              </a:ext>
            </a:extLst>
          </p:cNvPr>
          <p:cNvSpPr>
            <a:spLocks noGrp="1"/>
          </p:cNvSpPr>
          <p:nvPr>
            <p:ph idx="1"/>
          </p:nvPr>
        </p:nvSpPr>
        <p:spPr>
          <a:xfrm>
            <a:off x="0" y="1417638"/>
            <a:ext cx="12192000" cy="4525963"/>
          </a:xfrm>
        </p:spPr>
        <p:txBody>
          <a:bodyPr>
            <a:normAutofit lnSpcReduction="10000"/>
          </a:bodyPr>
          <a:lstStyle/>
          <a:p>
            <a:r>
              <a:rPr lang="en-GB" dirty="0"/>
              <a:t>High profile cases and catalyst incidents such as Victoria Climbie were the driving factors for change.</a:t>
            </a:r>
          </a:p>
          <a:p>
            <a:r>
              <a:rPr lang="en-GB" dirty="0"/>
              <a:t>Cross party support for integration had been present in government before the catalyst cases.</a:t>
            </a:r>
          </a:p>
          <a:p>
            <a:r>
              <a:rPr lang="en-GB" dirty="0"/>
              <a:t>Professional working practice changes were introduced by the New Labour Government (Blair And Brown years 1997-2010)</a:t>
            </a:r>
          </a:p>
          <a:p>
            <a:r>
              <a:rPr lang="en-GB" dirty="0"/>
              <a:t>New Labour instigate the changes from silo working (Professionals in specialist single teams) to integrated approaches (Practitioners working in multidisciplinary teams).</a:t>
            </a:r>
          </a:p>
        </p:txBody>
      </p:sp>
    </p:spTree>
    <p:extLst>
      <p:ext uri="{BB962C8B-B14F-4D97-AF65-F5344CB8AC3E}">
        <p14:creationId xmlns:p14="http://schemas.microsoft.com/office/powerpoint/2010/main" val="3352338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85957-5B00-44A9-9CC3-D2D7167BBAD1}"/>
              </a:ext>
            </a:extLst>
          </p:cNvPr>
          <p:cNvSpPr>
            <a:spLocks noGrp="1"/>
          </p:cNvSpPr>
          <p:nvPr>
            <p:ph type="title"/>
          </p:nvPr>
        </p:nvSpPr>
        <p:spPr>
          <a:xfrm>
            <a:off x="1828971" y="81524"/>
            <a:ext cx="8616949" cy="758295"/>
          </a:xfrm>
        </p:spPr>
        <p:txBody>
          <a:bodyPr>
            <a:normAutofit/>
          </a:bodyPr>
          <a:lstStyle/>
          <a:p>
            <a:r>
              <a:rPr lang="en-GB" sz="4000" b="1" dirty="0"/>
              <a:t>Representation  of ‘integrated Working’   </a:t>
            </a:r>
          </a:p>
        </p:txBody>
      </p:sp>
      <p:cxnSp>
        <p:nvCxnSpPr>
          <p:cNvPr id="9" name="Straight Connector 8">
            <a:extLst>
              <a:ext uri="{FF2B5EF4-FFF2-40B4-BE49-F238E27FC236}">
                <a16:creationId xmlns:a16="http://schemas.microsoft.com/office/drawing/2014/main" id="{5B857836-63CB-4C1D-9C81-0D7FE5A877D0}"/>
              </a:ext>
            </a:extLst>
          </p:cNvPr>
          <p:cNvCxnSpPr/>
          <p:nvPr/>
        </p:nvCxnSpPr>
        <p:spPr>
          <a:xfrm flipH="1" flipV="1">
            <a:off x="3276598" y="3454401"/>
            <a:ext cx="2827867" cy="140546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019472B-01B1-4CB1-8F58-1B5A020EE4A8}"/>
              </a:ext>
            </a:extLst>
          </p:cNvPr>
          <p:cNvCxnSpPr>
            <a:cxnSpLocks/>
          </p:cNvCxnSpPr>
          <p:nvPr/>
        </p:nvCxnSpPr>
        <p:spPr>
          <a:xfrm flipV="1">
            <a:off x="6072718" y="3429000"/>
            <a:ext cx="2914652" cy="143933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7A3DEC3-B139-4EE3-8B0F-DBDDE8E04ED8}"/>
              </a:ext>
            </a:extLst>
          </p:cNvPr>
          <p:cNvCxnSpPr>
            <a:cxnSpLocks/>
          </p:cNvCxnSpPr>
          <p:nvPr/>
        </p:nvCxnSpPr>
        <p:spPr>
          <a:xfrm flipH="1" flipV="1">
            <a:off x="4669368" y="2065866"/>
            <a:ext cx="1418167" cy="279400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61A4537-0DD3-4B50-A119-DDD1732B4661}"/>
              </a:ext>
            </a:extLst>
          </p:cNvPr>
          <p:cNvCxnSpPr>
            <a:cxnSpLocks/>
          </p:cNvCxnSpPr>
          <p:nvPr/>
        </p:nvCxnSpPr>
        <p:spPr>
          <a:xfrm flipV="1">
            <a:off x="6104466" y="2057400"/>
            <a:ext cx="1418166" cy="2810933"/>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2E97BBB-F9B4-4160-8465-447A2FA4D67F}"/>
              </a:ext>
            </a:extLst>
          </p:cNvPr>
          <p:cNvCxnSpPr>
            <a:cxnSpLocks/>
          </p:cNvCxnSpPr>
          <p:nvPr/>
        </p:nvCxnSpPr>
        <p:spPr>
          <a:xfrm>
            <a:off x="6096000" y="4868333"/>
            <a:ext cx="8465" cy="745067"/>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8CC72C1C-9B57-4358-A438-E3F4C185546D}"/>
              </a:ext>
            </a:extLst>
          </p:cNvPr>
          <p:cNvSpPr/>
          <p:nvPr/>
        </p:nvSpPr>
        <p:spPr>
          <a:xfrm>
            <a:off x="5378451" y="5613400"/>
            <a:ext cx="1517990" cy="461665"/>
          </a:xfrm>
          <a:prstGeom prst="rect">
            <a:avLst/>
          </a:prstGeom>
        </p:spPr>
        <p:txBody>
          <a:bodyPr wrap="square">
            <a:spAutoFit/>
          </a:bodyPr>
          <a:lstStyle/>
          <a:p>
            <a:r>
              <a:rPr lang="en-GB" sz="2400" b="1" dirty="0">
                <a:solidFill>
                  <a:prstClr val="black"/>
                </a:solidFill>
              </a:rPr>
              <a:t>Individual</a:t>
            </a:r>
            <a:endParaRPr lang="en-GB" sz="2400" dirty="0"/>
          </a:p>
        </p:txBody>
      </p:sp>
      <p:sp>
        <p:nvSpPr>
          <p:cNvPr id="27" name="Rectangle 26">
            <a:extLst>
              <a:ext uri="{FF2B5EF4-FFF2-40B4-BE49-F238E27FC236}">
                <a16:creationId xmlns:a16="http://schemas.microsoft.com/office/drawing/2014/main" id="{A120F70C-ED9B-4E1A-BB39-E86E6A09D467}"/>
              </a:ext>
            </a:extLst>
          </p:cNvPr>
          <p:cNvSpPr/>
          <p:nvPr/>
        </p:nvSpPr>
        <p:spPr>
          <a:xfrm>
            <a:off x="2687501" y="3001201"/>
            <a:ext cx="1034257" cy="461665"/>
          </a:xfrm>
          <a:prstGeom prst="rect">
            <a:avLst/>
          </a:prstGeom>
        </p:spPr>
        <p:txBody>
          <a:bodyPr wrap="none">
            <a:spAutoFit/>
          </a:bodyPr>
          <a:lstStyle/>
          <a:p>
            <a:r>
              <a:rPr lang="en-GB" sz="2400" b="1" dirty="0">
                <a:solidFill>
                  <a:prstClr val="black"/>
                </a:solidFill>
              </a:rPr>
              <a:t>Health</a:t>
            </a:r>
            <a:endParaRPr lang="en-GB" dirty="0"/>
          </a:p>
        </p:txBody>
      </p:sp>
      <p:sp>
        <p:nvSpPr>
          <p:cNvPr id="28" name="Rectangle 27">
            <a:extLst>
              <a:ext uri="{FF2B5EF4-FFF2-40B4-BE49-F238E27FC236}">
                <a16:creationId xmlns:a16="http://schemas.microsoft.com/office/drawing/2014/main" id="{519A38A4-A568-4E3F-92D2-C6A1A8673A02}"/>
              </a:ext>
            </a:extLst>
          </p:cNvPr>
          <p:cNvSpPr/>
          <p:nvPr/>
        </p:nvSpPr>
        <p:spPr>
          <a:xfrm>
            <a:off x="3965589" y="1604200"/>
            <a:ext cx="1449884" cy="461665"/>
          </a:xfrm>
          <a:prstGeom prst="rect">
            <a:avLst/>
          </a:prstGeom>
        </p:spPr>
        <p:txBody>
          <a:bodyPr wrap="none">
            <a:spAutoFit/>
          </a:bodyPr>
          <a:lstStyle/>
          <a:p>
            <a:r>
              <a:rPr lang="en-GB" sz="2400" b="1" dirty="0">
                <a:solidFill>
                  <a:prstClr val="black"/>
                </a:solidFill>
              </a:rPr>
              <a:t>Education</a:t>
            </a:r>
            <a:endParaRPr lang="en-GB" dirty="0"/>
          </a:p>
        </p:txBody>
      </p:sp>
      <p:sp>
        <p:nvSpPr>
          <p:cNvPr id="29" name="Rectangle 28">
            <a:extLst>
              <a:ext uri="{FF2B5EF4-FFF2-40B4-BE49-F238E27FC236}">
                <a16:creationId xmlns:a16="http://schemas.microsoft.com/office/drawing/2014/main" id="{9AB11FEE-3D2A-45D0-8313-9184288C0DDD}"/>
              </a:ext>
            </a:extLst>
          </p:cNvPr>
          <p:cNvSpPr/>
          <p:nvPr/>
        </p:nvSpPr>
        <p:spPr>
          <a:xfrm>
            <a:off x="6520951" y="1604200"/>
            <a:ext cx="2037224" cy="461665"/>
          </a:xfrm>
          <a:prstGeom prst="rect">
            <a:avLst/>
          </a:prstGeom>
        </p:spPr>
        <p:txBody>
          <a:bodyPr wrap="none">
            <a:spAutoFit/>
          </a:bodyPr>
          <a:lstStyle/>
          <a:p>
            <a:pPr lvl="0"/>
            <a:r>
              <a:rPr lang="en-GB" sz="2400" b="1" dirty="0">
                <a:solidFill>
                  <a:prstClr val="black"/>
                </a:solidFill>
              </a:rPr>
              <a:t>Social Services</a:t>
            </a:r>
          </a:p>
        </p:txBody>
      </p:sp>
      <p:sp>
        <p:nvSpPr>
          <p:cNvPr id="30" name="Rectangle 29">
            <a:extLst>
              <a:ext uri="{FF2B5EF4-FFF2-40B4-BE49-F238E27FC236}">
                <a16:creationId xmlns:a16="http://schemas.microsoft.com/office/drawing/2014/main" id="{773B97CC-B6FD-4C3D-B855-5977F7B5D672}"/>
              </a:ext>
            </a:extLst>
          </p:cNvPr>
          <p:cNvSpPr/>
          <p:nvPr/>
        </p:nvSpPr>
        <p:spPr>
          <a:xfrm>
            <a:off x="8484895" y="3001201"/>
            <a:ext cx="1038811" cy="461665"/>
          </a:xfrm>
          <a:prstGeom prst="rect">
            <a:avLst/>
          </a:prstGeom>
        </p:spPr>
        <p:txBody>
          <a:bodyPr wrap="none">
            <a:spAutoFit/>
          </a:bodyPr>
          <a:lstStyle/>
          <a:p>
            <a:pPr lvl="0"/>
            <a:r>
              <a:rPr lang="en-GB" sz="2400" b="1" dirty="0">
                <a:solidFill>
                  <a:prstClr val="black"/>
                </a:solidFill>
              </a:rPr>
              <a:t>Justice</a:t>
            </a:r>
          </a:p>
        </p:txBody>
      </p:sp>
      <p:sp>
        <p:nvSpPr>
          <p:cNvPr id="31" name="Rectangle 30">
            <a:extLst>
              <a:ext uri="{FF2B5EF4-FFF2-40B4-BE49-F238E27FC236}">
                <a16:creationId xmlns:a16="http://schemas.microsoft.com/office/drawing/2014/main" id="{564438F0-110A-4718-BF75-723120FDAF53}"/>
              </a:ext>
            </a:extLst>
          </p:cNvPr>
          <p:cNvSpPr/>
          <p:nvPr/>
        </p:nvSpPr>
        <p:spPr>
          <a:xfrm>
            <a:off x="8697489" y="6352866"/>
            <a:ext cx="3469091" cy="338554"/>
          </a:xfrm>
          <a:prstGeom prst="rect">
            <a:avLst/>
          </a:prstGeom>
        </p:spPr>
        <p:txBody>
          <a:bodyPr wrap="none">
            <a:spAutoFit/>
          </a:bodyPr>
          <a:lstStyle/>
          <a:p>
            <a:r>
              <a:rPr lang="en-GB" sz="1600" b="0" i="0" dirty="0">
                <a:solidFill>
                  <a:srgbClr val="333333"/>
                </a:solidFill>
                <a:effectLst/>
                <a:latin typeface="Arial" panose="020B0604020202020204" pitchFamily="34" charset="0"/>
              </a:rPr>
              <a:t>(Conradie And Golding, 2013, p. 34)</a:t>
            </a:r>
            <a:endParaRPr lang="en-GB" sz="1600" dirty="0"/>
          </a:p>
        </p:txBody>
      </p:sp>
    </p:spTree>
    <p:extLst>
      <p:ext uri="{BB962C8B-B14F-4D97-AF65-F5344CB8AC3E}">
        <p14:creationId xmlns:p14="http://schemas.microsoft.com/office/powerpoint/2010/main" val="3604576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8246A-4B4E-4B55-8FDE-A9FC074DF63C}"/>
              </a:ext>
            </a:extLst>
          </p:cNvPr>
          <p:cNvSpPr>
            <a:spLocks noGrp="1"/>
          </p:cNvSpPr>
          <p:nvPr>
            <p:ph type="title"/>
          </p:nvPr>
        </p:nvSpPr>
        <p:spPr/>
        <p:txBody>
          <a:bodyPr/>
          <a:lstStyle/>
          <a:p>
            <a:r>
              <a:rPr lang="en-GB" dirty="0"/>
              <a:t>Integration has many names in social contexts </a:t>
            </a:r>
          </a:p>
        </p:txBody>
      </p:sp>
      <p:sp>
        <p:nvSpPr>
          <p:cNvPr id="3" name="Content Placeholder 2">
            <a:extLst>
              <a:ext uri="{FF2B5EF4-FFF2-40B4-BE49-F238E27FC236}">
                <a16:creationId xmlns:a16="http://schemas.microsoft.com/office/drawing/2014/main" id="{CC5F25BD-7A01-4D5A-A8AA-4197DCEB72BB}"/>
              </a:ext>
            </a:extLst>
          </p:cNvPr>
          <p:cNvSpPr>
            <a:spLocks noGrp="1"/>
          </p:cNvSpPr>
          <p:nvPr>
            <p:ph idx="1"/>
          </p:nvPr>
        </p:nvSpPr>
        <p:spPr>
          <a:xfrm>
            <a:off x="609600" y="2049318"/>
            <a:ext cx="10972800" cy="3184235"/>
          </a:xfrm>
        </p:spPr>
        <p:txBody>
          <a:bodyPr>
            <a:normAutofit/>
          </a:bodyPr>
          <a:lstStyle/>
          <a:p>
            <a:r>
              <a:rPr lang="en-GB" dirty="0"/>
              <a:t>Multidisciplinary teams </a:t>
            </a:r>
          </a:p>
          <a:p>
            <a:r>
              <a:rPr lang="en-GB" dirty="0"/>
              <a:t>Multi-agency working</a:t>
            </a:r>
          </a:p>
          <a:p>
            <a:r>
              <a:rPr lang="en-GB" dirty="0"/>
              <a:t>Partnership working (long term)  </a:t>
            </a:r>
          </a:p>
          <a:p>
            <a:r>
              <a:rPr lang="en-GB" dirty="0"/>
              <a:t>Collaborative working</a:t>
            </a:r>
          </a:p>
          <a:p>
            <a:r>
              <a:rPr lang="en-GB" dirty="0"/>
              <a:t>Inter agency formats </a:t>
            </a:r>
          </a:p>
          <a:p>
            <a:endParaRPr lang="en-GB" dirty="0"/>
          </a:p>
          <a:p>
            <a:pPr marL="0" indent="0">
              <a:buNone/>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971900B9-69C7-4BB8-B139-C9347F3E08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3232" y="2049318"/>
            <a:ext cx="5109168" cy="3184235"/>
          </a:xfrm>
          <a:prstGeom prst="rect">
            <a:avLst/>
          </a:prstGeom>
        </p:spPr>
      </p:pic>
    </p:spTree>
    <p:extLst>
      <p:ext uri="{BB962C8B-B14F-4D97-AF65-F5344CB8AC3E}">
        <p14:creationId xmlns:p14="http://schemas.microsoft.com/office/powerpoint/2010/main" val="1676007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00D3-7665-4B78-B064-12CFEF298FCC}"/>
              </a:ext>
            </a:extLst>
          </p:cNvPr>
          <p:cNvSpPr>
            <a:spLocks noGrp="1"/>
          </p:cNvSpPr>
          <p:nvPr>
            <p:ph type="title"/>
          </p:nvPr>
        </p:nvSpPr>
        <p:spPr>
          <a:xfrm>
            <a:off x="609600" y="71438"/>
            <a:ext cx="10972800" cy="1143000"/>
          </a:xfrm>
        </p:spPr>
        <p:txBody>
          <a:bodyPr/>
          <a:lstStyle/>
          <a:p>
            <a:r>
              <a:rPr lang="en-GB" dirty="0"/>
              <a:t> </a:t>
            </a:r>
            <a:r>
              <a:rPr lang="en-GB" b="1" dirty="0"/>
              <a:t>Working in integrated ways </a:t>
            </a:r>
          </a:p>
        </p:txBody>
      </p:sp>
      <p:sp>
        <p:nvSpPr>
          <p:cNvPr id="3" name="Content Placeholder 2">
            <a:extLst>
              <a:ext uri="{FF2B5EF4-FFF2-40B4-BE49-F238E27FC236}">
                <a16:creationId xmlns:a16="http://schemas.microsoft.com/office/drawing/2014/main" id="{AA7580D7-79D0-416F-B7C3-EDB3366DDEAD}"/>
              </a:ext>
            </a:extLst>
          </p:cNvPr>
          <p:cNvSpPr>
            <a:spLocks noGrp="1"/>
          </p:cNvSpPr>
          <p:nvPr>
            <p:ph idx="1"/>
          </p:nvPr>
        </p:nvSpPr>
        <p:spPr>
          <a:xfrm>
            <a:off x="0" y="1144535"/>
            <a:ext cx="12192000" cy="2814019"/>
          </a:xfrm>
        </p:spPr>
        <p:txBody>
          <a:bodyPr>
            <a:normAutofit/>
          </a:bodyPr>
          <a:lstStyle/>
          <a:p>
            <a:pPr marL="0" indent="0" algn="ctr">
              <a:lnSpc>
                <a:spcPct val="107000"/>
              </a:lnSpc>
              <a:spcAft>
                <a:spcPts val="800"/>
              </a:spcAft>
              <a:buNone/>
            </a:pPr>
            <a:r>
              <a:rPr lang="en-GB" sz="2800"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Changes made that continue today </a:t>
            </a:r>
          </a:p>
          <a:p>
            <a:pPr>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Integrated working practices offer a one-stop shop for individuals in need allowing engagement with a variety of services at one point and place.</a:t>
            </a:r>
          </a:p>
          <a:p>
            <a:pPr>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Working this way gives a more holistic manner guiding towards a Person-centred approaches and best practice models.</a:t>
            </a:r>
          </a:p>
        </p:txBody>
      </p:sp>
      <p:sp>
        <p:nvSpPr>
          <p:cNvPr id="4" name="Rectangle 3">
            <a:extLst>
              <a:ext uri="{FF2B5EF4-FFF2-40B4-BE49-F238E27FC236}">
                <a16:creationId xmlns:a16="http://schemas.microsoft.com/office/drawing/2014/main" id="{E374C665-9F5F-4BB7-9BBE-29D98A88C0F3}"/>
              </a:ext>
            </a:extLst>
          </p:cNvPr>
          <p:cNvSpPr/>
          <p:nvPr/>
        </p:nvSpPr>
        <p:spPr>
          <a:xfrm>
            <a:off x="1902690" y="4461925"/>
            <a:ext cx="10147590" cy="1380378"/>
          </a:xfrm>
          <a:prstGeom prst="rect">
            <a:avLst/>
          </a:prstGeom>
        </p:spPr>
        <p:txBody>
          <a:bodyPr wrap="square">
            <a:spAutoFit/>
          </a:bodyPr>
          <a:lstStyle/>
          <a:p>
            <a:pPr algn="ctr">
              <a:lnSpc>
                <a:spcPct val="107000"/>
              </a:lnSpc>
              <a:spcAft>
                <a:spcPts val="800"/>
              </a:spcAft>
            </a:pPr>
            <a:r>
              <a:rPr lang="en-GB" sz="4000"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Group discussion think about other examples of Multi agency work?  </a:t>
            </a:r>
          </a:p>
        </p:txBody>
      </p:sp>
      <p:pic>
        <p:nvPicPr>
          <p:cNvPr id="6" name="Picture 5">
            <a:extLst>
              <a:ext uri="{FF2B5EF4-FFF2-40B4-BE49-F238E27FC236}">
                <a16:creationId xmlns:a16="http://schemas.microsoft.com/office/drawing/2014/main" id="{85132E04-C75F-4FD4-BA13-4F3ADBDEC9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720" y="4337353"/>
            <a:ext cx="1619250" cy="1504950"/>
          </a:xfrm>
          <a:prstGeom prst="rect">
            <a:avLst/>
          </a:prstGeom>
        </p:spPr>
      </p:pic>
    </p:spTree>
    <p:extLst>
      <p:ext uri="{BB962C8B-B14F-4D97-AF65-F5344CB8AC3E}">
        <p14:creationId xmlns:p14="http://schemas.microsoft.com/office/powerpoint/2010/main" val="3820978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EB86B-8AA8-4048-A7CE-D0DCF47A7E2F}"/>
              </a:ext>
            </a:extLst>
          </p:cNvPr>
          <p:cNvSpPr>
            <a:spLocks noGrp="1"/>
          </p:cNvSpPr>
          <p:nvPr>
            <p:ph type="title"/>
          </p:nvPr>
        </p:nvSpPr>
        <p:spPr/>
        <p:txBody>
          <a:bodyPr>
            <a:normAutofit fontScale="90000"/>
          </a:bodyPr>
          <a:lstStyle/>
          <a:p>
            <a:r>
              <a:rPr lang="en-GB" dirty="0"/>
              <a:t>Non independent Advocacy What could it look like </a:t>
            </a:r>
          </a:p>
        </p:txBody>
      </p:sp>
      <p:graphicFrame>
        <p:nvGraphicFramePr>
          <p:cNvPr id="4" name="Content Placeholder 3">
            <a:extLst>
              <a:ext uri="{FF2B5EF4-FFF2-40B4-BE49-F238E27FC236}">
                <a16:creationId xmlns:a16="http://schemas.microsoft.com/office/drawing/2014/main" id="{502EE318-6DB8-4070-B7EB-A38E2E0CE2F3}"/>
              </a:ext>
            </a:extLst>
          </p:cNvPr>
          <p:cNvGraphicFramePr>
            <a:graphicFrameLocks noGrp="1"/>
          </p:cNvGraphicFramePr>
          <p:nvPr>
            <p:ph idx="1"/>
            <p:extLst>
              <p:ext uri="{D42A27DB-BD31-4B8C-83A1-F6EECF244321}">
                <p14:modId xmlns:p14="http://schemas.microsoft.com/office/powerpoint/2010/main" val="3589000468"/>
              </p:ext>
            </p:extLst>
          </p:nvPr>
        </p:nvGraphicFramePr>
        <p:xfrm>
          <a:off x="226291" y="1599430"/>
          <a:ext cx="5657273" cy="4047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032A630-60D0-4783-8558-953DDF017F46}"/>
              </a:ext>
            </a:extLst>
          </p:cNvPr>
          <p:cNvSpPr txBox="1"/>
          <p:nvPr/>
        </p:nvSpPr>
        <p:spPr>
          <a:xfrm>
            <a:off x="5706090" y="1599430"/>
            <a:ext cx="5876310" cy="4585871"/>
          </a:xfrm>
          <a:prstGeom prst="rect">
            <a:avLst/>
          </a:prstGeom>
          <a:noFill/>
        </p:spPr>
        <p:txBody>
          <a:bodyPr wrap="square" rtlCol="0">
            <a:spAutoFit/>
          </a:bodyPr>
          <a:lstStyle/>
          <a:p>
            <a:r>
              <a:rPr lang="en-GB" sz="3200" dirty="0"/>
              <a:t>Social work and health care practitioners who deliver advocacy can create overlaps.</a:t>
            </a:r>
          </a:p>
          <a:p>
            <a:endParaRPr lang="en-GB" sz="3200" dirty="0"/>
          </a:p>
          <a:p>
            <a:r>
              <a:rPr lang="en-GB" sz="3200" dirty="0"/>
              <a:t>Although they may have best interest priority for the individual it can not be seen as truly  independent. </a:t>
            </a:r>
          </a:p>
          <a:p>
            <a:endParaRPr lang="en-GB" dirty="0"/>
          </a:p>
          <a:p>
            <a:r>
              <a:rPr lang="en-GB" dirty="0"/>
              <a:t> </a:t>
            </a:r>
          </a:p>
        </p:txBody>
      </p:sp>
    </p:spTree>
    <p:extLst>
      <p:ext uri="{BB962C8B-B14F-4D97-AF65-F5344CB8AC3E}">
        <p14:creationId xmlns:p14="http://schemas.microsoft.com/office/powerpoint/2010/main" val="1779505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D8D2F-691C-4068-AE7E-FF0807CDFA71}"/>
              </a:ext>
            </a:extLst>
          </p:cNvPr>
          <p:cNvSpPr>
            <a:spLocks noGrp="1"/>
          </p:cNvSpPr>
          <p:nvPr>
            <p:ph type="title"/>
          </p:nvPr>
        </p:nvSpPr>
        <p:spPr>
          <a:xfrm>
            <a:off x="64655" y="85295"/>
            <a:ext cx="12025745" cy="838341"/>
          </a:xfrm>
        </p:spPr>
        <p:txBody>
          <a:bodyPr>
            <a:normAutofit fontScale="90000"/>
          </a:bodyPr>
          <a:lstStyle/>
          <a:p>
            <a:r>
              <a:rPr lang="en-GB" sz="4000" dirty="0">
                <a:solidFill>
                  <a:schemeClr val="accent1"/>
                </a:solidFill>
              </a:rPr>
              <a:t>Negative aspects of delivering advocacy by professional practitioners </a:t>
            </a:r>
          </a:p>
        </p:txBody>
      </p:sp>
      <p:sp>
        <p:nvSpPr>
          <p:cNvPr id="3" name="Content Placeholder 2">
            <a:extLst>
              <a:ext uri="{FF2B5EF4-FFF2-40B4-BE49-F238E27FC236}">
                <a16:creationId xmlns:a16="http://schemas.microsoft.com/office/drawing/2014/main" id="{E1BCCE39-F77E-4551-A866-9ED4F5D80EB5}"/>
              </a:ext>
            </a:extLst>
          </p:cNvPr>
          <p:cNvSpPr>
            <a:spLocks noGrp="1"/>
          </p:cNvSpPr>
          <p:nvPr>
            <p:ph idx="1"/>
          </p:nvPr>
        </p:nvSpPr>
        <p:spPr>
          <a:xfrm>
            <a:off x="64654" y="1092229"/>
            <a:ext cx="12025745" cy="5137873"/>
          </a:xfrm>
        </p:spPr>
        <p:txBody>
          <a:bodyPr>
            <a:normAutofit lnSpcReduction="10000"/>
          </a:bodyPr>
          <a:lstStyle/>
          <a:p>
            <a:r>
              <a:rPr lang="en-GB" sz="2400" dirty="0"/>
              <a:t>‘Social workers who may have to make decisions in the ‘best interest’ of a service user will find it difficult to truly represent their views, or indeed go against the service’.</a:t>
            </a:r>
          </a:p>
          <a:p>
            <a:pPr marL="0" indent="0">
              <a:buNone/>
            </a:pPr>
            <a:endParaRPr lang="en-GB" sz="2400" dirty="0"/>
          </a:p>
          <a:p>
            <a:r>
              <a:rPr lang="en-GB" sz="2400" dirty="0"/>
              <a:t>‘Social workers are in a unique position because they are able to advocate and challenge the systems from within’. </a:t>
            </a:r>
          </a:p>
          <a:p>
            <a:pPr marL="0" indent="0">
              <a:buNone/>
            </a:pPr>
            <a:endParaRPr lang="en-GB" sz="2400" dirty="0"/>
          </a:p>
          <a:p>
            <a:r>
              <a:rPr lang="en-GB" sz="2400" dirty="0"/>
              <a:t>‘This could mean advocating for the person but against the system they are located in’. </a:t>
            </a:r>
          </a:p>
          <a:p>
            <a:pPr marL="0" indent="0">
              <a:buNone/>
            </a:pPr>
            <a:endParaRPr lang="en-GB" sz="2400" dirty="0"/>
          </a:p>
          <a:p>
            <a:r>
              <a:rPr lang="en-GB" sz="2400" dirty="0"/>
              <a:t>‘It is not always easy for social work advocates to confront the professional power of the organisations within which they are located’. </a:t>
            </a:r>
          </a:p>
          <a:p>
            <a:pPr marL="0" indent="0">
              <a:buNone/>
            </a:pPr>
            <a:endParaRPr lang="en-GB" sz="2400" dirty="0"/>
          </a:p>
          <a:p>
            <a:r>
              <a:rPr lang="en-GB" sz="2400" dirty="0"/>
              <a:t>‘It may not make social workers popular either within their own agency or with other professionals’</a:t>
            </a:r>
            <a:r>
              <a:rPr lang="en-GB" sz="2000" dirty="0"/>
              <a:t>.</a:t>
            </a:r>
          </a:p>
        </p:txBody>
      </p:sp>
      <p:sp>
        <p:nvSpPr>
          <p:cNvPr id="4" name="TextBox 3">
            <a:extLst>
              <a:ext uri="{FF2B5EF4-FFF2-40B4-BE49-F238E27FC236}">
                <a16:creationId xmlns:a16="http://schemas.microsoft.com/office/drawing/2014/main" id="{5A13F57A-6FE4-4150-A408-8D20C7AC0A5D}"/>
              </a:ext>
            </a:extLst>
          </p:cNvPr>
          <p:cNvSpPr txBox="1"/>
          <p:nvPr/>
        </p:nvSpPr>
        <p:spPr>
          <a:xfrm>
            <a:off x="8023401" y="6398696"/>
            <a:ext cx="3842655" cy="369332"/>
          </a:xfrm>
          <a:prstGeom prst="rect">
            <a:avLst/>
          </a:prstGeom>
          <a:noFill/>
        </p:spPr>
        <p:txBody>
          <a:bodyPr wrap="none" rtlCol="0">
            <a:spAutoFit/>
          </a:bodyPr>
          <a:lstStyle/>
          <a:p>
            <a:r>
              <a:rPr lang="en-GB" dirty="0"/>
              <a:t>(Dalrymple and Boylan 2013, p. 13-19)</a:t>
            </a:r>
          </a:p>
        </p:txBody>
      </p:sp>
    </p:spTree>
    <p:extLst>
      <p:ext uri="{BB962C8B-B14F-4D97-AF65-F5344CB8AC3E}">
        <p14:creationId xmlns:p14="http://schemas.microsoft.com/office/powerpoint/2010/main" val="2532337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74B84-DB56-4B4A-9C6B-1FE2D3F95E84}"/>
              </a:ext>
            </a:extLst>
          </p:cNvPr>
          <p:cNvSpPr>
            <a:spLocks noGrp="1"/>
          </p:cNvSpPr>
          <p:nvPr>
            <p:ph type="title"/>
          </p:nvPr>
        </p:nvSpPr>
        <p:spPr>
          <a:xfrm>
            <a:off x="609599" y="274638"/>
            <a:ext cx="11385175" cy="729409"/>
          </a:xfrm>
        </p:spPr>
        <p:txBody>
          <a:bodyPr>
            <a:normAutofit/>
          </a:bodyPr>
          <a:lstStyle/>
          <a:p>
            <a:r>
              <a:rPr lang="en-GB" sz="3600" b="1" dirty="0">
                <a:solidFill>
                  <a:prstClr val="black"/>
                </a:solidFill>
              </a:rPr>
              <a:t> ECAY 4001 Advocacy in the Contemporary World</a:t>
            </a:r>
            <a:endParaRPr lang="en-GB" dirty="0"/>
          </a:p>
        </p:txBody>
      </p:sp>
      <p:sp>
        <p:nvSpPr>
          <p:cNvPr id="3" name="Content Placeholder 2">
            <a:extLst>
              <a:ext uri="{FF2B5EF4-FFF2-40B4-BE49-F238E27FC236}">
                <a16:creationId xmlns:a16="http://schemas.microsoft.com/office/drawing/2014/main" id="{3D08A64B-4427-4D32-BA19-0EB6D2836BC9}"/>
              </a:ext>
            </a:extLst>
          </p:cNvPr>
          <p:cNvSpPr>
            <a:spLocks noGrp="1"/>
          </p:cNvSpPr>
          <p:nvPr>
            <p:ph idx="1"/>
          </p:nvPr>
        </p:nvSpPr>
        <p:spPr>
          <a:xfrm>
            <a:off x="403412" y="1860177"/>
            <a:ext cx="11385176" cy="4525963"/>
          </a:xfrm>
        </p:spPr>
        <p:txBody>
          <a:bodyPr>
            <a:normAutofit/>
          </a:bodyPr>
          <a:lstStyle/>
          <a:p>
            <a:pPr marL="0" indent="0" algn="ctr">
              <a:buNone/>
            </a:pPr>
            <a:r>
              <a:rPr lang="en-GB" sz="3600" b="1" dirty="0">
                <a:solidFill>
                  <a:schemeClr val="accent1"/>
                </a:solidFill>
              </a:rPr>
              <a:t>In our next session we will look at independent advocacy </a:t>
            </a:r>
          </a:p>
        </p:txBody>
      </p:sp>
      <p:pic>
        <p:nvPicPr>
          <p:cNvPr id="5" name="Picture 4">
            <a:extLst>
              <a:ext uri="{FF2B5EF4-FFF2-40B4-BE49-F238E27FC236}">
                <a16:creationId xmlns:a16="http://schemas.microsoft.com/office/drawing/2014/main" id="{7E0C20A8-7D6C-4E43-B077-7B7032A67E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14704" y="3071532"/>
            <a:ext cx="4362592" cy="3060326"/>
          </a:xfrm>
          <a:prstGeom prst="rect">
            <a:avLst/>
          </a:prstGeom>
        </p:spPr>
      </p:pic>
    </p:spTree>
    <p:extLst>
      <p:ext uri="{BB962C8B-B14F-4D97-AF65-F5344CB8AC3E}">
        <p14:creationId xmlns:p14="http://schemas.microsoft.com/office/powerpoint/2010/main" val="2840617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667" y="99783"/>
            <a:ext cx="1744133" cy="461665"/>
          </a:xfrm>
          <a:prstGeom prst="rect">
            <a:avLst/>
          </a:prstGeom>
          <a:noFill/>
        </p:spPr>
        <p:txBody>
          <a:bodyPr wrap="square" rtlCol="0">
            <a:spAutoFit/>
          </a:bodyPr>
          <a:lstStyle/>
          <a:p>
            <a:pPr algn="ctr"/>
            <a:r>
              <a:rPr lang="en-GB" sz="2400" b="1" dirty="0"/>
              <a:t>References:</a:t>
            </a:r>
          </a:p>
        </p:txBody>
      </p:sp>
      <p:sp>
        <p:nvSpPr>
          <p:cNvPr id="5" name="TextBox 4"/>
          <p:cNvSpPr txBox="1"/>
          <p:nvPr/>
        </p:nvSpPr>
        <p:spPr>
          <a:xfrm>
            <a:off x="84667" y="1124745"/>
            <a:ext cx="12107333" cy="4154984"/>
          </a:xfrm>
          <a:prstGeom prst="rect">
            <a:avLst/>
          </a:prstGeom>
          <a:noFill/>
        </p:spPr>
        <p:txBody>
          <a:bodyPr wrap="square" rtlCol="0">
            <a:spAutoFit/>
          </a:bodyPr>
          <a:lstStyle/>
          <a:p>
            <a:endParaRPr lang="en-GB" sz="2400" dirty="0"/>
          </a:p>
          <a:p>
            <a:r>
              <a:rPr lang="en-GB" sz="2400" dirty="0"/>
              <a:t>Conradie, l. Golding, T. (2013) </a:t>
            </a:r>
            <a:r>
              <a:rPr lang="en-GB" sz="2400" i="1" dirty="0"/>
              <a:t>The short guide to working with children and young people. </a:t>
            </a:r>
            <a:r>
              <a:rPr lang="en-GB" sz="2400" dirty="0"/>
              <a:t>Bristol: The Policy press.</a:t>
            </a:r>
          </a:p>
          <a:p>
            <a:endParaRPr lang="en-GB" sz="2400" dirty="0"/>
          </a:p>
          <a:p>
            <a:r>
              <a:rPr lang="en-GB" sz="2400" dirty="0"/>
              <a:t> Dalrymple, J. Boylan, J. (2013)  </a:t>
            </a:r>
            <a:r>
              <a:rPr lang="en-GB" sz="2400" i="1" dirty="0"/>
              <a:t>Effective advocacy in social work. </a:t>
            </a:r>
            <a:r>
              <a:rPr lang="en-GB" sz="2400" dirty="0"/>
              <a:t>London: SAGE Publications Ltd.</a:t>
            </a:r>
          </a:p>
          <a:p>
            <a:endParaRPr lang="en-GB" sz="2400" dirty="0"/>
          </a:p>
          <a:p>
            <a:r>
              <a:rPr lang="en-GB" sz="2400" dirty="0"/>
              <a:t>Gamble, K. Huff, L (1976) Show me the Way to Go. Warner/Chappell Music Inc lyrics</a:t>
            </a:r>
          </a:p>
          <a:p>
            <a:r>
              <a:rPr lang="en-GB" sz="2400" dirty="0"/>
              <a:t>Jackson 5 (1976) Show me the way to go. (P) 1976 SONY BMG MUSIC ENTERTAINMENT. Available At: https://www.youtube.com/watch?v=_QGWZ9OOGAI</a:t>
            </a:r>
          </a:p>
          <a:p>
            <a:r>
              <a:rPr lang="en-GB" sz="2400" dirty="0"/>
              <a:t>(Downloaded 21/11/2018).</a:t>
            </a:r>
          </a:p>
          <a:p>
            <a:endParaRPr lang="en-GB" sz="2400" dirty="0"/>
          </a:p>
        </p:txBody>
      </p:sp>
    </p:spTree>
    <p:extLst>
      <p:ext uri="{BB962C8B-B14F-4D97-AF65-F5344CB8AC3E}">
        <p14:creationId xmlns:p14="http://schemas.microsoft.com/office/powerpoint/2010/main" val="3717248423"/>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4651</TotalTime>
  <Words>931</Words>
  <Application>Microsoft Office PowerPoint</Application>
  <PresentationFormat>Widescreen</PresentationFormat>
  <Paragraphs>109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Times New Roman</vt:lpstr>
      <vt:lpstr>UWTSD PPT Template</vt:lpstr>
      <vt:lpstr>Welcome to ECAY 4001  Advocacy in the Contemporary World   Please take a moment to settle in </vt:lpstr>
      <vt:lpstr>PowerPoint Presentation</vt:lpstr>
      <vt:lpstr>PowerPoint Presentation</vt:lpstr>
      <vt:lpstr>Assignment 1</vt:lpstr>
      <vt:lpstr>Assignment 2</vt:lpstr>
      <vt:lpstr>PowerPoint Presentation</vt:lpstr>
      <vt:lpstr>Silo working </vt:lpstr>
      <vt:lpstr>Silo working </vt:lpstr>
      <vt:lpstr>Representation of ‘Silo Working’ </vt:lpstr>
      <vt:lpstr>Changes from Silo to Integrated working </vt:lpstr>
      <vt:lpstr>Representation  of ‘integrated Working’   </vt:lpstr>
      <vt:lpstr>Integration has many names in social contexts </vt:lpstr>
      <vt:lpstr> Working in integrated ways </vt:lpstr>
      <vt:lpstr>Non independent Advocacy What could it look like </vt:lpstr>
      <vt:lpstr>Negative aspects of delivering advocacy by professional practitioners </vt:lpstr>
      <vt:lpstr> ECAY 4001 Advocacy in the Contemporary World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williams</dc:creator>
  <cp:lastModifiedBy>peter williams</cp:lastModifiedBy>
  <cp:revision>68</cp:revision>
  <dcterms:created xsi:type="dcterms:W3CDTF">2019-01-26T10:54:51Z</dcterms:created>
  <dcterms:modified xsi:type="dcterms:W3CDTF">2019-02-02T20:04:09Z</dcterms:modified>
</cp:coreProperties>
</file>