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69" r:id="rId3"/>
    <p:sldId id="257" r:id="rId4"/>
    <p:sldId id="258" r:id="rId5"/>
    <p:sldId id="259" r:id="rId6"/>
    <p:sldId id="260" r:id="rId7"/>
    <p:sldId id="265" r:id="rId8"/>
    <p:sldId id="266" r:id="rId9"/>
    <p:sldId id="267" r:id="rId10"/>
    <p:sldId id="268" r:id="rId11"/>
    <p:sldId id="261" r:id="rId12"/>
    <p:sldId id="275" r:id="rId13"/>
    <p:sldId id="276" r:id="rId14"/>
    <p:sldId id="262" r:id="rId15"/>
    <p:sldId id="270" r:id="rId16"/>
    <p:sldId id="271" r:id="rId17"/>
    <p:sldId id="272" r:id="rId18"/>
    <p:sldId id="273" r:id="rId19"/>
    <p:sldId id="263" r:id="rId20"/>
    <p:sldId id="274" r:id="rId21"/>
    <p:sldId id="264"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5748"/>
  </p:normalViewPr>
  <p:slideViewPr>
    <p:cSldViewPr snapToGrid="0" snapToObjects="1">
      <p:cViewPr varScale="1">
        <p:scale>
          <a:sx n="90" d="100"/>
          <a:sy n="90" d="100"/>
        </p:scale>
        <p:origin x="232"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938D47-86D5-2146-B9DA-97F9C72E3CD9}" type="datetimeFigureOut">
              <a:rPr lang="en-GB" smtClean="0"/>
              <a:t>19/07/2021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19A3D1-CCAB-B241-B174-94D694AA71F9}" type="slidenum">
              <a:rPr lang="en-GB" smtClean="0"/>
              <a:t>‹#›</a:t>
            </a:fld>
            <a:endParaRPr lang="en-GB"/>
          </a:p>
        </p:txBody>
      </p:sp>
    </p:spTree>
    <p:extLst>
      <p:ext uri="{BB962C8B-B14F-4D97-AF65-F5344CB8AC3E}">
        <p14:creationId xmlns:p14="http://schemas.microsoft.com/office/powerpoint/2010/main" val="4233076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 </a:t>
            </a:r>
            <a:r>
              <a:rPr lang="en-GB" dirty="0" err="1"/>
              <a:t>Mcdonalds</a:t>
            </a:r>
            <a:r>
              <a:rPr lang="en-GB" dirty="0"/>
              <a:t> would have to consider consumer protection in regards to its customers. The fast food restaurant needs to ensure their food is up to standards for its customers to eat. </a:t>
            </a:r>
            <a:r>
              <a:rPr lang="en-GB" dirty="0" err="1"/>
              <a:t>Mcdonalds</a:t>
            </a:r>
            <a:r>
              <a:rPr lang="en-GB" dirty="0"/>
              <a:t> would need to follow government guidelines to run a successful business and ensure all rules and procedures are followed from the government to save any backlash from government guidelines. Lastly the fast food restaurant would need to use competition regulations to prevent any law breaking agreements made with the government or other competitors.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Economic – McDonalds would follow growth and taxation advice or guidelines due to investing into their business and developing more stores worldwide. It shows they have followed these guidelines to become such a successful business globally.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would have to ensure employment health and safety laws in all stores to ensure they are following the right guidelines however with that being said there are many claims that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do not treat their staff fairly.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 With pestle factor I think that over the last year during the pandemic these factors have come into play. These factors are lifestyle and income changes, this would have changed due to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being close for several months during the pandemic and putting most of its staff on the furlough scheme which would have been affected most nearly all employees. Health and welfare factors would also have been used during the pandemic with their employees at home their mental health would have been affected during this time.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would use the social factor of an employee’s living conditions, if they were struggling and in an uncomfortable living situation then the job could help that employee become a better person. </a:t>
            </a:r>
          </a:p>
          <a:p>
            <a:endParaRPr lang="en-GB" dirty="0"/>
          </a:p>
        </p:txBody>
      </p:sp>
      <p:sp>
        <p:nvSpPr>
          <p:cNvPr id="4" name="Slide Number Placeholder 3"/>
          <p:cNvSpPr>
            <a:spLocks noGrp="1"/>
          </p:cNvSpPr>
          <p:nvPr>
            <p:ph type="sldNum" sz="quarter" idx="5"/>
          </p:nvPr>
        </p:nvSpPr>
        <p:spPr/>
        <p:txBody>
          <a:bodyPr/>
          <a:lstStyle/>
          <a:p>
            <a:fld id="{EA19A3D1-CCAB-B241-B174-94D694AA71F9}" type="slidenum">
              <a:rPr lang="en-GB" smtClean="0"/>
              <a:t>12</a:t>
            </a:fld>
            <a:endParaRPr lang="en-GB"/>
          </a:p>
        </p:txBody>
      </p:sp>
    </p:spTree>
    <p:extLst>
      <p:ext uri="{BB962C8B-B14F-4D97-AF65-F5344CB8AC3E}">
        <p14:creationId xmlns:p14="http://schemas.microsoft.com/office/powerpoint/2010/main" val="1548441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Technological – I think this is one of the biggest factors for McDonalds. They are always making changes to their technology system to improve their business and make things more efficient for both staff and customers. An example of this is their self-service machines which allows customers to order themselves their food, pay by card or payment by phone which is also another thing they have adapted to as a company e.g. apple pay. McDonalds makes their service as efficient by easy as possible for customers and staff which is why they are so successful. They discover new innovative ways to make their business the best they can be worldwide.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Environmental – McDonalds are a company which needs to adapt to a lot of environmental changes for example adapting their business to help the environment.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over the years have adapted their packaging to make it the most environmentally friendly and less harmful to the environment. examples of this are using paper bags, paper straws and paper packaging to make things recyclable and help the environment. Environmental factors are important for a successful business because of their customers views for example if they want to help the environment or if they were vegan or vegetarian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would need to adapt their business to help their customers needs.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Legal- This company would have to follow many employment laws to be a successful business for example ensuring their customers are happy and employees are being treated fairly in their place of work.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would also have to follow international trade barrier laws to ensure they are following government guidelines to prevent lawsuits.</a:t>
            </a:r>
          </a:p>
          <a:p>
            <a:endParaRPr lang="en-GB" dirty="0"/>
          </a:p>
        </p:txBody>
      </p:sp>
      <p:sp>
        <p:nvSpPr>
          <p:cNvPr id="4" name="Slide Number Placeholder 3"/>
          <p:cNvSpPr>
            <a:spLocks noGrp="1"/>
          </p:cNvSpPr>
          <p:nvPr>
            <p:ph type="sldNum" sz="quarter" idx="5"/>
          </p:nvPr>
        </p:nvSpPr>
        <p:spPr/>
        <p:txBody>
          <a:bodyPr/>
          <a:lstStyle/>
          <a:p>
            <a:fld id="{EA19A3D1-CCAB-B241-B174-94D694AA71F9}" type="slidenum">
              <a:rPr lang="en-GB" smtClean="0"/>
              <a:t>13</a:t>
            </a:fld>
            <a:endParaRPr lang="en-GB"/>
          </a:p>
        </p:txBody>
      </p:sp>
    </p:spTree>
    <p:extLst>
      <p:ext uri="{BB962C8B-B14F-4D97-AF65-F5344CB8AC3E}">
        <p14:creationId xmlns:p14="http://schemas.microsoft.com/office/powerpoint/2010/main" val="2399135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7/19/21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7/19/21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7/19/21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7/19/21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7/19/21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7/19/21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7/19/21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7/19/21</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7/19/21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7/19/21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7/19/21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7/19/21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7/19/21</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8D2B-BF0E-E046-B3DE-156EE79B4EBF}"/>
              </a:ext>
            </a:extLst>
          </p:cNvPr>
          <p:cNvSpPr>
            <a:spLocks noGrp="1"/>
          </p:cNvSpPr>
          <p:nvPr>
            <p:ph type="ctrTitle"/>
          </p:nvPr>
        </p:nvSpPr>
        <p:spPr/>
        <p:txBody>
          <a:bodyPr/>
          <a:lstStyle/>
          <a:p>
            <a:r>
              <a:rPr lang="en-GB" dirty="0"/>
              <a:t>McDonalds – Assignment 2</a:t>
            </a:r>
          </a:p>
        </p:txBody>
      </p:sp>
      <p:sp>
        <p:nvSpPr>
          <p:cNvPr id="3" name="Subtitle 2">
            <a:extLst>
              <a:ext uri="{FF2B5EF4-FFF2-40B4-BE49-F238E27FC236}">
                <a16:creationId xmlns:a16="http://schemas.microsoft.com/office/drawing/2014/main" id="{8B8544D9-0BDC-834E-B911-101947705121}"/>
              </a:ext>
            </a:extLst>
          </p:cNvPr>
          <p:cNvSpPr>
            <a:spLocks noGrp="1"/>
          </p:cNvSpPr>
          <p:nvPr>
            <p:ph type="subTitle" idx="1"/>
          </p:nvPr>
        </p:nvSpPr>
        <p:spPr/>
        <p:txBody>
          <a:bodyPr/>
          <a:lstStyle/>
          <a:p>
            <a:r>
              <a:rPr lang="en-GB" dirty="0"/>
              <a:t>Nia-Mai Hopcroft 2003405</a:t>
            </a:r>
          </a:p>
        </p:txBody>
      </p:sp>
    </p:spTree>
    <p:extLst>
      <p:ext uri="{BB962C8B-B14F-4D97-AF65-F5344CB8AC3E}">
        <p14:creationId xmlns:p14="http://schemas.microsoft.com/office/powerpoint/2010/main" val="732522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961D5-8B94-1D43-9B3D-35F12469C894}"/>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13408656-E983-5B4F-A01A-CB5A45173F84}"/>
              </a:ext>
            </a:extLst>
          </p:cNvPr>
          <p:cNvSpPr>
            <a:spLocks noGrp="1"/>
          </p:cNvSpPr>
          <p:nvPr>
            <p:ph idx="1"/>
          </p:nvPr>
        </p:nvSpPr>
        <p:spPr/>
        <p:txBody>
          <a:bodyPr/>
          <a:lstStyle/>
          <a:p>
            <a:r>
              <a:rPr lang="en-GB" dirty="0"/>
              <a:t>McDonalds is a worldwide company with over 30,000 fast food restaurants in countries like America, Australia, United Kingdom and Japan.</a:t>
            </a:r>
          </a:p>
          <a:p>
            <a:r>
              <a:rPr lang="en-GB" dirty="0"/>
              <a:t>McDonalds started off as a small business run by two brothers in America.</a:t>
            </a:r>
          </a:p>
          <a:p>
            <a:r>
              <a:rPr lang="en-GB" dirty="0"/>
              <a:t>The first </a:t>
            </a:r>
            <a:r>
              <a:rPr lang="en-GB" dirty="0" err="1"/>
              <a:t>Mcdonalds</a:t>
            </a:r>
            <a:r>
              <a:rPr lang="en-GB" dirty="0"/>
              <a:t> opened in 1955.</a:t>
            </a:r>
          </a:p>
          <a:p>
            <a:r>
              <a:rPr lang="en-GB" dirty="0"/>
              <a:t>Back in the 1930s, brothers Richard and Maurice McDonald took out a $5,000 loan and started the worldwide corporation which we know today as McDonald’s. But their very first restaurant was a hot dog place in Monrovia, California, and it was called the Airdrome. (Lewis, 2019) </a:t>
            </a:r>
          </a:p>
          <a:p>
            <a:pPr marL="0" indent="0">
              <a:buNone/>
            </a:pPr>
            <a:endParaRPr lang="en-GB" dirty="0"/>
          </a:p>
        </p:txBody>
      </p:sp>
      <p:pic>
        <p:nvPicPr>
          <p:cNvPr id="4" name="Audio Recording 19 Jul 2021 at 22:59:37" descr="Audio Recording 19 Jul 2021 at 22:59:37">
            <a:hlinkClick r:id="" action="ppaction://media"/>
            <a:extLst>
              <a:ext uri="{FF2B5EF4-FFF2-40B4-BE49-F238E27FC236}">
                <a16:creationId xmlns:a16="http://schemas.microsoft.com/office/drawing/2014/main" id="{5273748B-4DAB-9F43-88DC-3040AD0282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47425" y="447188"/>
            <a:ext cx="812800" cy="812800"/>
          </a:xfrm>
          <a:prstGeom prst="rect">
            <a:avLst/>
          </a:prstGeom>
        </p:spPr>
      </p:pic>
    </p:spTree>
    <p:extLst>
      <p:ext uri="{BB962C8B-B14F-4D97-AF65-F5344CB8AC3E}">
        <p14:creationId xmlns:p14="http://schemas.microsoft.com/office/powerpoint/2010/main" val="2143843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9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2AEB1-76EA-9646-85AA-AB9823B45C30}"/>
              </a:ext>
            </a:extLst>
          </p:cNvPr>
          <p:cNvSpPr>
            <a:spLocks noGrp="1"/>
          </p:cNvSpPr>
          <p:nvPr>
            <p:ph type="title"/>
          </p:nvPr>
        </p:nvSpPr>
        <p:spPr/>
        <p:txBody>
          <a:bodyPr/>
          <a:lstStyle/>
          <a:p>
            <a:r>
              <a:rPr lang="en-GB" dirty="0"/>
              <a:t>Goals</a:t>
            </a:r>
          </a:p>
        </p:txBody>
      </p:sp>
      <p:sp>
        <p:nvSpPr>
          <p:cNvPr id="3" name="Content Placeholder 2">
            <a:extLst>
              <a:ext uri="{FF2B5EF4-FFF2-40B4-BE49-F238E27FC236}">
                <a16:creationId xmlns:a16="http://schemas.microsoft.com/office/drawing/2014/main" id="{69D9322A-1F08-0749-9EA9-741411EA4C4E}"/>
              </a:ext>
            </a:extLst>
          </p:cNvPr>
          <p:cNvSpPr>
            <a:spLocks noGrp="1"/>
          </p:cNvSpPr>
          <p:nvPr>
            <p:ph idx="1"/>
          </p:nvPr>
        </p:nvSpPr>
        <p:spPr/>
        <p:txBody>
          <a:bodyPr/>
          <a:lstStyle/>
          <a:p>
            <a:pPr marL="0" indent="0">
              <a:buNone/>
            </a:pPr>
            <a:r>
              <a:rPr lang="en-GB" dirty="0" err="1"/>
              <a:t>Mcdonalds</a:t>
            </a:r>
            <a:r>
              <a:rPr lang="en-GB" dirty="0"/>
              <a:t> goals are;</a:t>
            </a:r>
          </a:p>
          <a:p>
            <a:r>
              <a:rPr lang="en-GB" dirty="0"/>
              <a:t>To always put their customers first</a:t>
            </a:r>
          </a:p>
          <a:p>
            <a:r>
              <a:rPr lang="en-GB" dirty="0"/>
              <a:t>Provide a quick and efficient service </a:t>
            </a:r>
          </a:p>
          <a:p>
            <a:r>
              <a:rPr lang="en-GB" dirty="0"/>
              <a:t>Bring customers a favourite place to eat and drink</a:t>
            </a:r>
          </a:p>
          <a:p>
            <a:r>
              <a:rPr lang="en-GB" dirty="0"/>
              <a:t>Grow their business profitably</a:t>
            </a:r>
          </a:p>
          <a:p>
            <a:r>
              <a:rPr lang="en-GB" dirty="0"/>
              <a:t>McDonald's has targeted a 20% increase in energy efficiency of company-owned restaurants in seven of its top nine markets (excluding Brazil and Japan) by 2020, with plans to develop franchisee goals in 2016. (</a:t>
            </a:r>
            <a:r>
              <a:rPr lang="en-GB" dirty="0" err="1"/>
              <a:t>Muirhead</a:t>
            </a:r>
            <a:r>
              <a:rPr lang="en-GB" dirty="0"/>
              <a:t>, 2014)</a:t>
            </a:r>
          </a:p>
        </p:txBody>
      </p:sp>
      <p:pic>
        <p:nvPicPr>
          <p:cNvPr id="4" name="Audio Recording 19 Jul 2021 at 23:03:25" descr="Audio Recording 19 Jul 2021 at 23:03:25">
            <a:hlinkClick r:id="" action="ppaction://media"/>
            <a:extLst>
              <a:ext uri="{FF2B5EF4-FFF2-40B4-BE49-F238E27FC236}">
                <a16:creationId xmlns:a16="http://schemas.microsoft.com/office/drawing/2014/main" id="{1E10F5CA-D9AB-D649-A5B0-0451901D4A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66886" y="186402"/>
            <a:ext cx="812800" cy="812800"/>
          </a:xfrm>
          <a:prstGeom prst="rect">
            <a:avLst/>
          </a:prstGeom>
        </p:spPr>
      </p:pic>
    </p:spTree>
    <p:extLst>
      <p:ext uri="{BB962C8B-B14F-4D97-AF65-F5344CB8AC3E}">
        <p14:creationId xmlns:p14="http://schemas.microsoft.com/office/powerpoint/2010/main" val="414175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5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D3547-6D10-EB48-B32D-67A057E04E2C}"/>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58291AA6-7AE2-2042-BAF9-FAF9CBAF3294}"/>
              </a:ext>
            </a:extLst>
          </p:cNvPr>
          <p:cNvSpPr>
            <a:spLocks noGrp="1"/>
          </p:cNvSpPr>
          <p:nvPr>
            <p:ph idx="1"/>
          </p:nvPr>
        </p:nvSpPr>
        <p:spPr/>
        <p:txBody>
          <a:bodyPr/>
          <a:lstStyle/>
          <a:p>
            <a:r>
              <a:rPr lang="en-GB" dirty="0"/>
              <a:t>Providing a value for money service</a:t>
            </a:r>
          </a:p>
          <a:p>
            <a:r>
              <a:rPr lang="en-GB" dirty="0"/>
              <a:t>Quick and friendly service </a:t>
            </a:r>
          </a:p>
          <a:p>
            <a:r>
              <a:rPr lang="en-GB" dirty="0"/>
              <a:t>Providing a calm environment and serving good food to their customers</a:t>
            </a:r>
          </a:p>
          <a:p>
            <a:r>
              <a:rPr lang="en-GB" dirty="0"/>
              <a:t>Making their business more ethical</a:t>
            </a:r>
          </a:p>
          <a:p>
            <a:r>
              <a:rPr lang="en-GB" dirty="0"/>
              <a:t> Maintaining consistent profits for its shareholders is also high on the list of objectives. (Writer, 2020)</a:t>
            </a:r>
          </a:p>
          <a:p>
            <a:r>
              <a:rPr lang="en-GB" dirty="0"/>
              <a:t>Being more environmentally friendly</a:t>
            </a:r>
          </a:p>
          <a:p>
            <a:endParaRPr lang="en-GB" dirty="0"/>
          </a:p>
        </p:txBody>
      </p:sp>
      <p:pic>
        <p:nvPicPr>
          <p:cNvPr id="5" name="Audio Recording 19 Jul 2021 at 23:07:08" descr="Audio Recording 19 Jul 2021 at 23:07:08">
            <a:hlinkClick r:id="" action="ppaction://media"/>
            <a:extLst>
              <a:ext uri="{FF2B5EF4-FFF2-40B4-BE49-F238E27FC236}">
                <a16:creationId xmlns:a16="http://schemas.microsoft.com/office/drawing/2014/main" id="{EA61D239-CD6E-3646-828E-223E1FD5D9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25660" y="186402"/>
            <a:ext cx="812800" cy="812800"/>
          </a:xfrm>
          <a:prstGeom prst="rect">
            <a:avLst/>
          </a:prstGeom>
        </p:spPr>
      </p:pic>
    </p:spTree>
    <p:extLst>
      <p:ext uri="{BB962C8B-B14F-4D97-AF65-F5344CB8AC3E}">
        <p14:creationId xmlns:p14="http://schemas.microsoft.com/office/powerpoint/2010/main" val="1446146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6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EFDD4-5B9A-A944-AA43-E4166122DDF8}"/>
              </a:ext>
            </a:extLst>
          </p:cNvPr>
          <p:cNvSpPr>
            <a:spLocks noGrp="1"/>
          </p:cNvSpPr>
          <p:nvPr>
            <p:ph type="title"/>
          </p:nvPr>
        </p:nvSpPr>
        <p:spPr/>
        <p:txBody>
          <a:bodyPr/>
          <a:lstStyle/>
          <a:p>
            <a:r>
              <a:rPr lang="en-GB" dirty="0"/>
              <a:t>Profit Within the Last Year</a:t>
            </a:r>
          </a:p>
        </p:txBody>
      </p:sp>
      <p:sp>
        <p:nvSpPr>
          <p:cNvPr id="3" name="Content Placeholder 2">
            <a:extLst>
              <a:ext uri="{FF2B5EF4-FFF2-40B4-BE49-F238E27FC236}">
                <a16:creationId xmlns:a16="http://schemas.microsoft.com/office/drawing/2014/main" id="{F3031CA3-8A05-1F4A-B490-E278319100FC}"/>
              </a:ext>
            </a:extLst>
          </p:cNvPr>
          <p:cNvSpPr>
            <a:spLocks noGrp="1"/>
          </p:cNvSpPr>
          <p:nvPr>
            <p:ph idx="1"/>
          </p:nvPr>
        </p:nvSpPr>
        <p:spPr/>
        <p:txBody>
          <a:bodyPr/>
          <a:lstStyle/>
          <a:p>
            <a:r>
              <a:rPr lang="en-GB" dirty="0"/>
              <a:t>Globally famous brand McDonald’s recorded a net income of approximately 4.73 billion U.S. dollars in 2020. The net income saw a decrease from the previous year’s figure of around 6.03 billion U.S. dollars (Lock, 2021)</a:t>
            </a:r>
          </a:p>
          <a:p>
            <a:r>
              <a:rPr lang="en-GB" dirty="0"/>
              <a:t>During the last year </a:t>
            </a:r>
            <a:r>
              <a:rPr lang="en-GB" dirty="0" err="1"/>
              <a:t>mcdonalds</a:t>
            </a:r>
            <a:r>
              <a:rPr lang="en-GB" dirty="0"/>
              <a:t> suffered a massive decrease in the sales due to the coronavirus pandemic which made </a:t>
            </a:r>
            <a:r>
              <a:rPr lang="en-GB" dirty="0" err="1"/>
              <a:t>mcdonalds</a:t>
            </a:r>
            <a:r>
              <a:rPr lang="en-GB" dirty="0"/>
              <a:t> close their doors for several months causing a decrease in sales and profits.</a:t>
            </a:r>
          </a:p>
          <a:p>
            <a:r>
              <a:rPr lang="en-GB" dirty="0"/>
              <a:t>Also during the pandemic </a:t>
            </a:r>
            <a:r>
              <a:rPr lang="en-GB" dirty="0" err="1"/>
              <a:t>mcdonalds</a:t>
            </a:r>
            <a:r>
              <a:rPr lang="en-GB" dirty="0"/>
              <a:t> would have also put its staff on the furlough scheme which would of caused </a:t>
            </a:r>
            <a:r>
              <a:rPr lang="en-GB" dirty="0" err="1"/>
              <a:t>mcdonalds</a:t>
            </a:r>
            <a:r>
              <a:rPr lang="en-GB" dirty="0"/>
              <a:t> to lose money for their worldwide business.</a:t>
            </a:r>
          </a:p>
          <a:p>
            <a:r>
              <a:rPr lang="en-GB" dirty="0" err="1"/>
              <a:t>Mcdonalds</a:t>
            </a:r>
            <a:r>
              <a:rPr lang="en-GB" dirty="0"/>
              <a:t> is a very successful business which would mean the last year wouldn’t of been much of a loss to this business worldwide compared to smaller businesses which have had to shutdown from the pandemic.</a:t>
            </a:r>
          </a:p>
        </p:txBody>
      </p:sp>
    </p:spTree>
    <p:extLst>
      <p:ext uri="{BB962C8B-B14F-4D97-AF65-F5344CB8AC3E}">
        <p14:creationId xmlns:p14="http://schemas.microsoft.com/office/powerpoint/2010/main" val="3810987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11B8-F217-D94F-9FC0-D0A66889FB15}"/>
              </a:ext>
            </a:extLst>
          </p:cNvPr>
          <p:cNvSpPr>
            <a:spLocks noGrp="1"/>
          </p:cNvSpPr>
          <p:nvPr>
            <p:ph type="title"/>
          </p:nvPr>
        </p:nvSpPr>
        <p:spPr/>
        <p:txBody>
          <a:bodyPr/>
          <a:lstStyle/>
          <a:p>
            <a:r>
              <a:rPr lang="en-GB" dirty="0"/>
              <a:t>SWOT</a:t>
            </a:r>
          </a:p>
        </p:txBody>
      </p:sp>
      <p:sp>
        <p:nvSpPr>
          <p:cNvPr id="3" name="Content Placeholder 2">
            <a:extLst>
              <a:ext uri="{FF2B5EF4-FFF2-40B4-BE49-F238E27FC236}">
                <a16:creationId xmlns:a16="http://schemas.microsoft.com/office/drawing/2014/main" id="{70180FE7-BE1F-C74B-808F-78D7AACB702A}"/>
              </a:ext>
            </a:extLst>
          </p:cNvPr>
          <p:cNvSpPr>
            <a:spLocks noGrp="1"/>
          </p:cNvSpPr>
          <p:nvPr>
            <p:ph idx="1"/>
          </p:nvPr>
        </p:nvSpPr>
        <p:spPr/>
        <p:txBody>
          <a:bodyPr/>
          <a:lstStyle/>
          <a:p>
            <a:r>
              <a:rPr lang="en-GB" dirty="0"/>
              <a:t>A swot analysis is very important for every business and very successful business must use this SWOT analysis to run a efficient business. This analysis allows businesses to assess what’s good about their business, what’s letting them down and needs to change and what competition or opportunities they have to become successful or more successful.</a:t>
            </a:r>
          </a:p>
          <a:p>
            <a:r>
              <a:rPr lang="en-GB" dirty="0"/>
              <a:t>A SWOT analysis is divided into four parts, strengths, weaknesses, opportunities and threats.</a:t>
            </a:r>
          </a:p>
        </p:txBody>
      </p:sp>
    </p:spTree>
    <p:extLst>
      <p:ext uri="{BB962C8B-B14F-4D97-AF65-F5344CB8AC3E}">
        <p14:creationId xmlns:p14="http://schemas.microsoft.com/office/powerpoint/2010/main" val="3266560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19F7-97E5-6542-B85D-1B2454F0BFF7}"/>
              </a:ext>
            </a:extLst>
          </p:cNvPr>
          <p:cNvSpPr>
            <a:spLocks noGrp="1"/>
          </p:cNvSpPr>
          <p:nvPr>
            <p:ph type="title"/>
          </p:nvPr>
        </p:nvSpPr>
        <p:spPr/>
        <p:txBody>
          <a:bodyPr/>
          <a:lstStyle/>
          <a:p>
            <a:r>
              <a:rPr lang="en-GB" dirty="0"/>
              <a:t>Strengths</a:t>
            </a:r>
          </a:p>
        </p:txBody>
      </p:sp>
      <p:sp>
        <p:nvSpPr>
          <p:cNvPr id="3" name="Content Placeholder 2">
            <a:extLst>
              <a:ext uri="{FF2B5EF4-FFF2-40B4-BE49-F238E27FC236}">
                <a16:creationId xmlns:a16="http://schemas.microsoft.com/office/drawing/2014/main" id="{D708DEAA-1F9E-884E-B182-020785CE7FB9}"/>
              </a:ext>
            </a:extLst>
          </p:cNvPr>
          <p:cNvSpPr>
            <a:spLocks noGrp="1"/>
          </p:cNvSpPr>
          <p:nvPr>
            <p:ph idx="1"/>
          </p:nvPr>
        </p:nvSpPr>
        <p:spPr/>
        <p:txBody>
          <a:bodyPr/>
          <a:lstStyle/>
          <a:p>
            <a:r>
              <a:rPr lang="en-GB" dirty="0"/>
              <a:t>Developing strong, efficient processes and procedures and remaining consistent on them allow for businesses to develop consumer confidence in the brand. (Bailey, 2020)</a:t>
            </a:r>
          </a:p>
          <a:p>
            <a:r>
              <a:rPr lang="en-GB" dirty="0"/>
              <a:t>Tasty food – Allows customers to have a tasty meal without having to cook for themselves</a:t>
            </a:r>
          </a:p>
          <a:p>
            <a:r>
              <a:rPr lang="en-GB" dirty="0"/>
              <a:t>Technology aspects, </a:t>
            </a:r>
            <a:r>
              <a:rPr lang="en-GB" dirty="0" err="1"/>
              <a:t>Mcdonalds</a:t>
            </a:r>
            <a:r>
              <a:rPr lang="en-GB" dirty="0"/>
              <a:t> is always up to date with high technology for example their self service machines. </a:t>
            </a:r>
          </a:p>
          <a:p>
            <a:r>
              <a:rPr lang="en-GB" dirty="0"/>
              <a:t>Very convenient – quick service and not too expensive, has a range of benefits for example breakfast and fast food on the go.</a:t>
            </a:r>
          </a:p>
          <a:p>
            <a:endParaRPr lang="en-GB" dirty="0"/>
          </a:p>
          <a:p>
            <a:endParaRPr lang="en-GB" dirty="0"/>
          </a:p>
        </p:txBody>
      </p:sp>
    </p:spTree>
    <p:extLst>
      <p:ext uri="{BB962C8B-B14F-4D97-AF65-F5344CB8AC3E}">
        <p14:creationId xmlns:p14="http://schemas.microsoft.com/office/powerpoint/2010/main" val="2288962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25EC1-A5EF-E54C-9719-8EB8060F1A95}"/>
              </a:ext>
            </a:extLst>
          </p:cNvPr>
          <p:cNvSpPr>
            <a:spLocks noGrp="1"/>
          </p:cNvSpPr>
          <p:nvPr>
            <p:ph type="title"/>
          </p:nvPr>
        </p:nvSpPr>
        <p:spPr/>
        <p:txBody>
          <a:bodyPr/>
          <a:lstStyle/>
          <a:p>
            <a:r>
              <a:rPr lang="en-GB" dirty="0"/>
              <a:t>Weaknesses</a:t>
            </a:r>
          </a:p>
        </p:txBody>
      </p:sp>
      <p:sp>
        <p:nvSpPr>
          <p:cNvPr id="3" name="Content Placeholder 2">
            <a:extLst>
              <a:ext uri="{FF2B5EF4-FFF2-40B4-BE49-F238E27FC236}">
                <a16:creationId xmlns:a16="http://schemas.microsoft.com/office/drawing/2014/main" id="{110E7667-CA12-4C4E-A03A-8B3FA3D97411}"/>
              </a:ext>
            </a:extLst>
          </p:cNvPr>
          <p:cNvSpPr>
            <a:spLocks noGrp="1"/>
          </p:cNvSpPr>
          <p:nvPr>
            <p:ph idx="1"/>
          </p:nvPr>
        </p:nvSpPr>
        <p:spPr/>
        <p:txBody>
          <a:bodyPr/>
          <a:lstStyle/>
          <a:p>
            <a:r>
              <a:rPr lang="en-GB" dirty="0"/>
              <a:t>Using processed foods is a disadvantage to the company as they promote unhealthy food.</a:t>
            </a:r>
          </a:p>
          <a:p>
            <a:r>
              <a:rPr lang="en-GB" dirty="0"/>
              <a:t>Packaging damaging the environment </a:t>
            </a:r>
          </a:p>
          <a:p>
            <a:r>
              <a:rPr lang="en-GB" dirty="0"/>
              <a:t>Increases obesity - McDonald’s has not yet been able to capitalize on the trend towards organic foods. The demand for organic foods is ever growing, and the restaurant’s failure to capitalise on it is a notable weakness. (David, 2020)</a:t>
            </a:r>
          </a:p>
          <a:p>
            <a:r>
              <a:rPr lang="en-GB" dirty="0"/>
              <a:t>Lack of employee satisfaction – a lot of claims of poor employee care and satisfaction which can cause a threat to the company and loss of staff.</a:t>
            </a:r>
          </a:p>
        </p:txBody>
      </p:sp>
    </p:spTree>
    <p:extLst>
      <p:ext uri="{BB962C8B-B14F-4D97-AF65-F5344CB8AC3E}">
        <p14:creationId xmlns:p14="http://schemas.microsoft.com/office/powerpoint/2010/main" val="3496123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7600-DE32-B144-B344-E8AA9BEA760D}"/>
              </a:ext>
            </a:extLst>
          </p:cNvPr>
          <p:cNvSpPr>
            <a:spLocks noGrp="1"/>
          </p:cNvSpPr>
          <p:nvPr>
            <p:ph type="title"/>
          </p:nvPr>
        </p:nvSpPr>
        <p:spPr/>
        <p:txBody>
          <a:bodyPr/>
          <a:lstStyle/>
          <a:p>
            <a:r>
              <a:rPr lang="en-GB" dirty="0"/>
              <a:t>Opportunities</a:t>
            </a:r>
          </a:p>
        </p:txBody>
      </p:sp>
      <p:sp>
        <p:nvSpPr>
          <p:cNvPr id="3" name="Content Placeholder 2">
            <a:extLst>
              <a:ext uri="{FF2B5EF4-FFF2-40B4-BE49-F238E27FC236}">
                <a16:creationId xmlns:a16="http://schemas.microsoft.com/office/drawing/2014/main" id="{00639A60-0DC0-A442-A467-7BDC76C6B670}"/>
              </a:ext>
            </a:extLst>
          </p:cNvPr>
          <p:cNvSpPr>
            <a:spLocks noGrp="1"/>
          </p:cNvSpPr>
          <p:nvPr>
            <p:ph idx="1"/>
          </p:nvPr>
        </p:nvSpPr>
        <p:spPr/>
        <p:txBody>
          <a:bodyPr/>
          <a:lstStyle/>
          <a:p>
            <a:r>
              <a:rPr lang="en-GB" dirty="0"/>
              <a:t>Make </a:t>
            </a:r>
            <a:r>
              <a:rPr lang="en-GB" dirty="0" err="1"/>
              <a:t>Mcdonalds</a:t>
            </a:r>
            <a:r>
              <a:rPr lang="en-GB" dirty="0"/>
              <a:t> more environmentally friendly – provide better packaging to help the environment.</a:t>
            </a:r>
          </a:p>
          <a:p>
            <a:r>
              <a:rPr lang="en-GB" dirty="0"/>
              <a:t>New products to encourage customers to go there</a:t>
            </a:r>
          </a:p>
          <a:p>
            <a:r>
              <a:rPr lang="en-GB" dirty="0"/>
              <a:t>Building new stores to expand the business </a:t>
            </a:r>
          </a:p>
          <a:p>
            <a:r>
              <a:rPr lang="en-GB" dirty="0"/>
              <a:t>Compete with competitors like KFC and Burger King.</a:t>
            </a:r>
          </a:p>
        </p:txBody>
      </p:sp>
    </p:spTree>
    <p:extLst>
      <p:ext uri="{BB962C8B-B14F-4D97-AF65-F5344CB8AC3E}">
        <p14:creationId xmlns:p14="http://schemas.microsoft.com/office/powerpoint/2010/main" val="3470457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B840-F92C-D14B-A02E-DD34DC42819F}"/>
              </a:ext>
            </a:extLst>
          </p:cNvPr>
          <p:cNvSpPr>
            <a:spLocks noGrp="1"/>
          </p:cNvSpPr>
          <p:nvPr>
            <p:ph type="title"/>
          </p:nvPr>
        </p:nvSpPr>
        <p:spPr/>
        <p:txBody>
          <a:bodyPr/>
          <a:lstStyle/>
          <a:p>
            <a:r>
              <a:rPr lang="en-GB" dirty="0"/>
              <a:t>Threats</a:t>
            </a:r>
          </a:p>
        </p:txBody>
      </p:sp>
      <p:sp>
        <p:nvSpPr>
          <p:cNvPr id="3" name="Content Placeholder 2">
            <a:extLst>
              <a:ext uri="{FF2B5EF4-FFF2-40B4-BE49-F238E27FC236}">
                <a16:creationId xmlns:a16="http://schemas.microsoft.com/office/drawing/2014/main" id="{D7F4FE8F-DDBA-C544-A002-C18F6D9D10DC}"/>
              </a:ext>
            </a:extLst>
          </p:cNvPr>
          <p:cNvSpPr>
            <a:spLocks noGrp="1"/>
          </p:cNvSpPr>
          <p:nvPr>
            <p:ph idx="1"/>
          </p:nvPr>
        </p:nvSpPr>
        <p:spPr/>
        <p:txBody>
          <a:bodyPr/>
          <a:lstStyle/>
          <a:p>
            <a:r>
              <a:rPr lang="en-GB" dirty="0"/>
              <a:t>Other fast food restaurants</a:t>
            </a:r>
          </a:p>
          <a:p>
            <a:r>
              <a:rPr lang="en-GB" dirty="0"/>
              <a:t>Fast food restaurants stealing </a:t>
            </a:r>
            <a:r>
              <a:rPr lang="en-GB" dirty="0" err="1"/>
              <a:t>Mcdonalds</a:t>
            </a:r>
            <a:r>
              <a:rPr lang="en-GB" dirty="0"/>
              <a:t> ideas</a:t>
            </a:r>
          </a:p>
          <a:p>
            <a:r>
              <a:rPr lang="en-GB" dirty="0"/>
              <a:t>Constant worry of environmental changes</a:t>
            </a:r>
          </a:p>
          <a:p>
            <a:r>
              <a:rPr lang="en-GB" dirty="0"/>
              <a:t>Most of revenue of McDonald’s is dependent on the U.S. market so in the recession there might be trickle down effect on the revenue. (Singh, 2019)</a:t>
            </a:r>
          </a:p>
          <a:p>
            <a:endParaRPr lang="en-GB" dirty="0"/>
          </a:p>
        </p:txBody>
      </p:sp>
    </p:spTree>
    <p:extLst>
      <p:ext uri="{BB962C8B-B14F-4D97-AF65-F5344CB8AC3E}">
        <p14:creationId xmlns:p14="http://schemas.microsoft.com/office/powerpoint/2010/main" val="1316130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E2331-7AFF-3E44-ADE4-635BF41DC6DC}"/>
              </a:ext>
            </a:extLst>
          </p:cNvPr>
          <p:cNvSpPr>
            <a:spLocks noGrp="1"/>
          </p:cNvSpPr>
          <p:nvPr>
            <p:ph type="title"/>
          </p:nvPr>
        </p:nvSpPr>
        <p:spPr/>
        <p:txBody>
          <a:bodyPr/>
          <a:lstStyle/>
          <a:p>
            <a:r>
              <a:rPr lang="en-GB" dirty="0"/>
              <a:t>PESTEL</a:t>
            </a:r>
          </a:p>
        </p:txBody>
      </p:sp>
      <p:sp>
        <p:nvSpPr>
          <p:cNvPr id="3" name="Content Placeholder 2">
            <a:extLst>
              <a:ext uri="{FF2B5EF4-FFF2-40B4-BE49-F238E27FC236}">
                <a16:creationId xmlns:a16="http://schemas.microsoft.com/office/drawing/2014/main" id="{0A53421E-EF1C-4046-B5FF-502E528689B4}"/>
              </a:ext>
            </a:extLst>
          </p:cNvPr>
          <p:cNvSpPr>
            <a:spLocks noGrp="1"/>
          </p:cNvSpPr>
          <p:nvPr>
            <p:ph idx="1"/>
          </p:nvPr>
        </p:nvSpPr>
        <p:spPr/>
        <p:txBody>
          <a:bodyPr/>
          <a:lstStyle/>
          <a:p>
            <a:pPr lvl="1"/>
            <a:r>
              <a:rPr lang="en-GB" dirty="0"/>
              <a:t>Political – Consumer Protection, Government attitudes and Competition Regulation</a:t>
            </a:r>
          </a:p>
          <a:p>
            <a:pPr lvl="1"/>
            <a:r>
              <a:rPr lang="en-GB" dirty="0"/>
              <a:t>Economic – Growth and Taxation, exchange and inflation, employment and health and safety law</a:t>
            </a:r>
          </a:p>
          <a:p>
            <a:pPr lvl="1"/>
            <a:r>
              <a:rPr lang="en-GB" dirty="0"/>
              <a:t>Social – Income and lifestyle changes, Health and Welfare and living conditions</a:t>
            </a:r>
          </a:p>
          <a:p>
            <a:pPr lvl="1"/>
            <a:r>
              <a:rPr lang="en-GB" dirty="0"/>
              <a:t>Technological – Internet and changes in physical science, energy use and costs in new discoveries</a:t>
            </a:r>
          </a:p>
          <a:p>
            <a:pPr lvl="1"/>
            <a:r>
              <a:rPr lang="en-GB" dirty="0"/>
              <a:t>Environmental – how peoples perception and reactions to the environment issues can effect a business </a:t>
            </a:r>
          </a:p>
          <a:p>
            <a:pPr lvl="1"/>
            <a:r>
              <a:rPr lang="en-GB" dirty="0"/>
              <a:t>Legal- employment law and international trade barriers</a:t>
            </a:r>
          </a:p>
        </p:txBody>
      </p:sp>
    </p:spTree>
    <p:extLst>
      <p:ext uri="{BB962C8B-B14F-4D97-AF65-F5344CB8AC3E}">
        <p14:creationId xmlns:p14="http://schemas.microsoft.com/office/powerpoint/2010/main" val="1721403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83809-9ACB-AA47-9F70-329A13B658E1}"/>
              </a:ext>
            </a:extLst>
          </p:cNvPr>
          <p:cNvSpPr>
            <a:spLocks noGrp="1"/>
          </p:cNvSpPr>
          <p:nvPr>
            <p:ph type="title"/>
          </p:nvPr>
        </p:nvSpPr>
        <p:spPr/>
        <p:txBody>
          <a:bodyPr/>
          <a:lstStyle/>
          <a:p>
            <a:r>
              <a:rPr lang="en-GB" dirty="0"/>
              <a:t>Pestle continued </a:t>
            </a:r>
          </a:p>
        </p:txBody>
      </p:sp>
      <p:sp>
        <p:nvSpPr>
          <p:cNvPr id="3" name="Content Placeholder 2">
            <a:extLst>
              <a:ext uri="{FF2B5EF4-FFF2-40B4-BE49-F238E27FC236}">
                <a16:creationId xmlns:a16="http://schemas.microsoft.com/office/drawing/2014/main" id="{524D2E24-84D3-7C47-BA6A-02A04B7BB87B}"/>
              </a:ext>
            </a:extLst>
          </p:cNvPr>
          <p:cNvSpPr>
            <a:spLocks noGrp="1"/>
          </p:cNvSpPr>
          <p:nvPr>
            <p:ph idx="1"/>
          </p:nvPr>
        </p:nvSpPr>
        <p:spPr/>
        <p:txBody>
          <a:bodyPr/>
          <a:lstStyle/>
          <a:p>
            <a:pPr lvl="1"/>
            <a:r>
              <a:rPr lang="en-GB" dirty="0"/>
              <a:t>Political</a:t>
            </a:r>
          </a:p>
          <a:p>
            <a:pPr lvl="1"/>
            <a:r>
              <a:rPr lang="en-GB" dirty="0"/>
              <a:t>Economic </a:t>
            </a:r>
          </a:p>
          <a:p>
            <a:pPr lvl="1"/>
            <a:r>
              <a:rPr lang="en-GB" dirty="0"/>
              <a:t>Social</a:t>
            </a:r>
          </a:p>
        </p:txBody>
      </p:sp>
    </p:spTree>
    <p:extLst>
      <p:ext uri="{BB962C8B-B14F-4D97-AF65-F5344CB8AC3E}">
        <p14:creationId xmlns:p14="http://schemas.microsoft.com/office/powerpoint/2010/main" val="429033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2F97E-29F0-6347-A9DE-D7929F4AAC90}"/>
              </a:ext>
            </a:extLst>
          </p:cNvPr>
          <p:cNvSpPr>
            <a:spLocks noGrp="1"/>
          </p:cNvSpPr>
          <p:nvPr>
            <p:ph type="title"/>
          </p:nvPr>
        </p:nvSpPr>
        <p:spPr/>
        <p:txBody>
          <a:bodyPr/>
          <a:lstStyle/>
          <a:p>
            <a:r>
              <a:rPr lang="en-GB" dirty="0"/>
              <a:t>Pestle Continued</a:t>
            </a:r>
          </a:p>
        </p:txBody>
      </p:sp>
      <p:sp>
        <p:nvSpPr>
          <p:cNvPr id="3" name="Content Placeholder 2">
            <a:extLst>
              <a:ext uri="{FF2B5EF4-FFF2-40B4-BE49-F238E27FC236}">
                <a16:creationId xmlns:a16="http://schemas.microsoft.com/office/drawing/2014/main" id="{29B496ED-9513-4848-9820-814A3230684C}"/>
              </a:ext>
            </a:extLst>
          </p:cNvPr>
          <p:cNvSpPr>
            <a:spLocks noGrp="1"/>
          </p:cNvSpPr>
          <p:nvPr>
            <p:ph idx="1"/>
          </p:nvPr>
        </p:nvSpPr>
        <p:spPr/>
        <p:txBody>
          <a:bodyPr/>
          <a:lstStyle/>
          <a:p>
            <a:r>
              <a:rPr lang="en-GB" dirty="0"/>
              <a:t>Technological</a:t>
            </a:r>
          </a:p>
          <a:p>
            <a:r>
              <a:rPr lang="en-GB" dirty="0"/>
              <a:t>Environmental</a:t>
            </a:r>
          </a:p>
          <a:p>
            <a:r>
              <a:rPr lang="en-GB" dirty="0"/>
              <a:t>Legal</a:t>
            </a:r>
          </a:p>
        </p:txBody>
      </p:sp>
    </p:spTree>
    <p:extLst>
      <p:ext uri="{BB962C8B-B14F-4D97-AF65-F5344CB8AC3E}">
        <p14:creationId xmlns:p14="http://schemas.microsoft.com/office/powerpoint/2010/main" val="15104905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3867F-1420-4A41-B2FC-735B248692C4}"/>
              </a:ext>
            </a:extLst>
          </p:cNvPr>
          <p:cNvSpPr>
            <a:spLocks noGrp="1"/>
          </p:cNvSpPr>
          <p:nvPr>
            <p:ph type="title"/>
          </p:nvPr>
        </p:nvSpPr>
        <p:spPr/>
        <p:txBody>
          <a:bodyPr/>
          <a:lstStyle/>
          <a:p>
            <a:r>
              <a:rPr lang="en-GB" dirty="0"/>
              <a:t>Approaches to organisation and management</a:t>
            </a:r>
          </a:p>
        </p:txBody>
      </p:sp>
      <p:sp>
        <p:nvSpPr>
          <p:cNvPr id="3" name="Content Placeholder 2">
            <a:extLst>
              <a:ext uri="{FF2B5EF4-FFF2-40B4-BE49-F238E27FC236}">
                <a16:creationId xmlns:a16="http://schemas.microsoft.com/office/drawing/2014/main" id="{B33A0CE7-F9AB-7944-A108-0FE8A55667AC}"/>
              </a:ext>
            </a:extLst>
          </p:cNvPr>
          <p:cNvSpPr>
            <a:spLocks noGrp="1"/>
          </p:cNvSpPr>
          <p:nvPr>
            <p:ph idx="1"/>
          </p:nvPr>
        </p:nvSpPr>
        <p:spPr/>
        <p:txBody>
          <a:bodyPr/>
          <a:lstStyle/>
          <a:p>
            <a:r>
              <a:rPr lang="en-GB" dirty="0"/>
              <a:t>Classical</a:t>
            </a:r>
          </a:p>
          <a:p>
            <a:r>
              <a:rPr lang="en-GB" dirty="0"/>
              <a:t>Human Relations </a:t>
            </a:r>
          </a:p>
          <a:p>
            <a:r>
              <a:rPr lang="en-GB" dirty="0"/>
              <a:t>Systems </a:t>
            </a:r>
          </a:p>
          <a:p>
            <a:r>
              <a:rPr lang="en-GB" dirty="0"/>
              <a:t>Contingency</a:t>
            </a:r>
          </a:p>
        </p:txBody>
      </p:sp>
    </p:spTree>
    <p:extLst>
      <p:ext uri="{BB962C8B-B14F-4D97-AF65-F5344CB8AC3E}">
        <p14:creationId xmlns:p14="http://schemas.microsoft.com/office/powerpoint/2010/main" val="1284860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6941D-083D-DE45-AC9D-4DF5556B25C6}"/>
              </a:ext>
            </a:extLst>
          </p:cNvPr>
          <p:cNvSpPr>
            <a:spLocks noGrp="1"/>
          </p:cNvSpPr>
          <p:nvPr>
            <p:ph type="title"/>
          </p:nvPr>
        </p:nvSpPr>
        <p:spPr/>
        <p:txBody>
          <a:bodyPr/>
          <a:lstStyle/>
          <a:p>
            <a:r>
              <a:rPr lang="en-GB" dirty="0"/>
              <a:t>Classical Management</a:t>
            </a:r>
          </a:p>
        </p:txBody>
      </p:sp>
      <p:sp>
        <p:nvSpPr>
          <p:cNvPr id="3" name="Content Placeholder 2">
            <a:extLst>
              <a:ext uri="{FF2B5EF4-FFF2-40B4-BE49-F238E27FC236}">
                <a16:creationId xmlns:a16="http://schemas.microsoft.com/office/drawing/2014/main" id="{731838EC-4E43-1A45-9AFD-A966BE717EBD}"/>
              </a:ext>
            </a:extLst>
          </p:cNvPr>
          <p:cNvSpPr>
            <a:spLocks noGrp="1"/>
          </p:cNvSpPr>
          <p:nvPr>
            <p:ph idx="1"/>
          </p:nvPr>
        </p:nvSpPr>
        <p:spPr/>
        <p:txBody>
          <a:bodyPr/>
          <a:lstStyle/>
          <a:p>
            <a:r>
              <a:rPr lang="en-GB" dirty="0" err="1"/>
              <a:t>Classicial</a:t>
            </a:r>
            <a:r>
              <a:rPr lang="en-GB" dirty="0"/>
              <a:t> management is followed in a company like </a:t>
            </a:r>
            <a:r>
              <a:rPr lang="en-GB" dirty="0" err="1"/>
              <a:t>mcdonalds</a:t>
            </a:r>
            <a:r>
              <a:rPr lang="en-GB" dirty="0"/>
              <a:t> by providing organisation structure to the business by having different sections of the store to ensure the best quality service for example, drive through, checkout service, drinks and </a:t>
            </a:r>
            <a:r>
              <a:rPr lang="en-GB" dirty="0" err="1"/>
              <a:t>icecream</a:t>
            </a:r>
            <a:r>
              <a:rPr lang="en-GB" dirty="0"/>
              <a:t> station, the fast food section and cleaning.</a:t>
            </a:r>
          </a:p>
          <a:p>
            <a:r>
              <a:rPr lang="en-GB" dirty="0"/>
              <a:t>This would follow Taylor’s scientific management theory of not putting any unnecessary pressure on the staff at </a:t>
            </a:r>
            <a:r>
              <a:rPr lang="en-GB" dirty="0" err="1"/>
              <a:t>mcdonalds</a:t>
            </a:r>
            <a:r>
              <a:rPr lang="en-GB" dirty="0"/>
              <a:t> as they would all follow the instructions of where their manager had placed them for their shift e.g. cleaning.</a:t>
            </a:r>
          </a:p>
          <a:p>
            <a:endParaRPr lang="en-GB" dirty="0"/>
          </a:p>
        </p:txBody>
      </p:sp>
    </p:spTree>
    <p:extLst>
      <p:ext uri="{BB962C8B-B14F-4D97-AF65-F5344CB8AC3E}">
        <p14:creationId xmlns:p14="http://schemas.microsoft.com/office/powerpoint/2010/main" val="753136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6EE47-3DE1-264B-958D-B9887A690971}"/>
              </a:ext>
            </a:extLst>
          </p:cNvPr>
          <p:cNvSpPr>
            <a:spLocks noGrp="1"/>
          </p:cNvSpPr>
          <p:nvPr>
            <p:ph type="title"/>
          </p:nvPr>
        </p:nvSpPr>
        <p:spPr/>
        <p:txBody>
          <a:bodyPr/>
          <a:lstStyle/>
          <a:p>
            <a:r>
              <a:rPr lang="en-GB" dirty="0"/>
              <a:t>Human Relations</a:t>
            </a:r>
          </a:p>
        </p:txBody>
      </p:sp>
      <p:sp>
        <p:nvSpPr>
          <p:cNvPr id="3" name="Content Placeholder 2">
            <a:extLst>
              <a:ext uri="{FF2B5EF4-FFF2-40B4-BE49-F238E27FC236}">
                <a16:creationId xmlns:a16="http://schemas.microsoft.com/office/drawing/2014/main" id="{06D8951C-0EB9-E74B-901C-9867F6BE9FA3}"/>
              </a:ext>
            </a:extLst>
          </p:cNvPr>
          <p:cNvSpPr>
            <a:spLocks noGrp="1"/>
          </p:cNvSpPr>
          <p:nvPr>
            <p:ph idx="1"/>
          </p:nvPr>
        </p:nvSpPr>
        <p:spPr/>
        <p:txBody>
          <a:bodyPr/>
          <a:lstStyle/>
          <a:p>
            <a:r>
              <a:rPr lang="en-GB" dirty="0"/>
              <a:t>Human Relations theory would be used with teamwork and groups. This would be used in </a:t>
            </a:r>
            <a:r>
              <a:rPr lang="en-GB" dirty="0" err="1"/>
              <a:t>Mcdonalds</a:t>
            </a:r>
            <a:r>
              <a:rPr lang="en-GB" dirty="0"/>
              <a:t> when they use the workforce and put them into smaller sections to work for that shift to provide an efficient service without any problems. </a:t>
            </a:r>
          </a:p>
          <a:p>
            <a:r>
              <a:rPr lang="en-GB" dirty="0" err="1"/>
              <a:t>Mcdonalds</a:t>
            </a:r>
            <a:r>
              <a:rPr lang="en-GB" dirty="0"/>
              <a:t> is a retailer which is very successful with their management and how they use management theories to be more structured. </a:t>
            </a:r>
          </a:p>
          <a:p>
            <a:pPr marL="0" indent="0">
              <a:buNone/>
            </a:pPr>
            <a:endParaRPr lang="en-GB" dirty="0"/>
          </a:p>
        </p:txBody>
      </p:sp>
    </p:spTree>
    <p:extLst>
      <p:ext uri="{BB962C8B-B14F-4D97-AF65-F5344CB8AC3E}">
        <p14:creationId xmlns:p14="http://schemas.microsoft.com/office/powerpoint/2010/main" val="1489354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D276A-F3D1-6A48-8C6A-2D17914C1F87}"/>
              </a:ext>
            </a:extLst>
          </p:cNvPr>
          <p:cNvSpPr>
            <a:spLocks noGrp="1"/>
          </p:cNvSpPr>
          <p:nvPr>
            <p:ph type="title"/>
          </p:nvPr>
        </p:nvSpPr>
        <p:spPr/>
        <p:txBody>
          <a:bodyPr/>
          <a:lstStyle/>
          <a:p>
            <a:r>
              <a:rPr lang="en-GB" dirty="0"/>
              <a:t>Systems</a:t>
            </a:r>
          </a:p>
        </p:txBody>
      </p:sp>
      <p:sp>
        <p:nvSpPr>
          <p:cNvPr id="3" name="Content Placeholder 2">
            <a:extLst>
              <a:ext uri="{FF2B5EF4-FFF2-40B4-BE49-F238E27FC236}">
                <a16:creationId xmlns:a16="http://schemas.microsoft.com/office/drawing/2014/main" id="{69CE4BF1-59CA-4443-81BC-9EFE27E2D636}"/>
              </a:ext>
            </a:extLst>
          </p:cNvPr>
          <p:cNvSpPr>
            <a:spLocks noGrp="1"/>
          </p:cNvSpPr>
          <p:nvPr>
            <p:ph idx="1"/>
          </p:nvPr>
        </p:nvSpPr>
        <p:spPr/>
        <p:txBody>
          <a:bodyPr/>
          <a:lstStyle/>
          <a:p>
            <a:r>
              <a:rPr lang="en-GB" dirty="0"/>
              <a:t>The system management approach would be used in McDonalds by dividing the team into sections for each shift to ensure all employees have certain task loads for that shift for example if a group were specifically asked to work on the drive through service that’s where the manager would find them if needed. </a:t>
            </a:r>
          </a:p>
          <a:p>
            <a:r>
              <a:rPr lang="en-GB" dirty="0"/>
              <a:t>The system approach allows McDonalds to run smoothly and bring the quality service to its customers. </a:t>
            </a:r>
          </a:p>
        </p:txBody>
      </p:sp>
    </p:spTree>
    <p:extLst>
      <p:ext uri="{BB962C8B-B14F-4D97-AF65-F5344CB8AC3E}">
        <p14:creationId xmlns:p14="http://schemas.microsoft.com/office/powerpoint/2010/main" val="2610760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DF013-D173-284C-9B5A-3B34D389E9DB}"/>
              </a:ext>
            </a:extLst>
          </p:cNvPr>
          <p:cNvSpPr>
            <a:spLocks noGrp="1"/>
          </p:cNvSpPr>
          <p:nvPr>
            <p:ph type="title"/>
          </p:nvPr>
        </p:nvSpPr>
        <p:spPr/>
        <p:txBody>
          <a:bodyPr/>
          <a:lstStyle/>
          <a:p>
            <a:r>
              <a:rPr lang="en-GB" dirty="0"/>
              <a:t>Contingency</a:t>
            </a:r>
          </a:p>
        </p:txBody>
      </p:sp>
      <p:sp>
        <p:nvSpPr>
          <p:cNvPr id="3" name="Content Placeholder 2">
            <a:extLst>
              <a:ext uri="{FF2B5EF4-FFF2-40B4-BE49-F238E27FC236}">
                <a16:creationId xmlns:a16="http://schemas.microsoft.com/office/drawing/2014/main" id="{251C35CE-69A6-5F4C-BC5F-4A7A09CF52B5}"/>
              </a:ext>
            </a:extLst>
          </p:cNvPr>
          <p:cNvSpPr>
            <a:spLocks noGrp="1"/>
          </p:cNvSpPr>
          <p:nvPr>
            <p:ph idx="1"/>
          </p:nvPr>
        </p:nvSpPr>
        <p:spPr/>
        <p:txBody>
          <a:bodyPr/>
          <a:lstStyle/>
          <a:p>
            <a:r>
              <a:rPr lang="en-GB" dirty="0"/>
              <a:t>The contingency approach is all about the structure and organisation of the business. </a:t>
            </a:r>
            <a:r>
              <a:rPr lang="en-GB" dirty="0" err="1"/>
              <a:t>Mcdonalds</a:t>
            </a:r>
            <a:r>
              <a:rPr lang="en-GB" dirty="0"/>
              <a:t> would have to follow the contingency approach to be as successful as it is today, for example providing leadership in every single store to be in charge of its staff to ensure the work is being done at its best standard. </a:t>
            </a:r>
          </a:p>
          <a:p>
            <a:r>
              <a:rPr lang="en-GB" dirty="0" err="1"/>
              <a:t>Mcdonalds</a:t>
            </a:r>
            <a:r>
              <a:rPr lang="en-GB" dirty="0"/>
              <a:t> also has to compete with other fast food retailers like KFC or burger king to be very organised and efficient to be more successful then their competition which does put pressure on </a:t>
            </a:r>
            <a:r>
              <a:rPr lang="en-GB" dirty="0" err="1"/>
              <a:t>mcdonalds</a:t>
            </a:r>
            <a:r>
              <a:rPr lang="en-GB" dirty="0"/>
              <a:t> staff however it is a great learning curve for its employees.</a:t>
            </a:r>
          </a:p>
        </p:txBody>
      </p:sp>
    </p:spTree>
    <p:extLst>
      <p:ext uri="{BB962C8B-B14F-4D97-AF65-F5344CB8AC3E}">
        <p14:creationId xmlns:p14="http://schemas.microsoft.com/office/powerpoint/2010/main" val="2276295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E442B-B1BD-594D-97BE-5E95CDEB3291}"/>
              </a:ext>
            </a:extLst>
          </p:cNvPr>
          <p:cNvSpPr>
            <a:spLocks noGrp="1"/>
          </p:cNvSpPr>
          <p:nvPr>
            <p:ph type="title"/>
          </p:nvPr>
        </p:nvSpPr>
        <p:spPr/>
        <p:txBody>
          <a:bodyPr/>
          <a:lstStyle/>
          <a:p>
            <a:r>
              <a:rPr lang="en-GB" dirty="0"/>
              <a:t>Teamwork</a:t>
            </a:r>
          </a:p>
        </p:txBody>
      </p:sp>
      <p:sp>
        <p:nvSpPr>
          <p:cNvPr id="3" name="Content Placeholder 2">
            <a:extLst>
              <a:ext uri="{FF2B5EF4-FFF2-40B4-BE49-F238E27FC236}">
                <a16:creationId xmlns:a16="http://schemas.microsoft.com/office/drawing/2014/main" id="{9707A0BE-AD03-F048-A7E0-3F3ABDAAB0C4}"/>
              </a:ext>
            </a:extLst>
          </p:cNvPr>
          <p:cNvSpPr>
            <a:spLocks noGrp="1"/>
          </p:cNvSpPr>
          <p:nvPr>
            <p:ph idx="1"/>
          </p:nvPr>
        </p:nvSpPr>
        <p:spPr/>
        <p:txBody>
          <a:bodyPr/>
          <a:lstStyle/>
          <a:p>
            <a:r>
              <a:rPr lang="en-GB" dirty="0"/>
              <a:t>Teamwork is an essential part of creating an effective and successful business like McDonalds, it is a small group of people working together to complete efficient tasks. In McDonalds there are many different aspects of the job role from greeting customers to making their food. </a:t>
            </a:r>
          </a:p>
          <a:p>
            <a:r>
              <a:rPr lang="en-GB" dirty="0"/>
              <a:t>The responsibilities of the Restaurant Manager or the team leader at McDonald’s are to set targets, plan budgets, maintain and control stock, recruit, train and motivate a team, create and drive marketing campaigns and build and foster customer relations. (Member, 2021)</a:t>
            </a:r>
          </a:p>
          <a:p>
            <a:endParaRPr lang="en-GB" dirty="0"/>
          </a:p>
          <a:p>
            <a:endParaRPr lang="en-GB" dirty="0"/>
          </a:p>
        </p:txBody>
      </p:sp>
    </p:spTree>
    <p:extLst>
      <p:ext uri="{BB962C8B-B14F-4D97-AF65-F5344CB8AC3E}">
        <p14:creationId xmlns:p14="http://schemas.microsoft.com/office/powerpoint/2010/main" val="336400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278D5-C1EF-6743-8C50-30EF638E50A4}"/>
              </a:ext>
            </a:extLst>
          </p:cNvPr>
          <p:cNvSpPr>
            <a:spLocks noGrp="1"/>
          </p:cNvSpPr>
          <p:nvPr>
            <p:ph type="title"/>
          </p:nvPr>
        </p:nvSpPr>
        <p:spPr/>
        <p:txBody>
          <a:bodyPr/>
          <a:lstStyle/>
          <a:p>
            <a:r>
              <a:rPr lang="en-GB" dirty="0"/>
              <a:t>Skills needed to work in McDonalds</a:t>
            </a:r>
          </a:p>
        </p:txBody>
      </p:sp>
      <p:sp>
        <p:nvSpPr>
          <p:cNvPr id="3" name="Content Placeholder 2">
            <a:extLst>
              <a:ext uri="{FF2B5EF4-FFF2-40B4-BE49-F238E27FC236}">
                <a16:creationId xmlns:a16="http://schemas.microsoft.com/office/drawing/2014/main" id="{53F43AA5-22B3-E245-B8C4-DF958ABB62BD}"/>
              </a:ext>
            </a:extLst>
          </p:cNvPr>
          <p:cNvSpPr>
            <a:spLocks noGrp="1"/>
          </p:cNvSpPr>
          <p:nvPr>
            <p:ph idx="1"/>
          </p:nvPr>
        </p:nvSpPr>
        <p:spPr/>
        <p:txBody>
          <a:bodyPr/>
          <a:lstStyle/>
          <a:p>
            <a:r>
              <a:rPr lang="en-GB" dirty="0"/>
              <a:t>Food and kitchen health and safety</a:t>
            </a:r>
          </a:p>
          <a:p>
            <a:r>
              <a:rPr lang="en-GB" dirty="0"/>
              <a:t>Task separation</a:t>
            </a:r>
          </a:p>
          <a:p>
            <a:r>
              <a:rPr lang="en-GB" dirty="0"/>
              <a:t>Teamwork and effective communication</a:t>
            </a:r>
          </a:p>
          <a:p>
            <a:r>
              <a:rPr lang="en-GB" dirty="0"/>
              <a:t>Use of restaurant equipment e.g. drinks machines, fryers and ovens</a:t>
            </a:r>
          </a:p>
          <a:p>
            <a:r>
              <a:rPr lang="en-GB" dirty="0"/>
              <a:t>Besides learning about the actual tasks at McDonald's — making burgers, fries, customer service — one learns how to work together with other people. (Cain, 2018)</a:t>
            </a:r>
          </a:p>
        </p:txBody>
      </p:sp>
    </p:spTree>
    <p:extLst>
      <p:ext uri="{BB962C8B-B14F-4D97-AF65-F5344CB8AC3E}">
        <p14:creationId xmlns:p14="http://schemas.microsoft.com/office/powerpoint/2010/main" val="4107018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B33FF-5D86-C94B-A66E-C0B64D0DCE56}"/>
              </a:ext>
            </a:extLst>
          </p:cNvPr>
          <p:cNvSpPr>
            <a:spLocks noGrp="1"/>
          </p:cNvSpPr>
          <p:nvPr>
            <p:ph type="title"/>
          </p:nvPr>
        </p:nvSpPr>
        <p:spPr/>
        <p:txBody>
          <a:bodyPr/>
          <a:lstStyle/>
          <a:p>
            <a:r>
              <a:rPr lang="en-GB" dirty="0"/>
              <a:t>Corporate social responsibility ( CSR)</a:t>
            </a:r>
          </a:p>
        </p:txBody>
      </p:sp>
      <p:sp>
        <p:nvSpPr>
          <p:cNvPr id="3" name="Content Placeholder 2">
            <a:extLst>
              <a:ext uri="{FF2B5EF4-FFF2-40B4-BE49-F238E27FC236}">
                <a16:creationId xmlns:a16="http://schemas.microsoft.com/office/drawing/2014/main" id="{16239ABD-7903-6D49-AD22-DCA0A45F67BC}"/>
              </a:ext>
            </a:extLst>
          </p:cNvPr>
          <p:cNvSpPr>
            <a:spLocks noGrp="1"/>
          </p:cNvSpPr>
          <p:nvPr>
            <p:ph idx="1"/>
          </p:nvPr>
        </p:nvSpPr>
        <p:spPr/>
        <p:txBody>
          <a:bodyPr/>
          <a:lstStyle/>
          <a:p>
            <a:r>
              <a:rPr lang="en-GB" dirty="0"/>
              <a:t>Corporate social responsibility is how a company impacts its society and helps its community in different ways. McDonalds would use CSR in their business by focusing on how they impact society for example, the farmers they get their produce from like the meat they need for their food or where they get their drinks supplies from e.g. coffee.</a:t>
            </a:r>
          </a:p>
          <a:p>
            <a:r>
              <a:rPr lang="en-GB" dirty="0"/>
              <a:t>Making a difference in local communities, companies can increase sales, drive customer loyalty, and recruit better talent with the right approach to corporate social responsibility. (Perry, 2020)</a:t>
            </a:r>
          </a:p>
          <a:p>
            <a:r>
              <a:rPr lang="en-GB" dirty="0"/>
              <a:t>Using CSR in a business like </a:t>
            </a:r>
            <a:r>
              <a:rPr lang="en-GB" dirty="0" err="1"/>
              <a:t>Mcdonalds</a:t>
            </a:r>
            <a:r>
              <a:rPr lang="en-GB" dirty="0"/>
              <a:t> shows customers and </a:t>
            </a:r>
            <a:r>
              <a:rPr lang="en-GB" dirty="0" err="1"/>
              <a:t>stakehokders</a:t>
            </a:r>
            <a:r>
              <a:rPr lang="en-GB" dirty="0"/>
              <a:t> how </a:t>
            </a:r>
            <a:r>
              <a:rPr lang="en-GB" dirty="0" err="1"/>
              <a:t>Mcdonalds</a:t>
            </a:r>
            <a:r>
              <a:rPr lang="en-GB" dirty="0"/>
              <a:t> is doing to help their communities and society and how they are helping to make it a better place for example their packaging being as environmentally friendly as possible.</a:t>
            </a:r>
          </a:p>
        </p:txBody>
      </p:sp>
    </p:spTree>
    <p:extLst>
      <p:ext uri="{BB962C8B-B14F-4D97-AF65-F5344CB8AC3E}">
        <p14:creationId xmlns:p14="http://schemas.microsoft.com/office/powerpoint/2010/main" val="1149758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BDFCE-49A0-A641-96AD-D017A27CCBF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4CAEF69-BABA-2848-96F9-D76931CA0A39}"/>
              </a:ext>
            </a:extLst>
          </p:cNvPr>
          <p:cNvSpPr>
            <a:spLocks noGrp="1"/>
          </p:cNvSpPr>
          <p:nvPr>
            <p:ph idx="1"/>
          </p:nvPr>
        </p:nvSpPr>
        <p:spPr/>
        <p:txBody>
          <a:bodyPr>
            <a:normAutofit fontScale="55000" lnSpcReduction="20000"/>
          </a:bodyPr>
          <a:lstStyle/>
          <a:p>
            <a:r>
              <a:rPr lang="en-GB" dirty="0" err="1"/>
              <a:t>Aine</a:t>
            </a:r>
            <a:r>
              <a:rPr lang="en-GB" dirty="0"/>
              <a:t> Cain, ( June 20</a:t>
            </a:r>
            <a:r>
              <a:rPr lang="en-GB" baseline="30000" dirty="0"/>
              <a:t>th</a:t>
            </a:r>
            <a:r>
              <a:rPr lang="en-GB" dirty="0"/>
              <a:t> 2018) McDonald's employees share 7 things they learned from working at the fast-food giant. Received from</a:t>
            </a:r>
            <a:r>
              <a:rPr lang="en-GB" b="1" dirty="0"/>
              <a:t> </a:t>
            </a:r>
            <a:r>
              <a:rPr lang="en-GB" dirty="0"/>
              <a:t>https://</a:t>
            </a:r>
            <a:r>
              <a:rPr lang="en-GB" dirty="0" err="1"/>
              <a:t>www.businessinsider.com</a:t>
            </a:r>
            <a:r>
              <a:rPr lang="en-GB" dirty="0"/>
              <a:t>/mcdonalds-employees-share-what-they-have-learned-2018-6?r=US&amp;IR=T</a:t>
            </a:r>
            <a:r>
              <a:rPr lang="en-GB" b="1" dirty="0"/>
              <a:t> </a:t>
            </a:r>
            <a:endParaRPr lang="en-GB" dirty="0"/>
          </a:p>
          <a:p>
            <a:r>
              <a:rPr lang="en-GB" dirty="0"/>
              <a:t>Anna Lewis, (5</a:t>
            </a:r>
            <a:r>
              <a:rPr lang="en-GB" baseline="30000" dirty="0"/>
              <a:t>th</a:t>
            </a:r>
            <a:r>
              <a:rPr lang="en-GB" dirty="0"/>
              <a:t> of December 2019) 16 Mind-Blowing McDonald's Facts You Never Knew. Received from https://</a:t>
            </a:r>
            <a:r>
              <a:rPr lang="en-GB" dirty="0" err="1"/>
              <a:t>www.delish.com</a:t>
            </a:r>
            <a:r>
              <a:rPr lang="en-GB" dirty="0"/>
              <a:t>/</a:t>
            </a:r>
            <a:r>
              <a:rPr lang="en-GB" dirty="0" err="1"/>
              <a:t>uk</a:t>
            </a:r>
            <a:r>
              <a:rPr lang="en-GB" dirty="0"/>
              <a:t>/food-news/a30078423/</a:t>
            </a:r>
            <a:r>
              <a:rPr lang="en-GB" dirty="0" err="1"/>
              <a:t>mcdonalds</a:t>
            </a:r>
            <a:r>
              <a:rPr lang="en-GB" dirty="0"/>
              <a:t>-facts/ </a:t>
            </a:r>
          </a:p>
          <a:p>
            <a:r>
              <a:rPr lang="en-GB" dirty="0"/>
              <a:t>Joe David, (13</a:t>
            </a:r>
            <a:r>
              <a:rPr lang="en-GB" baseline="30000" dirty="0"/>
              <a:t>th</a:t>
            </a:r>
            <a:r>
              <a:rPr lang="en-GB" dirty="0"/>
              <a:t> of August 2020), McDonalds SWOT - SWOT analysis of McDonalds. received from https://</a:t>
            </a:r>
            <a:r>
              <a:rPr lang="en-GB" dirty="0" err="1"/>
              <a:t>howandwhat.net</a:t>
            </a:r>
            <a:r>
              <a:rPr lang="en-GB" dirty="0"/>
              <a:t>/</a:t>
            </a:r>
            <a:r>
              <a:rPr lang="en-GB" dirty="0" err="1"/>
              <a:t>mcdonalds</a:t>
            </a:r>
            <a:r>
              <a:rPr lang="en-GB" dirty="0"/>
              <a:t>-swot-swot-analysis-</a:t>
            </a:r>
            <a:r>
              <a:rPr lang="en-GB" dirty="0" err="1"/>
              <a:t>mcdonalds</a:t>
            </a:r>
            <a:r>
              <a:rPr lang="en-GB" dirty="0"/>
              <a:t>/ </a:t>
            </a:r>
          </a:p>
          <a:p>
            <a:r>
              <a:rPr lang="en-GB" dirty="0" err="1"/>
              <a:t>Karandeep</a:t>
            </a:r>
            <a:r>
              <a:rPr lang="en-GB" dirty="0"/>
              <a:t> Singh, (October 21</a:t>
            </a:r>
            <a:r>
              <a:rPr lang="en-GB" baseline="30000" dirty="0"/>
              <a:t>st</a:t>
            </a:r>
            <a:r>
              <a:rPr lang="en-GB" dirty="0"/>
              <a:t> 2019) SWOT Analysis of McDonalds. Received from https://</a:t>
            </a:r>
            <a:r>
              <a:rPr lang="en-GB" dirty="0" err="1"/>
              <a:t>www.marketingark.com</a:t>
            </a:r>
            <a:r>
              <a:rPr lang="en-GB" dirty="0"/>
              <a:t>/</a:t>
            </a:r>
            <a:r>
              <a:rPr lang="en-GB" dirty="0" err="1"/>
              <a:t>mcdonalds</a:t>
            </a:r>
            <a:r>
              <a:rPr lang="en-GB" dirty="0"/>
              <a:t>-swot-</a:t>
            </a:r>
            <a:r>
              <a:rPr lang="en-GB" dirty="0" err="1"/>
              <a:t>analysis.html</a:t>
            </a:r>
            <a:r>
              <a:rPr lang="en-GB" dirty="0"/>
              <a:t> </a:t>
            </a:r>
          </a:p>
          <a:p>
            <a:r>
              <a:rPr lang="en-GB" dirty="0"/>
              <a:t>McDonalds Crew Member ( 30</a:t>
            </a:r>
            <a:r>
              <a:rPr lang="en-GB" baseline="30000" dirty="0"/>
              <a:t>th</a:t>
            </a:r>
            <a:r>
              <a:rPr lang="en-GB" dirty="0"/>
              <a:t> of April 2021) McDonalds crew member skills. Received from https://</a:t>
            </a:r>
            <a:r>
              <a:rPr lang="en-GB" dirty="0" err="1"/>
              <a:t>www.zippia.com</a:t>
            </a:r>
            <a:r>
              <a:rPr lang="en-GB" dirty="0"/>
              <a:t>/</a:t>
            </a:r>
            <a:r>
              <a:rPr lang="en-GB" dirty="0" err="1"/>
              <a:t>mcdonalds</a:t>
            </a:r>
            <a:r>
              <a:rPr lang="en-GB" dirty="0"/>
              <a:t>-crew-member-jobs/skills/ </a:t>
            </a:r>
          </a:p>
          <a:p>
            <a:r>
              <a:rPr lang="en-GB" dirty="0"/>
              <a:t>Paul Perry, (4</a:t>
            </a:r>
            <a:r>
              <a:rPr lang="en-GB" baseline="30000" dirty="0"/>
              <a:t>th</a:t>
            </a:r>
            <a:r>
              <a:rPr lang="en-GB" dirty="0"/>
              <a:t> of </a:t>
            </a:r>
            <a:r>
              <a:rPr lang="en-GB" dirty="0" err="1"/>
              <a:t>Febuary</a:t>
            </a:r>
            <a:r>
              <a:rPr lang="en-GB" dirty="0"/>
              <a:t> 2020) What’s the Purpose of Corporate Social Responsibility (CSR)? Received from https://</a:t>
            </a:r>
            <a:r>
              <a:rPr lang="en-GB" dirty="0" err="1"/>
              <a:t>blog.submittable.com</a:t>
            </a:r>
            <a:r>
              <a:rPr lang="en-GB" dirty="0"/>
              <a:t>/corporate-social-responsibility-</a:t>
            </a:r>
            <a:r>
              <a:rPr lang="en-GB" dirty="0" err="1"/>
              <a:t>csr</a:t>
            </a:r>
            <a:r>
              <a:rPr lang="en-GB" dirty="0"/>
              <a:t>/ </a:t>
            </a:r>
          </a:p>
          <a:p>
            <a:r>
              <a:rPr lang="en-GB" dirty="0"/>
              <a:t>Renee Bailey, (March 30</a:t>
            </a:r>
            <a:r>
              <a:rPr lang="en-GB" baseline="30000" dirty="0"/>
              <a:t>th</a:t>
            </a:r>
            <a:r>
              <a:rPr lang="en-GB" dirty="0"/>
              <a:t> 2020) How has McDonalds been so successful for so long? Received from https://</a:t>
            </a:r>
            <a:r>
              <a:rPr lang="en-GB" dirty="0" err="1"/>
              <a:t>www.franchisedirect.com</a:t>
            </a:r>
            <a:r>
              <a:rPr lang="en-GB" dirty="0"/>
              <a:t>/information/</a:t>
            </a:r>
            <a:r>
              <a:rPr lang="en-GB" dirty="0" err="1"/>
              <a:t>markettrendsfactsaboutfranchising</a:t>
            </a:r>
            <a:r>
              <a:rPr lang="en-GB" dirty="0"/>
              <a:t>/</a:t>
            </a:r>
            <a:r>
              <a:rPr lang="en-GB" dirty="0" err="1"/>
              <a:t>thesuccessofmcdonalds</a:t>
            </a:r>
            <a:r>
              <a:rPr lang="en-GB" dirty="0"/>
              <a:t>/8/1111/ </a:t>
            </a:r>
          </a:p>
          <a:p>
            <a:r>
              <a:rPr lang="en-GB" dirty="0"/>
              <a:t>S. Lock (8</a:t>
            </a:r>
            <a:r>
              <a:rPr lang="en-GB" baseline="30000" dirty="0"/>
              <a:t>th</a:t>
            </a:r>
            <a:r>
              <a:rPr lang="en-GB" dirty="0"/>
              <a:t> of April 2021) Net income of </a:t>
            </a:r>
            <a:r>
              <a:rPr lang="en-GB" dirty="0" err="1"/>
              <a:t>mcdonalds</a:t>
            </a:r>
            <a:r>
              <a:rPr lang="en-GB" dirty="0"/>
              <a:t> 2005-2020. Received from https://</a:t>
            </a:r>
            <a:r>
              <a:rPr lang="en-GB" dirty="0" err="1"/>
              <a:t>www.statista.com</a:t>
            </a:r>
            <a:r>
              <a:rPr lang="en-GB" dirty="0"/>
              <a:t>/statistics/219420/net-income-of-the-</a:t>
            </a:r>
            <a:r>
              <a:rPr lang="en-GB" dirty="0" err="1"/>
              <a:t>mcdonalds</a:t>
            </a:r>
            <a:r>
              <a:rPr lang="en-GB" dirty="0"/>
              <a:t>-corporation/ </a:t>
            </a:r>
          </a:p>
          <a:p>
            <a:r>
              <a:rPr lang="en-GB" dirty="0"/>
              <a:t>Sarah </a:t>
            </a:r>
            <a:r>
              <a:rPr lang="en-GB" dirty="0" err="1"/>
              <a:t>Murihead</a:t>
            </a:r>
            <a:r>
              <a:rPr lang="en-GB" dirty="0"/>
              <a:t> (May 30</a:t>
            </a:r>
            <a:r>
              <a:rPr lang="en-GB" baseline="30000" dirty="0"/>
              <a:t>th</a:t>
            </a:r>
            <a:r>
              <a:rPr lang="en-GB" dirty="0"/>
              <a:t> 2014) McDonald's sets measurable sustainability goals. Received from https://</a:t>
            </a:r>
            <a:r>
              <a:rPr lang="en-GB" dirty="0" err="1"/>
              <a:t>www.feedstuffs.com</a:t>
            </a:r>
            <a:r>
              <a:rPr lang="en-GB" dirty="0"/>
              <a:t>/story-mcdonalds-sets-measurable-sustainability-goals-52-113239 </a:t>
            </a:r>
            <a:endParaRPr lang="en-GB" b="1" dirty="0"/>
          </a:p>
          <a:p>
            <a:r>
              <a:rPr lang="en-GB" dirty="0"/>
              <a:t>Staff Writer, (6</a:t>
            </a:r>
            <a:r>
              <a:rPr lang="en-GB" baseline="30000" dirty="0"/>
              <a:t>th</a:t>
            </a:r>
            <a:r>
              <a:rPr lang="en-GB" dirty="0"/>
              <a:t> of April 2020), What are McDonald’s objectives? Received from https://</a:t>
            </a:r>
            <a:r>
              <a:rPr lang="en-GB" dirty="0" err="1"/>
              <a:t>www.reference.com</a:t>
            </a:r>
            <a:r>
              <a:rPr lang="en-GB" dirty="0"/>
              <a:t>/business-finance/objectives-mcdonald-s-77ea8df7691c6241 </a:t>
            </a:r>
          </a:p>
          <a:p>
            <a:endParaRPr lang="en-GB" dirty="0"/>
          </a:p>
        </p:txBody>
      </p:sp>
    </p:spTree>
    <p:extLst>
      <p:ext uri="{BB962C8B-B14F-4D97-AF65-F5344CB8AC3E}">
        <p14:creationId xmlns:p14="http://schemas.microsoft.com/office/powerpoint/2010/main" val="21122229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297</TotalTime>
  <Words>2359</Words>
  <Application>Microsoft Macintosh PowerPoint</Application>
  <PresentationFormat>Widescreen</PresentationFormat>
  <Paragraphs>113</Paragraphs>
  <Slides>22</Slides>
  <Notes>2</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Century Gothic</vt:lpstr>
      <vt:lpstr>Wingdings 2</vt:lpstr>
      <vt:lpstr>Quotable</vt:lpstr>
      <vt:lpstr>McDonalds – Assignment 2</vt:lpstr>
      <vt:lpstr>Background</vt:lpstr>
      <vt:lpstr>Goals</vt:lpstr>
      <vt:lpstr>Objectives</vt:lpstr>
      <vt:lpstr>Profit Within the Last Year</vt:lpstr>
      <vt:lpstr>SWOT</vt:lpstr>
      <vt:lpstr>Strengths</vt:lpstr>
      <vt:lpstr>Weaknesses</vt:lpstr>
      <vt:lpstr>Opportunities</vt:lpstr>
      <vt:lpstr>Threats</vt:lpstr>
      <vt:lpstr>PESTEL</vt:lpstr>
      <vt:lpstr>Pestle continued </vt:lpstr>
      <vt:lpstr>Pestle Continued</vt:lpstr>
      <vt:lpstr>Approaches to organisation and management</vt:lpstr>
      <vt:lpstr>Classical Management</vt:lpstr>
      <vt:lpstr>Human Relations</vt:lpstr>
      <vt:lpstr>Systems</vt:lpstr>
      <vt:lpstr>Contingency</vt:lpstr>
      <vt:lpstr>Teamwork</vt:lpstr>
      <vt:lpstr>Skills needed to work in McDonalds</vt:lpstr>
      <vt:lpstr>Corporate social responsibility ( CSR)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McDonalds – Assignment 2</dc:title>
  <dc:creator>Nia-Mai Hopcroft (2003405)</dc:creator>
  <cp:lastModifiedBy>Nia-Mai Hopcroft (2003405)</cp:lastModifiedBy>
  <cp:revision>24</cp:revision>
  <dcterms:created xsi:type="dcterms:W3CDTF">2021-07-19T16:14:39Z</dcterms:created>
  <dcterms:modified xsi:type="dcterms:W3CDTF">2021-07-19T22:09:55Z</dcterms:modified>
</cp:coreProperties>
</file>