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1"/>
  </p:sldMasterIdLst>
  <p:sldIdLst>
    <p:sldId id="267" r:id="rId2"/>
    <p:sldId id="256" r:id="rId3"/>
    <p:sldId id="265" r:id="rId4"/>
    <p:sldId id="257" r:id="rId5"/>
    <p:sldId id="266" r:id="rId6"/>
    <p:sldId id="258" r:id="rId7"/>
    <p:sldId id="260" r:id="rId8"/>
    <p:sldId id="268" r:id="rId9"/>
    <p:sldId id="261" r:id="rId10"/>
    <p:sldId id="263" r:id="rId11"/>
    <p:sldId id="264" r:id="rId12"/>
    <p:sldId id="259"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D12EF7-3E17-4386-9F7A-9120153788F6}" v="77" dt="2026-02-16T12:02:41.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60"/>
  </p:normalViewPr>
  <p:slideViewPr>
    <p:cSldViewPr snapToGrid="0">
      <p:cViewPr>
        <p:scale>
          <a:sx n="62" d="100"/>
          <a:sy n="62" d="100"/>
        </p:scale>
        <p:origin x="28"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gina Begum (2215742)" userId="a080754c-ba81-4daa-a439-84eb64926a5e" providerId="ADAL" clId="{D182DA2B-6A44-416B-BAA6-5D12BBBB8FE3}"/>
    <pc:docChg chg="undo redo custSel addSld delSld modSld sldOrd">
      <pc:chgData name="Nagina Begum (2215742)" userId="a080754c-ba81-4daa-a439-84eb64926a5e" providerId="ADAL" clId="{D182DA2B-6A44-416B-BAA6-5D12BBBB8FE3}" dt="2026-02-16T12:07:29.426" v="2059" actId="20577"/>
      <pc:docMkLst>
        <pc:docMk/>
      </pc:docMkLst>
      <pc:sldChg chg="addSp delSp modSp mod setBg">
        <pc:chgData name="Nagina Begum (2215742)" userId="a080754c-ba81-4daa-a439-84eb64926a5e" providerId="ADAL" clId="{D182DA2B-6A44-416B-BAA6-5D12BBBB8FE3}" dt="2026-02-10T10:05:17.646" v="601" actId="26606"/>
        <pc:sldMkLst>
          <pc:docMk/>
          <pc:sldMk cId="873511866" sldId="256"/>
        </pc:sldMkLst>
        <pc:spChg chg="mod">
          <ac:chgData name="Nagina Begum (2215742)" userId="a080754c-ba81-4daa-a439-84eb64926a5e" providerId="ADAL" clId="{D182DA2B-6A44-416B-BAA6-5D12BBBB8FE3}" dt="2026-02-10T10:05:17.646" v="601" actId="26606"/>
          <ac:spMkLst>
            <pc:docMk/>
            <pc:sldMk cId="873511866" sldId="256"/>
            <ac:spMk id="4" creationId="{29FE90B7-B671-7447-DD58-52DE8EF3B5EF}"/>
          </ac:spMkLst>
        </pc:spChg>
        <pc:spChg chg="mod ord">
          <ac:chgData name="Nagina Begum (2215742)" userId="a080754c-ba81-4daa-a439-84eb64926a5e" providerId="ADAL" clId="{D182DA2B-6A44-416B-BAA6-5D12BBBB8FE3}" dt="2026-02-10T10:05:17.646" v="601" actId="26606"/>
          <ac:spMkLst>
            <pc:docMk/>
            <pc:sldMk cId="873511866" sldId="256"/>
            <ac:spMk id="5" creationId="{615603BA-886F-F362-D5E7-AF6C1FB8F1C4}"/>
          </ac:spMkLst>
        </pc:spChg>
        <pc:picChg chg="mod">
          <ac:chgData name="Nagina Begum (2215742)" userId="a080754c-ba81-4daa-a439-84eb64926a5e" providerId="ADAL" clId="{D182DA2B-6A44-416B-BAA6-5D12BBBB8FE3}" dt="2026-02-10T10:05:17.646" v="601" actId="26606"/>
          <ac:picMkLst>
            <pc:docMk/>
            <pc:sldMk cId="873511866" sldId="256"/>
            <ac:picMk id="3" creationId="{AAC25E2B-1128-454C-94A3-DE72C2B673FA}"/>
          </ac:picMkLst>
        </pc:picChg>
      </pc:sldChg>
      <pc:sldChg chg="addSp delSp modSp mod">
        <pc:chgData name="Nagina Begum (2215742)" userId="a080754c-ba81-4daa-a439-84eb64926a5e" providerId="ADAL" clId="{D182DA2B-6A44-416B-BAA6-5D12BBBB8FE3}" dt="2026-02-16T12:07:29.426" v="2059" actId="20577"/>
        <pc:sldMkLst>
          <pc:docMk/>
          <pc:sldMk cId="604118673" sldId="257"/>
        </pc:sldMkLst>
        <pc:spChg chg="add mod">
          <ac:chgData name="Nagina Begum (2215742)" userId="a080754c-ba81-4daa-a439-84eb64926a5e" providerId="ADAL" clId="{D182DA2B-6A44-416B-BAA6-5D12BBBB8FE3}" dt="2026-02-15T22:26:14.433" v="1538" actId="1076"/>
          <ac:spMkLst>
            <pc:docMk/>
            <pc:sldMk cId="604118673" sldId="257"/>
            <ac:spMk id="6" creationId="{6DA21EDB-F917-89F6-5586-42ADB619E10C}"/>
          </ac:spMkLst>
        </pc:spChg>
        <pc:spChg chg="add mod">
          <ac:chgData name="Nagina Begum (2215742)" userId="a080754c-ba81-4daa-a439-84eb64926a5e" providerId="ADAL" clId="{D182DA2B-6A44-416B-BAA6-5D12BBBB8FE3}" dt="2026-02-16T11:55:29.731" v="1960" actId="20577"/>
          <ac:spMkLst>
            <pc:docMk/>
            <pc:sldMk cId="604118673" sldId="257"/>
            <ac:spMk id="9" creationId="{C70D7894-5435-0C11-82AA-6FC4273C9C7F}"/>
          </ac:spMkLst>
        </pc:spChg>
        <pc:graphicFrameChg chg="add mod modGraphic">
          <ac:chgData name="Nagina Begum (2215742)" userId="a080754c-ba81-4daa-a439-84eb64926a5e" providerId="ADAL" clId="{D182DA2B-6A44-416B-BAA6-5D12BBBB8FE3}" dt="2026-02-16T12:07:29.426" v="2059" actId="20577"/>
          <ac:graphicFrameMkLst>
            <pc:docMk/>
            <pc:sldMk cId="604118673" sldId="257"/>
            <ac:graphicFrameMk id="17" creationId="{CDD0936F-10B0-7DD6-63EE-EBD6C339E440}"/>
          </ac:graphicFrameMkLst>
        </pc:graphicFrameChg>
        <pc:picChg chg="add mod">
          <ac:chgData name="Nagina Begum (2215742)" userId="a080754c-ba81-4daa-a439-84eb64926a5e" providerId="ADAL" clId="{D182DA2B-6A44-416B-BAA6-5D12BBBB8FE3}" dt="2026-02-10T17:59:40.460" v="622" actId="1076"/>
          <ac:picMkLst>
            <pc:docMk/>
            <pc:sldMk cId="604118673" sldId="257"/>
            <ac:picMk id="7" creationId="{25C6572C-B0A7-7704-B57A-AD06D5070505}"/>
          </ac:picMkLst>
        </pc:picChg>
      </pc:sldChg>
      <pc:sldChg chg="addSp delSp modSp mod">
        <pc:chgData name="Nagina Begum (2215742)" userId="a080754c-ba81-4daa-a439-84eb64926a5e" providerId="ADAL" clId="{D182DA2B-6A44-416B-BAA6-5D12BBBB8FE3}" dt="2026-02-15T22:37:02.535" v="1603" actId="931"/>
        <pc:sldMkLst>
          <pc:docMk/>
          <pc:sldMk cId="3221985798" sldId="258"/>
        </pc:sldMkLst>
        <pc:spChg chg="add mod">
          <ac:chgData name="Nagina Begum (2215742)" userId="a080754c-ba81-4daa-a439-84eb64926a5e" providerId="ADAL" clId="{D182DA2B-6A44-416B-BAA6-5D12BBBB8FE3}" dt="2026-02-15T22:27:33.292" v="1543" actId="2711"/>
          <ac:spMkLst>
            <pc:docMk/>
            <pc:sldMk cId="3221985798" sldId="258"/>
            <ac:spMk id="10" creationId="{E5098EFD-0347-493A-E194-7D5E7758A1CB}"/>
          </ac:spMkLst>
        </pc:spChg>
        <pc:spChg chg="add mod">
          <ac:chgData name="Nagina Begum (2215742)" userId="a080754c-ba81-4daa-a439-84eb64926a5e" providerId="ADAL" clId="{D182DA2B-6A44-416B-BAA6-5D12BBBB8FE3}" dt="2026-02-15T22:37:02.535" v="1603" actId="931"/>
          <ac:spMkLst>
            <pc:docMk/>
            <pc:sldMk cId="3221985798" sldId="258"/>
            <ac:spMk id="15" creationId="{F4AA784A-963C-875C-D9A3-094080627C7D}"/>
          </ac:spMkLst>
        </pc:spChg>
        <pc:graphicFrameChg chg="add mod">
          <ac:chgData name="Nagina Begum (2215742)" userId="a080754c-ba81-4daa-a439-84eb64926a5e" providerId="ADAL" clId="{D182DA2B-6A44-416B-BAA6-5D12BBBB8FE3}" dt="2026-02-05T15:05:28.926" v="274" actId="478"/>
          <ac:graphicFrameMkLst>
            <pc:docMk/>
            <pc:sldMk cId="3221985798" sldId="258"/>
            <ac:graphicFrameMk id="9" creationId="{795C78A5-60C7-B348-4CA0-1EADF5B82725}"/>
          </ac:graphicFrameMkLst>
        </pc:graphicFrameChg>
        <pc:picChg chg="add mod">
          <ac:chgData name="Nagina Begum (2215742)" userId="a080754c-ba81-4daa-a439-84eb64926a5e" providerId="ADAL" clId="{D182DA2B-6A44-416B-BAA6-5D12BBBB8FE3}" dt="2026-02-15T22:36:40.406" v="1602" actId="931"/>
          <ac:picMkLst>
            <pc:docMk/>
            <pc:sldMk cId="3221985798" sldId="258"/>
            <ac:picMk id="14" creationId="{335AFDD7-449A-4EBA-818C-983826E057CC}"/>
          </ac:picMkLst>
        </pc:picChg>
      </pc:sldChg>
      <pc:sldChg chg="addSp delSp modSp mod ord">
        <pc:chgData name="Nagina Begum (2215742)" userId="a080754c-ba81-4daa-a439-84eb64926a5e" providerId="ADAL" clId="{D182DA2B-6A44-416B-BAA6-5D12BBBB8FE3}" dt="2026-02-16T12:01:53.746" v="2009" actId="14100"/>
        <pc:sldMkLst>
          <pc:docMk/>
          <pc:sldMk cId="1465216581" sldId="259"/>
        </pc:sldMkLst>
        <pc:spChg chg="mod">
          <ac:chgData name="Nagina Begum (2215742)" userId="a080754c-ba81-4daa-a439-84eb64926a5e" providerId="ADAL" clId="{D182DA2B-6A44-416B-BAA6-5D12BBBB8FE3}" dt="2026-02-08T08:11:54.101" v="459" actId="6549"/>
          <ac:spMkLst>
            <pc:docMk/>
            <pc:sldMk cId="1465216581" sldId="259"/>
            <ac:spMk id="5" creationId="{3E71D950-6F1D-9CD3-6473-DE1CD16D00DC}"/>
          </ac:spMkLst>
        </pc:spChg>
        <pc:spChg chg="add mod">
          <ac:chgData name="Nagina Begum (2215742)" userId="a080754c-ba81-4daa-a439-84eb64926a5e" providerId="ADAL" clId="{D182DA2B-6A44-416B-BAA6-5D12BBBB8FE3}" dt="2026-02-16T12:01:53.746" v="2009" actId="14100"/>
          <ac:spMkLst>
            <pc:docMk/>
            <pc:sldMk cId="1465216581" sldId="259"/>
            <ac:spMk id="9" creationId="{6E3E52CB-9439-9083-ECA0-BC805537A36B}"/>
          </ac:spMkLst>
        </pc:spChg>
        <pc:spChg chg="add mod">
          <ac:chgData name="Nagina Begum (2215742)" userId="a080754c-ba81-4daa-a439-84eb64926a5e" providerId="ADAL" clId="{D182DA2B-6A44-416B-BAA6-5D12BBBB8FE3}" dt="2026-02-16T12:01:45.354" v="2008" actId="14100"/>
          <ac:spMkLst>
            <pc:docMk/>
            <pc:sldMk cId="1465216581" sldId="259"/>
            <ac:spMk id="12" creationId="{6D164C42-6D7B-FF4B-86A2-38E1B27AE0FB}"/>
          </ac:spMkLst>
        </pc:spChg>
      </pc:sldChg>
      <pc:sldChg chg="addSp delSp modSp mod ord">
        <pc:chgData name="Nagina Begum (2215742)" userId="a080754c-ba81-4daa-a439-84eb64926a5e" providerId="ADAL" clId="{D182DA2B-6A44-416B-BAA6-5D12BBBB8FE3}" dt="2026-02-15T22:29:07.070" v="1551" actId="6549"/>
        <pc:sldMkLst>
          <pc:docMk/>
          <pc:sldMk cId="2875090253" sldId="260"/>
        </pc:sldMkLst>
        <pc:spChg chg="add mod">
          <ac:chgData name="Nagina Begum (2215742)" userId="a080754c-ba81-4daa-a439-84eb64926a5e" providerId="ADAL" clId="{D182DA2B-6A44-416B-BAA6-5D12BBBB8FE3}" dt="2026-02-15T22:29:07.070" v="1551" actId="6549"/>
          <ac:spMkLst>
            <pc:docMk/>
            <pc:sldMk cId="2875090253" sldId="260"/>
            <ac:spMk id="4" creationId="{7FF2B647-9DCC-CDE6-4B38-570498023F66}"/>
          </ac:spMkLst>
        </pc:spChg>
        <pc:spChg chg="mod">
          <ac:chgData name="Nagina Begum (2215742)" userId="a080754c-ba81-4daa-a439-84eb64926a5e" providerId="ADAL" clId="{D182DA2B-6A44-416B-BAA6-5D12BBBB8FE3}" dt="2026-02-15T22:28:14.948" v="1546" actId="255"/>
          <ac:spMkLst>
            <pc:docMk/>
            <pc:sldMk cId="2875090253" sldId="260"/>
            <ac:spMk id="5" creationId="{7DC913A8-F939-B0C9-86FF-0E1225FA23D1}"/>
          </ac:spMkLst>
        </pc:spChg>
      </pc:sldChg>
      <pc:sldChg chg="addSp delSp modSp mod ord">
        <pc:chgData name="Nagina Begum (2215742)" userId="a080754c-ba81-4daa-a439-84eb64926a5e" providerId="ADAL" clId="{D182DA2B-6A44-416B-BAA6-5D12BBBB8FE3}" dt="2026-02-15T22:29:59.176" v="1591" actId="255"/>
        <pc:sldMkLst>
          <pc:docMk/>
          <pc:sldMk cId="625662883" sldId="261"/>
        </pc:sldMkLst>
        <pc:spChg chg="add mod">
          <ac:chgData name="Nagina Begum (2215742)" userId="a080754c-ba81-4daa-a439-84eb64926a5e" providerId="ADAL" clId="{D182DA2B-6A44-416B-BAA6-5D12BBBB8FE3}" dt="2026-02-11T18:34:31.870" v="638" actId="5793"/>
          <ac:spMkLst>
            <pc:docMk/>
            <pc:sldMk cId="625662883" sldId="261"/>
            <ac:spMk id="3" creationId="{DA4E6402-A4D0-578E-49C0-3CD8F83CEE5C}"/>
          </ac:spMkLst>
        </pc:spChg>
        <pc:spChg chg="add del mod">
          <ac:chgData name="Nagina Begum (2215742)" userId="a080754c-ba81-4daa-a439-84eb64926a5e" providerId="ADAL" clId="{D182DA2B-6A44-416B-BAA6-5D12BBBB8FE3}" dt="2026-02-15T22:29:59.176" v="1591" actId="255"/>
          <ac:spMkLst>
            <pc:docMk/>
            <pc:sldMk cId="625662883" sldId="261"/>
            <ac:spMk id="5" creationId="{AD6241FD-D29F-26FC-1C0A-7AA011DF47EA}"/>
          </ac:spMkLst>
        </pc:spChg>
      </pc:sldChg>
      <pc:sldChg chg="addSp delSp modSp add mod">
        <pc:chgData name="Nagina Begum (2215742)" userId="a080754c-ba81-4daa-a439-84eb64926a5e" providerId="ADAL" clId="{D182DA2B-6A44-416B-BAA6-5D12BBBB8FE3}" dt="2026-02-16T11:46:19.197" v="1906" actId="6549"/>
        <pc:sldMkLst>
          <pc:docMk/>
          <pc:sldMk cId="502531949" sldId="263"/>
        </pc:sldMkLst>
        <pc:spChg chg="add mod">
          <ac:chgData name="Nagina Begum (2215742)" userId="a080754c-ba81-4daa-a439-84eb64926a5e" providerId="ADAL" clId="{D182DA2B-6A44-416B-BAA6-5D12BBBB8FE3}" dt="2026-02-16T11:46:19.197" v="1906" actId="6549"/>
          <ac:spMkLst>
            <pc:docMk/>
            <pc:sldMk cId="502531949" sldId="263"/>
            <ac:spMk id="6" creationId="{46575B61-E9F4-0D8B-CED6-7BE6F2FA186C}"/>
          </ac:spMkLst>
        </pc:spChg>
        <pc:spChg chg="add mod">
          <ac:chgData name="Nagina Begum (2215742)" userId="a080754c-ba81-4daa-a439-84eb64926a5e" providerId="ADAL" clId="{D182DA2B-6A44-416B-BAA6-5D12BBBB8FE3}" dt="2026-02-15T22:30:19.486" v="1593" actId="255"/>
          <ac:spMkLst>
            <pc:docMk/>
            <pc:sldMk cId="502531949" sldId="263"/>
            <ac:spMk id="7" creationId="{FCBAEB71-2D61-D5F2-9FBB-19E0654649BB}"/>
          </ac:spMkLst>
        </pc:spChg>
      </pc:sldChg>
      <pc:sldChg chg="addSp delSp modSp add mod ord">
        <pc:chgData name="Nagina Begum (2215742)" userId="a080754c-ba81-4daa-a439-84eb64926a5e" providerId="ADAL" clId="{D182DA2B-6A44-416B-BAA6-5D12BBBB8FE3}" dt="2026-02-16T11:59:09.174" v="2003" actId="1076"/>
        <pc:sldMkLst>
          <pc:docMk/>
          <pc:sldMk cId="3523068958" sldId="264"/>
        </pc:sldMkLst>
        <pc:spChg chg="add mod">
          <ac:chgData name="Nagina Begum (2215742)" userId="a080754c-ba81-4daa-a439-84eb64926a5e" providerId="ADAL" clId="{D182DA2B-6A44-416B-BAA6-5D12BBBB8FE3}" dt="2026-02-16T11:59:09.174" v="2003" actId="1076"/>
          <ac:spMkLst>
            <pc:docMk/>
            <pc:sldMk cId="3523068958" sldId="264"/>
            <ac:spMk id="4" creationId="{55D031D1-1D81-08C9-E545-EBAD3E7C957A}"/>
          </ac:spMkLst>
        </pc:spChg>
        <pc:spChg chg="mod">
          <ac:chgData name="Nagina Begum (2215742)" userId="a080754c-ba81-4daa-a439-84eb64926a5e" providerId="ADAL" clId="{D182DA2B-6A44-416B-BAA6-5D12BBBB8FE3}" dt="2026-02-10T17:51:47.907" v="609" actId="1076"/>
          <ac:spMkLst>
            <pc:docMk/>
            <pc:sldMk cId="3523068958" sldId="264"/>
            <ac:spMk id="5" creationId="{C27B4574-42D5-9C82-2BC5-B7D34F9F3153}"/>
          </ac:spMkLst>
        </pc:spChg>
      </pc:sldChg>
      <pc:sldChg chg="addSp delSp modSp add mod ord">
        <pc:chgData name="Nagina Begum (2215742)" userId="a080754c-ba81-4daa-a439-84eb64926a5e" providerId="ADAL" clId="{D182DA2B-6A44-416B-BAA6-5D12BBBB8FE3}" dt="2026-02-16T11:49:13.811" v="1926" actId="20577"/>
        <pc:sldMkLst>
          <pc:docMk/>
          <pc:sldMk cId="657906875" sldId="265"/>
        </pc:sldMkLst>
        <pc:spChg chg="add mod">
          <ac:chgData name="Nagina Begum (2215742)" userId="a080754c-ba81-4daa-a439-84eb64926a5e" providerId="ADAL" clId="{D182DA2B-6A44-416B-BAA6-5D12BBBB8FE3}" dt="2026-02-15T22:31:31.419" v="1601" actId="20577"/>
          <ac:spMkLst>
            <pc:docMk/>
            <pc:sldMk cId="657906875" sldId="265"/>
            <ac:spMk id="2" creationId="{ECCB9F4A-A3D3-36C6-135F-79467E289EA2}"/>
          </ac:spMkLst>
        </pc:spChg>
        <pc:spChg chg="add mod">
          <ac:chgData name="Nagina Begum (2215742)" userId="a080754c-ba81-4daa-a439-84eb64926a5e" providerId="ADAL" clId="{D182DA2B-6A44-416B-BAA6-5D12BBBB8FE3}" dt="2026-02-16T11:47:32.457" v="1913" actId="6549"/>
          <ac:spMkLst>
            <pc:docMk/>
            <pc:sldMk cId="657906875" sldId="265"/>
            <ac:spMk id="3" creationId="{BB822E80-74B4-E4D7-185B-04D84C52732E}"/>
          </ac:spMkLst>
        </pc:spChg>
        <pc:spChg chg="mod">
          <ac:chgData name="Nagina Begum (2215742)" userId="a080754c-ba81-4daa-a439-84eb64926a5e" providerId="ADAL" clId="{D182DA2B-6A44-416B-BAA6-5D12BBBB8FE3}" dt="2026-02-12T18:01:16.859" v="769" actId="1076"/>
          <ac:spMkLst>
            <pc:docMk/>
            <pc:sldMk cId="657906875" sldId="265"/>
            <ac:spMk id="5" creationId="{B12E36AC-3AA2-8EB6-6929-718D07DD9DEF}"/>
          </ac:spMkLst>
        </pc:spChg>
        <pc:spChg chg="add mod">
          <ac:chgData name="Nagina Begum (2215742)" userId="a080754c-ba81-4daa-a439-84eb64926a5e" providerId="ADAL" clId="{D182DA2B-6A44-416B-BAA6-5D12BBBB8FE3}" dt="2026-02-16T11:49:13.811" v="1926" actId="20577"/>
          <ac:spMkLst>
            <pc:docMk/>
            <pc:sldMk cId="657906875" sldId="265"/>
            <ac:spMk id="6" creationId="{73FA4564-E962-A0FC-14C6-B5472D0FB39A}"/>
          </ac:spMkLst>
        </pc:spChg>
      </pc:sldChg>
      <pc:sldChg chg="addSp delSp modSp add mod ord setBg">
        <pc:chgData name="Nagina Begum (2215742)" userId="a080754c-ba81-4daa-a439-84eb64926a5e" providerId="ADAL" clId="{D182DA2B-6A44-416B-BAA6-5D12BBBB8FE3}" dt="2026-02-16T12:00:28.599" v="2007" actId="207"/>
        <pc:sldMkLst>
          <pc:docMk/>
          <pc:sldMk cId="581984153" sldId="266"/>
        </pc:sldMkLst>
        <pc:spChg chg="add mod">
          <ac:chgData name="Nagina Begum (2215742)" userId="a080754c-ba81-4daa-a439-84eb64926a5e" providerId="ADAL" clId="{D182DA2B-6A44-416B-BAA6-5D12BBBB8FE3}" dt="2026-02-15T22:56:04.651" v="1617" actId="26606"/>
          <ac:spMkLst>
            <pc:docMk/>
            <pc:sldMk cId="581984153" sldId="266"/>
            <ac:spMk id="3" creationId="{6C4E0E01-01AA-4D4D-6901-3F3BDBCF7C28}"/>
          </ac:spMkLst>
        </pc:spChg>
        <pc:spChg chg="mod ord">
          <ac:chgData name="Nagina Begum (2215742)" userId="a080754c-ba81-4daa-a439-84eb64926a5e" providerId="ADAL" clId="{D182DA2B-6A44-416B-BAA6-5D12BBBB8FE3}" dt="2026-02-15T22:56:04.651" v="1617" actId="26606"/>
          <ac:spMkLst>
            <pc:docMk/>
            <pc:sldMk cId="581984153" sldId="266"/>
            <ac:spMk id="5" creationId="{A146F3E6-8D5D-CD69-11D8-2D4CADB3D1A9}"/>
          </ac:spMkLst>
        </pc:spChg>
        <pc:spChg chg="add del mod">
          <ac:chgData name="Nagina Begum (2215742)" userId="a080754c-ba81-4daa-a439-84eb64926a5e" providerId="ADAL" clId="{D182DA2B-6A44-416B-BAA6-5D12BBBB8FE3}" dt="2026-02-15T22:56:12.427" v="1618" actId="26606"/>
          <ac:spMkLst>
            <pc:docMk/>
            <pc:sldMk cId="581984153" sldId="266"/>
            <ac:spMk id="6" creationId="{D858E740-EB62-78FE-47CA-F23F8B0953B0}"/>
          </ac:spMkLst>
        </pc:spChg>
        <pc:spChg chg="add del mod">
          <ac:chgData name="Nagina Begum (2215742)" userId="a080754c-ba81-4daa-a439-84eb64926a5e" providerId="ADAL" clId="{D182DA2B-6A44-416B-BAA6-5D12BBBB8FE3}" dt="2026-02-15T22:11:05.515" v="1226"/>
          <ac:spMkLst>
            <pc:docMk/>
            <pc:sldMk cId="581984153" sldId="266"/>
            <ac:spMk id="7" creationId="{9BD53125-C705-C959-7E82-8D76D62FD1D9}"/>
          </ac:spMkLst>
        </pc:spChg>
        <pc:spChg chg="add mod">
          <ac:chgData name="Nagina Begum (2215742)" userId="a080754c-ba81-4daa-a439-84eb64926a5e" providerId="ADAL" clId="{D182DA2B-6A44-416B-BAA6-5D12BBBB8FE3}" dt="2026-02-15T22:51:27.580" v="1611" actId="931"/>
          <ac:spMkLst>
            <pc:docMk/>
            <pc:sldMk cId="581984153" sldId="266"/>
            <ac:spMk id="10" creationId="{FA45F890-933D-95BB-A544-062A756FAA25}"/>
          </ac:spMkLst>
        </pc:spChg>
        <pc:spChg chg="add mod">
          <ac:chgData name="Nagina Begum (2215742)" userId="a080754c-ba81-4daa-a439-84eb64926a5e" providerId="ADAL" clId="{D182DA2B-6A44-416B-BAA6-5D12BBBB8FE3}" dt="2026-02-16T12:00:28.599" v="2007" actId="207"/>
          <ac:spMkLst>
            <pc:docMk/>
            <pc:sldMk cId="581984153" sldId="266"/>
            <ac:spMk id="14" creationId="{44372CE4-BD02-CB98-F87E-8FF958166F17}"/>
          </ac:spMkLst>
        </pc:spChg>
        <pc:spChg chg="add del">
          <ac:chgData name="Nagina Begum (2215742)" userId="a080754c-ba81-4daa-a439-84eb64926a5e" providerId="ADAL" clId="{D182DA2B-6A44-416B-BAA6-5D12BBBB8FE3}" dt="2026-02-15T22:56:04.651" v="1617" actId="26606"/>
          <ac:spMkLst>
            <pc:docMk/>
            <pc:sldMk cId="581984153" sldId="266"/>
            <ac:spMk id="16" creationId="{9DA15B1D-0133-4CB3-B7CC-61FA728745D1}"/>
          </ac:spMkLst>
        </pc:spChg>
        <pc:spChg chg="add del">
          <ac:chgData name="Nagina Begum (2215742)" userId="a080754c-ba81-4daa-a439-84eb64926a5e" providerId="ADAL" clId="{D182DA2B-6A44-416B-BAA6-5D12BBBB8FE3}" dt="2026-02-15T22:56:04.651" v="1617" actId="26606"/>
          <ac:spMkLst>
            <pc:docMk/>
            <pc:sldMk cId="581984153" sldId="266"/>
            <ac:spMk id="20" creationId="{B5BA9375-863F-4B24-9083-14FE819F8E05}"/>
          </ac:spMkLst>
        </pc:spChg>
        <pc:graphicFrameChg chg="add mod">
          <ac:chgData name="Nagina Begum (2215742)" userId="a080754c-ba81-4daa-a439-84eb64926a5e" providerId="ADAL" clId="{D182DA2B-6A44-416B-BAA6-5D12BBBB8FE3}" dt="2026-02-15T22:56:18.331" v="1619" actId="1076"/>
          <ac:graphicFrameMkLst>
            <pc:docMk/>
            <pc:sldMk cId="581984153" sldId="266"/>
            <ac:graphicFrameMk id="13" creationId="{89B96BDD-0150-B0EA-4B95-8D836DFC1E1B}"/>
          </ac:graphicFrameMkLst>
        </pc:graphicFrameChg>
        <pc:picChg chg="add mod">
          <ac:chgData name="Nagina Begum (2215742)" userId="a080754c-ba81-4daa-a439-84eb64926a5e" providerId="ADAL" clId="{D182DA2B-6A44-416B-BAA6-5D12BBBB8FE3}" dt="2026-02-15T22:51:12.404" v="1610" actId="931"/>
          <ac:picMkLst>
            <pc:docMk/>
            <pc:sldMk cId="581984153" sldId="266"/>
            <ac:picMk id="9" creationId="{1D34CAC3-DD7A-DEB9-A6EB-FD2E1B5F2AD8}"/>
          </ac:picMkLst>
        </pc:picChg>
        <pc:picChg chg="add mod">
          <ac:chgData name="Nagina Begum (2215742)" userId="a080754c-ba81-4daa-a439-84eb64926a5e" providerId="ADAL" clId="{D182DA2B-6A44-416B-BAA6-5D12BBBB8FE3}" dt="2026-02-16T11:59:36.244" v="2004" actId="14100"/>
          <ac:picMkLst>
            <pc:docMk/>
            <pc:sldMk cId="581984153" sldId="266"/>
            <ac:picMk id="11" creationId="{A1946A39-1068-58DB-978B-706B6920CBB9}"/>
          </ac:picMkLst>
        </pc:picChg>
        <pc:picChg chg="add del">
          <ac:chgData name="Nagina Begum (2215742)" userId="a080754c-ba81-4daa-a439-84eb64926a5e" providerId="ADAL" clId="{D182DA2B-6A44-416B-BAA6-5D12BBBB8FE3}" dt="2026-02-15T22:56:04.651" v="1617" actId="26606"/>
          <ac:picMkLst>
            <pc:docMk/>
            <pc:sldMk cId="581984153" sldId="266"/>
            <ac:picMk id="18" creationId="{3EF2F61C-287D-47BC-878F-C876F74FFDD2}"/>
          </ac:picMkLst>
        </pc:picChg>
      </pc:sldChg>
      <pc:sldChg chg="addSp delSp modSp add mod ord">
        <pc:chgData name="Nagina Begum (2215742)" userId="a080754c-ba81-4daa-a439-84eb64926a5e" providerId="ADAL" clId="{D182DA2B-6A44-416B-BAA6-5D12BBBB8FE3}" dt="2026-02-15T22:25:25.036" v="1537" actId="113"/>
        <pc:sldMkLst>
          <pc:docMk/>
          <pc:sldMk cId="1384713946" sldId="267"/>
        </pc:sldMkLst>
        <pc:spChg chg="add mod">
          <ac:chgData name="Nagina Begum (2215742)" userId="a080754c-ba81-4daa-a439-84eb64926a5e" providerId="ADAL" clId="{D182DA2B-6A44-416B-BAA6-5D12BBBB8FE3}" dt="2026-02-15T22:25:25.036" v="1537" actId="113"/>
          <ac:spMkLst>
            <pc:docMk/>
            <pc:sldMk cId="1384713946" sldId="267"/>
            <ac:spMk id="4" creationId="{F9FFAD51-0290-6702-0D6A-D8E09087CB3D}"/>
          </ac:spMkLst>
        </pc:spChg>
        <pc:spChg chg="del mod">
          <ac:chgData name="Nagina Begum (2215742)" userId="a080754c-ba81-4daa-a439-84eb64926a5e" providerId="ADAL" clId="{D182DA2B-6A44-416B-BAA6-5D12BBBB8FE3}" dt="2026-02-15T22:20:16.811" v="1441"/>
          <ac:spMkLst>
            <pc:docMk/>
            <pc:sldMk cId="1384713946" sldId="267"/>
            <ac:spMk id="9" creationId="{47F0DFC4-7A03-643B-AA67-538656394314}"/>
          </ac:spMkLst>
        </pc:spChg>
        <pc:graphicFrameChg chg="add mod">
          <ac:chgData name="Nagina Begum (2215742)" userId="a080754c-ba81-4daa-a439-84eb64926a5e" providerId="ADAL" clId="{D182DA2B-6A44-416B-BAA6-5D12BBBB8FE3}" dt="2026-02-15T22:21:45.050" v="1444"/>
          <ac:graphicFrameMkLst>
            <pc:docMk/>
            <pc:sldMk cId="1384713946" sldId="267"/>
            <ac:graphicFrameMk id="2" creationId="{9049A93E-A1DE-9EF6-5E09-5D4914177497}"/>
          </ac:graphicFrameMkLst>
        </pc:graphicFrameChg>
      </pc:sldChg>
      <pc:sldChg chg="new del">
        <pc:chgData name="Nagina Begum (2215742)" userId="a080754c-ba81-4daa-a439-84eb64926a5e" providerId="ADAL" clId="{D182DA2B-6A44-416B-BAA6-5D12BBBB8FE3}" dt="2026-02-15T22:20:00.789" v="1437" actId="2696"/>
        <pc:sldMkLst>
          <pc:docMk/>
          <pc:sldMk cId="3179030568" sldId="267"/>
        </pc:sldMkLst>
      </pc:sldChg>
      <pc:sldChg chg="modSp add mod">
        <pc:chgData name="Nagina Begum (2215742)" userId="a080754c-ba81-4daa-a439-84eb64926a5e" providerId="ADAL" clId="{D182DA2B-6A44-416B-BAA6-5D12BBBB8FE3}" dt="2026-02-15T22:29:38.699" v="1590" actId="20577"/>
        <pc:sldMkLst>
          <pc:docMk/>
          <pc:sldMk cId="3868216021" sldId="268"/>
        </pc:sldMkLst>
        <pc:spChg chg="mod">
          <ac:chgData name="Nagina Begum (2215742)" userId="a080754c-ba81-4daa-a439-84eb64926a5e" providerId="ADAL" clId="{D182DA2B-6A44-416B-BAA6-5D12BBBB8FE3}" dt="2026-02-15T22:29:16.504" v="1552" actId="6549"/>
          <ac:spMkLst>
            <pc:docMk/>
            <pc:sldMk cId="3868216021" sldId="268"/>
            <ac:spMk id="4" creationId="{ABB2B119-1BB3-DF66-6FA9-584DF5B030B5}"/>
          </ac:spMkLst>
        </pc:spChg>
        <pc:spChg chg="mod">
          <ac:chgData name="Nagina Begum (2215742)" userId="a080754c-ba81-4daa-a439-84eb64926a5e" providerId="ADAL" clId="{D182DA2B-6A44-416B-BAA6-5D12BBBB8FE3}" dt="2026-02-15T22:29:38.699" v="1590" actId="20577"/>
          <ac:spMkLst>
            <pc:docMk/>
            <pc:sldMk cId="3868216021" sldId="268"/>
            <ac:spMk id="5" creationId="{03FC7FE1-63A6-B396-B227-19DB9257ACBC}"/>
          </ac:spMkLst>
        </pc:spChg>
      </pc:sldChg>
      <pc:sldChg chg="addSp delSp modSp new del mod">
        <pc:chgData name="Nagina Begum (2215742)" userId="a080754c-ba81-4daa-a439-84eb64926a5e" providerId="ADAL" clId="{D182DA2B-6A44-416B-BAA6-5D12BBBB8FE3}" dt="2026-02-16T12:04:15.462" v="2028" actId="2696"/>
        <pc:sldMkLst>
          <pc:docMk/>
          <pc:sldMk cId="1054000271" sldId="269"/>
        </pc:sldMkLst>
        <pc:spChg chg="del">
          <ac:chgData name="Nagina Begum (2215742)" userId="a080754c-ba81-4daa-a439-84eb64926a5e" providerId="ADAL" clId="{D182DA2B-6A44-416B-BAA6-5D12BBBB8FE3}" dt="2026-02-16T12:02:13.469" v="2011" actId="21"/>
          <ac:spMkLst>
            <pc:docMk/>
            <pc:sldMk cId="1054000271" sldId="269"/>
            <ac:spMk id="2" creationId="{3230B6CC-8E54-AB12-5A93-87CD10C48489}"/>
          </ac:spMkLst>
        </pc:spChg>
        <pc:spChg chg="del">
          <ac:chgData name="Nagina Begum (2215742)" userId="a080754c-ba81-4daa-a439-84eb64926a5e" providerId="ADAL" clId="{D182DA2B-6A44-416B-BAA6-5D12BBBB8FE3}" dt="2026-02-16T12:02:20.758" v="2012" actId="21"/>
          <ac:spMkLst>
            <pc:docMk/>
            <pc:sldMk cId="1054000271" sldId="269"/>
            <ac:spMk id="3" creationId="{5DB0F5EE-84C7-4139-F5B3-7A8ED1D1EEB2}"/>
          </ac:spMkLst>
        </pc:spChg>
        <pc:spChg chg="add mod">
          <ac:chgData name="Nagina Begum (2215742)" userId="a080754c-ba81-4daa-a439-84eb64926a5e" providerId="ADAL" clId="{D182DA2B-6A44-416B-BAA6-5D12BBBB8FE3}" dt="2026-02-16T12:03:05.958" v="2027" actId="2711"/>
          <ac:spMkLst>
            <pc:docMk/>
            <pc:sldMk cId="1054000271" sldId="269"/>
            <ac:spMk id="4" creationId="{34AED407-CEC1-EFB5-D7DF-83FE225BE8E2}"/>
          </ac:spMkLst>
        </pc:spChg>
      </pc:sldChg>
      <pc:sldChg chg="addSp modSp add mod ord setBg">
        <pc:chgData name="Nagina Begum (2215742)" userId="a080754c-ba81-4daa-a439-84eb64926a5e" providerId="ADAL" clId="{D182DA2B-6A44-416B-BAA6-5D12BBBB8FE3}" dt="2026-02-16T12:05:47.957" v="2051" actId="26606"/>
        <pc:sldMkLst>
          <pc:docMk/>
          <pc:sldMk cId="3613461646" sldId="269"/>
        </pc:sldMkLst>
        <pc:spChg chg="mod">
          <ac:chgData name="Nagina Begum (2215742)" userId="a080754c-ba81-4daa-a439-84eb64926a5e" providerId="ADAL" clId="{D182DA2B-6A44-416B-BAA6-5D12BBBB8FE3}" dt="2026-02-16T12:05:47.957" v="2051" actId="26606"/>
          <ac:spMkLst>
            <pc:docMk/>
            <pc:sldMk cId="3613461646" sldId="269"/>
            <ac:spMk id="4" creationId="{7CC0FD2E-E7CB-3CD8-67B2-9AE9C0613D9B}"/>
          </ac:spMkLst>
        </pc:spChg>
        <pc:spChg chg="mod ord">
          <ac:chgData name="Nagina Begum (2215742)" userId="a080754c-ba81-4daa-a439-84eb64926a5e" providerId="ADAL" clId="{D182DA2B-6A44-416B-BAA6-5D12BBBB8FE3}" dt="2026-02-16T12:05:47.957" v="2051" actId="26606"/>
          <ac:spMkLst>
            <pc:docMk/>
            <pc:sldMk cId="3613461646" sldId="269"/>
            <ac:spMk id="5" creationId="{FCC112C3-7AF8-E2A1-F56D-CDCFEE836182}"/>
          </ac:spMkLst>
        </pc:spChg>
        <pc:picChg chg="add">
          <ac:chgData name="Nagina Begum (2215742)" userId="a080754c-ba81-4daa-a439-84eb64926a5e" providerId="ADAL" clId="{D182DA2B-6A44-416B-BAA6-5D12BBBB8FE3}" dt="2026-02-16T12:05:47.957" v="2051" actId="26606"/>
          <ac:picMkLst>
            <pc:docMk/>
            <pc:sldMk cId="3613461646" sldId="269"/>
            <ac:picMk id="7" creationId="{DADE30CF-37C5-B404-4CAF-164CF5B4D30B}"/>
          </ac:picMkLst>
        </pc:picChg>
        <pc:picChg chg="add">
          <ac:chgData name="Nagina Begum (2215742)" userId="a080754c-ba81-4daa-a439-84eb64926a5e" providerId="ADAL" clId="{D182DA2B-6A44-416B-BAA6-5D12BBBB8FE3}" dt="2026-02-16T12:05:47.957" v="2051" actId="26606"/>
          <ac:picMkLst>
            <pc:docMk/>
            <pc:sldMk cId="3613461646" sldId="269"/>
            <ac:picMk id="11" creationId="{CFD580F5-E7BF-4C1D-BEFD-4A4601EBA876}"/>
          </ac:picMkLst>
        </pc:picChg>
        <pc:picChg chg="add">
          <ac:chgData name="Nagina Begum (2215742)" userId="a080754c-ba81-4daa-a439-84eb64926a5e" providerId="ADAL" clId="{D182DA2B-6A44-416B-BAA6-5D12BBBB8FE3}" dt="2026-02-16T12:05:47.957" v="2051" actId="26606"/>
          <ac:picMkLst>
            <pc:docMk/>
            <pc:sldMk cId="3613461646" sldId="269"/>
            <ac:picMk id="13" creationId="{F0F06750-78FE-4472-8DA5-14CF3336F811}"/>
          </ac:picMkLst>
        </pc:pic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s://www.ageuk.org.uk/siteassets/documents/reports-and-publications/reports-and-briefings/active-communities/internet-use-statistics-july-2025-1.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ageuk.org.uk/siteassets/documents/reports-and-publications/reports-and-briefings/active-communities/internet-use-statistics-july-2025-1.pdf"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3642F8-73A4-4DB7-B137-8143D207C96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862321F-7761-438D-9BB2-0B8311D8A0B3}">
      <dgm:prSet/>
      <dgm:spPr/>
      <dgm:t>
        <a:bodyPr/>
        <a:lstStyle/>
        <a:p>
          <a:r>
            <a:rPr lang="en-US" dirty="0"/>
            <a:t>Remote GP consultations in </a:t>
          </a:r>
          <a:r>
            <a:rPr lang="en-US"/>
            <a:t>England went from 14% pre-pandemic to 48% during COVID-19 (NHS Digital, 2021; Murphy et al., 2021).</a:t>
          </a:r>
        </a:p>
      </dgm:t>
    </dgm:pt>
    <dgm:pt modelId="{6AEC0CDB-417D-430F-8521-4488365475EB}" type="parTrans" cxnId="{71360C01-394A-48EB-9C39-C4ED5BB94E74}">
      <dgm:prSet/>
      <dgm:spPr/>
      <dgm:t>
        <a:bodyPr/>
        <a:lstStyle/>
        <a:p>
          <a:endParaRPr lang="en-US"/>
        </a:p>
      </dgm:t>
    </dgm:pt>
    <dgm:pt modelId="{DDBDE6EA-8594-47B5-AFF6-F20C92B346A3}" type="sibTrans" cxnId="{71360C01-394A-48EB-9C39-C4ED5BB94E74}">
      <dgm:prSet/>
      <dgm:spPr/>
      <dgm:t>
        <a:bodyPr/>
        <a:lstStyle/>
        <a:p>
          <a:endParaRPr lang="en-US"/>
        </a:p>
      </dgm:t>
    </dgm:pt>
    <dgm:pt modelId="{6FD757AA-1538-4C2C-BFA1-E193F9B56776}">
      <dgm:prSet/>
      <dgm:spPr/>
      <dgm:t>
        <a:bodyPr/>
        <a:lstStyle/>
        <a:p>
          <a:r>
            <a:rPr lang="en-US"/>
            <a:t>Over 11 million people in the UK are aged 65+, with 46% of those over 75 not using the internet regularly (ONS, 2021; King’s Fund, 2022; Age UK, 2021).</a:t>
          </a:r>
        </a:p>
      </dgm:t>
    </dgm:pt>
    <dgm:pt modelId="{EA93F311-104E-4C9E-AF1C-EBF7D8D33740}" type="parTrans" cxnId="{6A6575B9-C3AD-4574-8A75-BD0E249C4E27}">
      <dgm:prSet/>
      <dgm:spPr/>
      <dgm:t>
        <a:bodyPr/>
        <a:lstStyle/>
        <a:p>
          <a:endParaRPr lang="en-US"/>
        </a:p>
      </dgm:t>
    </dgm:pt>
    <dgm:pt modelId="{C50D8E96-1630-43D0-8063-DD1C6933468E}" type="sibTrans" cxnId="{6A6575B9-C3AD-4574-8A75-BD0E249C4E27}">
      <dgm:prSet/>
      <dgm:spPr/>
      <dgm:t>
        <a:bodyPr/>
        <a:lstStyle/>
        <a:p>
          <a:endParaRPr lang="en-US"/>
        </a:p>
      </dgm:t>
    </dgm:pt>
    <dgm:pt modelId="{1F390B10-21BC-4756-B447-F340732F1F87}">
      <dgm:prSet/>
      <dgm:spPr/>
      <dgm:t>
        <a:bodyPr/>
        <a:lstStyle/>
        <a:p>
          <a:r>
            <a:rPr lang="en-US"/>
            <a:t>The digital divide puts older adults at risk of reduced healthcare access, isolation, and poorer outcomes (Seifert et al., 2022; Watts, 2020).</a:t>
          </a:r>
        </a:p>
      </dgm:t>
    </dgm:pt>
    <dgm:pt modelId="{3F5E12DE-89AC-476C-B46E-1402245E9F2F}" type="parTrans" cxnId="{7ADB891A-89C3-434E-AA78-1A0C8558EC21}">
      <dgm:prSet/>
      <dgm:spPr/>
      <dgm:t>
        <a:bodyPr/>
        <a:lstStyle/>
        <a:p>
          <a:endParaRPr lang="en-US"/>
        </a:p>
      </dgm:t>
    </dgm:pt>
    <dgm:pt modelId="{D63CEBC2-950B-413B-B227-1E1CB0B495AA}" type="sibTrans" cxnId="{7ADB891A-89C3-434E-AA78-1A0C8558EC21}">
      <dgm:prSet/>
      <dgm:spPr/>
      <dgm:t>
        <a:bodyPr/>
        <a:lstStyle/>
        <a:p>
          <a:endParaRPr lang="en-US"/>
        </a:p>
      </dgm:t>
    </dgm:pt>
    <dgm:pt modelId="{DC174F65-82C0-44D2-8926-6FC0EC2EA9CB}" type="pres">
      <dgm:prSet presAssocID="{D93642F8-73A4-4DB7-B137-8143D207C966}" presName="hierChild1" presStyleCnt="0">
        <dgm:presLayoutVars>
          <dgm:chPref val="1"/>
          <dgm:dir/>
          <dgm:animOne val="branch"/>
          <dgm:animLvl val="lvl"/>
          <dgm:resizeHandles/>
        </dgm:presLayoutVars>
      </dgm:prSet>
      <dgm:spPr/>
    </dgm:pt>
    <dgm:pt modelId="{F7AF54D0-48BC-4B75-BF7D-FEB914FBF961}" type="pres">
      <dgm:prSet presAssocID="{4862321F-7761-438D-9BB2-0B8311D8A0B3}" presName="hierRoot1" presStyleCnt="0"/>
      <dgm:spPr/>
    </dgm:pt>
    <dgm:pt modelId="{9AD0F3E2-1B4F-470A-8FC0-287458981214}" type="pres">
      <dgm:prSet presAssocID="{4862321F-7761-438D-9BB2-0B8311D8A0B3}" presName="composite" presStyleCnt="0"/>
      <dgm:spPr/>
    </dgm:pt>
    <dgm:pt modelId="{EEC1F455-F87B-4293-83EF-514DB2622ACE}" type="pres">
      <dgm:prSet presAssocID="{4862321F-7761-438D-9BB2-0B8311D8A0B3}" presName="background" presStyleLbl="node0" presStyleIdx="0" presStyleCnt="3"/>
      <dgm:spPr/>
    </dgm:pt>
    <dgm:pt modelId="{CA644DDE-FFD5-4924-969C-7402AE4CEB8A}" type="pres">
      <dgm:prSet presAssocID="{4862321F-7761-438D-9BB2-0B8311D8A0B3}" presName="text" presStyleLbl="fgAcc0" presStyleIdx="0" presStyleCnt="3">
        <dgm:presLayoutVars>
          <dgm:chPref val="3"/>
        </dgm:presLayoutVars>
      </dgm:prSet>
      <dgm:spPr/>
    </dgm:pt>
    <dgm:pt modelId="{4CBC1018-F584-42F4-AE7F-EEA6900705EE}" type="pres">
      <dgm:prSet presAssocID="{4862321F-7761-438D-9BB2-0B8311D8A0B3}" presName="hierChild2" presStyleCnt="0"/>
      <dgm:spPr/>
    </dgm:pt>
    <dgm:pt modelId="{81B259DE-0465-457B-AD26-9A990C01204F}" type="pres">
      <dgm:prSet presAssocID="{6FD757AA-1538-4C2C-BFA1-E193F9B56776}" presName="hierRoot1" presStyleCnt="0"/>
      <dgm:spPr/>
    </dgm:pt>
    <dgm:pt modelId="{8EB717D2-277E-43E4-879B-495BE654F8F0}" type="pres">
      <dgm:prSet presAssocID="{6FD757AA-1538-4C2C-BFA1-E193F9B56776}" presName="composite" presStyleCnt="0"/>
      <dgm:spPr/>
    </dgm:pt>
    <dgm:pt modelId="{E59DE115-CD6D-43A0-8D26-194D4A43DE5A}" type="pres">
      <dgm:prSet presAssocID="{6FD757AA-1538-4C2C-BFA1-E193F9B56776}" presName="background" presStyleLbl="node0" presStyleIdx="1" presStyleCnt="3"/>
      <dgm:spPr/>
    </dgm:pt>
    <dgm:pt modelId="{3B971D1D-9A59-4BD0-B122-3B49DD580A09}" type="pres">
      <dgm:prSet presAssocID="{6FD757AA-1538-4C2C-BFA1-E193F9B56776}" presName="text" presStyleLbl="fgAcc0" presStyleIdx="1" presStyleCnt="3">
        <dgm:presLayoutVars>
          <dgm:chPref val="3"/>
        </dgm:presLayoutVars>
      </dgm:prSet>
      <dgm:spPr/>
    </dgm:pt>
    <dgm:pt modelId="{50D9E270-01E3-4F90-BE4B-D858B74AB487}" type="pres">
      <dgm:prSet presAssocID="{6FD757AA-1538-4C2C-BFA1-E193F9B56776}" presName="hierChild2" presStyleCnt="0"/>
      <dgm:spPr/>
    </dgm:pt>
    <dgm:pt modelId="{AF8331EB-3ED6-41C5-B073-E9B7D74500E3}" type="pres">
      <dgm:prSet presAssocID="{1F390B10-21BC-4756-B447-F340732F1F87}" presName="hierRoot1" presStyleCnt="0"/>
      <dgm:spPr/>
    </dgm:pt>
    <dgm:pt modelId="{8A122FBC-8188-4EC2-A880-587F15D9F120}" type="pres">
      <dgm:prSet presAssocID="{1F390B10-21BC-4756-B447-F340732F1F87}" presName="composite" presStyleCnt="0"/>
      <dgm:spPr/>
    </dgm:pt>
    <dgm:pt modelId="{436F6951-FF48-42AE-BAB5-998892B0FA37}" type="pres">
      <dgm:prSet presAssocID="{1F390B10-21BC-4756-B447-F340732F1F87}" presName="background" presStyleLbl="node0" presStyleIdx="2" presStyleCnt="3"/>
      <dgm:spPr/>
    </dgm:pt>
    <dgm:pt modelId="{23D18543-F86C-4B17-BB52-639E8F9E840C}" type="pres">
      <dgm:prSet presAssocID="{1F390B10-21BC-4756-B447-F340732F1F87}" presName="text" presStyleLbl="fgAcc0" presStyleIdx="2" presStyleCnt="3">
        <dgm:presLayoutVars>
          <dgm:chPref val="3"/>
        </dgm:presLayoutVars>
      </dgm:prSet>
      <dgm:spPr/>
    </dgm:pt>
    <dgm:pt modelId="{EFB15209-38CC-46EF-B09F-84B4C8A37A47}" type="pres">
      <dgm:prSet presAssocID="{1F390B10-21BC-4756-B447-F340732F1F87}" presName="hierChild2" presStyleCnt="0"/>
      <dgm:spPr/>
    </dgm:pt>
  </dgm:ptLst>
  <dgm:cxnLst>
    <dgm:cxn modelId="{71360C01-394A-48EB-9C39-C4ED5BB94E74}" srcId="{D93642F8-73A4-4DB7-B137-8143D207C966}" destId="{4862321F-7761-438D-9BB2-0B8311D8A0B3}" srcOrd="0" destOrd="0" parTransId="{6AEC0CDB-417D-430F-8521-4488365475EB}" sibTransId="{DDBDE6EA-8594-47B5-AFF6-F20C92B346A3}"/>
    <dgm:cxn modelId="{1D07010D-1973-47C7-B798-0848805F84EE}" type="presOf" srcId="{4862321F-7761-438D-9BB2-0B8311D8A0B3}" destId="{CA644DDE-FFD5-4924-969C-7402AE4CEB8A}" srcOrd="0" destOrd="0" presId="urn:microsoft.com/office/officeart/2005/8/layout/hierarchy1"/>
    <dgm:cxn modelId="{7ADB891A-89C3-434E-AA78-1A0C8558EC21}" srcId="{D93642F8-73A4-4DB7-B137-8143D207C966}" destId="{1F390B10-21BC-4756-B447-F340732F1F87}" srcOrd="2" destOrd="0" parTransId="{3F5E12DE-89AC-476C-B46E-1402245E9F2F}" sibTransId="{D63CEBC2-950B-413B-B227-1E1CB0B495AA}"/>
    <dgm:cxn modelId="{F180386C-FF90-480E-83D1-6DFA9CD16AD9}" type="presOf" srcId="{1F390B10-21BC-4756-B447-F340732F1F87}" destId="{23D18543-F86C-4B17-BB52-639E8F9E840C}" srcOrd="0" destOrd="0" presId="urn:microsoft.com/office/officeart/2005/8/layout/hierarchy1"/>
    <dgm:cxn modelId="{E91D2259-51EB-43F9-BD9E-ED44CDC81814}" type="presOf" srcId="{6FD757AA-1538-4C2C-BFA1-E193F9B56776}" destId="{3B971D1D-9A59-4BD0-B122-3B49DD580A09}" srcOrd="0" destOrd="0" presId="urn:microsoft.com/office/officeart/2005/8/layout/hierarchy1"/>
    <dgm:cxn modelId="{1ED06AA2-3559-4217-B40C-7D6AA12EAA80}" type="presOf" srcId="{D93642F8-73A4-4DB7-B137-8143D207C966}" destId="{DC174F65-82C0-44D2-8926-6FC0EC2EA9CB}" srcOrd="0" destOrd="0" presId="urn:microsoft.com/office/officeart/2005/8/layout/hierarchy1"/>
    <dgm:cxn modelId="{6A6575B9-C3AD-4574-8A75-BD0E249C4E27}" srcId="{D93642F8-73A4-4DB7-B137-8143D207C966}" destId="{6FD757AA-1538-4C2C-BFA1-E193F9B56776}" srcOrd="1" destOrd="0" parTransId="{EA93F311-104E-4C9E-AF1C-EBF7D8D33740}" sibTransId="{C50D8E96-1630-43D0-8063-DD1C6933468E}"/>
    <dgm:cxn modelId="{DD7212FB-0A86-4DF9-ADC3-845C93F2A9D0}" type="presParOf" srcId="{DC174F65-82C0-44D2-8926-6FC0EC2EA9CB}" destId="{F7AF54D0-48BC-4B75-BF7D-FEB914FBF961}" srcOrd="0" destOrd="0" presId="urn:microsoft.com/office/officeart/2005/8/layout/hierarchy1"/>
    <dgm:cxn modelId="{2E09902F-DB2D-4170-8B89-5659910E5385}" type="presParOf" srcId="{F7AF54D0-48BC-4B75-BF7D-FEB914FBF961}" destId="{9AD0F3E2-1B4F-470A-8FC0-287458981214}" srcOrd="0" destOrd="0" presId="urn:microsoft.com/office/officeart/2005/8/layout/hierarchy1"/>
    <dgm:cxn modelId="{AF0E7F74-D863-4EA6-B925-F37403BAE46F}" type="presParOf" srcId="{9AD0F3E2-1B4F-470A-8FC0-287458981214}" destId="{EEC1F455-F87B-4293-83EF-514DB2622ACE}" srcOrd="0" destOrd="0" presId="urn:microsoft.com/office/officeart/2005/8/layout/hierarchy1"/>
    <dgm:cxn modelId="{16AA3C22-78CC-45C6-B418-C9607B6C844E}" type="presParOf" srcId="{9AD0F3E2-1B4F-470A-8FC0-287458981214}" destId="{CA644DDE-FFD5-4924-969C-7402AE4CEB8A}" srcOrd="1" destOrd="0" presId="urn:microsoft.com/office/officeart/2005/8/layout/hierarchy1"/>
    <dgm:cxn modelId="{D0B12E66-4C70-4B18-878C-21C4EF3D43C8}" type="presParOf" srcId="{F7AF54D0-48BC-4B75-BF7D-FEB914FBF961}" destId="{4CBC1018-F584-42F4-AE7F-EEA6900705EE}" srcOrd="1" destOrd="0" presId="urn:microsoft.com/office/officeart/2005/8/layout/hierarchy1"/>
    <dgm:cxn modelId="{C07A5B54-7B67-484C-AB2B-FDCFC8BB44D2}" type="presParOf" srcId="{DC174F65-82C0-44D2-8926-6FC0EC2EA9CB}" destId="{81B259DE-0465-457B-AD26-9A990C01204F}" srcOrd="1" destOrd="0" presId="urn:microsoft.com/office/officeart/2005/8/layout/hierarchy1"/>
    <dgm:cxn modelId="{4884E29C-EE8B-40C5-AE37-84E97F5EBDBF}" type="presParOf" srcId="{81B259DE-0465-457B-AD26-9A990C01204F}" destId="{8EB717D2-277E-43E4-879B-495BE654F8F0}" srcOrd="0" destOrd="0" presId="urn:microsoft.com/office/officeart/2005/8/layout/hierarchy1"/>
    <dgm:cxn modelId="{7C13F243-BA0B-45F0-A967-CB2448C316A5}" type="presParOf" srcId="{8EB717D2-277E-43E4-879B-495BE654F8F0}" destId="{E59DE115-CD6D-43A0-8D26-194D4A43DE5A}" srcOrd="0" destOrd="0" presId="urn:microsoft.com/office/officeart/2005/8/layout/hierarchy1"/>
    <dgm:cxn modelId="{D63F0854-DD93-4087-9536-6CCB18B396E1}" type="presParOf" srcId="{8EB717D2-277E-43E4-879B-495BE654F8F0}" destId="{3B971D1D-9A59-4BD0-B122-3B49DD580A09}" srcOrd="1" destOrd="0" presId="urn:microsoft.com/office/officeart/2005/8/layout/hierarchy1"/>
    <dgm:cxn modelId="{C895AB50-DA58-4741-B731-72B666DA4BE0}" type="presParOf" srcId="{81B259DE-0465-457B-AD26-9A990C01204F}" destId="{50D9E270-01E3-4F90-BE4B-D858B74AB487}" srcOrd="1" destOrd="0" presId="urn:microsoft.com/office/officeart/2005/8/layout/hierarchy1"/>
    <dgm:cxn modelId="{F686D802-02FA-4190-919E-4B18939F6616}" type="presParOf" srcId="{DC174F65-82C0-44D2-8926-6FC0EC2EA9CB}" destId="{AF8331EB-3ED6-41C5-B073-E9B7D74500E3}" srcOrd="2" destOrd="0" presId="urn:microsoft.com/office/officeart/2005/8/layout/hierarchy1"/>
    <dgm:cxn modelId="{591D8A50-7E31-4A38-9428-4706FB38BF61}" type="presParOf" srcId="{AF8331EB-3ED6-41C5-B073-E9B7D74500E3}" destId="{8A122FBC-8188-4EC2-A880-587F15D9F120}" srcOrd="0" destOrd="0" presId="urn:microsoft.com/office/officeart/2005/8/layout/hierarchy1"/>
    <dgm:cxn modelId="{B19BA74B-62BE-4E16-B81E-A1E63B9A6475}" type="presParOf" srcId="{8A122FBC-8188-4EC2-A880-587F15D9F120}" destId="{436F6951-FF48-42AE-BAB5-998892B0FA37}" srcOrd="0" destOrd="0" presId="urn:microsoft.com/office/officeart/2005/8/layout/hierarchy1"/>
    <dgm:cxn modelId="{27CA9D49-A0B8-4D43-A976-B93062C9F179}" type="presParOf" srcId="{8A122FBC-8188-4EC2-A880-587F15D9F120}" destId="{23D18543-F86C-4B17-BB52-639E8F9E840C}" srcOrd="1" destOrd="0" presId="urn:microsoft.com/office/officeart/2005/8/layout/hierarchy1"/>
    <dgm:cxn modelId="{39F3AA1D-180D-4BC3-9B8D-E8809DD85819}" type="presParOf" srcId="{AF8331EB-3ED6-41C5-B073-E9B7D74500E3}" destId="{EFB15209-38CC-46EF-B09F-84B4C8A37A4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59DAB1-5BE9-4C27-AB23-C91E47636A5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DD0651B-AF95-40B9-A2A8-4688481C05A1}">
      <dgm:prSet/>
      <dgm:spPr/>
      <dgm:t>
        <a:bodyPr/>
        <a:lstStyle/>
        <a:p>
          <a:r>
            <a:rPr lang="en-GB">
              <a:hlinkClick xmlns:r="http://schemas.openxmlformats.org/officeDocument/2006/relationships" r:id="rId1"/>
            </a:rPr>
            <a:t>internet-use-statistics-july-2025-1.pdf</a:t>
          </a:r>
          <a:r>
            <a:rPr lang="en-GB"/>
            <a:t>     This link will give you more data on elderly  adoption in telehealth in the UK</a:t>
          </a:r>
          <a:endParaRPr lang="en-US"/>
        </a:p>
      </dgm:t>
    </dgm:pt>
    <dgm:pt modelId="{B442FB44-9F36-4A4A-A4E6-D1E82B7D9D64}" type="parTrans" cxnId="{7DD67D4A-1905-4ECE-9317-7A414C8E28AC}">
      <dgm:prSet/>
      <dgm:spPr/>
      <dgm:t>
        <a:bodyPr/>
        <a:lstStyle/>
        <a:p>
          <a:endParaRPr lang="en-US"/>
        </a:p>
      </dgm:t>
    </dgm:pt>
    <dgm:pt modelId="{B9FD78FB-5565-41F3-AE29-692A43CDF43F}" type="sibTrans" cxnId="{7DD67D4A-1905-4ECE-9317-7A414C8E28AC}">
      <dgm:prSet/>
      <dgm:spPr/>
      <dgm:t>
        <a:bodyPr/>
        <a:lstStyle/>
        <a:p>
          <a:endParaRPr lang="en-US"/>
        </a:p>
      </dgm:t>
    </dgm:pt>
    <dgm:pt modelId="{AE8325B2-0242-4831-8F0A-C1245FBFD2CF}">
      <dgm:prSet/>
      <dgm:spPr/>
      <dgm:t>
        <a:bodyPr/>
        <a:lstStyle/>
        <a:p>
          <a:r>
            <a:rPr lang="en-GB"/>
            <a:t>89% people aged 65-74 use the internet monthly (NHS England)</a:t>
          </a:r>
          <a:endParaRPr lang="en-US"/>
        </a:p>
      </dgm:t>
    </dgm:pt>
    <dgm:pt modelId="{8CCDBB7D-5BB1-4CE3-8AD6-7B68D6A939AE}" type="parTrans" cxnId="{2344F90C-3D77-47B9-9495-050702E26A12}">
      <dgm:prSet/>
      <dgm:spPr/>
      <dgm:t>
        <a:bodyPr/>
        <a:lstStyle/>
        <a:p>
          <a:endParaRPr lang="en-US"/>
        </a:p>
      </dgm:t>
    </dgm:pt>
    <dgm:pt modelId="{71706F67-325D-4341-BA60-A92EF9077344}" type="sibTrans" cxnId="{2344F90C-3D77-47B9-9495-050702E26A12}">
      <dgm:prSet/>
      <dgm:spPr/>
      <dgm:t>
        <a:bodyPr/>
        <a:lstStyle/>
        <a:p>
          <a:endParaRPr lang="en-US"/>
        </a:p>
      </dgm:t>
    </dgm:pt>
    <dgm:pt modelId="{6D9D1247-E50B-4478-9934-DC7BB2A0A218}">
      <dgm:prSet/>
      <dgm:spPr/>
      <dgm:t>
        <a:bodyPr/>
        <a:lstStyle/>
        <a:p>
          <a:r>
            <a:rPr lang="en-GB"/>
            <a:t>10 million adults lack digital skills (NHS, England)</a:t>
          </a:r>
          <a:endParaRPr lang="en-US"/>
        </a:p>
      </dgm:t>
    </dgm:pt>
    <dgm:pt modelId="{E5185572-FBB0-4730-B09B-AC7090D32BF6}" type="parTrans" cxnId="{05279EA9-F595-4978-AD13-50EDE96FC52F}">
      <dgm:prSet/>
      <dgm:spPr/>
      <dgm:t>
        <a:bodyPr/>
        <a:lstStyle/>
        <a:p>
          <a:endParaRPr lang="en-US"/>
        </a:p>
      </dgm:t>
    </dgm:pt>
    <dgm:pt modelId="{1E466EC7-CBD0-4298-B777-AF7FF499127F}" type="sibTrans" cxnId="{05279EA9-F595-4978-AD13-50EDE96FC52F}">
      <dgm:prSet/>
      <dgm:spPr/>
      <dgm:t>
        <a:bodyPr/>
        <a:lstStyle/>
        <a:p>
          <a:endParaRPr lang="en-US"/>
        </a:p>
      </dgm:t>
    </dgm:pt>
    <dgm:pt modelId="{8DD3FF62-FF3D-4DFF-9DF8-FF719F60D2AD}">
      <dgm:prSet/>
      <dgm:spPr/>
      <dgm:t>
        <a:bodyPr/>
        <a:lstStyle/>
        <a:p>
          <a:r>
            <a:rPr lang="en-US"/>
            <a:t>Fewer than 1 in 5 older adults feel confident managing their health online (Age UK, 2021)</a:t>
          </a:r>
        </a:p>
      </dgm:t>
    </dgm:pt>
    <dgm:pt modelId="{28BBB136-BC07-46F2-A93E-5CAE49CDCC58}" type="parTrans" cxnId="{53776E33-7368-4CEF-A6DC-36A3321FCA56}">
      <dgm:prSet/>
      <dgm:spPr/>
      <dgm:t>
        <a:bodyPr/>
        <a:lstStyle/>
        <a:p>
          <a:endParaRPr lang="en-US"/>
        </a:p>
      </dgm:t>
    </dgm:pt>
    <dgm:pt modelId="{E97BFB99-CBAC-4BC5-84E7-6D6988DCD1DE}" type="sibTrans" cxnId="{53776E33-7368-4CEF-A6DC-36A3321FCA56}">
      <dgm:prSet/>
      <dgm:spPr/>
      <dgm:t>
        <a:bodyPr/>
        <a:lstStyle/>
        <a:p>
          <a:endParaRPr lang="en-US"/>
        </a:p>
      </dgm:t>
    </dgm:pt>
    <dgm:pt modelId="{9E196E42-F34A-4664-B100-910AF0B8ABDD}">
      <dgm:prSet/>
      <dgm:spPr/>
      <dgm:t>
        <a:bodyPr/>
        <a:lstStyle/>
        <a:p>
          <a:r>
            <a:rPr lang="en-GB"/>
            <a:t>7% households have no internet access (NHS, England)</a:t>
          </a:r>
          <a:endParaRPr lang="en-US"/>
        </a:p>
      </dgm:t>
    </dgm:pt>
    <dgm:pt modelId="{B1E993DC-61C1-4D43-9280-9F25B8F135C9}" type="parTrans" cxnId="{7644D75C-8BAF-486B-9068-BC027E06E460}">
      <dgm:prSet/>
      <dgm:spPr/>
      <dgm:t>
        <a:bodyPr/>
        <a:lstStyle/>
        <a:p>
          <a:endParaRPr lang="en-US"/>
        </a:p>
      </dgm:t>
    </dgm:pt>
    <dgm:pt modelId="{15CD532B-0B3E-4EAD-A3DC-575B31A11C15}" type="sibTrans" cxnId="{7644D75C-8BAF-486B-9068-BC027E06E460}">
      <dgm:prSet/>
      <dgm:spPr/>
      <dgm:t>
        <a:bodyPr/>
        <a:lstStyle/>
        <a:p>
          <a:endParaRPr lang="en-US"/>
        </a:p>
      </dgm:t>
    </dgm:pt>
    <dgm:pt modelId="{8FFA650A-1526-4E72-9E08-E65CDC86C0F9}" type="pres">
      <dgm:prSet presAssocID="{5759DAB1-5BE9-4C27-AB23-C91E47636A53}" presName="hierChild1" presStyleCnt="0">
        <dgm:presLayoutVars>
          <dgm:chPref val="1"/>
          <dgm:dir/>
          <dgm:animOne val="branch"/>
          <dgm:animLvl val="lvl"/>
          <dgm:resizeHandles/>
        </dgm:presLayoutVars>
      </dgm:prSet>
      <dgm:spPr/>
    </dgm:pt>
    <dgm:pt modelId="{56C48277-C1BF-4E92-8330-827AA2AE4826}" type="pres">
      <dgm:prSet presAssocID="{8DD0651B-AF95-40B9-A2A8-4688481C05A1}" presName="hierRoot1" presStyleCnt="0"/>
      <dgm:spPr/>
    </dgm:pt>
    <dgm:pt modelId="{5A7CA6E6-CB5C-47B9-A515-8E5C48D0CCC4}" type="pres">
      <dgm:prSet presAssocID="{8DD0651B-AF95-40B9-A2A8-4688481C05A1}" presName="composite" presStyleCnt="0"/>
      <dgm:spPr/>
    </dgm:pt>
    <dgm:pt modelId="{44375CDB-0941-40BC-834E-1988CD42DFF8}" type="pres">
      <dgm:prSet presAssocID="{8DD0651B-AF95-40B9-A2A8-4688481C05A1}" presName="background" presStyleLbl="node0" presStyleIdx="0" presStyleCnt="5"/>
      <dgm:spPr/>
    </dgm:pt>
    <dgm:pt modelId="{DD8DBC61-74D8-4A2A-B70B-7ECE846DD08A}" type="pres">
      <dgm:prSet presAssocID="{8DD0651B-AF95-40B9-A2A8-4688481C05A1}" presName="text" presStyleLbl="fgAcc0" presStyleIdx="0" presStyleCnt="5">
        <dgm:presLayoutVars>
          <dgm:chPref val="3"/>
        </dgm:presLayoutVars>
      </dgm:prSet>
      <dgm:spPr/>
    </dgm:pt>
    <dgm:pt modelId="{7AA43C65-C3DE-4928-A3AB-087067D1CFAD}" type="pres">
      <dgm:prSet presAssocID="{8DD0651B-AF95-40B9-A2A8-4688481C05A1}" presName="hierChild2" presStyleCnt="0"/>
      <dgm:spPr/>
    </dgm:pt>
    <dgm:pt modelId="{F5C05A9F-3926-4C20-9C06-EADE3CE13455}" type="pres">
      <dgm:prSet presAssocID="{AE8325B2-0242-4831-8F0A-C1245FBFD2CF}" presName="hierRoot1" presStyleCnt="0"/>
      <dgm:spPr/>
    </dgm:pt>
    <dgm:pt modelId="{12B7CCC9-D322-4DF7-9121-94F7BD2BA59C}" type="pres">
      <dgm:prSet presAssocID="{AE8325B2-0242-4831-8F0A-C1245FBFD2CF}" presName="composite" presStyleCnt="0"/>
      <dgm:spPr/>
    </dgm:pt>
    <dgm:pt modelId="{99A7798E-BE84-4A17-B08C-BC69F613D731}" type="pres">
      <dgm:prSet presAssocID="{AE8325B2-0242-4831-8F0A-C1245FBFD2CF}" presName="background" presStyleLbl="node0" presStyleIdx="1" presStyleCnt="5"/>
      <dgm:spPr/>
    </dgm:pt>
    <dgm:pt modelId="{B690389D-9409-489F-8A89-FB822C2B47A4}" type="pres">
      <dgm:prSet presAssocID="{AE8325B2-0242-4831-8F0A-C1245FBFD2CF}" presName="text" presStyleLbl="fgAcc0" presStyleIdx="1" presStyleCnt="5">
        <dgm:presLayoutVars>
          <dgm:chPref val="3"/>
        </dgm:presLayoutVars>
      </dgm:prSet>
      <dgm:spPr/>
    </dgm:pt>
    <dgm:pt modelId="{FA0785DC-A26B-4758-933F-7D3AAA2427C6}" type="pres">
      <dgm:prSet presAssocID="{AE8325B2-0242-4831-8F0A-C1245FBFD2CF}" presName="hierChild2" presStyleCnt="0"/>
      <dgm:spPr/>
    </dgm:pt>
    <dgm:pt modelId="{9D05B4AC-5438-44B9-BD43-2C7419A239C8}" type="pres">
      <dgm:prSet presAssocID="{6D9D1247-E50B-4478-9934-DC7BB2A0A218}" presName="hierRoot1" presStyleCnt="0"/>
      <dgm:spPr/>
    </dgm:pt>
    <dgm:pt modelId="{02F3F6EF-AA7E-4A53-A5EE-069831CA7754}" type="pres">
      <dgm:prSet presAssocID="{6D9D1247-E50B-4478-9934-DC7BB2A0A218}" presName="composite" presStyleCnt="0"/>
      <dgm:spPr/>
    </dgm:pt>
    <dgm:pt modelId="{9886B990-97FE-4A2A-B222-8895EF66B13D}" type="pres">
      <dgm:prSet presAssocID="{6D9D1247-E50B-4478-9934-DC7BB2A0A218}" presName="background" presStyleLbl="node0" presStyleIdx="2" presStyleCnt="5"/>
      <dgm:spPr/>
    </dgm:pt>
    <dgm:pt modelId="{A059F287-4BA2-4250-8DF9-25270107E66F}" type="pres">
      <dgm:prSet presAssocID="{6D9D1247-E50B-4478-9934-DC7BB2A0A218}" presName="text" presStyleLbl="fgAcc0" presStyleIdx="2" presStyleCnt="5">
        <dgm:presLayoutVars>
          <dgm:chPref val="3"/>
        </dgm:presLayoutVars>
      </dgm:prSet>
      <dgm:spPr/>
    </dgm:pt>
    <dgm:pt modelId="{7145578B-5C8D-4B26-81C1-624F0B6C6789}" type="pres">
      <dgm:prSet presAssocID="{6D9D1247-E50B-4478-9934-DC7BB2A0A218}" presName="hierChild2" presStyleCnt="0"/>
      <dgm:spPr/>
    </dgm:pt>
    <dgm:pt modelId="{BBB3639A-2800-4FAA-A915-6C8ABA8639CA}" type="pres">
      <dgm:prSet presAssocID="{8DD3FF62-FF3D-4DFF-9DF8-FF719F60D2AD}" presName="hierRoot1" presStyleCnt="0"/>
      <dgm:spPr/>
    </dgm:pt>
    <dgm:pt modelId="{2EB08B80-1F0E-4809-926B-87ED43EF6BDA}" type="pres">
      <dgm:prSet presAssocID="{8DD3FF62-FF3D-4DFF-9DF8-FF719F60D2AD}" presName="composite" presStyleCnt="0"/>
      <dgm:spPr/>
    </dgm:pt>
    <dgm:pt modelId="{52B20B18-54BD-428E-B0CD-2615017A9ED6}" type="pres">
      <dgm:prSet presAssocID="{8DD3FF62-FF3D-4DFF-9DF8-FF719F60D2AD}" presName="background" presStyleLbl="node0" presStyleIdx="3" presStyleCnt="5"/>
      <dgm:spPr/>
    </dgm:pt>
    <dgm:pt modelId="{15CE442E-8AE4-4CC5-9BFA-A773B95E5A2A}" type="pres">
      <dgm:prSet presAssocID="{8DD3FF62-FF3D-4DFF-9DF8-FF719F60D2AD}" presName="text" presStyleLbl="fgAcc0" presStyleIdx="3" presStyleCnt="5">
        <dgm:presLayoutVars>
          <dgm:chPref val="3"/>
        </dgm:presLayoutVars>
      </dgm:prSet>
      <dgm:spPr/>
    </dgm:pt>
    <dgm:pt modelId="{85BE4748-D944-485C-8CFC-0CE20543DDF7}" type="pres">
      <dgm:prSet presAssocID="{8DD3FF62-FF3D-4DFF-9DF8-FF719F60D2AD}" presName="hierChild2" presStyleCnt="0"/>
      <dgm:spPr/>
    </dgm:pt>
    <dgm:pt modelId="{8E1E00B6-6761-486D-AB13-664D4A009508}" type="pres">
      <dgm:prSet presAssocID="{9E196E42-F34A-4664-B100-910AF0B8ABDD}" presName="hierRoot1" presStyleCnt="0"/>
      <dgm:spPr/>
    </dgm:pt>
    <dgm:pt modelId="{3DBE5687-4F1A-41BC-B952-D71E2ABB4D92}" type="pres">
      <dgm:prSet presAssocID="{9E196E42-F34A-4664-B100-910AF0B8ABDD}" presName="composite" presStyleCnt="0"/>
      <dgm:spPr/>
    </dgm:pt>
    <dgm:pt modelId="{BB3123BF-A1DF-4132-BEA4-F9A81A995451}" type="pres">
      <dgm:prSet presAssocID="{9E196E42-F34A-4664-B100-910AF0B8ABDD}" presName="background" presStyleLbl="node0" presStyleIdx="4" presStyleCnt="5"/>
      <dgm:spPr/>
    </dgm:pt>
    <dgm:pt modelId="{4833F2AD-A7E1-4F05-98AF-C790FE2D7987}" type="pres">
      <dgm:prSet presAssocID="{9E196E42-F34A-4664-B100-910AF0B8ABDD}" presName="text" presStyleLbl="fgAcc0" presStyleIdx="4" presStyleCnt="5">
        <dgm:presLayoutVars>
          <dgm:chPref val="3"/>
        </dgm:presLayoutVars>
      </dgm:prSet>
      <dgm:spPr/>
    </dgm:pt>
    <dgm:pt modelId="{DD7A2223-59B0-4275-AC8F-E82C71CEE97F}" type="pres">
      <dgm:prSet presAssocID="{9E196E42-F34A-4664-B100-910AF0B8ABDD}" presName="hierChild2" presStyleCnt="0"/>
      <dgm:spPr/>
    </dgm:pt>
  </dgm:ptLst>
  <dgm:cxnLst>
    <dgm:cxn modelId="{2344F90C-3D77-47B9-9495-050702E26A12}" srcId="{5759DAB1-5BE9-4C27-AB23-C91E47636A53}" destId="{AE8325B2-0242-4831-8F0A-C1245FBFD2CF}" srcOrd="1" destOrd="0" parTransId="{8CCDBB7D-5BB1-4CE3-8AD6-7B68D6A939AE}" sibTransId="{71706F67-325D-4341-BA60-A92EF9077344}"/>
    <dgm:cxn modelId="{5273E32F-D1AB-4FB9-AD05-C55D7A006E7E}" type="presOf" srcId="{AE8325B2-0242-4831-8F0A-C1245FBFD2CF}" destId="{B690389D-9409-489F-8A89-FB822C2B47A4}" srcOrd="0" destOrd="0" presId="urn:microsoft.com/office/officeart/2005/8/layout/hierarchy1"/>
    <dgm:cxn modelId="{53776E33-7368-4CEF-A6DC-36A3321FCA56}" srcId="{5759DAB1-5BE9-4C27-AB23-C91E47636A53}" destId="{8DD3FF62-FF3D-4DFF-9DF8-FF719F60D2AD}" srcOrd="3" destOrd="0" parTransId="{28BBB136-BC07-46F2-A93E-5CAE49CDCC58}" sibTransId="{E97BFB99-CBAC-4BC5-84E7-6D6988DCD1DE}"/>
    <dgm:cxn modelId="{7644D75C-8BAF-486B-9068-BC027E06E460}" srcId="{5759DAB1-5BE9-4C27-AB23-C91E47636A53}" destId="{9E196E42-F34A-4664-B100-910AF0B8ABDD}" srcOrd="4" destOrd="0" parTransId="{B1E993DC-61C1-4D43-9280-9F25B8F135C9}" sibTransId="{15CD532B-0B3E-4EAD-A3DC-575B31A11C15}"/>
    <dgm:cxn modelId="{7DD67D4A-1905-4ECE-9317-7A414C8E28AC}" srcId="{5759DAB1-5BE9-4C27-AB23-C91E47636A53}" destId="{8DD0651B-AF95-40B9-A2A8-4688481C05A1}" srcOrd="0" destOrd="0" parTransId="{B442FB44-9F36-4A4A-A4E6-D1E82B7D9D64}" sibTransId="{B9FD78FB-5565-41F3-AE29-692A43CDF43F}"/>
    <dgm:cxn modelId="{3DBC9952-EB73-4466-ABC4-C3EFEA35D94C}" type="presOf" srcId="{8DD0651B-AF95-40B9-A2A8-4688481C05A1}" destId="{DD8DBC61-74D8-4A2A-B70B-7ECE846DD08A}" srcOrd="0" destOrd="0" presId="urn:microsoft.com/office/officeart/2005/8/layout/hierarchy1"/>
    <dgm:cxn modelId="{15421D76-A7AC-42F0-8C3C-0F66520DBCFC}" type="presOf" srcId="{9E196E42-F34A-4664-B100-910AF0B8ABDD}" destId="{4833F2AD-A7E1-4F05-98AF-C790FE2D7987}" srcOrd="0" destOrd="0" presId="urn:microsoft.com/office/officeart/2005/8/layout/hierarchy1"/>
    <dgm:cxn modelId="{F1755279-BE62-42F6-AEFE-E81C863E4DB5}" type="presOf" srcId="{5759DAB1-5BE9-4C27-AB23-C91E47636A53}" destId="{8FFA650A-1526-4E72-9E08-E65CDC86C0F9}" srcOrd="0" destOrd="0" presId="urn:microsoft.com/office/officeart/2005/8/layout/hierarchy1"/>
    <dgm:cxn modelId="{05279EA9-F595-4978-AD13-50EDE96FC52F}" srcId="{5759DAB1-5BE9-4C27-AB23-C91E47636A53}" destId="{6D9D1247-E50B-4478-9934-DC7BB2A0A218}" srcOrd="2" destOrd="0" parTransId="{E5185572-FBB0-4730-B09B-AC7090D32BF6}" sibTransId="{1E466EC7-CBD0-4298-B777-AF7FF499127F}"/>
    <dgm:cxn modelId="{1E832DC7-30ED-4FEC-9C1D-982059245E66}" type="presOf" srcId="{6D9D1247-E50B-4478-9934-DC7BB2A0A218}" destId="{A059F287-4BA2-4250-8DF9-25270107E66F}" srcOrd="0" destOrd="0" presId="urn:microsoft.com/office/officeart/2005/8/layout/hierarchy1"/>
    <dgm:cxn modelId="{48374DF1-6D6D-419E-A856-8EF6F9A42424}" type="presOf" srcId="{8DD3FF62-FF3D-4DFF-9DF8-FF719F60D2AD}" destId="{15CE442E-8AE4-4CC5-9BFA-A773B95E5A2A}" srcOrd="0" destOrd="0" presId="urn:microsoft.com/office/officeart/2005/8/layout/hierarchy1"/>
    <dgm:cxn modelId="{760C444A-F012-4FBE-B14E-C0E12B8F54E1}" type="presParOf" srcId="{8FFA650A-1526-4E72-9E08-E65CDC86C0F9}" destId="{56C48277-C1BF-4E92-8330-827AA2AE4826}" srcOrd="0" destOrd="0" presId="urn:microsoft.com/office/officeart/2005/8/layout/hierarchy1"/>
    <dgm:cxn modelId="{7A9981EB-9603-4D01-ADE9-04E4CDA69843}" type="presParOf" srcId="{56C48277-C1BF-4E92-8330-827AA2AE4826}" destId="{5A7CA6E6-CB5C-47B9-A515-8E5C48D0CCC4}" srcOrd="0" destOrd="0" presId="urn:microsoft.com/office/officeart/2005/8/layout/hierarchy1"/>
    <dgm:cxn modelId="{C03B3A6F-9CBD-4CF9-87DF-BCB970D3058B}" type="presParOf" srcId="{5A7CA6E6-CB5C-47B9-A515-8E5C48D0CCC4}" destId="{44375CDB-0941-40BC-834E-1988CD42DFF8}" srcOrd="0" destOrd="0" presId="urn:microsoft.com/office/officeart/2005/8/layout/hierarchy1"/>
    <dgm:cxn modelId="{3F143CCB-526C-4DB8-A172-D82DC920654A}" type="presParOf" srcId="{5A7CA6E6-CB5C-47B9-A515-8E5C48D0CCC4}" destId="{DD8DBC61-74D8-4A2A-B70B-7ECE846DD08A}" srcOrd="1" destOrd="0" presId="urn:microsoft.com/office/officeart/2005/8/layout/hierarchy1"/>
    <dgm:cxn modelId="{55B6EAE0-655D-42E6-A967-09B334C2E996}" type="presParOf" srcId="{56C48277-C1BF-4E92-8330-827AA2AE4826}" destId="{7AA43C65-C3DE-4928-A3AB-087067D1CFAD}" srcOrd="1" destOrd="0" presId="urn:microsoft.com/office/officeart/2005/8/layout/hierarchy1"/>
    <dgm:cxn modelId="{A97E67D6-BCDC-4E83-AF32-791A1C15462D}" type="presParOf" srcId="{8FFA650A-1526-4E72-9E08-E65CDC86C0F9}" destId="{F5C05A9F-3926-4C20-9C06-EADE3CE13455}" srcOrd="1" destOrd="0" presId="urn:microsoft.com/office/officeart/2005/8/layout/hierarchy1"/>
    <dgm:cxn modelId="{7174F661-3F50-4D86-BF1F-6D4813BB33C8}" type="presParOf" srcId="{F5C05A9F-3926-4C20-9C06-EADE3CE13455}" destId="{12B7CCC9-D322-4DF7-9121-94F7BD2BA59C}" srcOrd="0" destOrd="0" presId="urn:microsoft.com/office/officeart/2005/8/layout/hierarchy1"/>
    <dgm:cxn modelId="{30C6318D-895D-4F6C-8306-82AB721124FA}" type="presParOf" srcId="{12B7CCC9-D322-4DF7-9121-94F7BD2BA59C}" destId="{99A7798E-BE84-4A17-B08C-BC69F613D731}" srcOrd="0" destOrd="0" presId="urn:microsoft.com/office/officeart/2005/8/layout/hierarchy1"/>
    <dgm:cxn modelId="{572D0729-6938-4883-AA82-F56BBED81870}" type="presParOf" srcId="{12B7CCC9-D322-4DF7-9121-94F7BD2BA59C}" destId="{B690389D-9409-489F-8A89-FB822C2B47A4}" srcOrd="1" destOrd="0" presId="urn:microsoft.com/office/officeart/2005/8/layout/hierarchy1"/>
    <dgm:cxn modelId="{2BD4C8C7-9A4B-4032-AD06-F99FC282DE5F}" type="presParOf" srcId="{F5C05A9F-3926-4C20-9C06-EADE3CE13455}" destId="{FA0785DC-A26B-4758-933F-7D3AAA2427C6}" srcOrd="1" destOrd="0" presId="urn:microsoft.com/office/officeart/2005/8/layout/hierarchy1"/>
    <dgm:cxn modelId="{029EBCD3-BA33-465E-82C9-C461B7C95E77}" type="presParOf" srcId="{8FFA650A-1526-4E72-9E08-E65CDC86C0F9}" destId="{9D05B4AC-5438-44B9-BD43-2C7419A239C8}" srcOrd="2" destOrd="0" presId="urn:microsoft.com/office/officeart/2005/8/layout/hierarchy1"/>
    <dgm:cxn modelId="{C8C8551C-D119-45D3-932F-6B604A557352}" type="presParOf" srcId="{9D05B4AC-5438-44B9-BD43-2C7419A239C8}" destId="{02F3F6EF-AA7E-4A53-A5EE-069831CA7754}" srcOrd="0" destOrd="0" presId="urn:microsoft.com/office/officeart/2005/8/layout/hierarchy1"/>
    <dgm:cxn modelId="{DE8E171A-BBE9-4A4D-AFC9-958A841547F1}" type="presParOf" srcId="{02F3F6EF-AA7E-4A53-A5EE-069831CA7754}" destId="{9886B990-97FE-4A2A-B222-8895EF66B13D}" srcOrd="0" destOrd="0" presId="urn:microsoft.com/office/officeart/2005/8/layout/hierarchy1"/>
    <dgm:cxn modelId="{86CC4F43-B881-44D6-BBC5-57C048F496B8}" type="presParOf" srcId="{02F3F6EF-AA7E-4A53-A5EE-069831CA7754}" destId="{A059F287-4BA2-4250-8DF9-25270107E66F}" srcOrd="1" destOrd="0" presId="urn:microsoft.com/office/officeart/2005/8/layout/hierarchy1"/>
    <dgm:cxn modelId="{3937E0EA-6388-430A-93C1-08577FC9B8F5}" type="presParOf" srcId="{9D05B4AC-5438-44B9-BD43-2C7419A239C8}" destId="{7145578B-5C8D-4B26-81C1-624F0B6C6789}" srcOrd="1" destOrd="0" presId="urn:microsoft.com/office/officeart/2005/8/layout/hierarchy1"/>
    <dgm:cxn modelId="{D3D427A1-C300-41F6-A709-CF332BBE0A90}" type="presParOf" srcId="{8FFA650A-1526-4E72-9E08-E65CDC86C0F9}" destId="{BBB3639A-2800-4FAA-A915-6C8ABA8639CA}" srcOrd="3" destOrd="0" presId="urn:microsoft.com/office/officeart/2005/8/layout/hierarchy1"/>
    <dgm:cxn modelId="{5D757CF4-4024-42EA-9EB5-794590EA615F}" type="presParOf" srcId="{BBB3639A-2800-4FAA-A915-6C8ABA8639CA}" destId="{2EB08B80-1F0E-4809-926B-87ED43EF6BDA}" srcOrd="0" destOrd="0" presId="urn:microsoft.com/office/officeart/2005/8/layout/hierarchy1"/>
    <dgm:cxn modelId="{77DE9A42-188C-4CF2-BA15-799EFF3D8E42}" type="presParOf" srcId="{2EB08B80-1F0E-4809-926B-87ED43EF6BDA}" destId="{52B20B18-54BD-428E-B0CD-2615017A9ED6}" srcOrd="0" destOrd="0" presId="urn:microsoft.com/office/officeart/2005/8/layout/hierarchy1"/>
    <dgm:cxn modelId="{0B516486-0372-4212-B88D-328111608F57}" type="presParOf" srcId="{2EB08B80-1F0E-4809-926B-87ED43EF6BDA}" destId="{15CE442E-8AE4-4CC5-9BFA-A773B95E5A2A}" srcOrd="1" destOrd="0" presId="urn:microsoft.com/office/officeart/2005/8/layout/hierarchy1"/>
    <dgm:cxn modelId="{9E4EEC75-337F-48C5-A21C-42B54E3E3CA0}" type="presParOf" srcId="{BBB3639A-2800-4FAA-A915-6C8ABA8639CA}" destId="{85BE4748-D944-485C-8CFC-0CE20543DDF7}" srcOrd="1" destOrd="0" presId="urn:microsoft.com/office/officeart/2005/8/layout/hierarchy1"/>
    <dgm:cxn modelId="{5A21189F-CB28-423D-B7C3-E09D2F567EA5}" type="presParOf" srcId="{8FFA650A-1526-4E72-9E08-E65CDC86C0F9}" destId="{8E1E00B6-6761-486D-AB13-664D4A009508}" srcOrd="4" destOrd="0" presId="urn:microsoft.com/office/officeart/2005/8/layout/hierarchy1"/>
    <dgm:cxn modelId="{8618BD0E-75F0-4B8F-AF33-053693D6BE94}" type="presParOf" srcId="{8E1E00B6-6761-486D-AB13-664D4A009508}" destId="{3DBE5687-4F1A-41BC-B952-D71E2ABB4D92}" srcOrd="0" destOrd="0" presId="urn:microsoft.com/office/officeart/2005/8/layout/hierarchy1"/>
    <dgm:cxn modelId="{C0D29600-31FF-444E-A961-BEC7B81246AC}" type="presParOf" srcId="{3DBE5687-4F1A-41BC-B952-D71E2ABB4D92}" destId="{BB3123BF-A1DF-4132-BEA4-F9A81A995451}" srcOrd="0" destOrd="0" presId="urn:microsoft.com/office/officeart/2005/8/layout/hierarchy1"/>
    <dgm:cxn modelId="{2566D272-EDE1-414B-BB5C-6C05C7030BA3}" type="presParOf" srcId="{3DBE5687-4F1A-41BC-B952-D71E2ABB4D92}" destId="{4833F2AD-A7E1-4F05-98AF-C790FE2D7987}" srcOrd="1" destOrd="0" presId="urn:microsoft.com/office/officeart/2005/8/layout/hierarchy1"/>
    <dgm:cxn modelId="{594E6F8E-E1BB-4689-8FAE-BF2F25E00B87}" type="presParOf" srcId="{8E1E00B6-6761-486D-AB13-664D4A009508}" destId="{DD7A2223-59B0-4275-AC8F-E82C71CEE97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FF02D7-8CA2-4991-97E3-1E9FC9E9FDE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084E8A95-A53C-4FA8-AD4E-3114394D8EEC}" type="pres">
      <dgm:prSet presAssocID="{FFFF02D7-8CA2-4991-97E3-1E9FC9E9FDE4}" presName="outerComposite" presStyleCnt="0">
        <dgm:presLayoutVars>
          <dgm:chMax val="5"/>
          <dgm:dir/>
          <dgm:resizeHandles val="exact"/>
        </dgm:presLayoutVars>
      </dgm:prSet>
      <dgm:spPr/>
    </dgm:pt>
    <dgm:pt modelId="{95D34298-57BB-4C82-AECF-8BED3CA15C36}" type="pres">
      <dgm:prSet presAssocID="{FFFF02D7-8CA2-4991-97E3-1E9FC9E9FDE4}" presName="dummyMaxCanvas" presStyleCnt="0">
        <dgm:presLayoutVars/>
      </dgm:prSet>
      <dgm:spPr/>
    </dgm:pt>
  </dgm:ptLst>
  <dgm:cxnLst>
    <dgm:cxn modelId="{93FD72AC-A005-4CDB-87F4-F581B02142FB}" type="presOf" srcId="{FFFF02D7-8CA2-4991-97E3-1E9FC9E9FDE4}" destId="{084E8A95-A53C-4FA8-AD4E-3114394D8EEC}" srcOrd="0" destOrd="0" presId="urn:microsoft.com/office/officeart/2005/8/layout/vProcess5"/>
    <dgm:cxn modelId="{4AE9D708-BEF0-4121-A17E-8F8BA4C30C1F}" type="presParOf" srcId="{084E8A95-A53C-4FA8-AD4E-3114394D8EEC}" destId="{95D34298-57BB-4C82-AECF-8BED3CA15C36}" srcOrd="0"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1F455-F87B-4293-83EF-514DB2622ACE}">
      <dsp:nvSpPr>
        <dsp:cNvPr id="0" name=""/>
        <dsp:cNvSpPr/>
      </dsp:nvSpPr>
      <dsp:spPr>
        <a:xfrm>
          <a:off x="0" y="112688"/>
          <a:ext cx="3311404" cy="2102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644DDE-FFD5-4924-969C-7402AE4CEB8A}">
      <dsp:nvSpPr>
        <dsp:cNvPr id="0" name=""/>
        <dsp:cNvSpPr/>
      </dsp:nvSpPr>
      <dsp:spPr>
        <a:xfrm>
          <a:off x="367933" y="462225"/>
          <a:ext cx="3311404" cy="2102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Remote GP consultations in </a:t>
          </a:r>
          <a:r>
            <a:rPr lang="en-US" sz="1800" kern="1200"/>
            <a:t>England went from 14% pre-pandemic to 48% during COVID-19 (NHS Digital, 2021; Murphy et al., 2021).</a:t>
          </a:r>
        </a:p>
      </dsp:txBody>
      <dsp:txXfrm>
        <a:off x="429520" y="523812"/>
        <a:ext cx="3188230" cy="1979568"/>
      </dsp:txXfrm>
    </dsp:sp>
    <dsp:sp modelId="{E59DE115-CD6D-43A0-8D26-194D4A43DE5A}">
      <dsp:nvSpPr>
        <dsp:cNvPr id="0" name=""/>
        <dsp:cNvSpPr/>
      </dsp:nvSpPr>
      <dsp:spPr>
        <a:xfrm>
          <a:off x="4047272" y="112688"/>
          <a:ext cx="3311404" cy="2102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71D1D-9A59-4BD0-B122-3B49DD580A09}">
      <dsp:nvSpPr>
        <dsp:cNvPr id="0" name=""/>
        <dsp:cNvSpPr/>
      </dsp:nvSpPr>
      <dsp:spPr>
        <a:xfrm>
          <a:off x="4415206" y="462225"/>
          <a:ext cx="3311404" cy="2102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Over 11 million people in the UK are aged 65+, with 46% of those over 75 not using the internet regularly (ONS, 2021; King’s Fund, 2022; Age UK, 2021).</a:t>
          </a:r>
        </a:p>
      </dsp:txBody>
      <dsp:txXfrm>
        <a:off x="4476793" y="523812"/>
        <a:ext cx="3188230" cy="1979568"/>
      </dsp:txXfrm>
    </dsp:sp>
    <dsp:sp modelId="{436F6951-FF48-42AE-BAB5-998892B0FA37}">
      <dsp:nvSpPr>
        <dsp:cNvPr id="0" name=""/>
        <dsp:cNvSpPr/>
      </dsp:nvSpPr>
      <dsp:spPr>
        <a:xfrm>
          <a:off x="8094545" y="112688"/>
          <a:ext cx="3311404" cy="2102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18543-F86C-4B17-BB52-639E8F9E840C}">
      <dsp:nvSpPr>
        <dsp:cNvPr id="0" name=""/>
        <dsp:cNvSpPr/>
      </dsp:nvSpPr>
      <dsp:spPr>
        <a:xfrm>
          <a:off x="8462479" y="462225"/>
          <a:ext cx="3311404" cy="2102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digital divide puts older adults at risk of reduced healthcare access, isolation, and poorer outcomes (Seifert et al., 2022; Watts, 2020).</a:t>
          </a:r>
        </a:p>
      </dsp:txBody>
      <dsp:txXfrm>
        <a:off x="8524066" y="523812"/>
        <a:ext cx="3188230" cy="197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75CDB-0941-40BC-834E-1988CD42DFF8}">
      <dsp:nvSpPr>
        <dsp:cNvPr id="0" name=""/>
        <dsp:cNvSpPr/>
      </dsp:nvSpPr>
      <dsp:spPr>
        <a:xfrm>
          <a:off x="3405" y="1093638"/>
          <a:ext cx="1659623" cy="10538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8DBC61-74D8-4A2A-B70B-7ECE846DD08A}">
      <dsp:nvSpPr>
        <dsp:cNvPr id="0" name=""/>
        <dsp:cNvSpPr/>
      </dsp:nvSpPr>
      <dsp:spPr>
        <a:xfrm>
          <a:off x="187808" y="1268820"/>
          <a:ext cx="1659623" cy="10538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hlinkClick xmlns:r="http://schemas.openxmlformats.org/officeDocument/2006/relationships" r:id="rId1"/>
            </a:rPr>
            <a:t>internet-use-statistics-july-2025-1.pdf</a:t>
          </a:r>
          <a:r>
            <a:rPr lang="en-GB" sz="1000" kern="1200"/>
            <a:t>     This link will give you more data on elderly  adoption in telehealth in the UK</a:t>
          </a:r>
          <a:endParaRPr lang="en-US" sz="1000" kern="1200"/>
        </a:p>
      </dsp:txBody>
      <dsp:txXfrm>
        <a:off x="218675" y="1299687"/>
        <a:ext cx="1597889" cy="992127"/>
      </dsp:txXfrm>
    </dsp:sp>
    <dsp:sp modelId="{99A7798E-BE84-4A17-B08C-BC69F613D731}">
      <dsp:nvSpPr>
        <dsp:cNvPr id="0" name=""/>
        <dsp:cNvSpPr/>
      </dsp:nvSpPr>
      <dsp:spPr>
        <a:xfrm>
          <a:off x="2031834" y="1093638"/>
          <a:ext cx="1659623" cy="10538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90389D-9409-489F-8A89-FB822C2B47A4}">
      <dsp:nvSpPr>
        <dsp:cNvPr id="0" name=""/>
        <dsp:cNvSpPr/>
      </dsp:nvSpPr>
      <dsp:spPr>
        <a:xfrm>
          <a:off x="2216237" y="1268820"/>
          <a:ext cx="1659623" cy="10538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89% people aged 65-74 use the internet monthly (NHS England)</a:t>
          </a:r>
          <a:endParaRPr lang="en-US" sz="1000" kern="1200"/>
        </a:p>
      </dsp:txBody>
      <dsp:txXfrm>
        <a:off x="2247104" y="1299687"/>
        <a:ext cx="1597889" cy="992127"/>
      </dsp:txXfrm>
    </dsp:sp>
    <dsp:sp modelId="{9886B990-97FE-4A2A-B222-8895EF66B13D}">
      <dsp:nvSpPr>
        <dsp:cNvPr id="0" name=""/>
        <dsp:cNvSpPr/>
      </dsp:nvSpPr>
      <dsp:spPr>
        <a:xfrm>
          <a:off x="4060263" y="1093638"/>
          <a:ext cx="1659623" cy="10538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59F287-4BA2-4250-8DF9-25270107E66F}">
      <dsp:nvSpPr>
        <dsp:cNvPr id="0" name=""/>
        <dsp:cNvSpPr/>
      </dsp:nvSpPr>
      <dsp:spPr>
        <a:xfrm>
          <a:off x="4244666" y="1268820"/>
          <a:ext cx="1659623" cy="10538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10 million adults lack digital skills (NHS, England)</a:t>
          </a:r>
          <a:endParaRPr lang="en-US" sz="1000" kern="1200"/>
        </a:p>
      </dsp:txBody>
      <dsp:txXfrm>
        <a:off x="4275533" y="1299687"/>
        <a:ext cx="1597889" cy="992127"/>
      </dsp:txXfrm>
    </dsp:sp>
    <dsp:sp modelId="{52B20B18-54BD-428E-B0CD-2615017A9ED6}">
      <dsp:nvSpPr>
        <dsp:cNvPr id="0" name=""/>
        <dsp:cNvSpPr/>
      </dsp:nvSpPr>
      <dsp:spPr>
        <a:xfrm>
          <a:off x="6088692" y="1093638"/>
          <a:ext cx="1659623" cy="10538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CE442E-8AE4-4CC5-9BFA-A773B95E5A2A}">
      <dsp:nvSpPr>
        <dsp:cNvPr id="0" name=""/>
        <dsp:cNvSpPr/>
      </dsp:nvSpPr>
      <dsp:spPr>
        <a:xfrm>
          <a:off x="6273095" y="1268820"/>
          <a:ext cx="1659623" cy="10538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Fewer than 1 in 5 older adults feel confident managing their health online (Age UK, 2021)</a:t>
          </a:r>
        </a:p>
      </dsp:txBody>
      <dsp:txXfrm>
        <a:off x="6303962" y="1299687"/>
        <a:ext cx="1597889" cy="992127"/>
      </dsp:txXfrm>
    </dsp:sp>
    <dsp:sp modelId="{BB3123BF-A1DF-4132-BEA4-F9A81A995451}">
      <dsp:nvSpPr>
        <dsp:cNvPr id="0" name=""/>
        <dsp:cNvSpPr/>
      </dsp:nvSpPr>
      <dsp:spPr>
        <a:xfrm>
          <a:off x="8117121" y="1093638"/>
          <a:ext cx="1659623" cy="10538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33F2AD-A7E1-4F05-98AF-C790FE2D7987}">
      <dsp:nvSpPr>
        <dsp:cNvPr id="0" name=""/>
        <dsp:cNvSpPr/>
      </dsp:nvSpPr>
      <dsp:spPr>
        <a:xfrm>
          <a:off x="8301524" y="1268820"/>
          <a:ext cx="1659623" cy="10538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7% households have no internet access (NHS, England)</a:t>
          </a:r>
          <a:endParaRPr lang="en-US" sz="1000" kern="1200"/>
        </a:p>
      </dsp:txBody>
      <dsp:txXfrm>
        <a:off x="8332391" y="1299687"/>
        <a:ext cx="1597889" cy="9921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1DD44CE-94C2-4800-B0E7-F842954B285A}" type="datetimeFigureOut">
              <a:rPr lang="en-GB" smtClean="0"/>
              <a:t>03/02/2026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3578638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D44CE-94C2-4800-B0E7-F842954B285A}" type="datetimeFigureOut">
              <a:rPr lang="en-GB" smtClean="0"/>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942670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1DD44CE-94C2-4800-B0E7-F842954B285A}" type="datetimeFigureOut">
              <a:rPr lang="en-GB" smtClean="0"/>
              <a:t>03/02/2026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4249866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DD44CE-94C2-4800-B0E7-F842954B285A}" type="datetimeFigureOut">
              <a:rPr lang="en-GB" smtClean="0"/>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944980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DD44CE-94C2-4800-B0E7-F842954B285A}" type="datetimeFigureOut">
              <a:rPr lang="en-GB" smtClean="0"/>
              <a:t>03/02/2026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1934747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DD44CE-94C2-4800-B0E7-F842954B285A}" type="datetimeFigureOut">
              <a:rPr lang="en-GB" smtClean="0"/>
              <a:t>03/02/2026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817261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DD44CE-94C2-4800-B0E7-F842954B285A}" type="datetimeFigureOut">
              <a:rPr lang="en-GB" smtClean="0"/>
              <a:t>03/02/2026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4125694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DD44CE-94C2-4800-B0E7-F842954B285A}" type="datetimeFigureOut">
              <a:rPr lang="en-GB" smtClean="0"/>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1069945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DD44CE-94C2-4800-B0E7-F842954B285A}" type="datetimeFigureOut">
              <a:rPr lang="en-GB" smtClean="0"/>
              <a:t>03/02/2026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2139427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DD44CE-94C2-4800-B0E7-F842954B285A}" type="datetimeFigureOut">
              <a:rPr lang="en-GB" smtClean="0"/>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437997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1DD44CE-94C2-4800-B0E7-F842954B285A}" type="datetimeFigureOut">
              <a:rPr lang="en-GB" smtClean="0"/>
              <a:t>03/02/2026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1076026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1DD44CE-94C2-4800-B0E7-F842954B285A}" type="datetimeFigureOut">
              <a:rPr lang="en-GB" smtClean="0"/>
              <a:t>03/02/2026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6F474CA-B9DC-4E5F-93D2-911805AAEC17}"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21672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1DD44CE-94C2-4800-B0E7-F842954B285A}" type="datetimeFigureOut">
              <a:rPr lang="en-GB" smtClean="0"/>
              <a:t>03/02/2026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4096446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1DD44CE-94C2-4800-B0E7-F842954B285A}" type="datetimeFigureOut">
              <a:rPr lang="en-GB" smtClean="0"/>
              <a:t>03/02/2026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15799405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1DD44CE-94C2-4800-B0E7-F842954B285A}" type="datetimeFigureOut">
              <a:rPr lang="en-GB" smtClean="0"/>
              <a:t>03/02/2026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2783375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D44CE-94C2-4800-B0E7-F842954B285A}" type="datetimeFigureOut">
              <a:rPr lang="en-GB" smtClean="0"/>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1705227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1DD44CE-94C2-4800-B0E7-F842954B285A}" type="datetimeFigureOut">
              <a:rPr lang="en-GB" smtClean="0"/>
              <a:t>03/02/2026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6F474CA-B9DC-4E5F-93D2-911805AAEC17}" type="slidenum">
              <a:rPr lang="en-GB" smtClean="0"/>
              <a:t>‹#›</a:t>
            </a:fld>
            <a:endParaRPr lang="en-GB"/>
          </a:p>
        </p:txBody>
      </p:sp>
    </p:spTree>
    <p:extLst>
      <p:ext uri="{BB962C8B-B14F-4D97-AF65-F5344CB8AC3E}">
        <p14:creationId xmlns:p14="http://schemas.microsoft.com/office/powerpoint/2010/main" val="3927171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1DD44CE-94C2-4800-B0E7-F842954B285A}" type="datetimeFigureOut">
              <a:rPr lang="en-GB" smtClean="0"/>
              <a:t>03/02/2026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6F474CA-B9DC-4E5F-93D2-911805AAEC17}" type="slidenum">
              <a:rPr lang="en-GB" smtClean="0"/>
              <a:t>‹#›</a:t>
            </a:fld>
            <a:endParaRPr lang="en-GB"/>
          </a:p>
        </p:txBody>
      </p:sp>
    </p:spTree>
    <p:extLst>
      <p:ext uri="{BB962C8B-B14F-4D97-AF65-F5344CB8AC3E}">
        <p14:creationId xmlns:p14="http://schemas.microsoft.com/office/powerpoint/2010/main" val="3970634425"/>
      </p:ext>
    </p:extLst>
  </p:cSld>
  <p:clrMap bg1="dk1" tx1="lt1" bg2="dk2" tx2="lt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799" r:id="rId12"/>
    <p:sldLayoutId id="2147483800" r:id="rId13"/>
    <p:sldLayoutId id="2147483801" r:id="rId14"/>
    <p:sldLayoutId id="2147483802" r:id="rId15"/>
    <p:sldLayoutId id="2147483803" r:id="rId16"/>
    <p:sldLayoutId id="214748380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ikitravel.org/en/West_Midlands_(county)" TargetMode="External"/><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kingsfund.org.uk/publications/digital-divide-health-inequalities" TargetMode="External"/><Relationship Id="rId2" Type="http://schemas.openxmlformats.org/officeDocument/2006/relationships/hyperlink" Target="https://www.ageuk.org.uk/latest-press/articles/2021/digital-inclusion-and-older-peopl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peoplepopulationandcommunity/householdcharacteristics/homeinternetandsocialmediausage/bulletins/internetusers/2021" TargetMode="External"/><Relationship Id="rId2" Type="http://schemas.openxmlformats.org/officeDocument/2006/relationships/hyperlink" Target="https://digital.nhs.uk/data-and-information/publications/statistical/appointments-in-general-practic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bmjdigitalhealth.bmj.com/content/1/1/e000032"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a:extLst>
            <a:ext uri="{FF2B5EF4-FFF2-40B4-BE49-F238E27FC236}">
              <a16:creationId xmlns:a16="http://schemas.microsoft.com/office/drawing/2014/main" id="{E80B60CB-DE21-6939-A2CA-9FE8E38260D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9A695C9-7A08-1B8E-7101-D3D6ADCB5ED7}"/>
              </a:ext>
            </a:extLst>
          </p:cNvPr>
          <p:cNvSpPr txBox="1"/>
          <p:nvPr/>
        </p:nvSpPr>
        <p:spPr>
          <a:xfrm>
            <a:off x="629689" y="398840"/>
            <a:ext cx="6097384" cy="1200329"/>
          </a:xfrm>
          <a:prstGeom prst="rect">
            <a:avLst/>
          </a:prstGeom>
          <a:noFill/>
        </p:spPr>
        <p:txBody>
          <a:bodyPr wrap="square">
            <a:spAutoFit/>
          </a:bodyPr>
          <a:lstStyle/>
          <a:p>
            <a:endParaRPr lang="en-GB" sz="2400" dirty="0">
              <a:solidFill>
                <a:srgbClr val="003366"/>
              </a:solidFill>
              <a:latin typeface="Arial"/>
            </a:endParaRPr>
          </a:p>
          <a:p>
            <a:endParaRPr lang="en-GB" sz="2400" dirty="0">
              <a:solidFill>
                <a:srgbClr val="003366"/>
              </a:solidFill>
              <a:latin typeface="Arial"/>
            </a:endParaRPr>
          </a:p>
          <a:p>
            <a:endParaRPr lang="en-GB" sz="2400" dirty="0">
              <a:solidFill>
                <a:srgbClr val="003366"/>
              </a:solidFill>
              <a:latin typeface="Arial"/>
            </a:endParaRPr>
          </a:p>
        </p:txBody>
      </p:sp>
      <p:sp>
        <p:nvSpPr>
          <p:cNvPr id="4" name="TextBox 3">
            <a:extLst>
              <a:ext uri="{FF2B5EF4-FFF2-40B4-BE49-F238E27FC236}">
                <a16:creationId xmlns:a16="http://schemas.microsoft.com/office/drawing/2014/main" id="{F9FFAD51-0290-6702-0D6A-D8E09087CB3D}"/>
              </a:ext>
            </a:extLst>
          </p:cNvPr>
          <p:cNvSpPr txBox="1"/>
          <p:nvPr/>
        </p:nvSpPr>
        <p:spPr>
          <a:xfrm>
            <a:off x="3048802" y="2000245"/>
            <a:ext cx="6097604" cy="3693319"/>
          </a:xfrm>
          <a:prstGeom prst="rect">
            <a:avLst/>
          </a:prstGeom>
          <a:noFill/>
        </p:spPr>
        <p:txBody>
          <a:bodyPr wrap="square">
            <a:spAutoFit/>
          </a:bodyPr>
          <a:lstStyle/>
          <a:p>
            <a:pPr algn="ctr"/>
            <a:r>
              <a:rPr lang="en-GB" sz="2400" b="1" dirty="0">
                <a:solidFill>
                  <a:schemeClr val="bg2"/>
                </a:solidFill>
                <a:latin typeface="Arial" panose="020B0604020202020204" pitchFamily="34" charset="0"/>
                <a:cs typeface="Arial" panose="020B0604020202020204" pitchFamily="34" charset="0"/>
              </a:rPr>
              <a:t>Student name</a:t>
            </a:r>
            <a:r>
              <a:rPr lang="en-GB" sz="2400" dirty="0">
                <a:solidFill>
                  <a:schemeClr val="bg2"/>
                </a:solidFill>
                <a:latin typeface="Arial" panose="020B0604020202020204" pitchFamily="34" charset="0"/>
                <a:cs typeface="Arial" panose="020B0604020202020204" pitchFamily="34" charset="0"/>
              </a:rPr>
              <a:t>: Nagina Begum     </a:t>
            </a:r>
          </a:p>
          <a:p>
            <a:pPr algn="ctr"/>
            <a:r>
              <a:rPr lang="en-GB" sz="2400" b="1" dirty="0">
                <a:solidFill>
                  <a:schemeClr val="bg2"/>
                </a:solidFill>
                <a:latin typeface="Arial" panose="020B0604020202020204" pitchFamily="34" charset="0"/>
                <a:cs typeface="Arial" panose="020B0604020202020204" pitchFamily="34" charset="0"/>
              </a:rPr>
              <a:t>Student number</a:t>
            </a:r>
            <a:r>
              <a:rPr lang="en-GB" sz="2400" dirty="0">
                <a:solidFill>
                  <a:schemeClr val="bg2"/>
                </a:solidFill>
                <a:latin typeface="Arial" panose="020B0604020202020204" pitchFamily="34" charset="0"/>
                <a:cs typeface="Arial" panose="020B0604020202020204" pitchFamily="34" charset="0"/>
              </a:rPr>
              <a:t>: 2215742</a:t>
            </a:r>
          </a:p>
          <a:p>
            <a:pPr algn="ctr"/>
            <a:r>
              <a:rPr lang="en-GB" sz="2400" b="1" dirty="0">
                <a:solidFill>
                  <a:schemeClr val="bg2"/>
                </a:solidFill>
                <a:latin typeface="Arial" panose="020B0604020202020204" pitchFamily="34" charset="0"/>
                <a:cs typeface="Arial" panose="020B0604020202020204" pitchFamily="34" charset="0"/>
              </a:rPr>
              <a:t>Programme</a:t>
            </a:r>
            <a:r>
              <a:rPr lang="en-GB" sz="2400" dirty="0">
                <a:solidFill>
                  <a:schemeClr val="bg2"/>
                </a:solidFill>
                <a:latin typeface="Arial" panose="020B0604020202020204" pitchFamily="34" charset="0"/>
                <a:cs typeface="Arial" panose="020B0604020202020204" pitchFamily="34" charset="0"/>
              </a:rPr>
              <a:t>:	MSc Public Health and Social Care in Practice  </a:t>
            </a:r>
          </a:p>
          <a:p>
            <a:pPr algn="ctr"/>
            <a:r>
              <a:rPr lang="en-GB" sz="2400" b="1" dirty="0">
                <a:solidFill>
                  <a:schemeClr val="bg2"/>
                </a:solidFill>
                <a:latin typeface="Arial" panose="020B0604020202020204" pitchFamily="34" charset="0"/>
                <a:cs typeface="Arial" panose="020B0604020202020204" pitchFamily="34" charset="0"/>
              </a:rPr>
              <a:t>Module</a:t>
            </a:r>
            <a:r>
              <a:rPr lang="en-GB" sz="2400" dirty="0">
                <a:solidFill>
                  <a:schemeClr val="bg2"/>
                </a:solidFill>
                <a:latin typeface="Arial" panose="020B0604020202020204" pitchFamily="34" charset="0"/>
                <a:cs typeface="Arial" panose="020B0604020202020204" pitchFamily="34" charset="0"/>
              </a:rPr>
              <a:t>:	Practice-Based Research  </a:t>
            </a:r>
          </a:p>
          <a:p>
            <a:pPr algn="ctr"/>
            <a:r>
              <a:rPr lang="en-GB" sz="2400" b="1" dirty="0">
                <a:solidFill>
                  <a:schemeClr val="bg2"/>
                </a:solidFill>
                <a:latin typeface="Arial" panose="020B0604020202020204" pitchFamily="34" charset="0"/>
                <a:cs typeface="Arial" panose="020B0604020202020204" pitchFamily="34" charset="0"/>
              </a:rPr>
              <a:t>Module code:	</a:t>
            </a:r>
            <a:r>
              <a:rPr lang="en-GB" sz="2400" dirty="0">
                <a:solidFill>
                  <a:schemeClr val="bg2"/>
                </a:solidFill>
                <a:latin typeface="Arial" panose="020B0604020202020204" pitchFamily="34" charset="0"/>
                <a:cs typeface="Arial" panose="020B0604020202020204" pitchFamily="34" charset="0"/>
              </a:rPr>
              <a:t>LCHS7008 </a:t>
            </a:r>
          </a:p>
          <a:p>
            <a:pPr algn="ctr"/>
            <a:r>
              <a:rPr lang="en-GB" sz="2400" b="1" dirty="0">
                <a:solidFill>
                  <a:schemeClr val="bg2"/>
                </a:solidFill>
                <a:latin typeface="Arial" panose="020B0604020202020204" pitchFamily="34" charset="0"/>
                <a:cs typeface="Arial" panose="020B0604020202020204" pitchFamily="34" charset="0"/>
              </a:rPr>
              <a:t>Lecturer</a:t>
            </a:r>
            <a:r>
              <a:rPr lang="en-GB" sz="2400" dirty="0">
                <a:solidFill>
                  <a:schemeClr val="bg2"/>
                </a:solidFill>
                <a:latin typeface="Arial" panose="020B0604020202020204" pitchFamily="34" charset="0"/>
                <a:cs typeface="Arial" panose="020B0604020202020204" pitchFamily="34" charset="0"/>
              </a:rPr>
              <a:t>:	Dr Zeno Leung</a:t>
            </a:r>
          </a:p>
          <a:p>
            <a:pPr algn="ctr"/>
            <a:r>
              <a:rPr lang="en-GB" sz="2400" b="1" dirty="0">
                <a:solidFill>
                  <a:schemeClr val="bg2"/>
                </a:solidFill>
                <a:latin typeface="Arial" panose="020B0604020202020204" pitchFamily="34" charset="0"/>
                <a:cs typeface="Arial" panose="020B0604020202020204" pitchFamily="34" charset="0"/>
              </a:rPr>
              <a:t>Assignment Title</a:t>
            </a:r>
            <a:r>
              <a:rPr lang="en-GB" sz="2400" dirty="0">
                <a:solidFill>
                  <a:schemeClr val="bg2"/>
                </a:solidFill>
                <a:latin typeface="Arial" panose="020B0604020202020204" pitchFamily="34" charset="0"/>
                <a:cs typeface="Arial" panose="020B0604020202020204" pitchFamily="34" charset="0"/>
              </a:rPr>
              <a:t>: Component 1 Presentation </a:t>
            </a:r>
          </a:p>
          <a:p>
            <a:endParaRPr lang="en-GB" dirty="0"/>
          </a:p>
        </p:txBody>
      </p:sp>
    </p:spTree>
    <p:extLst>
      <p:ext uri="{BB962C8B-B14F-4D97-AF65-F5344CB8AC3E}">
        <p14:creationId xmlns:p14="http://schemas.microsoft.com/office/powerpoint/2010/main" val="1384713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C25E2B-1128-454C-94A3-DE72C2B673FA}"/>
              </a:ext>
            </a:extLst>
          </p:cNvPr>
          <p:cNvPicPr>
            <a:picLocks noChangeAspect="1"/>
          </p:cNvPicPr>
          <p:nvPr/>
        </p:nvPicPr>
        <p:blipFill>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107" b="6666"/>
          <a:stretch>
            <a:fillRect/>
          </a:stretch>
        </p:blipFill>
        <p:spPr>
          <a:xfrm>
            <a:off x="20" y="10"/>
            <a:ext cx="12191980" cy="6857990"/>
          </a:xfrm>
          <a:prstGeom prst="rect">
            <a:avLst/>
          </a:prstGeom>
        </p:spPr>
      </p:pic>
      <p:sp>
        <p:nvSpPr>
          <p:cNvPr id="5" name="TextBox 4">
            <a:extLst>
              <a:ext uri="{FF2B5EF4-FFF2-40B4-BE49-F238E27FC236}">
                <a16:creationId xmlns:a16="http://schemas.microsoft.com/office/drawing/2014/main" id="{615603BA-886F-F362-D5E7-AF6C1FB8F1C4}"/>
              </a:ext>
            </a:extLst>
          </p:cNvPr>
          <p:cNvSpPr txBox="1"/>
          <p:nvPr/>
        </p:nvSpPr>
        <p:spPr>
          <a:xfrm>
            <a:off x="1371600" y="2237173"/>
            <a:ext cx="9448800" cy="260206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endParaRPr lang="en-US" sz="2400" cap="all">
              <a:latin typeface="+mj-lt"/>
              <a:ea typeface="+mj-ea"/>
              <a:cs typeface="+mj-cs"/>
            </a:endParaRPr>
          </a:p>
          <a:p>
            <a:pPr defTabSz="914400">
              <a:lnSpc>
                <a:spcPct val="90000"/>
              </a:lnSpc>
              <a:spcBef>
                <a:spcPct val="0"/>
              </a:spcBef>
              <a:spcAft>
                <a:spcPts val="600"/>
              </a:spcAft>
            </a:pPr>
            <a:endParaRPr lang="en-US" sz="2400" cap="all">
              <a:latin typeface="+mj-lt"/>
              <a:ea typeface="+mj-ea"/>
              <a:cs typeface="+mj-cs"/>
            </a:endParaRPr>
          </a:p>
          <a:p>
            <a:pPr defTabSz="914400">
              <a:lnSpc>
                <a:spcPct val="90000"/>
              </a:lnSpc>
              <a:spcBef>
                <a:spcPct val="0"/>
              </a:spcBef>
              <a:spcAft>
                <a:spcPts val="600"/>
              </a:spcAft>
            </a:pPr>
            <a:endParaRPr lang="en-US" sz="2400" cap="all">
              <a:latin typeface="+mj-lt"/>
              <a:ea typeface="+mj-ea"/>
              <a:cs typeface="+mj-cs"/>
            </a:endParaRPr>
          </a:p>
          <a:p>
            <a:pPr defTabSz="914400">
              <a:lnSpc>
                <a:spcPct val="90000"/>
              </a:lnSpc>
              <a:spcBef>
                <a:spcPct val="0"/>
              </a:spcBef>
              <a:spcAft>
                <a:spcPts val="600"/>
              </a:spcAft>
            </a:pPr>
            <a:endParaRPr lang="en-US" sz="2400" cap="all">
              <a:latin typeface="+mj-lt"/>
              <a:ea typeface="+mj-ea"/>
              <a:cs typeface="+mj-cs"/>
            </a:endParaRPr>
          </a:p>
          <a:p>
            <a:pPr defTabSz="914400">
              <a:lnSpc>
                <a:spcPct val="90000"/>
              </a:lnSpc>
              <a:spcBef>
                <a:spcPct val="0"/>
              </a:spcBef>
              <a:spcAft>
                <a:spcPts val="600"/>
              </a:spcAft>
            </a:pPr>
            <a:r>
              <a:rPr lang="en-US" sz="2400" cap="all">
                <a:latin typeface="+mj-lt"/>
                <a:ea typeface="+mj-ea"/>
                <a:cs typeface="+mj-cs"/>
              </a:rPr>
              <a:t> Telehealth Adoption and Its Impact on Older Adults in the UK</a:t>
            </a:r>
          </a:p>
        </p:txBody>
      </p:sp>
      <p:sp>
        <p:nvSpPr>
          <p:cNvPr id="4" name="TextBox 3">
            <a:extLst>
              <a:ext uri="{FF2B5EF4-FFF2-40B4-BE49-F238E27FC236}">
                <a16:creationId xmlns:a16="http://schemas.microsoft.com/office/drawing/2014/main" id="{29FE90B7-B671-7447-DD58-52DE8EF3B5EF}"/>
              </a:ext>
            </a:extLst>
          </p:cNvPr>
          <p:cNvSpPr txBox="1"/>
          <p:nvPr/>
        </p:nvSpPr>
        <p:spPr>
          <a:xfrm>
            <a:off x="9511459"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ikitravel.org/en/West_Midlands_(coun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73511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a:extLst>
            <a:ext uri="{FF2B5EF4-FFF2-40B4-BE49-F238E27FC236}">
              <a16:creationId xmlns:a16="http://schemas.microsoft.com/office/drawing/2014/main" id="{1CC1BA61-786F-C69B-C8DB-9BBCF308DD8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12E36AC-3AA2-8EB6-6929-718D07DD9DEF}"/>
              </a:ext>
            </a:extLst>
          </p:cNvPr>
          <p:cNvSpPr txBox="1"/>
          <p:nvPr/>
        </p:nvSpPr>
        <p:spPr>
          <a:xfrm>
            <a:off x="1274582" y="697223"/>
            <a:ext cx="6097384" cy="1200329"/>
          </a:xfrm>
          <a:prstGeom prst="rect">
            <a:avLst/>
          </a:prstGeom>
          <a:noFill/>
        </p:spPr>
        <p:txBody>
          <a:bodyPr wrap="square">
            <a:spAutoFit/>
          </a:bodyPr>
          <a:lstStyle/>
          <a:p>
            <a:endParaRPr lang="en-GB" sz="2400" dirty="0">
              <a:solidFill>
                <a:srgbClr val="003366"/>
              </a:solidFill>
              <a:latin typeface="Arial"/>
            </a:endParaRPr>
          </a:p>
          <a:p>
            <a:endParaRPr lang="en-GB" sz="2400" dirty="0">
              <a:solidFill>
                <a:srgbClr val="003366"/>
              </a:solidFill>
              <a:latin typeface="Arial"/>
            </a:endParaRPr>
          </a:p>
          <a:p>
            <a:endParaRPr lang="en-GB" sz="2400" dirty="0">
              <a:solidFill>
                <a:srgbClr val="003366"/>
              </a:solidFill>
              <a:latin typeface="Arial"/>
            </a:endParaRPr>
          </a:p>
        </p:txBody>
      </p:sp>
      <p:sp>
        <p:nvSpPr>
          <p:cNvPr id="2" name="TextBox 1">
            <a:extLst>
              <a:ext uri="{FF2B5EF4-FFF2-40B4-BE49-F238E27FC236}">
                <a16:creationId xmlns:a16="http://schemas.microsoft.com/office/drawing/2014/main" id="{ECCB9F4A-A3D3-36C6-135F-79467E289EA2}"/>
              </a:ext>
            </a:extLst>
          </p:cNvPr>
          <p:cNvSpPr txBox="1"/>
          <p:nvPr/>
        </p:nvSpPr>
        <p:spPr>
          <a:xfrm>
            <a:off x="2252312" y="1112721"/>
            <a:ext cx="5137945" cy="523220"/>
          </a:xfrm>
          <a:prstGeom prst="rect">
            <a:avLst/>
          </a:prstGeom>
          <a:noFill/>
        </p:spPr>
        <p:txBody>
          <a:bodyPr wrap="none" rtlCol="0">
            <a:spAutoFit/>
          </a:bodyPr>
          <a:lstStyle/>
          <a:p>
            <a:r>
              <a:rPr lang="en-GB" sz="2800" b="1" dirty="0">
                <a:solidFill>
                  <a:schemeClr val="bg2"/>
                </a:solidFill>
                <a:latin typeface="Arial" panose="020B0604020202020204" pitchFamily="34" charset="0"/>
                <a:cs typeface="Arial" panose="020B0604020202020204" pitchFamily="34" charset="0"/>
              </a:rPr>
              <a:t>What is telehealth in the UK?</a:t>
            </a:r>
          </a:p>
        </p:txBody>
      </p:sp>
      <p:sp>
        <p:nvSpPr>
          <p:cNvPr id="3" name="TextBox 2">
            <a:extLst>
              <a:ext uri="{FF2B5EF4-FFF2-40B4-BE49-F238E27FC236}">
                <a16:creationId xmlns:a16="http://schemas.microsoft.com/office/drawing/2014/main" id="{BB822E80-74B4-E4D7-185B-04D84C52732E}"/>
              </a:ext>
            </a:extLst>
          </p:cNvPr>
          <p:cNvSpPr txBox="1"/>
          <p:nvPr/>
        </p:nvSpPr>
        <p:spPr>
          <a:xfrm>
            <a:off x="1944303" y="2290813"/>
            <a:ext cx="6959065" cy="646331"/>
          </a:xfrm>
          <a:prstGeom prst="rect">
            <a:avLst/>
          </a:prstGeom>
          <a:noFill/>
        </p:spPr>
        <p:txBody>
          <a:bodyPr wrap="square" rtlCol="0">
            <a:spAutoFit/>
          </a:bodyPr>
          <a:lstStyle/>
          <a:p>
            <a:endParaRPr lang="en-GB" dirty="0"/>
          </a:p>
          <a:p>
            <a:endParaRPr lang="en-GB" dirty="0"/>
          </a:p>
        </p:txBody>
      </p:sp>
      <p:sp>
        <p:nvSpPr>
          <p:cNvPr id="6" name="TextBox 5">
            <a:extLst>
              <a:ext uri="{FF2B5EF4-FFF2-40B4-BE49-F238E27FC236}">
                <a16:creationId xmlns:a16="http://schemas.microsoft.com/office/drawing/2014/main" id="{73FA4564-E962-A0FC-14C6-B5472D0FB39A}"/>
              </a:ext>
            </a:extLst>
          </p:cNvPr>
          <p:cNvSpPr txBox="1"/>
          <p:nvPr/>
        </p:nvSpPr>
        <p:spPr>
          <a:xfrm>
            <a:off x="433137" y="2554243"/>
            <a:ext cx="8713269" cy="1200329"/>
          </a:xfrm>
          <a:prstGeom prst="rect">
            <a:avLst/>
          </a:prstGeom>
          <a:noFill/>
        </p:spPr>
        <p:txBody>
          <a:bodyPr wrap="square">
            <a:spAutoFit/>
          </a:bodyPr>
          <a:lstStyle/>
          <a:p>
            <a:r>
              <a:rPr lang="en-US" dirty="0">
                <a:solidFill>
                  <a:schemeClr val="bg2"/>
                </a:solidFill>
                <a:latin typeface="Arial" panose="020B0604020202020204" pitchFamily="34" charset="0"/>
                <a:cs typeface="Arial" panose="020B0604020202020204" pitchFamily="34" charset="0"/>
              </a:rPr>
              <a:t>Telehealth includes health care services provided using audio and video technology. Telehealth was originally developed to provide basic care to rural and underserved patients. Higher rates of use of telehealth are now standard in many practices since the coronavirus disease 2019 pandemic. (</a:t>
            </a:r>
            <a:r>
              <a:rPr lang="pl-PL" dirty="0" err="1">
                <a:solidFill>
                  <a:schemeClr val="bg2"/>
                </a:solidFill>
                <a:latin typeface="Arial" panose="020B0604020202020204" pitchFamily="34" charset="0"/>
                <a:cs typeface="Arial" panose="020B0604020202020204" pitchFamily="34" charset="0"/>
              </a:rPr>
              <a:t>Gajarawala</a:t>
            </a:r>
            <a:r>
              <a:rPr lang="pl-PL" dirty="0">
                <a:solidFill>
                  <a:schemeClr val="bg2"/>
                </a:solidFill>
                <a:latin typeface="Arial" panose="020B0604020202020204" pitchFamily="34" charset="0"/>
                <a:cs typeface="Arial" panose="020B0604020202020204" pitchFamily="34" charset="0"/>
              </a:rPr>
              <a:t>, S. and </a:t>
            </a:r>
            <a:r>
              <a:rPr lang="pl-PL" dirty="0" err="1">
                <a:solidFill>
                  <a:schemeClr val="bg2"/>
                </a:solidFill>
                <a:latin typeface="Arial" panose="020B0604020202020204" pitchFamily="34" charset="0"/>
                <a:cs typeface="Arial" panose="020B0604020202020204" pitchFamily="34" charset="0"/>
              </a:rPr>
              <a:t>Pelkowski</a:t>
            </a:r>
            <a:r>
              <a:rPr lang="pl-PL" dirty="0">
                <a:solidFill>
                  <a:schemeClr val="bg2"/>
                </a:solidFill>
                <a:latin typeface="Arial" panose="020B0604020202020204" pitchFamily="34" charset="0"/>
                <a:cs typeface="Arial" panose="020B0604020202020204" pitchFamily="34" charset="0"/>
              </a:rPr>
              <a:t>, J.</a:t>
            </a:r>
            <a:r>
              <a:rPr lang="en-GB" dirty="0">
                <a:solidFill>
                  <a:schemeClr val="bg2"/>
                </a:solidFill>
                <a:latin typeface="Arial" panose="020B0604020202020204" pitchFamily="34" charset="0"/>
                <a:cs typeface="Arial" panose="020B0604020202020204" pitchFamily="34" charset="0"/>
              </a:rPr>
              <a:t> ,</a:t>
            </a:r>
            <a:r>
              <a:rPr lang="pl-PL" dirty="0">
                <a:solidFill>
                  <a:schemeClr val="bg2"/>
                </a:solidFill>
                <a:latin typeface="Arial" panose="020B0604020202020204" pitchFamily="34" charset="0"/>
                <a:cs typeface="Arial" panose="020B0604020202020204" pitchFamily="34" charset="0"/>
              </a:rPr>
              <a:t>2021)</a:t>
            </a:r>
            <a:endParaRPr lang="en-GB"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7906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DA21EDB-F917-89F6-5586-42ADB619E10C}"/>
              </a:ext>
            </a:extLst>
          </p:cNvPr>
          <p:cNvSpPr txBox="1"/>
          <p:nvPr/>
        </p:nvSpPr>
        <p:spPr>
          <a:xfrm>
            <a:off x="1064263" y="1206516"/>
            <a:ext cx="2084225" cy="523220"/>
          </a:xfrm>
          <a:prstGeom prst="rect">
            <a:avLst/>
          </a:prstGeom>
          <a:noFill/>
        </p:spPr>
        <p:txBody>
          <a:bodyPr wrap="none" rtlCol="0">
            <a:spAutoFit/>
          </a:bodyPr>
          <a:lstStyle/>
          <a:p>
            <a:r>
              <a:rPr lang="en-GB" sz="2800" b="1" dirty="0">
                <a:solidFill>
                  <a:schemeClr val="bg2"/>
                </a:solidFill>
                <a:latin typeface="Arial" panose="020B0604020202020204" pitchFamily="34" charset="0"/>
                <a:cs typeface="Arial" panose="020B0604020202020204" pitchFamily="34" charset="0"/>
              </a:rPr>
              <a:t>Prevalence</a:t>
            </a:r>
          </a:p>
        </p:txBody>
      </p:sp>
      <p:graphicFrame>
        <p:nvGraphicFramePr>
          <p:cNvPr id="17" name="TextBox 14">
            <a:extLst>
              <a:ext uri="{FF2B5EF4-FFF2-40B4-BE49-F238E27FC236}">
                <a16:creationId xmlns:a16="http://schemas.microsoft.com/office/drawing/2014/main" id="{CDD0936F-10B0-7DD6-63EE-EBD6C339E440}"/>
              </a:ext>
            </a:extLst>
          </p:cNvPr>
          <p:cNvGraphicFramePr/>
          <p:nvPr>
            <p:extLst>
              <p:ext uri="{D42A27DB-BD31-4B8C-83A1-F6EECF244321}">
                <p14:modId xmlns:p14="http://schemas.microsoft.com/office/powerpoint/2010/main" val="4171449455"/>
              </p:ext>
            </p:extLst>
          </p:nvPr>
        </p:nvGraphicFramePr>
        <p:xfrm>
          <a:off x="304751" y="3927249"/>
          <a:ext cx="11773884" cy="2677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25C6572C-B0A7-7704-B57A-AD06D5070505}"/>
              </a:ext>
            </a:extLst>
          </p:cNvPr>
          <p:cNvPicPr>
            <a:picLocks noChangeAspect="1"/>
          </p:cNvPicPr>
          <p:nvPr/>
        </p:nvPicPr>
        <p:blipFill>
          <a:blip r:embed="rId7"/>
          <a:stretch>
            <a:fillRect/>
          </a:stretch>
        </p:blipFill>
        <p:spPr>
          <a:xfrm>
            <a:off x="6301308" y="230159"/>
            <a:ext cx="5228561" cy="3446711"/>
          </a:xfrm>
          <a:prstGeom prst="rect">
            <a:avLst/>
          </a:prstGeom>
        </p:spPr>
      </p:pic>
      <p:sp>
        <p:nvSpPr>
          <p:cNvPr id="9" name="TextBox 8">
            <a:extLst>
              <a:ext uri="{FF2B5EF4-FFF2-40B4-BE49-F238E27FC236}">
                <a16:creationId xmlns:a16="http://schemas.microsoft.com/office/drawing/2014/main" id="{C70D7894-5435-0C11-82AA-6FC4273C9C7F}"/>
              </a:ext>
            </a:extLst>
          </p:cNvPr>
          <p:cNvSpPr txBox="1"/>
          <p:nvPr/>
        </p:nvSpPr>
        <p:spPr>
          <a:xfrm>
            <a:off x="10019620" y="3676870"/>
            <a:ext cx="6094638" cy="369332"/>
          </a:xfrm>
          <a:prstGeom prst="rect">
            <a:avLst/>
          </a:prstGeom>
          <a:noFill/>
        </p:spPr>
        <p:txBody>
          <a:bodyPr wrap="square">
            <a:spAutoFit/>
          </a:bodyPr>
          <a:lstStyle/>
          <a:p>
            <a:r>
              <a:rPr lang="en-GB" dirty="0">
                <a:solidFill>
                  <a:schemeClr val="bg2"/>
                </a:solidFill>
                <a:latin typeface="Arial" panose="020B0604020202020204" pitchFamily="34" charset="0"/>
                <a:cs typeface="Arial" panose="020B0604020202020204" pitchFamily="34" charset="0"/>
              </a:rPr>
              <a:t>(Kerr et al., 2025)</a:t>
            </a:r>
          </a:p>
        </p:txBody>
      </p:sp>
    </p:spTree>
    <p:extLst>
      <p:ext uri="{BB962C8B-B14F-4D97-AF65-F5344CB8AC3E}">
        <p14:creationId xmlns:p14="http://schemas.microsoft.com/office/powerpoint/2010/main" val="604118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a:extLst>
            <a:ext uri="{FF2B5EF4-FFF2-40B4-BE49-F238E27FC236}">
              <a16:creationId xmlns:a16="http://schemas.microsoft.com/office/drawing/2014/main" id="{FB27504E-5C1E-63E8-2088-16AEBCE477D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146F3E6-8D5D-CD69-11D8-2D4CADB3D1A9}"/>
              </a:ext>
            </a:extLst>
          </p:cNvPr>
          <p:cNvSpPr txBox="1"/>
          <p:nvPr/>
        </p:nvSpPr>
        <p:spPr>
          <a:xfrm>
            <a:off x="1274582" y="697223"/>
            <a:ext cx="6097384" cy="1200329"/>
          </a:xfrm>
          <a:prstGeom prst="rect">
            <a:avLst/>
          </a:prstGeom>
          <a:noFill/>
        </p:spPr>
        <p:txBody>
          <a:bodyPr wrap="square">
            <a:spAutoFit/>
          </a:bodyPr>
          <a:lstStyle/>
          <a:p>
            <a:endParaRPr lang="en-GB" sz="2400">
              <a:solidFill>
                <a:srgbClr val="003366"/>
              </a:solidFill>
              <a:latin typeface="Arial"/>
            </a:endParaRPr>
          </a:p>
          <a:p>
            <a:endParaRPr lang="en-GB" sz="2400">
              <a:solidFill>
                <a:srgbClr val="003366"/>
              </a:solidFill>
              <a:latin typeface="Arial"/>
            </a:endParaRPr>
          </a:p>
          <a:p>
            <a:endParaRPr lang="en-GB" sz="2400" dirty="0">
              <a:solidFill>
                <a:srgbClr val="003366"/>
              </a:solidFill>
              <a:latin typeface="Arial"/>
            </a:endParaRPr>
          </a:p>
        </p:txBody>
      </p:sp>
      <p:sp>
        <p:nvSpPr>
          <p:cNvPr id="3" name="TextBox 2">
            <a:extLst>
              <a:ext uri="{FF2B5EF4-FFF2-40B4-BE49-F238E27FC236}">
                <a16:creationId xmlns:a16="http://schemas.microsoft.com/office/drawing/2014/main" id="{6C4E0E01-01AA-4D4D-6901-3F3BDBCF7C28}"/>
              </a:ext>
            </a:extLst>
          </p:cNvPr>
          <p:cNvSpPr txBox="1"/>
          <p:nvPr/>
        </p:nvSpPr>
        <p:spPr>
          <a:xfrm>
            <a:off x="1790299" y="697223"/>
            <a:ext cx="8922619" cy="523220"/>
          </a:xfrm>
          <a:prstGeom prst="rect">
            <a:avLst/>
          </a:prstGeom>
          <a:noFill/>
        </p:spPr>
        <p:txBody>
          <a:bodyPr wrap="square" rtlCol="0">
            <a:spAutoFit/>
          </a:bodyPr>
          <a:lstStyle/>
          <a:p>
            <a:r>
              <a:rPr lang="en-GB" sz="2800" b="1">
                <a:solidFill>
                  <a:schemeClr val="bg2"/>
                </a:solidFill>
                <a:latin typeface="Arial" panose="020B0604020202020204" pitchFamily="34" charset="0"/>
                <a:cs typeface="Arial" panose="020B0604020202020204" pitchFamily="34" charset="0"/>
              </a:rPr>
              <a:t>Telehealth Eldarly Stats In the UK</a:t>
            </a:r>
            <a:endParaRPr lang="en-GB" sz="2800" b="1" dirty="0">
              <a:solidFill>
                <a:schemeClr val="bg2"/>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A1946A39-1068-58DB-978B-706B6920CBB9}"/>
              </a:ext>
            </a:extLst>
          </p:cNvPr>
          <p:cNvPicPr>
            <a:picLocks noChangeAspect="1"/>
          </p:cNvPicPr>
          <p:nvPr/>
        </p:nvPicPr>
        <p:blipFill>
          <a:blip r:embed="rId2"/>
          <a:stretch>
            <a:fillRect/>
          </a:stretch>
        </p:blipFill>
        <p:spPr>
          <a:xfrm>
            <a:off x="86628" y="3332806"/>
            <a:ext cx="11841669" cy="3333750"/>
          </a:xfrm>
          <a:prstGeom prst="rect">
            <a:avLst/>
          </a:prstGeom>
        </p:spPr>
      </p:pic>
      <p:graphicFrame>
        <p:nvGraphicFramePr>
          <p:cNvPr id="13" name="TextBox 5">
            <a:extLst>
              <a:ext uri="{FF2B5EF4-FFF2-40B4-BE49-F238E27FC236}">
                <a16:creationId xmlns:a16="http://schemas.microsoft.com/office/drawing/2014/main" id="{89B96BDD-0150-B0EA-4B95-8D836DFC1E1B}"/>
              </a:ext>
            </a:extLst>
          </p:cNvPr>
          <p:cNvGraphicFramePr/>
          <p:nvPr>
            <p:extLst>
              <p:ext uri="{D42A27DB-BD31-4B8C-83A1-F6EECF244321}">
                <p14:modId xmlns:p14="http://schemas.microsoft.com/office/powerpoint/2010/main" val="1047033298"/>
              </p:ext>
            </p:extLst>
          </p:nvPr>
        </p:nvGraphicFramePr>
        <p:xfrm>
          <a:off x="437147" y="697223"/>
          <a:ext cx="9964554" cy="3416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44372CE4-BD02-CB98-F87E-8FF958166F17}"/>
              </a:ext>
            </a:extLst>
          </p:cNvPr>
          <p:cNvSpPr txBox="1"/>
          <p:nvPr/>
        </p:nvSpPr>
        <p:spPr>
          <a:xfrm>
            <a:off x="8874304" y="6160777"/>
            <a:ext cx="6107986" cy="369332"/>
          </a:xfrm>
          <a:prstGeom prst="rect">
            <a:avLst/>
          </a:prstGeom>
          <a:noFill/>
        </p:spPr>
        <p:txBody>
          <a:bodyPr wrap="square">
            <a:spAutoFit/>
          </a:bodyPr>
          <a:lstStyle/>
          <a:p>
            <a:r>
              <a:rPr lang="en-GB" b="0" i="0" dirty="0">
                <a:solidFill>
                  <a:schemeClr val="bg1">
                    <a:lumMod val="95000"/>
                    <a:lumOff val="5000"/>
                  </a:schemeClr>
                </a:solidFill>
                <a:effectLst/>
                <a:latin typeface="Roboto" panose="02000000000000000000" pitchFamily="2" charset="0"/>
              </a:rPr>
              <a:t>(</a:t>
            </a:r>
            <a:r>
              <a:rPr lang="en-GB" b="0" i="0" dirty="0" err="1">
                <a:solidFill>
                  <a:schemeClr val="bg1">
                    <a:lumMod val="95000"/>
                    <a:lumOff val="5000"/>
                  </a:schemeClr>
                </a:solidFill>
                <a:effectLst/>
                <a:latin typeface="Roboto" panose="02000000000000000000" pitchFamily="2" charset="0"/>
              </a:rPr>
              <a:t>Lifestar</a:t>
            </a:r>
            <a:r>
              <a:rPr lang="en-GB" b="0" i="0" dirty="0">
                <a:solidFill>
                  <a:schemeClr val="bg1">
                    <a:lumMod val="95000"/>
                    <a:lumOff val="5000"/>
                  </a:schemeClr>
                </a:solidFill>
                <a:effectLst/>
                <a:latin typeface="Roboto" panose="02000000000000000000" pitchFamily="2" charset="0"/>
              </a:rPr>
              <a:t> Home Care, 2025</a:t>
            </a:r>
            <a:r>
              <a:rPr lang="en-GB" b="0" i="0" dirty="0">
                <a:solidFill>
                  <a:srgbClr val="2C3E50"/>
                </a:solidFill>
                <a:effectLst/>
                <a:latin typeface="Roboto" panose="02000000000000000000" pitchFamily="2" charset="0"/>
              </a:rPr>
              <a:t>)</a:t>
            </a:r>
            <a:endParaRPr lang="en-GB" dirty="0"/>
          </a:p>
        </p:txBody>
      </p:sp>
    </p:spTree>
    <p:extLst>
      <p:ext uri="{BB962C8B-B14F-4D97-AF65-F5344CB8AC3E}">
        <p14:creationId xmlns:p14="http://schemas.microsoft.com/office/powerpoint/2010/main" val="581984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p:cNvGrpSpPr/>
        <p:nvPr/>
      </p:nvGrpSpPr>
      <p:grpSpPr>
        <a:xfrm>
          <a:off x="0" y="0"/>
          <a:ext cx="0" cy="0"/>
          <a:chOff x="0" y="0"/>
          <a:chExt cx="0" cy="0"/>
        </a:xfrm>
      </p:grpSpPr>
      <p:graphicFrame>
        <p:nvGraphicFramePr>
          <p:cNvPr id="9" name="TextBox 4">
            <a:extLst>
              <a:ext uri="{FF2B5EF4-FFF2-40B4-BE49-F238E27FC236}">
                <a16:creationId xmlns:a16="http://schemas.microsoft.com/office/drawing/2014/main" id="{795C78A5-60C7-B348-4CA0-1EADF5B82725}"/>
              </a:ext>
            </a:extLst>
          </p:cNvPr>
          <p:cNvGraphicFramePr/>
          <p:nvPr>
            <p:extLst>
              <p:ext uri="{D42A27DB-BD31-4B8C-83A1-F6EECF244321}">
                <p14:modId xmlns:p14="http://schemas.microsoft.com/office/powerpoint/2010/main" val="226634476"/>
              </p:ext>
            </p:extLst>
          </p:nvPr>
        </p:nvGraphicFramePr>
        <p:xfrm>
          <a:off x="64423" y="2878711"/>
          <a:ext cx="6097384" cy="3785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E5098EFD-0347-493A-E194-7D5E7758A1CB}"/>
              </a:ext>
            </a:extLst>
          </p:cNvPr>
          <p:cNvSpPr txBox="1">
            <a:spLocks noGrp="1" noRot="1" noMove="1" noResize="1" noEditPoints="1" noAdjustHandles="1" noChangeArrowheads="1" noChangeShapeType="1"/>
          </p:cNvSpPr>
          <p:nvPr/>
        </p:nvSpPr>
        <p:spPr>
          <a:xfrm>
            <a:off x="569078" y="1329536"/>
            <a:ext cx="11217454" cy="3293209"/>
          </a:xfrm>
          <a:prstGeom prst="rect">
            <a:avLst/>
          </a:prstGeom>
          <a:noFill/>
        </p:spPr>
        <p:txBody>
          <a:bodyPr wrap="square">
            <a:spAutoFit/>
          </a:bodyPr>
          <a:lstStyle/>
          <a:p>
            <a:r>
              <a:rPr lang="en-US" sz="2800" b="1" dirty="0">
                <a:solidFill>
                  <a:schemeClr val="bg2"/>
                </a:solidFill>
                <a:latin typeface="Arial" panose="020B0604020202020204" pitchFamily="34" charset="0"/>
                <a:cs typeface="Arial" panose="020B0604020202020204" pitchFamily="34" charset="0"/>
              </a:rPr>
              <a:t>Rationale for Research</a:t>
            </a:r>
            <a:r>
              <a:rPr lang="en-US" sz="2800" dirty="0">
                <a:solidFill>
                  <a:schemeClr val="bg2"/>
                </a:solidFill>
                <a:latin typeface="Arial" panose="020B0604020202020204" pitchFamily="34" charset="0"/>
                <a:cs typeface="Arial" panose="020B0604020202020204" pitchFamily="34" charset="0"/>
              </a:rPr>
              <a:t>:</a:t>
            </a:r>
          </a:p>
          <a:p>
            <a:endParaRPr lang="en-US" dirty="0">
              <a:solidFill>
                <a:schemeClr val="bg2"/>
              </a:solidFill>
            </a:endParaRPr>
          </a:p>
          <a:p>
            <a:pPr marL="285750" indent="-285750">
              <a:buFont typeface="Wingdings" panose="05000000000000000000" pitchFamily="2" charset="2"/>
              <a:buChar char="v"/>
            </a:pPr>
            <a:r>
              <a:rPr lang="en-US" dirty="0">
                <a:solidFill>
                  <a:schemeClr val="bg2"/>
                </a:solidFill>
                <a:latin typeface="Arial" panose="020B0604020202020204" pitchFamily="34" charset="0"/>
                <a:cs typeface="Arial" panose="020B0604020202020204" pitchFamily="34" charset="0"/>
              </a:rPr>
              <a:t>Many older adults remain excluded from NHS video consultations due to digital skills and access (ONS, 2021; Age UK, 2021; Crawford &amp; Serhal, 2020).</a:t>
            </a:r>
          </a:p>
          <a:p>
            <a:pPr marL="285750" indent="-285750">
              <a:buFont typeface="Wingdings" panose="05000000000000000000" pitchFamily="2" charset="2"/>
              <a:buChar char="v"/>
            </a:pPr>
            <a:r>
              <a:rPr lang="en-US" dirty="0">
                <a:solidFill>
                  <a:schemeClr val="bg2"/>
                </a:solidFill>
                <a:latin typeface="Arial" panose="020B0604020202020204" pitchFamily="34" charset="0"/>
                <a:cs typeface="Arial" panose="020B0604020202020204" pitchFamily="34" charset="0"/>
              </a:rPr>
              <a:t> As NHS digital services expand, addressing digital exclusion is urgent to prevent health inequalities (Roberts &amp; Mehrotra, 2020; King’s Fund, 2022).</a:t>
            </a:r>
          </a:p>
          <a:p>
            <a:pPr marL="285750" indent="-285750">
              <a:buFont typeface="Wingdings" panose="05000000000000000000" pitchFamily="2" charset="2"/>
              <a:buChar char="v"/>
            </a:pPr>
            <a:r>
              <a:rPr lang="en-US" dirty="0">
                <a:solidFill>
                  <a:schemeClr val="bg2"/>
                </a:solidFill>
                <a:latin typeface="Arial" panose="020B0604020202020204" pitchFamily="34" charset="0"/>
                <a:cs typeface="Arial" panose="020B0604020202020204" pitchFamily="34" charset="0"/>
              </a:rPr>
              <a:t>A real-life example: </a:t>
            </a:r>
            <a:r>
              <a:rPr lang="en-US" dirty="0" err="1">
                <a:solidFill>
                  <a:schemeClr val="bg2"/>
                </a:solidFill>
                <a:latin typeface="Arial" panose="020B0604020202020204" pitchFamily="34" charset="0"/>
                <a:cs typeface="Arial" panose="020B0604020202020204" pitchFamily="34" charset="0"/>
              </a:rPr>
              <a:t>Mrs</a:t>
            </a:r>
            <a:r>
              <a:rPr lang="en-US" dirty="0">
                <a:solidFill>
                  <a:schemeClr val="bg2"/>
                </a:solidFill>
                <a:latin typeface="Arial" panose="020B0604020202020204" pitchFamily="34" charset="0"/>
                <a:cs typeface="Arial" panose="020B0604020202020204" pitchFamily="34" charset="0"/>
              </a:rPr>
              <a:t> Smith, 78, struggled to access her GP after her surgery switched to video consultations. Without internet skills or a suitable device, she missed multiple appointments until a family member intervened (Good Things Foundation, 2023).</a:t>
            </a:r>
          </a:p>
          <a:p>
            <a:pPr marL="285750" indent="-285750">
              <a:buFont typeface="Wingdings" panose="05000000000000000000" pitchFamily="2" charset="2"/>
              <a:buChar char="v"/>
            </a:pPr>
            <a:r>
              <a:rPr lang="en-US" dirty="0">
                <a:solidFill>
                  <a:schemeClr val="bg2"/>
                </a:solidFill>
                <a:latin typeface="Arial" panose="020B0604020202020204" pitchFamily="34" charset="0"/>
                <a:cs typeface="Arial" panose="020B0604020202020204" pitchFamily="34" charset="0"/>
              </a:rPr>
              <a:t>This research uniquely combines quantitative data with the lived experiences of older adults, carers, and NHS staff, offering actionable solutions (Kruse et al., 2022; Seifert et al., 2022).</a:t>
            </a:r>
          </a:p>
        </p:txBody>
      </p:sp>
    </p:spTree>
    <p:extLst>
      <p:ext uri="{BB962C8B-B14F-4D97-AF65-F5344CB8AC3E}">
        <p14:creationId xmlns:p14="http://schemas.microsoft.com/office/powerpoint/2010/main" val="3221985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C913A8-F939-B0C9-86FF-0E1225FA23D1}"/>
              </a:ext>
            </a:extLst>
          </p:cNvPr>
          <p:cNvSpPr txBox="1"/>
          <p:nvPr/>
        </p:nvSpPr>
        <p:spPr>
          <a:xfrm>
            <a:off x="4151223" y="662798"/>
            <a:ext cx="8938260" cy="523220"/>
          </a:xfrm>
          <a:prstGeom prst="rect">
            <a:avLst/>
          </a:prstGeom>
          <a:noFill/>
        </p:spPr>
        <p:txBody>
          <a:bodyPr wrap="square">
            <a:spAutoFit/>
          </a:bodyPr>
          <a:lstStyle/>
          <a:p>
            <a:r>
              <a:rPr sz="2800" b="1" dirty="0">
                <a:solidFill>
                  <a:srgbClr val="003366"/>
                </a:solidFill>
                <a:latin typeface="Arial"/>
              </a:rPr>
              <a:t>Research Question</a:t>
            </a:r>
          </a:p>
        </p:txBody>
      </p:sp>
      <p:sp>
        <p:nvSpPr>
          <p:cNvPr id="4" name="TextBox 3">
            <a:extLst>
              <a:ext uri="{FF2B5EF4-FFF2-40B4-BE49-F238E27FC236}">
                <a16:creationId xmlns:a16="http://schemas.microsoft.com/office/drawing/2014/main" id="{7FF2B647-9DCC-CDE6-4B38-570498023F66}"/>
              </a:ext>
            </a:extLst>
          </p:cNvPr>
          <p:cNvSpPr txBox="1"/>
          <p:nvPr/>
        </p:nvSpPr>
        <p:spPr>
          <a:xfrm>
            <a:off x="207981" y="2902091"/>
            <a:ext cx="10479741" cy="1200329"/>
          </a:xfrm>
          <a:prstGeom prst="rect">
            <a:avLst/>
          </a:prstGeom>
          <a:noFill/>
        </p:spPr>
        <p:txBody>
          <a:bodyPr wrap="square">
            <a:spAutoFit/>
          </a:bodyPr>
          <a:lstStyle/>
          <a:p>
            <a:r>
              <a:rPr lang="en-US" dirty="0">
                <a:solidFill>
                  <a:schemeClr val="bg2"/>
                </a:solidFill>
                <a:latin typeface="Arial" panose="020B0604020202020204" pitchFamily="34" charset="0"/>
                <a:cs typeface="Arial" panose="020B0604020202020204" pitchFamily="34" charset="0"/>
              </a:rPr>
              <a:t>What are the main opportunities and challenges that influence the adoption of NHS video consultation services among older adults in the United Kingdom?</a:t>
            </a:r>
          </a:p>
          <a:p>
            <a:r>
              <a:rPr lang="en-US" dirty="0">
                <a:solidFill>
                  <a:schemeClr val="bg2"/>
                </a:solidFill>
                <a:latin typeface="Arial" panose="020B0604020202020204" pitchFamily="34" charset="0"/>
                <a:cs typeface="Arial" panose="020B0604020202020204" pitchFamily="34" charset="0"/>
              </a:rPr>
              <a:t> (Greenhalgh et al., 2022; Shaw et al., 2021)</a:t>
            </a:r>
          </a:p>
          <a:p>
            <a:endParaRPr lang="en-US"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5090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a:extLst>
            <a:ext uri="{FF2B5EF4-FFF2-40B4-BE49-F238E27FC236}">
              <a16:creationId xmlns:a16="http://schemas.microsoft.com/office/drawing/2014/main" id="{90F8686B-FB2A-B34A-8346-207AA6E95C9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3FC7FE1-63A6-B396-B227-19DB9257ACBC}"/>
              </a:ext>
            </a:extLst>
          </p:cNvPr>
          <p:cNvSpPr txBox="1"/>
          <p:nvPr/>
        </p:nvSpPr>
        <p:spPr>
          <a:xfrm>
            <a:off x="4151223" y="662798"/>
            <a:ext cx="8938260" cy="523220"/>
          </a:xfrm>
          <a:prstGeom prst="rect">
            <a:avLst/>
          </a:prstGeom>
          <a:noFill/>
        </p:spPr>
        <p:txBody>
          <a:bodyPr wrap="square">
            <a:spAutoFit/>
          </a:bodyPr>
          <a:lstStyle/>
          <a:p>
            <a:r>
              <a:rPr lang="en-GB" sz="2800" b="1" dirty="0">
                <a:solidFill>
                  <a:srgbClr val="003366"/>
                </a:solidFill>
                <a:latin typeface="Arial"/>
              </a:rPr>
              <a:t>Aim and Objectives </a:t>
            </a:r>
            <a:endParaRPr sz="2800" b="1" dirty="0">
              <a:solidFill>
                <a:srgbClr val="003366"/>
              </a:solidFill>
              <a:latin typeface="Arial"/>
            </a:endParaRPr>
          </a:p>
        </p:txBody>
      </p:sp>
      <p:sp>
        <p:nvSpPr>
          <p:cNvPr id="4" name="TextBox 3">
            <a:extLst>
              <a:ext uri="{FF2B5EF4-FFF2-40B4-BE49-F238E27FC236}">
                <a16:creationId xmlns:a16="http://schemas.microsoft.com/office/drawing/2014/main" id="{ABB2B119-1BB3-DF66-6FA9-584DF5B030B5}"/>
              </a:ext>
            </a:extLst>
          </p:cNvPr>
          <p:cNvSpPr txBox="1"/>
          <p:nvPr/>
        </p:nvSpPr>
        <p:spPr>
          <a:xfrm>
            <a:off x="573740" y="1535303"/>
            <a:ext cx="10479741" cy="3970318"/>
          </a:xfrm>
          <a:prstGeom prst="rect">
            <a:avLst/>
          </a:prstGeom>
          <a:noFill/>
        </p:spPr>
        <p:txBody>
          <a:bodyPr wrap="square">
            <a:spAutoFit/>
          </a:bodyPr>
          <a:lstStyle/>
          <a:p>
            <a:endParaRPr lang="en-US" dirty="0">
              <a:solidFill>
                <a:schemeClr val="bg2"/>
              </a:solidFill>
              <a:latin typeface="Arial" panose="020B0604020202020204" pitchFamily="34" charset="0"/>
              <a:cs typeface="Arial" panose="020B0604020202020204" pitchFamily="34" charset="0"/>
            </a:endParaRPr>
          </a:p>
          <a:p>
            <a:r>
              <a:rPr lang="en-US" b="1" dirty="0">
                <a:solidFill>
                  <a:schemeClr val="bg2"/>
                </a:solidFill>
                <a:latin typeface="Arial" panose="020B0604020202020204" pitchFamily="34" charset="0"/>
                <a:cs typeface="Arial" panose="020B0604020202020204" pitchFamily="34" charset="0"/>
              </a:rPr>
              <a:t>Aim:</a:t>
            </a:r>
          </a:p>
          <a:p>
            <a:r>
              <a:rPr lang="en-US" dirty="0">
                <a:solidFill>
                  <a:schemeClr val="bg2"/>
                </a:solidFill>
                <a:latin typeface="Arial" panose="020B0604020202020204" pitchFamily="34" charset="0"/>
                <a:cs typeface="Arial" panose="020B0604020202020204" pitchFamily="34" charset="0"/>
              </a:rPr>
              <a:t>To critically examine the factors shaping the use of NHS video consultations by adults aged 65 and over, and to identify ways to enhance digital inclusion and equitable care.</a:t>
            </a:r>
          </a:p>
          <a:p>
            <a:endParaRPr lang="en-US" dirty="0">
              <a:solidFill>
                <a:schemeClr val="bg2"/>
              </a:solidFill>
              <a:latin typeface="Arial" panose="020B0604020202020204" pitchFamily="34" charset="0"/>
              <a:cs typeface="Arial" panose="020B0604020202020204" pitchFamily="34" charset="0"/>
            </a:endParaRPr>
          </a:p>
          <a:p>
            <a:endParaRPr lang="en-US" dirty="0">
              <a:solidFill>
                <a:schemeClr val="bg2"/>
              </a:solidFill>
              <a:latin typeface="Arial" panose="020B0604020202020204" pitchFamily="34" charset="0"/>
              <a:cs typeface="Arial" panose="020B0604020202020204" pitchFamily="34" charset="0"/>
            </a:endParaRPr>
          </a:p>
          <a:p>
            <a:endParaRPr lang="en-US" dirty="0">
              <a:solidFill>
                <a:schemeClr val="bg2"/>
              </a:solidFill>
              <a:latin typeface="Arial" panose="020B0604020202020204" pitchFamily="34" charset="0"/>
              <a:cs typeface="Arial" panose="020B0604020202020204" pitchFamily="34" charset="0"/>
            </a:endParaRPr>
          </a:p>
          <a:p>
            <a:r>
              <a:rPr lang="en-US" b="1" dirty="0">
                <a:solidFill>
                  <a:schemeClr val="bg2"/>
                </a:solidFill>
                <a:latin typeface="Arial" panose="020B0604020202020204" pitchFamily="34" charset="0"/>
                <a:cs typeface="Arial" panose="020B0604020202020204" pitchFamily="34" charset="0"/>
              </a:rPr>
              <a:t>Objectives:</a:t>
            </a:r>
          </a:p>
          <a:p>
            <a:r>
              <a:rPr lang="en-US" dirty="0">
                <a:solidFill>
                  <a:schemeClr val="bg2"/>
                </a:solidFill>
                <a:latin typeface="Arial" panose="020B0604020202020204" pitchFamily="34" charset="0"/>
                <a:cs typeface="Arial" panose="020B0604020202020204" pitchFamily="34" charset="0"/>
              </a:rPr>
              <a:t>To </a:t>
            </a:r>
            <a:r>
              <a:rPr lang="en-US" dirty="0" err="1">
                <a:solidFill>
                  <a:schemeClr val="bg2"/>
                </a:solidFill>
                <a:latin typeface="Arial" panose="020B0604020202020204" pitchFamily="34" charset="0"/>
                <a:cs typeface="Arial" panose="020B0604020202020204" pitchFamily="34" charset="0"/>
              </a:rPr>
              <a:t>analyse</a:t>
            </a:r>
            <a:r>
              <a:rPr lang="en-US" dirty="0">
                <a:solidFill>
                  <a:schemeClr val="bg2"/>
                </a:solidFill>
                <a:latin typeface="Arial" panose="020B0604020202020204" pitchFamily="34" charset="0"/>
                <a:cs typeface="Arial" panose="020B0604020202020204" pitchFamily="34" charset="0"/>
              </a:rPr>
              <a:t> older adults’ experiences, attitudes, and engagement with NHS video consultation technology (</a:t>
            </a:r>
            <a:r>
              <a:rPr lang="en-US" dirty="0" err="1">
                <a:solidFill>
                  <a:schemeClr val="bg2"/>
                </a:solidFill>
                <a:latin typeface="Arial" panose="020B0604020202020204" pitchFamily="34" charset="0"/>
                <a:cs typeface="Arial" panose="020B0604020202020204" pitchFamily="34" charset="0"/>
              </a:rPr>
              <a:t>Bakhai</a:t>
            </a:r>
            <a:r>
              <a:rPr lang="en-US" dirty="0">
                <a:solidFill>
                  <a:schemeClr val="bg2"/>
                </a:solidFill>
                <a:latin typeface="Arial" panose="020B0604020202020204" pitchFamily="34" charset="0"/>
                <a:cs typeface="Arial" panose="020B0604020202020204" pitchFamily="34" charset="0"/>
              </a:rPr>
              <a:t> et al., 2021).</a:t>
            </a:r>
          </a:p>
          <a:p>
            <a:r>
              <a:rPr lang="en-US" dirty="0">
                <a:solidFill>
                  <a:schemeClr val="bg2"/>
                </a:solidFill>
                <a:latin typeface="Arial" panose="020B0604020202020204" pitchFamily="34" charset="0"/>
                <a:cs typeface="Arial" panose="020B0604020202020204" pitchFamily="34" charset="0"/>
              </a:rPr>
              <a:t>To investigate the impact of digital barrier such as skills, access, and support on the uptake of video consultations in this age group (Age UK, 2021; ONS, 2022).</a:t>
            </a:r>
          </a:p>
          <a:p>
            <a:r>
              <a:rPr lang="en-US" dirty="0">
                <a:solidFill>
                  <a:schemeClr val="bg2"/>
                </a:solidFill>
                <a:latin typeface="Arial" panose="020B0604020202020204" pitchFamily="34" charset="0"/>
                <a:cs typeface="Arial" panose="020B0604020202020204" pitchFamily="34" charset="0"/>
              </a:rPr>
              <a:t>To develop evidence-based recommendations for NHS policy and practice to improve digital access and support for older people using video consultations (Nuffield Trust, 2023).</a:t>
            </a:r>
            <a:endParaRPr lang="en-GB"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8216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D6241FD-D29F-26FC-1C0A-7AA011DF47EA}"/>
              </a:ext>
            </a:extLst>
          </p:cNvPr>
          <p:cNvSpPr txBox="1"/>
          <p:nvPr/>
        </p:nvSpPr>
        <p:spPr>
          <a:xfrm>
            <a:off x="293298" y="155895"/>
            <a:ext cx="7088443" cy="3108543"/>
          </a:xfrm>
          <a:prstGeom prst="rect">
            <a:avLst/>
          </a:prstGeom>
          <a:noFill/>
        </p:spPr>
        <p:txBody>
          <a:bodyPr wrap="square">
            <a:spAutoFit/>
          </a:bodyPr>
          <a:lstStyle/>
          <a:p>
            <a:endParaRPr lang="en-GB" sz="2400" dirty="0">
              <a:solidFill>
                <a:srgbClr val="003366"/>
              </a:solidFill>
              <a:latin typeface="Arial"/>
            </a:endParaRPr>
          </a:p>
          <a:p>
            <a:endParaRPr lang="en-GB" sz="2400" dirty="0">
              <a:solidFill>
                <a:srgbClr val="003366"/>
              </a:solidFill>
              <a:latin typeface="Arial"/>
            </a:endParaRPr>
          </a:p>
          <a:p>
            <a:endParaRPr lang="en-GB" sz="2400" b="1" dirty="0">
              <a:solidFill>
                <a:srgbClr val="003366"/>
              </a:solidFill>
              <a:latin typeface="Arial"/>
            </a:endParaRPr>
          </a:p>
          <a:p>
            <a:endParaRPr lang="en-GB" sz="2400" b="1" dirty="0">
              <a:solidFill>
                <a:srgbClr val="003366"/>
              </a:solidFill>
              <a:latin typeface="Arial"/>
            </a:endParaRPr>
          </a:p>
          <a:p>
            <a:r>
              <a:rPr lang="en-GB" sz="2800" b="1" dirty="0">
                <a:solidFill>
                  <a:srgbClr val="003366"/>
                </a:solidFill>
                <a:latin typeface="Arial"/>
              </a:rPr>
              <a:t>Research Impact:</a:t>
            </a:r>
          </a:p>
          <a:p>
            <a:endParaRPr lang="en-GB" sz="2400" dirty="0">
              <a:solidFill>
                <a:srgbClr val="003366"/>
              </a:solidFill>
              <a:latin typeface="Arial"/>
            </a:endParaRPr>
          </a:p>
          <a:p>
            <a:endParaRPr lang="en-GB" sz="2400" dirty="0">
              <a:solidFill>
                <a:srgbClr val="003366"/>
              </a:solidFill>
              <a:latin typeface="Arial"/>
            </a:endParaRPr>
          </a:p>
          <a:p>
            <a:endParaRPr sz="2400" dirty="0">
              <a:solidFill>
                <a:srgbClr val="003366"/>
              </a:solidFill>
              <a:latin typeface="Arial"/>
            </a:endParaRPr>
          </a:p>
        </p:txBody>
      </p:sp>
      <p:sp>
        <p:nvSpPr>
          <p:cNvPr id="3" name="TextBox 2">
            <a:extLst>
              <a:ext uri="{FF2B5EF4-FFF2-40B4-BE49-F238E27FC236}">
                <a16:creationId xmlns:a16="http://schemas.microsoft.com/office/drawing/2014/main" id="{DA4E6402-A4D0-578E-49C0-3CD8F83CEE5C}"/>
              </a:ext>
            </a:extLst>
          </p:cNvPr>
          <p:cNvSpPr txBox="1"/>
          <p:nvPr/>
        </p:nvSpPr>
        <p:spPr>
          <a:xfrm>
            <a:off x="293298" y="2588294"/>
            <a:ext cx="11421373" cy="3416320"/>
          </a:xfrm>
          <a:prstGeom prst="rect">
            <a:avLst/>
          </a:prstGeom>
          <a:noFill/>
        </p:spPr>
        <p:txBody>
          <a:bodyPr wrap="square">
            <a:spAutoFit/>
          </a:bodyPr>
          <a:lstStyle/>
          <a:p>
            <a:pPr marL="285750" indent="-285750">
              <a:buFont typeface="Wingdings" panose="05000000000000000000" pitchFamily="2" charset="2"/>
              <a:buChar char="v"/>
            </a:pPr>
            <a:r>
              <a:rPr lang="en-US" dirty="0">
                <a:solidFill>
                  <a:schemeClr val="bg2"/>
                </a:solidFill>
                <a:latin typeface="Arial" panose="020B0604020202020204" pitchFamily="34" charset="0"/>
                <a:cs typeface="Arial" panose="020B0604020202020204" pitchFamily="34" charset="0"/>
              </a:rPr>
              <a:t>Provides evidence to improve NHS video consultation accessibility, directly addressing barriers for older adults (Czaja et al., 2021; NHS England, 2022).</a:t>
            </a:r>
          </a:p>
          <a:p>
            <a:pPr marL="285750" indent="-285750">
              <a:buFont typeface="Wingdings" panose="05000000000000000000" pitchFamily="2" charset="2"/>
              <a:buChar char="v"/>
            </a:pPr>
            <a:r>
              <a:rPr lang="en-US" dirty="0">
                <a:solidFill>
                  <a:schemeClr val="bg2"/>
                </a:solidFill>
                <a:latin typeface="Arial" panose="020B0604020202020204" pitchFamily="34" charset="0"/>
                <a:cs typeface="Arial" panose="020B0604020202020204" pitchFamily="34" charset="0"/>
              </a:rPr>
              <a:t>Informs inclusive NHS policy, service design, and staff training to reduce digital health inequalities (Litchfield et al., 2022; King’s Fund, 2023).</a:t>
            </a:r>
          </a:p>
          <a:p>
            <a:pPr marL="285750" indent="-285750">
              <a:buFont typeface="Wingdings" panose="05000000000000000000" pitchFamily="2" charset="2"/>
              <a:buChar char="v"/>
            </a:pPr>
            <a:r>
              <a:rPr lang="en-US" dirty="0">
                <a:solidFill>
                  <a:schemeClr val="bg2"/>
                </a:solidFill>
                <a:latin typeface="Arial" panose="020B0604020202020204" pitchFamily="34" charset="0"/>
                <a:cs typeface="Arial" panose="020B0604020202020204" pitchFamily="34" charset="0"/>
              </a:rPr>
              <a:t>Supports health professionals in delivering tailored support, leading to better engagement and patient satisfaction (van Jaarsveld, 2020; </a:t>
            </a:r>
            <a:r>
              <a:rPr lang="en-US" dirty="0" err="1">
                <a:solidFill>
                  <a:schemeClr val="bg2"/>
                </a:solidFill>
                <a:latin typeface="Arial" panose="020B0604020202020204" pitchFamily="34" charset="0"/>
                <a:cs typeface="Arial" panose="020B0604020202020204" pitchFamily="34" charset="0"/>
              </a:rPr>
              <a:t>Wildenbos</a:t>
            </a:r>
            <a:r>
              <a:rPr lang="en-US" dirty="0">
                <a:solidFill>
                  <a:schemeClr val="bg2"/>
                </a:solidFill>
                <a:latin typeface="Arial" panose="020B0604020202020204" pitchFamily="34" charset="0"/>
                <a:cs typeface="Arial" panose="020B0604020202020204" pitchFamily="34" charset="0"/>
              </a:rPr>
              <a:t> et al., 2019).</a:t>
            </a:r>
          </a:p>
          <a:p>
            <a:pPr marL="285750" indent="-285750">
              <a:buFont typeface="Wingdings" panose="05000000000000000000" pitchFamily="2" charset="2"/>
              <a:buChar char="v"/>
            </a:pPr>
            <a:r>
              <a:rPr lang="en-US" dirty="0">
                <a:solidFill>
                  <a:schemeClr val="bg2"/>
                </a:solidFill>
                <a:latin typeface="Arial" panose="020B0604020202020204" pitchFamily="34" charset="0"/>
                <a:cs typeface="Arial" panose="020B0604020202020204" pitchFamily="34" charset="0"/>
              </a:rPr>
              <a:t>Influences national digital inclusion strategies and public health campaigns to ensure older adults are not excluded (Good Things Foundation, 2023; WHO, 2022).</a:t>
            </a:r>
          </a:p>
          <a:p>
            <a:r>
              <a:rPr lang="en-US" dirty="0">
                <a:solidFill>
                  <a:schemeClr val="bg2"/>
                </a:solidFill>
                <a:latin typeface="Arial" panose="020B0604020202020204" pitchFamily="34" charset="0"/>
                <a:cs typeface="Arial" panose="020B0604020202020204" pitchFamily="34" charset="0"/>
              </a:rPr>
              <a:t>This research will draw on high-quality secondary sources, such as peer-reviewed studies and NHS reports, to provide a comprehensive and up-to-date synthesis of current evidence. Using secondary research enables a critical overview of national and international trends, offers broader insight than a single primary study, and supports the development of evidence-based recommendations (Aveyard, 2019).</a:t>
            </a:r>
            <a:endParaRPr lang="en-GB"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5662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a:extLst>
            <a:ext uri="{FF2B5EF4-FFF2-40B4-BE49-F238E27FC236}">
              <a16:creationId xmlns:a16="http://schemas.microsoft.com/office/drawing/2014/main" id="{E300AB20-6E8F-4EFF-A888-4A523747764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C7751D-8CB5-FD54-3DE7-F73107135540}"/>
              </a:ext>
            </a:extLst>
          </p:cNvPr>
          <p:cNvSpPr txBox="1"/>
          <p:nvPr/>
        </p:nvSpPr>
        <p:spPr>
          <a:xfrm>
            <a:off x="84220" y="889844"/>
            <a:ext cx="12107779" cy="1200329"/>
          </a:xfrm>
          <a:prstGeom prst="rect">
            <a:avLst/>
          </a:prstGeom>
          <a:noFill/>
        </p:spPr>
        <p:txBody>
          <a:bodyPr wrap="square">
            <a:spAutoFit/>
          </a:bodyPr>
          <a:lstStyle/>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sp>
        <p:nvSpPr>
          <p:cNvPr id="6" name="TextBox 5">
            <a:extLst>
              <a:ext uri="{FF2B5EF4-FFF2-40B4-BE49-F238E27FC236}">
                <a16:creationId xmlns:a16="http://schemas.microsoft.com/office/drawing/2014/main" id="{46575B61-E9F4-0D8B-CED6-7BE6F2FA186C}"/>
              </a:ext>
            </a:extLst>
          </p:cNvPr>
          <p:cNvSpPr txBox="1"/>
          <p:nvPr/>
        </p:nvSpPr>
        <p:spPr>
          <a:xfrm>
            <a:off x="0" y="1215701"/>
            <a:ext cx="11561440" cy="5858014"/>
          </a:xfrm>
          <a:prstGeom prst="rect">
            <a:avLst/>
          </a:prstGeom>
          <a:noFill/>
        </p:spPr>
        <p:txBody>
          <a:bodyPr wrap="square">
            <a:spAutoFit/>
          </a:bodyPr>
          <a:lstStyle/>
          <a:p>
            <a:pPr>
              <a:lnSpc>
                <a:spcPct val="150000"/>
              </a:lnSpc>
            </a:pPr>
            <a:r>
              <a:rPr lang="en-US" dirty="0">
                <a:solidFill>
                  <a:schemeClr val="bg2"/>
                </a:solidFill>
                <a:latin typeface="Arial" panose="020B0604020202020204" pitchFamily="34" charset="0"/>
                <a:cs typeface="Arial" panose="020B0604020202020204" pitchFamily="34" charset="0"/>
              </a:rPr>
              <a:t>Age UK (2021) ‘Digital Inclusion and Older People’. Available at: </a:t>
            </a:r>
            <a:r>
              <a:rPr lang="en-US" dirty="0">
                <a:solidFill>
                  <a:schemeClr val="bg2"/>
                </a:solidFill>
                <a:latin typeface="Arial" panose="020B0604020202020204" pitchFamily="34" charset="0"/>
                <a:cs typeface="Arial" panose="020B0604020202020204" pitchFamily="34" charset="0"/>
                <a:hlinkClick r:id="rId2"/>
              </a:rPr>
              <a:t>https://www.ageuk.org.uk/latest-press/articles/2021/digital-inclusion-and-older-people</a:t>
            </a:r>
            <a:endParaRPr lang="en-US" dirty="0">
              <a:solidFill>
                <a:schemeClr val="bg2"/>
              </a:solidFill>
              <a:latin typeface="Arial" panose="020B0604020202020204" pitchFamily="34" charset="0"/>
              <a:cs typeface="Arial" panose="020B0604020202020204" pitchFamily="34" charset="0"/>
            </a:endParaRPr>
          </a:p>
          <a:p>
            <a:pPr>
              <a:lnSpc>
                <a:spcPct val="150000"/>
              </a:lnSpc>
            </a:pPr>
            <a:r>
              <a:rPr lang="en-US" dirty="0" err="1">
                <a:solidFill>
                  <a:schemeClr val="bg2"/>
                </a:solidFill>
                <a:latin typeface="Arial" panose="020B0604020202020204" pitchFamily="34" charset="0"/>
                <a:cs typeface="Arial" panose="020B0604020202020204" pitchFamily="34" charset="0"/>
              </a:rPr>
              <a:t>Bakhai</a:t>
            </a:r>
            <a:r>
              <a:rPr lang="en-US" dirty="0">
                <a:solidFill>
                  <a:schemeClr val="bg2"/>
                </a:solidFill>
                <a:latin typeface="Arial" panose="020B0604020202020204" pitchFamily="34" charset="0"/>
                <a:cs typeface="Arial" panose="020B0604020202020204" pitchFamily="34" charset="0"/>
              </a:rPr>
              <a:t>, M., Atherton, H., Baker, M., et al. (2021) ‘Remote consultations in general practice: </a:t>
            </a:r>
            <a:r>
              <a:rPr lang="en-US" i="1" dirty="0">
                <a:solidFill>
                  <a:schemeClr val="bg2"/>
                </a:solidFill>
                <a:latin typeface="Arial" panose="020B0604020202020204" pitchFamily="34" charset="0"/>
                <a:cs typeface="Arial" panose="020B0604020202020204" pitchFamily="34" charset="0"/>
              </a:rPr>
              <a:t>making the most of the pandemic response’</a:t>
            </a:r>
            <a:r>
              <a:rPr lang="en-US" dirty="0">
                <a:solidFill>
                  <a:schemeClr val="bg2"/>
                </a:solidFill>
                <a:latin typeface="Arial" panose="020B0604020202020204" pitchFamily="34" charset="0"/>
                <a:cs typeface="Arial" panose="020B0604020202020204" pitchFamily="34" charset="0"/>
              </a:rPr>
              <a:t>, BMJ, 372, n784</a:t>
            </a:r>
          </a:p>
          <a:p>
            <a:pPr>
              <a:lnSpc>
                <a:spcPct val="150000"/>
              </a:lnSpc>
            </a:pPr>
            <a:r>
              <a:rPr lang="en-US" dirty="0">
                <a:solidFill>
                  <a:schemeClr val="bg2"/>
                </a:solidFill>
                <a:latin typeface="Arial" panose="020B0604020202020204" pitchFamily="34" charset="0"/>
                <a:cs typeface="Arial" panose="020B0604020202020204" pitchFamily="34" charset="0"/>
              </a:rPr>
              <a:t>Czaja, S.J., Boot, W.R., </a:t>
            </a:r>
            <a:r>
              <a:rPr lang="en-US" dirty="0" err="1">
                <a:solidFill>
                  <a:schemeClr val="bg2"/>
                </a:solidFill>
                <a:latin typeface="Arial" panose="020B0604020202020204" pitchFamily="34" charset="0"/>
                <a:cs typeface="Arial" panose="020B0604020202020204" pitchFamily="34" charset="0"/>
              </a:rPr>
              <a:t>Charness</a:t>
            </a:r>
            <a:r>
              <a:rPr lang="en-US" dirty="0">
                <a:solidFill>
                  <a:schemeClr val="bg2"/>
                </a:solidFill>
                <a:latin typeface="Arial" panose="020B0604020202020204" pitchFamily="34" charset="0"/>
                <a:cs typeface="Arial" panose="020B0604020202020204" pitchFamily="34" charset="0"/>
              </a:rPr>
              <a:t>, N. and Rogers, W.A. (2021) ‘Improving social support for older adults through technology: findings from the PRISM </a:t>
            </a:r>
            <a:r>
              <a:rPr lang="en-US" dirty="0" err="1">
                <a:solidFill>
                  <a:schemeClr val="bg2"/>
                </a:solidFill>
                <a:latin typeface="Arial" panose="020B0604020202020204" pitchFamily="34" charset="0"/>
                <a:cs typeface="Arial" panose="020B0604020202020204" pitchFamily="34" charset="0"/>
              </a:rPr>
              <a:t>randomised</a:t>
            </a:r>
            <a:r>
              <a:rPr lang="en-US" dirty="0">
                <a:solidFill>
                  <a:schemeClr val="bg2"/>
                </a:solidFill>
                <a:latin typeface="Arial" panose="020B0604020202020204" pitchFamily="34" charset="0"/>
                <a:cs typeface="Arial" panose="020B0604020202020204" pitchFamily="34" charset="0"/>
              </a:rPr>
              <a:t> controlled trial</a:t>
            </a:r>
            <a:r>
              <a:rPr lang="en-US" i="1" dirty="0">
                <a:solidFill>
                  <a:schemeClr val="bg2"/>
                </a:solidFill>
                <a:latin typeface="Arial" panose="020B0604020202020204" pitchFamily="34" charset="0"/>
                <a:cs typeface="Arial" panose="020B0604020202020204" pitchFamily="34" charset="0"/>
              </a:rPr>
              <a:t>’, The Gerontologist</a:t>
            </a:r>
            <a:r>
              <a:rPr lang="en-US" dirty="0">
                <a:solidFill>
                  <a:schemeClr val="bg2"/>
                </a:solidFill>
                <a:latin typeface="Arial" panose="020B0604020202020204" pitchFamily="34" charset="0"/>
                <a:cs typeface="Arial" panose="020B0604020202020204" pitchFamily="34" charset="0"/>
              </a:rPr>
              <a:t>, 61(4), pp. 619-629.</a:t>
            </a:r>
          </a:p>
          <a:p>
            <a:pPr>
              <a:lnSpc>
                <a:spcPct val="150000"/>
              </a:lnSpc>
            </a:pPr>
            <a:r>
              <a:rPr lang="en-US" dirty="0">
                <a:solidFill>
                  <a:schemeClr val="bg2"/>
                </a:solidFill>
                <a:latin typeface="Arial" panose="020B0604020202020204" pitchFamily="34" charset="0"/>
                <a:cs typeface="Arial" panose="020B0604020202020204" pitchFamily="34" charset="0"/>
              </a:rPr>
              <a:t>Greenhalgh, T., Rosen, R., Shaw, S. and </a:t>
            </a:r>
            <a:r>
              <a:rPr lang="en-US" dirty="0" err="1">
                <a:solidFill>
                  <a:schemeClr val="bg2"/>
                </a:solidFill>
                <a:latin typeface="Arial" panose="020B0604020202020204" pitchFamily="34" charset="0"/>
                <a:cs typeface="Arial" panose="020B0604020202020204" pitchFamily="34" charset="0"/>
              </a:rPr>
              <a:t>Wherton</a:t>
            </a:r>
            <a:r>
              <a:rPr lang="en-US" dirty="0">
                <a:solidFill>
                  <a:schemeClr val="bg2"/>
                </a:solidFill>
                <a:latin typeface="Arial" panose="020B0604020202020204" pitchFamily="34" charset="0"/>
                <a:cs typeface="Arial" panose="020B0604020202020204" pitchFamily="34" charset="0"/>
              </a:rPr>
              <a:t>, J. (2022) ‘Planning and evaluating remote consultation services: a new conceptual framework incorporating complexity and practical ethics’, </a:t>
            </a:r>
            <a:r>
              <a:rPr lang="en-US" i="1" dirty="0">
                <a:solidFill>
                  <a:schemeClr val="bg2"/>
                </a:solidFill>
                <a:latin typeface="Arial" panose="020B0604020202020204" pitchFamily="34" charset="0"/>
                <a:cs typeface="Arial" panose="020B0604020202020204" pitchFamily="34" charset="0"/>
              </a:rPr>
              <a:t>Frontiers in Digital Health, </a:t>
            </a:r>
            <a:r>
              <a:rPr lang="en-US" dirty="0">
                <a:solidFill>
                  <a:schemeClr val="bg2"/>
                </a:solidFill>
                <a:latin typeface="Arial" panose="020B0604020202020204" pitchFamily="34" charset="0"/>
                <a:cs typeface="Arial" panose="020B0604020202020204" pitchFamily="34" charset="0"/>
              </a:rPr>
              <a:t>4, 857860.King’s Fund (2022) ‘The Digital Divide and Health Inequalities’. Available at: </a:t>
            </a:r>
            <a:r>
              <a:rPr lang="en-US" dirty="0">
                <a:solidFill>
                  <a:schemeClr val="bg2"/>
                </a:solidFill>
                <a:latin typeface="Arial" panose="020B0604020202020204" pitchFamily="34" charset="0"/>
                <a:cs typeface="Arial" panose="020B0604020202020204" pitchFamily="34" charset="0"/>
                <a:hlinkClick r:id="rId3"/>
              </a:rPr>
              <a:t>https://www.kingsfund.org.uk/publications/digital-divide-health-inequalities</a:t>
            </a:r>
            <a:endParaRPr lang="en-US" dirty="0">
              <a:solidFill>
                <a:schemeClr val="bg2"/>
              </a:solidFill>
              <a:latin typeface="Arial" panose="020B0604020202020204" pitchFamily="34" charset="0"/>
              <a:cs typeface="Arial" panose="020B0604020202020204" pitchFamily="34" charset="0"/>
            </a:endParaRPr>
          </a:p>
          <a:p>
            <a:pPr>
              <a:lnSpc>
                <a:spcPct val="150000"/>
              </a:lnSpc>
            </a:pPr>
            <a:r>
              <a:rPr lang="en-US" dirty="0" err="1">
                <a:solidFill>
                  <a:schemeClr val="bg2"/>
                </a:solidFill>
                <a:latin typeface="Arial" panose="020B0604020202020204" pitchFamily="34" charset="0"/>
                <a:cs typeface="Arial" panose="020B0604020202020204" pitchFamily="34" charset="0"/>
              </a:rPr>
              <a:t>Gajarawala</a:t>
            </a:r>
            <a:r>
              <a:rPr lang="en-US" dirty="0">
                <a:solidFill>
                  <a:schemeClr val="bg2"/>
                </a:solidFill>
                <a:latin typeface="Arial" panose="020B0604020202020204" pitchFamily="34" charset="0"/>
                <a:cs typeface="Arial" panose="020B0604020202020204" pitchFamily="34" charset="0"/>
              </a:rPr>
              <a:t>, S. and Pelkowski, J. (2021). Telehealth benefits and barriers. The Journal for Nurse Practitioners,</a:t>
            </a:r>
          </a:p>
          <a:p>
            <a:pPr>
              <a:lnSpc>
                <a:spcPct val="150000"/>
              </a:lnSpc>
            </a:pPr>
            <a:r>
              <a:rPr lang="en-US" dirty="0">
                <a:solidFill>
                  <a:schemeClr val="bg2"/>
                </a:solidFill>
                <a:latin typeface="Arial" panose="020B0604020202020204" pitchFamily="34" charset="0"/>
                <a:cs typeface="Arial" panose="020B0604020202020204" pitchFamily="34" charset="0"/>
              </a:rPr>
              <a:t>17(2), pp.218–221. </a:t>
            </a:r>
            <a:r>
              <a:rPr lang="en-US" dirty="0" err="1">
                <a:solidFill>
                  <a:schemeClr val="bg2"/>
                </a:solidFill>
                <a:latin typeface="Arial" panose="020B0604020202020204" pitchFamily="34" charset="0"/>
                <a:cs typeface="Arial" panose="020B0604020202020204" pitchFamily="34" charset="0"/>
              </a:rPr>
              <a:t>doi:https</a:t>
            </a:r>
            <a:r>
              <a:rPr lang="en-US" dirty="0">
                <a:solidFill>
                  <a:schemeClr val="bg2"/>
                </a:solidFill>
                <a:latin typeface="Arial" panose="020B0604020202020204" pitchFamily="34" charset="0"/>
                <a:cs typeface="Arial" panose="020B0604020202020204" pitchFamily="34" charset="0"/>
              </a:rPr>
              <a:t>://doi.org/10.1016/j.nurpra.2020.09.013.</a:t>
            </a:r>
          </a:p>
          <a:p>
            <a:pPr>
              <a:lnSpc>
                <a:spcPct val="150000"/>
              </a:lnSpc>
            </a:pPr>
            <a:endParaRPr lang="en-US" dirty="0">
              <a:solidFill>
                <a:schemeClr val="bg2"/>
              </a:solidFill>
              <a:latin typeface="Arial" panose="020B0604020202020204" pitchFamily="34" charset="0"/>
              <a:cs typeface="Arial" panose="020B0604020202020204" pitchFamily="34" charset="0"/>
            </a:endParaRPr>
          </a:p>
          <a:p>
            <a:pPr>
              <a:lnSpc>
                <a:spcPct val="150000"/>
              </a:lnSpc>
            </a:pPr>
            <a:r>
              <a:rPr lang="en-US" dirty="0">
                <a:solidFill>
                  <a:schemeClr val="bg2"/>
                </a:solidFill>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FCBAEB71-2D61-D5F2-9FBB-19E0654649BB}"/>
              </a:ext>
            </a:extLst>
          </p:cNvPr>
          <p:cNvSpPr txBox="1"/>
          <p:nvPr/>
        </p:nvSpPr>
        <p:spPr>
          <a:xfrm>
            <a:off x="5014762" y="428179"/>
            <a:ext cx="8915400" cy="523220"/>
          </a:xfrm>
          <a:prstGeom prst="rect">
            <a:avLst/>
          </a:prstGeom>
          <a:noFill/>
        </p:spPr>
        <p:txBody>
          <a:bodyPr wrap="square" rtlCol="0">
            <a:spAutoFit/>
          </a:bodyPr>
          <a:lstStyle/>
          <a:p>
            <a:r>
              <a:rPr lang="en-GB" sz="2800" b="1" dirty="0">
                <a:solidFill>
                  <a:schemeClr val="bg2"/>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502531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a:extLst>
            <a:ext uri="{FF2B5EF4-FFF2-40B4-BE49-F238E27FC236}">
              <a16:creationId xmlns:a16="http://schemas.microsoft.com/office/drawing/2014/main" id="{CE5E6C7D-7D4E-F7E0-9448-D00185FBA01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27B4574-42D5-9C82-2BC5-B7D34F9F3153}"/>
              </a:ext>
            </a:extLst>
          </p:cNvPr>
          <p:cNvSpPr txBox="1"/>
          <p:nvPr/>
        </p:nvSpPr>
        <p:spPr>
          <a:xfrm>
            <a:off x="776647" y="3003247"/>
            <a:ext cx="6097384" cy="1200329"/>
          </a:xfrm>
          <a:prstGeom prst="rect">
            <a:avLst/>
          </a:prstGeom>
          <a:noFill/>
        </p:spPr>
        <p:txBody>
          <a:bodyPr wrap="square">
            <a:spAutoFit/>
          </a:bodyPr>
          <a:lstStyle/>
          <a:p>
            <a:endParaRPr lang="en-GB" sz="2400" dirty="0">
              <a:solidFill>
                <a:srgbClr val="003366"/>
              </a:solidFill>
              <a:latin typeface="Arial"/>
            </a:endParaRPr>
          </a:p>
          <a:p>
            <a:endParaRPr lang="en-GB" sz="2400" dirty="0">
              <a:solidFill>
                <a:srgbClr val="003366"/>
              </a:solidFill>
              <a:latin typeface="Arial"/>
            </a:endParaRPr>
          </a:p>
          <a:p>
            <a:endParaRPr lang="en-GB" sz="2400" dirty="0">
              <a:solidFill>
                <a:srgbClr val="003366"/>
              </a:solidFill>
              <a:latin typeface="Arial"/>
            </a:endParaRPr>
          </a:p>
        </p:txBody>
      </p:sp>
      <p:sp>
        <p:nvSpPr>
          <p:cNvPr id="4" name="TextBox 3">
            <a:extLst>
              <a:ext uri="{FF2B5EF4-FFF2-40B4-BE49-F238E27FC236}">
                <a16:creationId xmlns:a16="http://schemas.microsoft.com/office/drawing/2014/main" id="{55D031D1-1D81-08C9-E545-EBAD3E7C957A}"/>
              </a:ext>
            </a:extLst>
          </p:cNvPr>
          <p:cNvSpPr txBox="1"/>
          <p:nvPr/>
        </p:nvSpPr>
        <p:spPr>
          <a:xfrm>
            <a:off x="88747" y="312506"/>
            <a:ext cx="11794672" cy="6232988"/>
          </a:xfrm>
          <a:prstGeom prst="rect">
            <a:avLst/>
          </a:prstGeom>
          <a:noFill/>
        </p:spPr>
        <p:txBody>
          <a:bodyPr wrap="square" rtlCol="0">
            <a:spAutoFit/>
          </a:bodyPr>
          <a:lstStyle/>
          <a:p>
            <a:pPr>
              <a:lnSpc>
                <a:spcPct val="150000"/>
              </a:lnSpc>
            </a:pPr>
            <a:r>
              <a:rPr lang="en-US" sz="1600" dirty="0">
                <a:solidFill>
                  <a:schemeClr val="bg2"/>
                </a:solidFill>
                <a:latin typeface="Arial" panose="020B0604020202020204" pitchFamily="34" charset="0"/>
                <a:cs typeface="Arial" panose="020B0604020202020204" pitchFamily="34" charset="0"/>
              </a:rPr>
              <a:t>Kerr, G., Greenfield, G., Bottle, A., Hosford, A., Qiu, C.S., Neves, A.L., Majeed, A. and Hayhoe, B.W.J. (2025). Patterns of online consultation use in Great Britain, 2019–2023: an observational analysis. BMJ Digital Health &amp; AI, 1(1), p.e000032. </a:t>
            </a:r>
            <a:r>
              <a:rPr lang="en-US" sz="1600" dirty="0" err="1">
                <a:solidFill>
                  <a:schemeClr val="bg2"/>
                </a:solidFill>
                <a:latin typeface="Arial" panose="020B0604020202020204" pitchFamily="34" charset="0"/>
                <a:cs typeface="Arial" panose="020B0604020202020204" pitchFamily="34" charset="0"/>
              </a:rPr>
              <a:t>doi:https</a:t>
            </a:r>
            <a:r>
              <a:rPr lang="en-US" sz="1600" dirty="0">
                <a:solidFill>
                  <a:schemeClr val="bg2"/>
                </a:solidFill>
                <a:latin typeface="Arial" panose="020B0604020202020204" pitchFamily="34" charset="0"/>
                <a:cs typeface="Arial" panose="020B0604020202020204" pitchFamily="34" charset="0"/>
              </a:rPr>
              <a:t>://doi.org/10.1136/bmjdhai-2025-000032.</a:t>
            </a:r>
          </a:p>
          <a:p>
            <a:r>
              <a:rPr lang="en-US" dirty="0" err="1">
                <a:solidFill>
                  <a:schemeClr val="bg2"/>
                </a:solidFill>
                <a:latin typeface="Arial" panose="020B0604020202020204" pitchFamily="34" charset="0"/>
                <a:cs typeface="Arial" panose="020B0604020202020204" pitchFamily="34" charset="0"/>
              </a:rPr>
              <a:t>Lifestar</a:t>
            </a:r>
            <a:r>
              <a:rPr lang="en-US" dirty="0">
                <a:solidFill>
                  <a:schemeClr val="bg2"/>
                </a:solidFill>
                <a:latin typeface="Arial" panose="020B0604020202020204" pitchFamily="34" charset="0"/>
                <a:cs typeface="Arial" panose="020B0604020202020204" pitchFamily="34" charset="0"/>
              </a:rPr>
              <a:t> Home Care. (2025). </a:t>
            </a:r>
            <a:r>
              <a:rPr lang="en-US" i="1" dirty="0" err="1">
                <a:solidFill>
                  <a:schemeClr val="bg2"/>
                </a:solidFill>
                <a:latin typeface="Arial" panose="020B0604020202020204" pitchFamily="34" charset="0"/>
                <a:cs typeface="Arial" panose="020B0604020202020204" pitchFamily="34" charset="0"/>
              </a:rPr>
              <a:t>Lifestar</a:t>
            </a:r>
            <a:r>
              <a:rPr lang="en-US" i="1" dirty="0">
                <a:solidFill>
                  <a:schemeClr val="bg2"/>
                </a:solidFill>
                <a:latin typeface="Arial" panose="020B0604020202020204" pitchFamily="34" charset="0"/>
                <a:cs typeface="Arial" panose="020B0604020202020204" pitchFamily="34" charset="0"/>
              </a:rPr>
              <a:t> Home Care</a:t>
            </a:r>
            <a:r>
              <a:rPr lang="en-US" dirty="0">
                <a:solidFill>
                  <a:schemeClr val="bg2"/>
                </a:solidFill>
                <a:latin typeface="Arial" panose="020B0604020202020204" pitchFamily="34" charset="0"/>
                <a:cs typeface="Arial" panose="020B0604020202020204" pitchFamily="34" charset="0"/>
              </a:rPr>
              <a:t>. Available at: https://lifestarhomecare.com/blog/</a:t>
            </a:r>
            <a:endParaRPr lang="en-US" sz="1600" dirty="0">
              <a:solidFill>
                <a:schemeClr val="bg2"/>
              </a:solidFill>
              <a:latin typeface="Arial" panose="020B0604020202020204" pitchFamily="34" charset="0"/>
              <a:cs typeface="Arial" panose="020B0604020202020204" pitchFamily="34" charset="0"/>
            </a:endParaRPr>
          </a:p>
          <a:p>
            <a:pPr>
              <a:lnSpc>
                <a:spcPct val="150000"/>
              </a:lnSpc>
            </a:pPr>
            <a:r>
              <a:rPr lang="en-US" sz="1600" dirty="0">
                <a:solidFill>
                  <a:schemeClr val="bg2"/>
                </a:solidFill>
                <a:latin typeface="Arial" panose="020B0604020202020204" pitchFamily="34" charset="0"/>
                <a:cs typeface="Arial" panose="020B0604020202020204" pitchFamily="34" charset="0"/>
              </a:rPr>
              <a:t>Murphy, M., Scott, L.J., Salisbury, C., Turner, A., Scott, A., Denholm, R. and Lewis, R. (2021) ‘Implementation of remote consulting in UK primary care following the COVID-19 pandemic: a mixed-methods longitudinal study’, British Journal of General Practice, 71(707), pp. e166–e177. doi:10.3399/BJGP.2020.0961.</a:t>
            </a:r>
          </a:p>
          <a:p>
            <a:pPr>
              <a:lnSpc>
                <a:spcPct val="150000"/>
              </a:lnSpc>
            </a:pPr>
            <a:r>
              <a:rPr lang="en-US" sz="1600" dirty="0">
                <a:solidFill>
                  <a:schemeClr val="bg2"/>
                </a:solidFill>
                <a:latin typeface="Arial" panose="020B0604020202020204" pitchFamily="34" charset="0"/>
                <a:cs typeface="Arial" panose="020B0604020202020204" pitchFamily="34" charset="0"/>
              </a:rPr>
              <a:t>NHS Digital (2021) ‘Appointments in General Practice, England’. Available at: </a:t>
            </a:r>
            <a:r>
              <a:rPr lang="en-US" sz="1600" dirty="0">
                <a:solidFill>
                  <a:schemeClr val="bg2"/>
                </a:solidFill>
                <a:latin typeface="Arial" panose="020B0604020202020204" pitchFamily="34" charset="0"/>
                <a:cs typeface="Arial" panose="020B0604020202020204" pitchFamily="34" charset="0"/>
                <a:hlinkClick r:id="rId2"/>
              </a:rPr>
              <a:t>https://digital.nhs.uk/data-and-information/publications/statistical/appointments-in-general-practice</a:t>
            </a:r>
            <a:endParaRPr lang="en-US" sz="1600" dirty="0">
              <a:solidFill>
                <a:schemeClr val="bg2"/>
              </a:solidFill>
              <a:latin typeface="Arial" panose="020B0604020202020204" pitchFamily="34" charset="0"/>
              <a:cs typeface="Arial" panose="020B0604020202020204" pitchFamily="34" charset="0"/>
            </a:endParaRPr>
          </a:p>
          <a:p>
            <a:pPr>
              <a:lnSpc>
                <a:spcPct val="150000"/>
              </a:lnSpc>
            </a:pPr>
            <a:r>
              <a:rPr lang="en-US" sz="1600" dirty="0">
                <a:solidFill>
                  <a:schemeClr val="bg2"/>
                </a:solidFill>
                <a:latin typeface="Arial" panose="020B0604020202020204" pitchFamily="34" charset="0"/>
                <a:cs typeface="Arial" panose="020B0604020202020204" pitchFamily="34" charset="0"/>
              </a:rPr>
              <a:t> Nuffield Trust (2023) ‘Digital Health in the NHS: Progress and </a:t>
            </a:r>
            <a:r>
              <a:rPr lang="en-US" sz="1600" dirty="0" err="1">
                <a:solidFill>
                  <a:schemeClr val="bg2"/>
                </a:solidFill>
                <a:latin typeface="Arial" panose="020B0604020202020204" pitchFamily="34" charset="0"/>
                <a:cs typeface="Arial" panose="020B0604020202020204" pitchFamily="34" charset="0"/>
              </a:rPr>
              <a:t>Challenges’.Office</a:t>
            </a:r>
            <a:r>
              <a:rPr lang="en-US" sz="1600" dirty="0">
                <a:solidFill>
                  <a:schemeClr val="bg2"/>
                </a:solidFill>
                <a:latin typeface="Arial" panose="020B0604020202020204" pitchFamily="34" charset="0"/>
                <a:cs typeface="Arial" panose="020B0604020202020204" pitchFamily="34" charset="0"/>
              </a:rPr>
              <a:t> for National Statistics (ONS) (2021) ‘Internet users, UK: 2021’. Available at: </a:t>
            </a:r>
            <a:r>
              <a:rPr lang="en-US" sz="1600" dirty="0">
                <a:solidFill>
                  <a:schemeClr val="bg2"/>
                </a:solidFill>
                <a:latin typeface="Arial" panose="020B0604020202020204" pitchFamily="34" charset="0"/>
                <a:cs typeface="Arial" panose="020B0604020202020204" pitchFamily="34" charset="0"/>
                <a:hlinkClick r:id="rId3"/>
              </a:rPr>
              <a:t>https://www.ons.gov.uk/peoplepopulationandcommunity/householdcharacteristics/homeinternetandsocialmediausage/bulletins/internetusers/2021</a:t>
            </a:r>
            <a:endParaRPr lang="en-US" sz="1600" dirty="0">
              <a:solidFill>
                <a:schemeClr val="bg2"/>
              </a:solidFill>
              <a:latin typeface="Arial" panose="020B0604020202020204" pitchFamily="34" charset="0"/>
              <a:cs typeface="Arial" panose="020B0604020202020204" pitchFamily="34" charset="0"/>
            </a:endParaRPr>
          </a:p>
          <a:p>
            <a:pPr>
              <a:lnSpc>
                <a:spcPct val="150000"/>
              </a:lnSpc>
            </a:pPr>
            <a:r>
              <a:rPr lang="en-US" sz="1600" dirty="0">
                <a:solidFill>
                  <a:schemeClr val="bg2"/>
                </a:solidFill>
                <a:latin typeface="Arial" panose="020B0604020202020204" pitchFamily="34" charset="0"/>
                <a:cs typeface="Arial" panose="020B0604020202020204" pitchFamily="34" charset="0"/>
              </a:rPr>
              <a:t>Office for National Statistics (ONS) (2022) ‘Internet users, UK: 2022’.Patterns of online consultation use in Great Britain, 2019–2023: </a:t>
            </a:r>
            <a:r>
              <a:rPr lang="en-US" sz="1600" i="1" dirty="0">
                <a:solidFill>
                  <a:schemeClr val="bg2"/>
                </a:solidFill>
                <a:latin typeface="Arial" panose="020B0604020202020204" pitchFamily="34" charset="0"/>
                <a:cs typeface="Arial" panose="020B0604020202020204" pitchFamily="34" charset="0"/>
              </a:rPr>
              <a:t>an observational analysis </a:t>
            </a:r>
            <a:r>
              <a:rPr lang="en-US" sz="1600" dirty="0">
                <a:solidFill>
                  <a:schemeClr val="bg2"/>
                </a:solidFill>
                <a:latin typeface="Arial" panose="020B0604020202020204" pitchFamily="34" charset="0"/>
                <a:cs typeface="Arial" panose="020B0604020202020204" pitchFamily="34" charset="0"/>
              </a:rPr>
              <a:t>BMJ Digital Health &amp; AI</a:t>
            </a:r>
            <a:endParaRPr lang="en-US" sz="1600" i="1" dirty="0">
              <a:solidFill>
                <a:schemeClr val="bg2"/>
              </a:solidFill>
              <a:latin typeface="Arial" panose="020B0604020202020204" pitchFamily="34" charset="0"/>
              <a:cs typeface="Arial" panose="020B0604020202020204" pitchFamily="34" charset="0"/>
            </a:endParaRPr>
          </a:p>
          <a:p>
            <a:pPr>
              <a:lnSpc>
                <a:spcPct val="150000"/>
              </a:lnSpc>
            </a:pPr>
            <a:r>
              <a:rPr lang="en-US" sz="1600" dirty="0">
                <a:solidFill>
                  <a:schemeClr val="bg2"/>
                </a:solidFill>
                <a:latin typeface="Arial" panose="020B0604020202020204" pitchFamily="34" charset="0"/>
                <a:cs typeface="Arial" panose="020B0604020202020204" pitchFamily="34" charset="0"/>
              </a:rPr>
              <a:t>Seifert, A., Cotten, S.R. and Xie, B. (2022) ‘A Double Burden of Exclusion? Digital and Social Exclusion of Older Adults in Times of COVID-19’, </a:t>
            </a:r>
            <a:r>
              <a:rPr lang="en-US" sz="1600" i="1" dirty="0">
                <a:solidFill>
                  <a:schemeClr val="bg2"/>
                </a:solidFill>
                <a:latin typeface="Arial" panose="020B0604020202020204" pitchFamily="34" charset="0"/>
                <a:cs typeface="Arial" panose="020B0604020202020204" pitchFamily="34" charset="0"/>
              </a:rPr>
              <a:t>Journal of Gerontological Social Work, </a:t>
            </a:r>
            <a:r>
              <a:rPr lang="en-US" sz="1600" dirty="0">
                <a:solidFill>
                  <a:schemeClr val="bg2"/>
                </a:solidFill>
                <a:latin typeface="Arial" panose="020B0604020202020204" pitchFamily="34" charset="0"/>
                <a:cs typeface="Arial" panose="020B0604020202020204" pitchFamily="34" charset="0"/>
              </a:rPr>
              <a:t>65(2), pp. 179–193. doi:10.1080/01634372.2021.1879592.</a:t>
            </a:r>
          </a:p>
        </p:txBody>
      </p:sp>
    </p:spTree>
    <p:extLst>
      <p:ext uri="{BB962C8B-B14F-4D97-AF65-F5344CB8AC3E}">
        <p14:creationId xmlns:p14="http://schemas.microsoft.com/office/powerpoint/2010/main" val="3523068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0F0FF"/>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71D950-6F1D-9CD3-6473-DE1CD16D00DC}"/>
              </a:ext>
            </a:extLst>
          </p:cNvPr>
          <p:cNvSpPr txBox="1"/>
          <p:nvPr/>
        </p:nvSpPr>
        <p:spPr>
          <a:xfrm>
            <a:off x="629689" y="398840"/>
            <a:ext cx="6097384" cy="1200329"/>
          </a:xfrm>
          <a:prstGeom prst="rect">
            <a:avLst/>
          </a:prstGeom>
          <a:noFill/>
        </p:spPr>
        <p:txBody>
          <a:bodyPr wrap="square">
            <a:spAutoFit/>
          </a:bodyPr>
          <a:lstStyle/>
          <a:p>
            <a:endParaRPr lang="en-GB" sz="2400" dirty="0">
              <a:solidFill>
                <a:srgbClr val="003366"/>
              </a:solidFill>
              <a:latin typeface="Arial"/>
            </a:endParaRPr>
          </a:p>
          <a:p>
            <a:endParaRPr lang="en-GB" sz="2400" dirty="0">
              <a:solidFill>
                <a:srgbClr val="003366"/>
              </a:solidFill>
              <a:latin typeface="Arial"/>
            </a:endParaRPr>
          </a:p>
          <a:p>
            <a:endParaRPr lang="en-GB" sz="2400" dirty="0">
              <a:solidFill>
                <a:srgbClr val="003366"/>
              </a:solidFill>
              <a:latin typeface="Arial"/>
            </a:endParaRPr>
          </a:p>
        </p:txBody>
      </p:sp>
      <p:sp>
        <p:nvSpPr>
          <p:cNvPr id="9" name="TextBox 8">
            <a:extLst>
              <a:ext uri="{FF2B5EF4-FFF2-40B4-BE49-F238E27FC236}">
                <a16:creationId xmlns:a16="http://schemas.microsoft.com/office/drawing/2014/main" id="{6E3E52CB-9439-9083-ECA0-BC805537A36B}"/>
              </a:ext>
            </a:extLst>
          </p:cNvPr>
          <p:cNvSpPr txBox="1"/>
          <p:nvPr/>
        </p:nvSpPr>
        <p:spPr>
          <a:xfrm>
            <a:off x="328772" y="1599169"/>
            <a:ext cx="10890607" cy="646331"/>
          </a:xfrm>
          <a:prstGeom prst="rect">
            <a:avLst/>
          </a:prstGeom>
          <a:noFill/>
        </p:spPr>
        <p:txBody>
          <a:bodyPr wrap="square">
            <a:spAutoFit/>
          </a:bodyPr>
          <a:lstStyle/>
          <a:p>
            <a:r>
              <a:rPr lang="en-US" dirty="0">
                <a:solidFill>
                  <a:schemeClr val="bg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Patterns of online consultation use in Great Britain, 2019–2023: an observational analysis | BMJ Digital Health &amp; AI</a:t>
            </a:r>
            <a:endParaRPr lang="en-GB" dirty="0">
              <a:solidFill>
                <a:schemeClr val="bg2"/>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D164C42-6D7B-FF4B-86A2-38E1B27AE0FB}"/>
              </a:ext>
            </a:extLst>
          </p:cNvPr>
          <p:cNvSpPr txBox="1"/>
          <p:nvPr/>
        </p:nvSpPr>
        <p:spPr>
          <a:xfrm>
            <a:off x="192505" y="2415744"/>
            <a:ext cx="11294003" cy="1703030"/>
          </a:xfrm>
          <a:prstGeom prst="rect">
            <a:avLst/>
          </a:prstGeom>
          <a:noFill/>
        </p:spPr>
        <p:txBody>
          <a:bodyPr wrap="square">
            <a:spAutoFit/>
          </a:bodyPr>
          <a:lstStyle/>
          <a:p>
            <a:pPr>
              <a:lnSpc>
                <a:spcPct val="150000"/>
              </a:lnSpc>
              <a:buNone/>
            </a:pPr>
            <a:r>
              <a:rPr lang="en-GB" dirty="0">
                <a:solidFill>
                  <a:schemeClr val="bg2"/>
                </a:solidFill>
                <a:latin typeface="Arial" panose="020B0604020202020204" pitchFamily="34" charset="0"/>
                <a:cs typeface="Arial" panose="020B0604020202020204" pitchFamily="34" charset="0"/>
              </a:rPr>
              <a:t>Shaw, S.E., </a:t>
            </a:r>
            <a:r>
              <a:rPr lang="en-GB" dirty="0" err="1">
                <a:solidFill>
                  <a:schemeClr val="bg2"/>
                </a:solidFill>
                <a:latin typeface="Arial" panose="020B0604020202020204" pitchFamily="34" charset="0"/>
                <a:cs typeface="Arial" panose="020B0604020202020204" pitchFamily="34" charset="0"/>
              </a:rPr>
              <a:t>Seuren</a:t>
            </a:r>
            <a:r>
              <a:rPr lang="en-GB" dirty="0">
                <a:solidFill>
                  <a:schemeClr val="bg2"/>
                </a:solidFill>
                <a:latin typeface="Arial" panose="020B0604020202020204" pitchFamily="34" charset="0"/>
                <a:cs typeface="Arial" panose="020B0604020202020204" pitchFamily="34" charset="0"/>
              </a:rPr>
              <a:t>, L.M., </a:t>
            </a:r>
            <a:r>
              <a:rPr lang="en-GB" dirty="0" err="1">
                <a:solidFill>
                  <a:schemeClr val="bg2"/>
                </a:solidFill>
                <a:latin typeface="Arial" panose="020B0604020202020204" pitchFamily="34" charset="0"/>
                <a:cs typeface="Arial" panose="020B0604020202020204" pitchFamily="34" charset="0"/>
              </a:rPr>
              <a:t>Wherton</a:t>
            </a:r>
            <a:r>
              <a:rPr lang="en-GB" dirty="0">
                <a:solidFill>
                  <a:schemeClr val="bg2"/>
                </a:solidFill>
                <a:latin typeface="Arial" panose="020B0604020202020204" pitchFamily="34" charset="0"/>
                <a:cs typeface="Arial" panose="020B0604020202020204" pitchFamily="34" charset="0"/>
              </a:rPr>
              <a:t>, J., et al. (2021) ‘Video consultations in UK primary care: inequalities and implications for policy’, </a:t>
            </a:r>
            <a:r>
              <a:rPr lang="en-GB" i="1" dirty="0">
                <a:solidFill>
                  <a:schemeClr val="bg2"/>
                </a:solidFill>
                <a:latin typeface="Arial" panose="020B0604020202020204" pitchFamily="34" charset="0"/>
                <a:cs typeface="Arial" panose="020B0604020202020204" pitchFamily="34" charset="0"/>
              </a:rPr>
              <a:t>British Journal of General Practice</a:t>
            </a:r>
            <a:r>
              <a:rPr lang="en-GB" dirty="0">
                <a:solidFill>
                  <a:schemeClr val="bg2"/>
                </a:solidFill>
                <a:latin typeface="Arial" panose="020B0604020202020204" pitchFamily="34" charset="0"/>
                <a:cs typeface="Arial" panose="020B0604020202020204" pitchFamily="34" charset="0"/>
              </a:rPr>
              <a:t>, 71(707), pp. e424-e433.</a:t>
            </a:r>
          </a:p>
          <a:p>
            <a:pPr>
              <a:lnSpc>
                <a:spcPct val="150000"/>
              </a:lnSpc>
              <a:buNone/>
            </a:pPr>
            <a:r>
              <a:rPr lang="en-GB" dirty="0">
                <a:solidFill>
                  <a:schemeClr val="bg2"/>
                </a:solidFill>
                <a:latin typeface="Arial" panose="020B0604020202020204" pitchFamily="34" charset="0"/>
                <a:cs typeface="Arial" panose="020B0604020202020204" pitchFamily="34" charset="0"/>
              </a:rPr>
              <a:t>Watts, G. (2020) ‘COVID-19 and the digital divide in the UK’, </a:t>
            </a:r>
            <a:r>
              <a:rPr lang="en-GB" i="1" dirty="0">
                <a:solidFill>
                  <a:schemeClr val="bg2"/>
                </a:solidFill>
                <a:latin typeface="Arial" panose="020B0604020202020204" pitchFamily="34" charset="0"/>
                <a:cs typeface="Arial" panose="020B0604020202020204" pitchFamily="34" charset="0"/>
              </a:rPr>
              <a:t>The Lancet Digital Health</a:t>
            </a:r>
            <a:r>
              <a:rPr lang="en-GB" dirty="0">
                <a:solidFill>
                  <a:schemeClr val="bg2"/>
                </a:solidFill>
                <a:latin typeface="Arial" panose="020B0604020202020204" pitchFamily="34" charset="0"/>
                <a:cs typeface="Arial" panose="020B0604020202020204" pitchFamily="34" charset="0"/>
              </a:rPr>
              <a:t>, 2(8), pp. e395–e396. doi:10.1016/S2589-7500(20)30169-2.</a:t>
            </a:r>
          </a:p>
        </p:txBody>
      </p:sp>
    </p:spTree>
    <p:extLst>
      <p:ext uri="{BB962C8B-B14F-4D97-AF65-F5344CB8AC3E}">
        <p14:creationId xmlns:p14="http://schemas.microsoft.com/office/powerpoint/2010/main" val="1465216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F188B0-307C-2750-5EF9-50533020BF00}"/>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3" name="Picture 12">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pic>
        <p:nvPicPr>
          <p:cNvPr id="7" name="Picture 6" descr="Aerial view of a highway near the ocean">
            <a:extLst>
              <a:ext uri="{FF2B5EF4-FFF2-40B4-BE49-F238E27FC236}">
                <a16:creationId xmlns:a16="http://schemas.microsoft.com/office/drawing/2014/main" id="{DADE30CF-37C5-B404-4CAF-164CF5B4D30B}"/>
              </a:ext>
            </a:extLst>
          </p:cNvPr>
          <p:cNvPicPr>
            <a:picLocks noChangeAspect="1"/>
          </p:cNvPicPr>
          <p:nvPr/>
        </p:nvPicPr>
        <p:blipFill>
          <a:blip r:embed="rId4">
            <a:alphaModFix amt="40000"/>
          </a:blip>
          <a:srcRect t="11833" b="13167"/>
          <a:stretch>
            <a:fill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7CC0FD2E-E7CB-3CD8-67B2-9AE9C0613D9B}"/>
              </a:ext>
            </a:extLst>
          </p:cNvPr>
          <p:cNvSpPr txBox="1"/>
          <p:nvPr/>
        </p:nvSpPr>
        <p:spPr>
          <a:xfrm>
            <a:off x="1371600" y="2237173"/>
            <a:ext cx="9448800" cy="260206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6000" cap="all" dirty="0">
                <a:latin typeface="+mj-lt"/>
                <a:ea typeface="+mj-ea"/>
                <a:cs typeface="+mj-cs"/>
              </a:rPr>
              <a:t>Thank you </a:t>
            </a:r>
          </a:p>
        </p:txBody>
      </p:sp>
      <p:sp>
        <p:nvSpPr>
          <p:cNvPr id="5" name="TextBox 4">
            <a:extLst>
              <a:ext uri="{FF2B5EF4-FFF2-40B4-BE49-F238E27FC236}">
                <a16:creationId xmlns:a16="http://schemas.microsoft.com/office/drawing/2014/main" id="{FCC112C3-7AF8-E2A1-F56D-CDCFEE836182}"/>
              </a:ext>
            </a:extLst>
          </p:cNvPr>
          <p:cNvSpPr txBox="1"/>
          <p:nvPr/>
        </p:nvSpPr>
        <p:spPr>
          <a:xfrm>
            <a:off x="629689" y="398840"/>
            <a:ext cx="6097384" cy="1354217"/>
          </a:xfrm>
          <a:prstGeom prst="rect">
            <a:avLst/>
          </a:prstGeom>
          <a:noFill/>
        </p:spPr>
        <p:txBody>
          <a:bodyPr wrap="square">
            <a:spAutoFit/>
          </a:bodyPr>
          <a:lstStyle/>
          <a:p>
            <a:pPr>
              <a:spcAft>
                <a:spcPts val="600"/>
              </a:spcAft>
            </a:pPr>
            <a:endParaRPr lang="en-GB" sz="2400">
              <a:solidFill>
                <a:srgbClr val="003366"/>
              </a:solidFill>
              <a:latin typeface="Arial"/>
            </a:endParaRPr>
          </a:p>
          <a:p>
            <a:pPr>
              <a:spcAft>
                <a:spcPts val="600"/>
              </a:spcAft>
            </a:pPr>
            <a:endParaRPr lang="en-GB" sz="2400">
              <a:solidFill>
                <a:srgbClr val="003366"/>
              </a:solidFill>
              <a:latin typeface="Arial"/>
            </a:endParaRPr>
          </a:p>
          <a:p>
            <a:pPr>
              <a:spcAft>
                <a:spcPts val="600"/>
              </a:spcAft>
            </a:pPr>
            <a:endParaRPr lang="en-GB" sz="2400">
              <a:solidFill>
                <a:srgbClr val="003366"/>
              </a:solidFill>
              <a:latin typeface="Arial"/>
            </a:endParaRPr>
          </a:p>
        </p:txBody>
      </p:sp>
    </p:spTree>
    <p:extLst>
      <p:ext uri="{BB962C8B-B14F-4D97-AF65-F5344CB8AC3E}">
        <p14:creationId xmlns:p14="http://schemas.microsoft.com/office/powerpoint/2010/main" val="361346164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1512</Words>
  <Application>Microsoft Office PowerPoint</Application>
  <PresentationFormat>Widescreen</PresentationFormat>
  <Paragraphs>86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Roboto</vt:lpstr>
      <vt:lpstr>Wingdings</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Nagina Begum (2215742)</dc:creator>
  <cp:lastModifiedBy>Nagina Begum (2215742)</cp:lastModifiedBy>
  <cp:revision>2</cp:revision>
  <dcterms:created xsi:type="dcterms:W3CDTF">2026-01-22T11:06:04Z</dcterms:created>
  <dcterms:modified xsi:type="dcterms:W3CDTF">2026-02-16T12:07:32Z</dcterms:modified>
</cp:coreProperties>
</file>