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10"/>
  </p:normalViewPr>
  <p:slideViewPr>
    <p:cSldViewPr snapToGrid="0" snapToObjects="1">
      <p:cViewPr varScale="1">
        <p:scale>
          <a:sx n="163" d="100"/>
          <a:sy n="163" d="100"/>
        </p:scale>
        <p:origin x="2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2562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3A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583680" y="73152"/>
            <a:ext cx="2560320" cy="4997196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893826"/>
            <a:ext cx="60350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Recruitment and Learning</a:t>
            </a:r>
            <a:endParaRPr lang="en-US" sz="3200" dirty="0"/>
          </a:p>
        </p:txBody>
      </p:sp>
      <p:sp>
        <p:nvSpPr>
          <p:cNvPr id="6" name="Text 4"/>
          <p:cNvSpPr/>
          <p:nvPr/>
        </p:nvSpPr>
        <p:spPr>
          <a:xfrm>
            <a:off x="365760" y="1629918"/>
            <a:ext cx="6035040" cy="9464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C9A84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Development at Aston Martin</a:t>
            </a:r>
            <a:endParaRPr lang="en-US" sz="3200" dirty="0"/>
          </a:p>
        </p:txBody>
      </p:sp>
      <p:sp>
        <p:nvSpPr>
          <p:cNvPr id="8" name="Shape 6"/>
          <p:cNvSpPr/>
          <p:nvPr/>
        </p:nvSpPr>
        <p:spPr>
          <a:xfrm>
            <a:off x="365760" y="2788920"/>
            <a:ext cx="32004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65760" y="2926080"/>
            <a:ext cx="5943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Practitioner Presentation
</a:t>
            </a:r>
            <a:endParaRPr lang="en-US" sz="1300" dirty="0"/>
          </a:p>
          <a:p>
            <a:pPr marL="0" indent="0" algn="l">
              <a:buNone/>
            </a:pPr>
            <a:r>
              <a:rPr lang="en-US" sz="1300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
</a:t>
            </a:r>
            <a:endParaRPr lang="en-US" sz="1300" dirty="0"/>
          </a:p>
          <a:p>
            <a:pPr marL="0" indent="0" algn="l">
              <a:buNone/>
            </a:pPr>
            <a:r>
              <a:rPr lang="en-US" sz="1300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March 2026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583680" y="3591053"/>
            <a:ext cx="2560320" cy="1688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300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LCLM5002 Developing and Managing Individuals and Teams</a:t>
            </a:r>
          </a:p>
          <a:p>
            <a:pPr algn="ctr"/>
            <a:r>
              <a:rPr lang="en-US" sz="1300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Nicola </a:t>
            </a:r>
            <a:r>
              <a:rPr lang="en-US" sz="1300" dirty="0" err="1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Majasi</a:t>
            </a:r>
            <a:endParaRPr lang="en-US" sz="1300" dirty="0">
              <a:solidFill>
                <a:srgbClr val="F5F0E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ctr"/>
            <a:r>
              <a:rPr lang="en-US" sz="1300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2119679</a:t>
            </a:r>
          </a:p>
          <a:p>
            <a:pPr algn="ctr"/>
            <a:endParaRPr lang="en-US" sz="1300" dirty="0">
              <a:solidFill>
                <a:srgbClr val="F5F0E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ctr"/>
            <a:endParaRPr lang="en-US" sz="1300" dirty="0">
              <a:solidFill>
                <a:srgbClr val="F5F0E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ctr"/>
            <a:endParaRPr lang="en-US" sz="1300" dirty="0"/>
          </a:p>
        </p:txBody>
      </p:sp>
      <p:pic>
        <p:nvPicPr>
          <p:cNvPr id="1026" name="Picture 2" descr="University of Wales Trinity Saint David | Swansea">
            <a:extLst>
              <a:ext uri="{FF2B5EF4-FFF2-40B4-BE49-F238E27FC236}">
                <a16:creationId xmlns:a16="http://schemas.microsoft.com/office/drawing/2014/main" id="{7E173E5E-DA0F-212E-D85F-CB04C57CC9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36" b="14858"/>
          <a:stretch/>
        </p:blipFill>
        <p:spPr bwMode="auto">
          <a:xfrm>
            <a:off x="6583680" y="932658"/>
            <a:ext cx="2560320" cy="96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182880"/>
            <a:ext cx="8503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Introduction: Aston Martin (F1 Team)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20040" y="713232"/>
            <a:ext cx="50292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20040" y="914400"/>
            <a:ext cx="850392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20040" y="987552"/>
            <a:ext cx="548640" cy="402336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20040" y="987552"/>
            <a:ext cx="5486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F1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960120" y="914400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UK-based F1 constructor — Silverstone, England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320040" y="1581912"/>
            <a:ext cx="8503920" cy="548640"/>
          </a:xfrm>
          <a:prstGeom prst="rect">
            <a:avLst/>
          </a:prstGeom>
          <a:solidFill>
            <a:srgbClr val="E8EAE6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20040" y="1655064"/>
            <a:ext cx="548640" cy="402336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20040" y="1655064"/>
            <a:ext cx="5486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JOIN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960120" y="1581912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Competing in F1 since 2021 as Aston Martin Aramco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320040" y="2249424"/>
            <a:ext cx="850392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20040" y="2322576"/>
            <a:ext cx="548640" cy="402336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20040" y="2322576"/>
            <a:ext cx="5486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960120" y="2249424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~1,000 staff across engineering, science and operations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320040" y="2916936"/>
            <a:ext cx="8503920" cy="548640"/>
          </a:xfrm>
          <a:prstGeom prst="rect">
            <a:avLst/>
          </a:prstGeom>
          <a:solidFill>
            <a:srgbClr val="E8EAE6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20040" y="2990088"/>
            <a:ext cx="548640" cy="402336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20040" y="2990088"/>
            <a:ext cx="5486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HQ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960120" y="2916936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Operates from state-of-the-art AMR Technology Campus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320040" y="3584448"/>
            <a:ext cx="850392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320040" y="3657600"/>
            <a:ext cx="548640" cy="402336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20040" y="3657600"/>
            <a:ext cx="5486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</a:t>
            </a:r>
            <a:endParaRPr lang="en-US" sz="800" dirty="0"/>
          </a:p>
        </p:txBody>
      </p:sp>
      <p:sp>
        <p:nvSpPr>
          <p:cNvPr id="25" name="Text 23"/>
          <p:cNvSpPr/>
          <p:nvPr/>
        </p:nvSpPr>
        <p:spPr>
          <a:xfrm>
            <a:off x="960120" y="3584448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Report (2024): major investment in talent &amp; innovation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320040" y="4251960"/>
            <a:ext cx="8503920" cy="548640"/>
          </a:xfrm>
          <a:prstGeom prst="rect">
            <a:avLst/>
          </a:prstGeom>
          <a:solidFill>
            <a:srgbClr val="E8EAE6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320040" y="4325112"/>
            <a:ext cx="548640" cy="402336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20040" y="4325112"/>
            <a:ext cx="5486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</a:t>
            </a:r>
            <a:endParaRPr lang="en-US" sz="800" dirty="0"/>
          </a:p>
        </p:txBody>
      </p:sp>
      <p:sp>
        <p:nvSpPr>
          <p:cNvPr id="29" name="Text 27"/>
          <p:cNvSpPr/>
          <p:nvPr/>
        </p:nvSpPr>
        <p:spPr>
          <a:xfrm>
            <a:off x="960120" y="4251960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Vehicle Science department drives aerodynamic and  performance modelling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320040" y="4846320"/>
            <a:ext cx="8503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(2024); Aston Martin (2026)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A3A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8288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Recruitment Process Overview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228600" y="960120"/>
            <a:ext cx="987552" cy="201168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28600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228600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1216152" y="1600200"/>
            <a:ext cx="100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</a:rPr>
              <a:t>→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1316736" y="960120"/>
            <a:ext cx="987552" cy="2011680"/>
          </a:xfrm>
          <a:prstGeom prst="rect">
            <a:avLst/>
          </a:prstGeom>
          <a:solidFill>
            <a:srgbClr val="4CAF7D"/>
          </a:solidFill>
          <a:ln w="12700">
            <a:solidFill>
              <a:srgbClr val="4CAF7D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316736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1316736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2304288" y="1600200"/>
            <a:ext cx="100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</a:rPr>
              <a:t>→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2404872" y="960120"/>
            <a:ext cx="987552" cy="201168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404872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2404872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Description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3392424" y="1600200"/>
            <a:ext cx="100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</a:rPr>
              <a:t>→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3493008" y="960120"/>
            <a:ext cx="987552" cy="2011680"/>
          </a:xfrm>
          <a:prstGeom prst="rect">
            <a:avLst/>
          </a:prstGeom>
          <a:solidFill>
            <a:srgbClr val="4CAF7D"/>
          </a:solidFill>
          <a:ln w="12700">
            <a:solidFill>
              <a:srgbClr val="4CAF7D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493008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3493008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Sourcing &amp;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Advertising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4480560" y="1600200"/>
            <a:ext cx="100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</a:rPr>
              <a:t>→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4581144" y="960120"/>
            <a:ext cx="987552" cy="201168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581144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4581144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Screening &amp;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Shortlisting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5568696" y="1600200"/>
            <a:ext cx="100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</a:rPr>
              <a:t>→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5669280" y="960120"/>
            <a:ext cx="987552" cy="2011680"/>
          </a:xfrm>
          <a:prstGeom prst="rect">
            <a:avLst/>
          </a:prstGeom>
          <a:solidFill>
            <a:srgbClr val="4CAF7D"/>
          </a:solidFill>
          <a:ln w="12700">
            <a:solidFill>
              <a:srgbClr val="4CAF7D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669280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2200" dirty="0"/>
          </a:p>
        </p:txBody>
      </p:sp>
      <p:sp>
        <p:nvSpPr>
          <p:cNvPr id="27" name="Text 25"/>
          <p:cNvSpPr/>
          <p:nvPr/>
        </p:nvSpPr>
        <p:spPr>
          <a:xfrm>
            <a:off x="5669280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 &amp;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6656832" y="1600200"/>
            <a:ext cx="100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</a:rPr>
              <a:t>→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6757416" y="960120"/>
            <a:ext cx="987552" cy="201168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757416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</a:t>
            </a:r>
            <a:endParaRPr lang="en-US" sz="2200" dirty="0"/>
          </a:p>
        </p:txBody>
      </p:sp>
      <p:sp>
        <p:nvSpPr>
          <p:cNvPr id="31" name="Text 29"/>
          <p:cNvSpPr/>
          <p:nvPr/>
        </p:nvSpPr>
        <p:spPr>
          <a:xfrm>
            <a:off x="6757416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 &amp;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7744968" y="1600200"/>
            <a:ext cx="100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</a:rPr>
              <a:t>→</a:t>
            </a:r>
            <a:endParaRPr lang="en-US" sz="1400" dirty="0"/>
          </a:p>
        </p:txBody>
      </p:sp>
      <p:sp>
        <p:nvSpPr>
          <p:cNvPr id="33" name="Shape 31"/>
          <p:cNvSpPr/>
          <p:nvPr/>
        </p:nvSpPr>
        <p:spPr>
          <a:xfrm>
            <a:off x="7845552" y="960120"/>
            <a:ext cx="987552" cy="2011680"/>
          </a:xfrm>
          <a:prstGeom prst="rect">
            <a:avLst/>
          </a:prstGeom>
          <a:solidFill>
            <a:srgbClr val="4CAF7D"/>
          </a:solidFill>
          <a:ln w="12700">
            <a:solidFill>
              <a:srgbClr val="4CAF7D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7845552" y="1051560"/>
            <a:ext cx="9875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2200" dirty="0"/>
          </a:p>
        </p:txBody>
      </p:sp>
      <p:sp>
        <p:nvSpPr>
          <p:cNvPr id="35" name="Text 33"/>
          <p:cNvSpPr/>
          <p:nvPr/>
        </p:nvSpPr>
        <p:spPr>
          <a:xfrm>
            <a:off x="7845552" y="1554480"/>
            <a:ext cx="987552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Onboarding &amp;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Induction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365760" y="320040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principle: </a:t>
            </a:r>
            <a:r>
              <a:rPr lang="en-US" sz="1200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structured, fair process ensures the right hire first time (CIPD, 2024; Negrin et al., 2022)</a:t>
            </a:r>
            <a:endParaRPr lang="en-US" sz="1200" dirty="0"/>
          </a:p>
        </p:txBody>
      </p:sp>
      <p:sp>
        <p:nvSpPr>
          <p:cNvPr id="37" name="Text 35"/>
          <p:cNvSpPr/>
          <p:nvPr/>
        </p:nvSpPr>
        <p:spPr>
          <a:xfrm>
            <a:off x="365760" y="374904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4CAF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Performance-based hiring aligns candidate capabilities with organisational objectives (Adler, 2021; Gregory &amp; Clark, 2019)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E8EA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(2024); Negrin et al. (2022); Adler (2021)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Job Analysis: Data Science Engineer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54864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22960"/>
            <a:ext cx="4023360" cy="393192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65760" y="822960"/>
            <a:ext cx="4023360" cy="384048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57200" y="822960"/>
            <a:ext cx="38404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Job Analysis?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325880"/>
            <a:ext cx="384048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process to identify tasks, duties &amp; responsibilities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KSAOs: Knowledge, Skills, Abilities, Other characteristics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 for JD, person spec &amp; interview criteria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Methods: Observation, interviews, surveys, work diaries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754880" y="822960"/>
            <a:ext cx="4023360" cy="393192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754880" y="822960"/>
            <a:ext cx="4023360" cy="384048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46320" y="822960"/>
            <a:ext cx="38404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Findings – AMF1 Role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846320" y="1325880"/>
            <a:ext cx="384048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Department: Vehicle Science, Silverstone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tasks: AI/ML modelling, data pipelines, CFD collaboration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 across Aero, Simulation &amp; Performance teams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Requires advanced technical &amp; communication skills</a:t>
            </a:r>
            <a:endParaRPr lang="en-US" sz="12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engineering &amp; data security compliance essential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(2026); CIPD (2024); Adler (2021)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Job Description: Data Science Engineer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59436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22960"/>
            <a:ext cx="2011680" cy="59436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82296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Title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65760" y="1097280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Science Engineer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468880" y="822960"/>
            <a:ext cx="2011680" cy="59436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468880" y="82296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2468880" y="1097280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Vehicle Science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0" y="822960"/>
            <a:ext cx="2011680" cy="59436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72000" y="82296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4572000" y="1097280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Silverstone, UK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6675120" y="822960"/>
            <a:ext cx="2011680" cy="59436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675120" y="82296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Deadline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6675120" y="1097280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 March 2026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365760" y="1554480"/>
            <a:ext cx="4023360" cy="3200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65760" y="1554480"/>
            <a:ext cx="4023360" cy="347472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57200" y="1554480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Responsibilities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1965960"/>
            <a:ext cx="3840480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AI/ML and physics-informed models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scalable data pipelines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state-of-the-art AI/ML methods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Collaborate across technical groups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 findings to mixed audiences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 data quality and compliance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clean, maintainable code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754880" y="1554480"/>
            <a:ext cx="4023360" cy="3200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54880" y="1554480"/>
            <a:ext cx="4023360" cy="34747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46320" y="1554480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Package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4846320" y="1965960"/>
            <a:ext cx="3840480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Discretionary bonus scheme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Private healthcare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Pension plan and life assurance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Cycle-to-work &amp; tech scheme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 scheme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AMR Campus gym, café and restaurant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development opportunities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365760" y="4818888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(2026); CIPD (2024)</a:t>
            </a:r>
          </a:p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cs typeface="Calibri" pitchFamily="34" charset="-120"/>
              </a:rPr>
              <a:t>Note: This is inspired by a real job posted by Aston Martin (2026).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Person Specification: Data Science Engineer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59436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822960"/>
          <a:ext cx="8412480" cy="3840480"/>
        </p:xfrm>
        <a:graphic>
          <a:graphicData uri="http://schemas.openxmlformats.org/drawingml/2006/table">
            <a:tbl>
              <a:tblPr/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Criteria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3A2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Essential ✓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B4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A3A2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Desirable ◇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A8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Education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Master's+ in Maths, Physics, Engineering or CS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PhD-level specialism in modelling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Technical Skills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AI/ML, reduced order modelling, data pipelines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Python, PyTorch, JAX, SciKitLearn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 Knowledge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Statistical inference, experimental methods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Fluid mechanics / aerodynamics exposure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Soft Skills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Communication, teamwork, deadline management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Multi-team stakeholder collaboration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Personal Qualities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Analytical, curious, calm under pressure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C2B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Passion for motorsport &amp; data-driven innovation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8E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 4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(2026); Gregory &amp; Clark (2019); Adler (2021)</a:t>
            </a:r>
          </a:p>
          <a:p>
            <a:r>
              <a:rPr lang="en-US" sz="900" i="1" dirty="0">
                <a:solidFill>
                  <a:srgbClr val="3D5A45"/>
                </a:solidFill>
                <a:latin typeface="Calibri" pitchFamily="34" charset="0"/>
                <a:cs typeface="Calibri" pitchFamily="34" charset="-120"/>
              </a:rPr>
              <a:t>Note: This is inspired by a real job posted by Aston Martin (2026).</a:t>
            </a:r>
            <a:endParaRPr lang="en-US" sz="900" dirty="0"/>
          </a:p>
          <a:p>
            <a:pPr marL="0" indent="0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Selection, Offer and Onboarding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45720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74320" y="822960"/>
            <a:ext cx="2834640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74320" y="822960"/>
            <a:ext cx="2834640" cy="41148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822960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 Methods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65760" y="1298448"/>
            <a:ext cx="2651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competency interviews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coding/modelling assessment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of a data science case study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Reasonable adjustments offered (AMF1 policy)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Diverse &amp; fair panel interviews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200400" y="822960"/>
            <a:ext cx="2834640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200400" y="822960"/>
            <a:ext cx="2834640" cy="411480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291840" y="822960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 and Pre-Boarding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3291840" y="1298448"/>
            <a:ext cx="2651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Conditional offer with package details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and background checks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Contract &amp; GDPR compliance documentation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Pre-start communication &amp; welcome pack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Campus access &amp; tech setup arranged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126480" y="822960"/>
            <a:ext cx="2834640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126480" y="822960"/>
            <a:ext cx="2834640" cy="41148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217920" y="822960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Induction and Onboarding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217920" y="1298448"/>
            <a:ext cx="2651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90-day induction plan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to Vehicle Science team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Buddy/mentor assignment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&amp; safety + compliance training</a:t>
            </a:r>
            <a:endParaRPr lang="en-US" sz="11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 objectives set with line manager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(2024); Negrin et al. (2022); Gregory &amp; Clark (2019)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Learning &amp; Development Needs Analysis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64008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04672"/>
            <a:ext cx="8412480" cy="45720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804672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Needs Analysis (TNA) – Three Levels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65760" y="1417320"/>
            <a:ext cx="1371600" cy="1005840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65760" y="1417320"/>
            <a:ext cx="1371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1828800" y="1417320"/>
            <a:ext cx="347472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920240" y="1417320"/>
            <a:ext cx="3291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Need: </a:t>
            </a: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F1 requires advanced AI/ML talent to remain competitive in 2026 season performance modelling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394960" y="1417320"/>
            <a:ext cx="3383280" cy="1005840"/>
          </a:xfrm>
          <a:prstGeom prst="rect">
            <a:avLst/>
          </a:prstGeom>
          <a:solidFill>
            <a:srgbClr val="E8EAE6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0" y="1417320"/>
            <a:ext cx="32004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6B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</a:t>
            </a: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in-house expertise in surrogate modelling &amp; physics-informed ML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365760" y="2560320"/>
            <a:ext cx="1371600" cy="100584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65760" y="2560320"/>
            <a:ext cx="1371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/ Group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1828800" y="2560320"/>
            <a:ext cx="347472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920240" y="2560320"/>
            <a:ext cx="3291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Need: </a:t>
            </a: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Vehicle Science team needs to embed data-driven insights into real-time aerodynamic decision-making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5394960" y="2560320"/>
            <a:ext cx="3383280" cy="1005840"/>
          </a:xfrm>
          <a:prstGeom prst="rect">
            <a:avLst/>
          </a:prstGeom>
          <a:solidFill>
            <a:srgbClr val="E8EAE6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0" y="2560320"/>
            <a:ext cx="32004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6B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</a:t>
            </a: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sharing and cross-functional communication skills require development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365760" y="3703320"/>
            <a:ext cx="1371600" cy="1005840"/>
          </a:xfrm>
          <a:prstGeom prst="rect">
            <a:avLst/>
          </a:prstGeom>
          <a:solidFill>
            <a:srgbClr val="4CAF7D"/>
          </a:solidFill>
          <a:ln w="12700">
            <a:solidFill>
              <a:srgbClr val="4CAF7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65760" y="3703320"/>
            <a:ext cx="1371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1828800" y="3703320"/>
            <a:ext cx="347472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920240" y="3703320"/>
            <a:ext cx="3291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Need: </a:t>
            </a: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Data Science Engineer: software engineering best practices, F1-specific tooling, and collaboration skills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394960" y="3703320"/>
            <a:ext cx="3383280" cy="1005840"/>
          </a:xfrm>
          <a:prstGeom prst="rect">
            <a:avLst/>
          </a:prstGeom>
          <a:solidFill>
            <a:srgbClr val="E8EAE6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486400" y="3703320"/>
            <a:ext cx="32004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6B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</a:t>
            </a:r>
            <a:r>
              <a:rPr lang="en-US" sz="11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Python/ML libraries (if from academic background); Aston Martin workflows and data compliance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Mehner et al. (2024); Aston Martin (2026); Aston Martin (2024)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A3A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L&amp;D Theory 1: Behaviourist Learning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45720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22960"/>
            <a:ext cx="3931920" cy="4023360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868680"/>
            <a:ext cx="3749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 Overview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1298448"/>
            <a:ext cx="374904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Origins: Pavlov, Skinner, Watson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occurs through stimulus-response associations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Reinforcement (positive/negative) shapes behaviour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Measurable, observable behavioural outcomes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Repetition and practice build competency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Structured, step-by-step training programmes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57200" y="365760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5F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(Muhajirah, 2020)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480560" y="822960"/>
            <a:ext cx="4297680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480560" y="822960"/>
            <a:ext cx="4297680" cy="41148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72000" y="822960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at Aston Martin F1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572000" y="1298448"/>
            <a:ext cx="4114800" cy="3291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onboarding: step-by-step tool and systems training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KPI-based performance reviews reinforce desired behaviours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 reinforcement: bonuses &amp; recognition for innovation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Simulation drills &amp; repeated data pipeline exercises build habit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 training via e-learning modules with pass/fail reinforcement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pair-programming with feedback loops to correct errors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E8EA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</a:t>
            </a:r>
            <a:r>
              <a:rPr lang="en-US" sz="900" i="1" dirty="0" err="1">
                <a:solidFill>
                  <a:srgbClr val="E8EA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Muhajirah</a:t>
            </a:r>
            <a:r>
              <a:rPr lang="en-US" sz="900" i="1" dirty="0">
                <a:solidFill>
                  <a:srgbClr val="E8EA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(2020); Mehner et al. (2024)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L&amp;D Theory 2: Cognitivist Learning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45720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22960"/>
            <a:ext cx="3931920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65760" y="822960"/>
            <a:ext cx="3931920" cy="411480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57200" y="822960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 Overview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307592"/>
            <a:ext cx="374904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Origins: Piaget, Bruner, Bloom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internal mental processes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= acquiring, organising &amp; storing knowledge schemas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Bloom's Taxonomy: knowledge → analysis → evaluation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Emphasises understanding, problem-solving &amp; critical thinking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 knowledge enables deeper comprehension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374904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(Muhajirah, 2020)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4480560" y="822960"/>
            <a:ext cx="4297680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E8EAE6"/>
            </a:solidFill>
            <a:prstDash val="solid"/>
          </a:ln>
          <a:effectLst>
            <a:outerShdw blurRad="63500" dist="25400" dir="162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480560" y="822960"/>
            <a:ext cx="4297680" cy="411480"/>
          </a:xfrm>
          <a:prstGeom prst="rect">
            <a:avLst/>
          </a:prstGeom>
          <a:solidFill>
            <a:srgbClr val="4CAF7D"/>
          </a:solidFill>
          <a:ln w="12700">
            <a:solidFill>
              <a:srgbClr val="4CAF7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72000" y="822960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at Aston Martin F1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572000" y="1307592"/>
            <a:ext cx="41148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Problem-based learning: real F1 data challenges during induction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management systems to capture &amp; transfer expertise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Bloom's Taxonomy used to structure training: recall → evaluate → create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Mentoring to scaffold complex modelling concepts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Cross-team workshops activate existing STEM knowledge schemas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support facilitates training transfer (Mehner et al., 2024)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</a:t>
            </a:r>
            <a:r>
              <a:rPr lang="en-US" sz="900" i="1" dirty="0" err="1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Muhajirah</a:t>
            </a:r>
            <a:r>
              <a:rPr lang="en-US" sz="900" i="1" dirty="0">
                <a:solidFill>
                  <a:srgbClr val="3D5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(2020); Mehner et al. (2024)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3A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6459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27432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22960"/>
            <a:ext cx="8412480" cy="749808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65760" y="822960"/>
            <a:ext cx="73152" cy="749808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822960"/>
            <a:ext cx="80924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Recruitment: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rigorous, evidence-based recruitment process — from job analysis to selection — ensures Aston Martin F1 secures the right talent for specialist roles (CIPD, 2024; Adler, 2021).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65760" y="1645920"/>
            <a:ext cx="8412480" cy="749808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1645920"/>
            <a:ext cx="73152" cy="749808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48640" y="1645920"/>
            <a:ext cx="80924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Person-Role Fit: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job descriptions and person specifications align candidate capabilities with the Vehicle Science team's performance engineering objectives (Gregory &amp; Clark, 2019).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65760" y="2468880"/>
            <a:ext cx="8412480" cy="749808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65760" y="2468880"/>
            <a:ext cx="73152" cy="749808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48640" y="2468880"/>
            <a:ext cx="80924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Behaviourist Application: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Structured, reinforcement-based training via onboarding modules and KPI feedback loops builds consistent technical and compliance behaviours (Muhajirah, 2020).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365760" y="3291840"/>
            <a:ext cx="8412480" cy="749808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365760" y="3291840"/>
            <a:ext cx="73152" cy="749808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48640" y="3291840"/>
            <a:ext cx="80924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Cognitivist Development: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Problem-based learning, mentoring and cross-team knowledge sharing deepen understanding and support training transfer in complex AI/ML domains (Mehner et al., 2024).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365760" y="4114800"/>
            <a:ext cx="8412480" cy="749808"/>
          </a:xfrm>
          <a:prstGeom prst="rect">
            <a:avLst/>
          </a:prstGeom>
          <a:solidFill>
            <a:srgbClr val="2E6B47"/>
          </a:solidFill>
          <a:ln w="12700">
            <a:solidFill>
              <a:srgbClr val="2E6B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65760" y="4114800"/>
            <a:ext cx="73152" cy="749808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48640" y="4114800"/>
            <a:ext cx="80924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Outcome: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Together, these HR practices support Aston Martin F1's mission to maximise on-track performance through human capital excellence (Aston Martin, 2024).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1A3A2A"/>
          </a:solidFill>
          <a:ln w="12700">
            <a:solidFill>
              <a:srgbClr val="1A3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46304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3A2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365760" y="621792"/>
            <a:ext cx="27432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749808"/>
            <a:ext cx="8412480" cy="4160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Adler, L. (2021) Hire With Your Head : using performance-based hiring to build great teams. John Wiley &amp; Sons.</a:t>
            </a:r>
            <a:endParaRPr lang="en-US" sz="950" dirty="0"/>
          </a:p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(2024) Annual Report, Astonmartin.com. Available at: https://www.astonmartin.com/en/corporate/investors/annual-report.</a:t>
            </a:r>
            <a:endParaRPr lang="en-US" sz="950" dirty="0"/>
          </a:p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Aston Martin (2026) Aston Martin F1 Team hiring Data Science Engineer in Silverstone, England, United Kingdom | LinkedIn, Linkedin.com. Available at: https://uk.linkedin.com/jobs/view/data-science-engineer-at-aston-martin-f1-team-4382775154 (Accessed: 13 March 2026).</a:t>
            </a:r>
            <a:endParaRPr lang="en-US" sz="950" dirty="0"/>
          </a:p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 Recruitment Process Overview | Factsheets, CIPD. Available at: https://www.cipd.org/uk/knowledge/factsheets/recruitment-factsheet/.</a:t>
            </a:r>
            <a:endParaRPr lang="en-US" sz="950" dirty="0"/>
          </a:p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Gregory, L. and Clark, D. (2019) 'Making a Good Hire', Seminars in Hearing, 40(03), pp. 220–231. Available at: https://doi.org/10.1055/s-0039-1693446.</a:t>
            </a:r>
            <a:endParaRPr lang="en-US" sz="950" dirty="0"/>
          </a:p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Mehner, L., Rothenbusch, S. and Kauffeld, S. (2024) 'How to Maximize the Impact of Workplace Training: a Mixed-method Analysis of Social Support, Training Transfer and Knowledge Sharing', European Journal of Work and Organizational Psychology, 34(2), pp. 1–17. Available at: https://doi.org/10.1080/1359432X.2024.2319082.</a:t>
            </a:r>
            <a:endParaRPr lang="en-US" sz="950" dirty="0"/>
          </a:p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Muhajirah, M. (2020) 'Basic of Learning theory: (Behaviorism, cognitivism, constructivism, and humanism)', International Journal of Asian Education (IJAE) by READ Institute, 1(1), pp. 37–42. Available at: https://doi.org/10.46966/ijae.v1i1.23.</a:t>
            </a:r>
            <a:endParaRPr lang="en-US" sz="950" dirty="0"/>
          </a:p>
          <a:p>
            <a:pPr marL="0" indent="0" algn="l">
              <a:spcAft>
                <a:spcPts val="400"/>
              </a:spcAft>
              <a:buNone/>
            </a:pPr>
            <a:r>
              <a:rPr lang="en-US" sz="950" dirty="0">
                <a:solidFill>
                  <a:srgbClr val="1C2B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Negrin, K.A., Slaughter, S.E., Dahlke, S. and Olson, J. (2022) 'Successful Recruitment to Qualitative research: a Critical Reflection', International Journal of Qualitative Methods, 21(1), pp. 1–12. Available at: https://doi.org/10.1177/16094069221119576.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1532</Words>
  <Application>Microsoft Macintosh PowerPoint</Application>
  <PresentationFormat>On-screen Show (16:9)</PresentationFormat>
  <Paragraphs>212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&amp; L&amp;D at Aston Martin F1</dc:title>
  <dc:subject>PptxGenJS Presentation</dc:subject>
  <dc:creator>PptxGenJS</dc:creator>
  <cp:lastModifiedBy>Anonym </cp:lastModifiedBy>
  <cp:revision>2</cp:revision>
  <dcterms:created xsi:type="dcterms:W3CDTF">2026-03-13T12:59:17Z</dcterms:created>
  <dcterms:modified xsi:type="dcterms:W3CDTF">2026-03-13T13:11:51Z</dcterms:modified>
</cp:coreProperties>
</file>