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0"/>
  </p:notesMasterIdLst>
  <p:sldIdLst>
    <p:sldId id="256" r:id="rId2"/>
    <p:sldId id="263" r:id="rId3"/>
    <p:sldId id="264" r:id="rId4"/>
    <p:sldId id="257" r:id="rId5"/>
    <p:sldId id="258" r:id="rId6"/>
    <p:sldId id="259" r:id="rId7"/>
    <p:sldId id="304" r:id="rId8"/>
    <p:sldId id="260" r:id="rId9"/>
    <p:sldId id="307" r:id="rId10"/>
    <p:sldId id="308" r:id="rId11"/>
    <p:sldId id="309" r:id="rId12"/>
    <p:sldId id="310" r:id="rId13"/>
    <p:sldId id="311" r:id="rId14"/>
    <p:sldId id="312" r:id="rId15"/>
    <p:sldId id="313" r:id="rId16"/>
    <p:sldId id="314" r:id="rId17"/>
    <p:sldId id="315" r:id="rId18"/>
    <p:sldId id="318" r:id="rId19"/>
    <p:sldId id="317" r:id="rId20"/>
    <p:sldId id="319" r:id="rId21"/>
    <p:sldId id="320" r:id="rId22"/>
    <p:sldId id="321" r:id="rId23"/>
    <p:sldId id="322" r:id="rId24"/>
    <p:sldId id="316" r:id="rId25"/>
    <p:sldId id="323" r:id="rId26"/>
    <p:sldId id="261" r:id="rId27"/>
    <p:sldId id="262" r:id="rId28"/>
    <p:sldId id="265" r:id="rId29"/>
    <p:sldId id="266" r:id="rId30"/>
    <p:sldId id="324" r:id="rId31"/>
    <p:sldId id="325" r:id="rId32"/>
    <p:sldId id="326" r:id="rId33"/>
    <p:sldId id="281" r:id="rId34"/>
    <p:sldId id="282" r:id="rId35"/>
    <p:sldId id="283" r:id="rId36"/>
    <p:sldId id="284" r:id="rId37"/>
    <p:sldId id="286" r:id="rId38"/>
    <p:sldId id="287" r:id="rId39"/>
    <p:sldId id="285" r:id="rId40"/>
    <p:sldId id="288" r:id="rId41"/>
    <p:sldId id="327" r:id="rId42"/>
    <p:sldId id="329" r:id="rId43"/>
    <p:sldId id="330" r:id="rId44"/>
    <p:sldId id="331" r:id="rId45"/>
    <p:sldId id="289" r:id="rId46"/>
    <p:sldId id="328" r:id="rId47"/>
    <p:sldId id="290" r:id="rId48"/>
    <p:sldId id="291" r:id="rId49"/>
    <p:sldId id="298" r:id="rId50"/>
    <p:sldId id="292" r:id="rId51"/>
    <p:sldId id="297" r:id="rId52"/>
    <p:sldId id="294" r:id="rId53"/>
    <p:sldId id="296" r:id="rId54"/>
    <p:sldId id="299" r:id="rId55"/>
    <p:sldId id="300" r:id="rId56"/>
    <p:sldId id="301" r:id="rId57"/>
    <p:sldId id="302" r:id="rId58"/>
    <p:sldId id="305"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98" autoAdjust="0"/>
    <p:restoredTop sz="79540" autoAdjust="0"/>
  </p:normalViewPr>
  <p:slideViewPr>
    <p:cSldViewPr snapToGrid="0" snapToObjects="1">
      <p:cViewPr varScale="1">
        <p:scale>
          <a:sx n="63" d="100"/>
          <a:sy n="63" d="100"/>
        </p:scale>
        <p:origin x="177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9/26/2016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878150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898926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566297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b="1" i="0" u="none" strike="noStrike" kern="1200" baseline="0" dirty="0" smtClean="0">
                <a:solidFill>
                  <a:schemeClr val="tx1"/>
                </a:solidFill>
                <a:latin typeface="+mn-lt"/>
                <a:ea typeface="+mn-ea"/>
                <a:cs typeface="+mn-cs"/>
              </a:rPr>
              <a:t>Power management </a:t>
            </a:r>
            <a:r>
              <a:rPr lang="en-US" sz="1200" b="0" i="0" u="none" strike="noStrike" kern="1200" baseline="0" dirty="0" smtClean="0">
                <a:solidFill>
                  <a:schemeClr val="tx1"/>
                </a:solidFill>
                <a:latin typeface="+mn-lt"/>
                <a:ea typeface="+mn-ea"/>
                <a:cs typeface="+mn-cs"/>
              </a:rPr>
              <a:t>Because most wireless LAN NICs are available in PCMCIA Type II format, obviously you can outfit portable and mobile handheld computing equipment with wireless LAN connectivity. The problem, though, is that these devices must rely on batteries to power the electronics within them. The addition of a wireless LAN NIC to a portable computer can drain batteries quickly.</a:t>
            </a:r>
          </a:p>
          <a:p>
            <a:r>
              <a:rPr lang="en-US" sz="1200" b="0" i="0" u="none" strike="noStrike" kern="1200" baseline="0" dirty="0" smtClean="0">
                <a:solidFill>
                  <a:schemeClr val="tx1"/>
                </a:solidFill>
                <a:latin typeface="+mn-lt"/>
                <a:ea typeface="+mn-ea"/>
                <a:cs typeface="+mn-cs"/>
              </a:rPr>
              <a:t>The 802.11 working group struggled with finding solutions to conserve battery power; however, they found techniques enabling wireless NICs to switch to lower-power standby modes periodically when not transmitting, reducing the drain on the battery. The MAC layer implements power management functions by putting the radio to sleep (lowering the power drain) when no transmission activity occurs for some specific or user-definable time period. The problem, though, is that a sleeping station can miss critical data transmissions.  The 802.11 standard solves this problem by incorporating buffers to queue messages. The standard calls for sleeping stations to awaken periodically and retrieve any applicable messages.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Bandwidth </a:t>
            </a:r>
            <a:r>
              <a:rPr lang="en-US" sz="1200" b="0" i="0" u="none" strike="noStrike" kern="1200" baseline="0" dirty="0" smtClean="0">
                <a:solidFill>
                  <a:schemeClr val="tx1"/>
                </a:solidFill>
                <a:latin typeface="+mn-lt"/>
                <a:ea typeface="+mn-ea"/>
                <a:cs typeface="+mn-cs"/>
              </a:rPr>
              <a:t>The ISM spread spectrum bands do not offer a great deal of bandwidth, keeping data rates lower than desired for some applications. The 802.11 working group, however, dealt with methods to compress data, making the best use of available bandwidth.</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Security </a:t>
            </a:r>
            <a:r>
              <a:rPr lang="en-US" sz="1200" b="0" i="0" u="none" strike="noStrike" kern="1200" baseline="0" dirty="0" smtClean="0">
                <a:solidFill>
                  <a:schemeClr val="tx1"/>
                </a:solidFill>
                <a:latin typeface="+mn-lt"/>
                <a:ea typeface="+mn-ea"/>
                <a:cs typeface="+mn-cs"/>
              </a:rPr>
              <a:t>Wireless LANs transmit signals over much larger areas than do those using wired media, such as twisted-pair, coaxial cable, and optical fiber. In terms of privacy, therefore, a wireless LAN has a much larger area to protect. To employ security, the 802.11 group coordinated its work with the IEEE 802.10 standards committee responsible</a:t>
            </a:r>
          </a:p>
          <a:p>
            <a:r>
              <a:rPr lang="en-US" sz="1200" b="0" i="0" u="none" strike="noStrike" kern="1200" baseline="0" dirty="0" smtClean="0">
                <a:solidFill>
                  <a:schemeClr val="tx1"/>
                </a:solidFill>
                <a:latin typeface="+mn-lt"/>
                <a:ea typeface="+mn-ea"/>
                <a:cs typeface="+mn-cs"/>
              </a:rPr>
              <a:t>for developing security mechanisms for all 802-series LANs.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Addressing </a:t>
            </a:r>
            <a:r>
              <a:rPr lang="en-US" sz="1200" b="0" i="0" u="none" strike="noStrike" kern="1200" baseline="0" dirty="0" smtClean="0">
                <a:solidFill>
                  <a:schemeClr val="tx1"/>
                </a:solidFill>
                <a:latin typeface="+mn-lt"/>
                <a:ea typeface="+mn-ea"/>
                <a:cs typeface="+mn-cs"/>
              </a:rPr>
              <a:t>The topology of a wireless network is dynamic; therefore, the destination address does not always correspond to the destination’s location. This raises a problem  when routing packets through the network to the intended destination. Thus, you may need to use a TCP/IP-based protocol such as </a:t>
            </a:r>
            <a:r>
              <a:rPr lang="en-US" sz="1200" b="0" i="0" u="none" strike="noStrike" kern="1200" baseline="0" dirty="0" err="1" smtClean="0">
                <a:solidFill>
                  <a:schemeClr val="tx1"/>
                </a:solidFill>
                <a:latin typeface="+mn-lt"/>
                <a:ea typeface="+mn-ea"/>
                <a:cs typeface="+mn-cs"/>
              </a:rPr>
              <a:t>MobileIP</a:t>
            </a:r>
            <a:r>
              <a:rPr lang="en-US" sz="1200" b="0" i="0" u="none" strike="noStrike" kern="1200" baseline="0" dirty="0" smtClean="0">
                <a:solidFill>
                  <a:schemeClr val="tx1"/>
                </a:solidFill>
                <a:latin typeface="+mn-lt"/>
                <a:ea typeface="+mn-ea"/>
                <a:cs typeface="+mn-cs"/>
              </a:rPr>
              <a:t> to accommodate mobile stations.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2498664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The 802.11 standard provides MAC and PHY (Physical Layer) functionality for wireless connectivity of fixed, portable, and moving stations moving at pedestrian and vehicular speeds within a local area.</a:t>
            </a:r>
            <a:endParaRPr lang="en-US"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3973064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resulting standard, which is officially called “IEEE Standard for Wireless LAN Medium Access (MAC) and Physical Layer (PHY) Specifications,” defines over-the-air protocols necessary to support networking in a local area. As with other IEEE 802–based standards (such as 802.3 and 802.5), the primary service of the 802.11 standard is to deliver MSDUs (MAC Service Data Units) between peer LLCs. Typically, a radio card and access point provide functions of the 802.11 standard.</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023898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i="0" u="none" strike="noStrike" kern="1200" baseline="0" dirty="0" smtClean="0">
                <a:solidFill>
                  <a:schemeClr val="tx1"/>
                </a:solidFill>
                <a:latin typeface="+mn-lt"/>
                <a:ea typeface="+mn-ea"/>
                <a:cs typeface="+mn-cs"/>
              </a:rPr>
              <a:t>IEEE 802.11 MAC Layer</a:t>
            </a:r>
          </a:p>
          <a:p>
            <a:r>
              <a:rPr lang="en-US" sz="1200" b="0" i="0" u="none" strike="noStrike" kern="1200" baseline="0" dirty="0" smtClean="0">
                <a:solidFill>
                  <a:schemeClr val="tx1"/>
                </a:solidFill>
                <a:latin typeface="+mn-lt"/>
                <a:ea typeface="+mn-ea"/>
                <a:cs typeface="+mn-cs"/>
              </a:rPr>
              <a:t>The goal of the MAC layer is to provide access control functions (such as addressing, access coordination, frame check sequence generation and checking, and LLC PDU delimiting) for shared-medium PHYs in support of the LLC layer. The MAC layer performs the addressing and recognition of frames in support of the LLC. The 802.11 standard uses CSMA/CA (carrier</a:t>
            </a:r>
          </a:p>
          <a:p>
            <a:r>
              <a:rPr lang="en-US" sz="1200" b="0" i="0" u="none" strike="noStrike" kern="1200" baseline="0" dirty="0" smtClean="0">
                <a:solidFill>
                  <a:schemeClr val="tx1"/>
                </a:solidFill>
                <a:latin typeface="+mn-lt"/>
                <a:ea typeface="+mn-ea"/>
                <a:cs typeface="+mn-cs"/>
              </a:rPr>
              <a:t>sense multiple access with collision avoidance), and standard Ethernet uses CSMA/CD (carrier sense multiple access with collision detection). It is not possible to both transmit and receive on the same channel using radio transceivers; therefore, an 802.11 wireless LAN takes measures only to avoid collisions, not detect them.</a:t>
            </a:r>
          </a:p>
          <a:p>
            <a:r>
              <a:rPr lang="en-US" sz="1200" b="1" i="0" u="none" strike="noStrike" kern="1200" baseline="0" dirty="0" smtClean="0">
                <a:solidFill>
                  <a:schemeClr val="tx1"/>
                </a:solidFill>
                <a:latin typeface="+mn-lt"/>
                <a:ea typeface="+mn-ea"/>
                <a:cs typeface="+mn-cs"/>
              </a:rPr>
              <a:t>IEEE 802.11 Physical Layers</a:t>
            </a:r>
          </a:p>
          <a:p>
            <a:r>
              <a:rPr lang="en-US" sz="1200" b="0" i="0" u="none" strike="noStrike" kern="1200" baseline="0" dirty="0" smtClean="0">
                <a:solidFill>
                  <a:schemeClr val="tx1"/>
                </a:solidFill>
                <a:latin typeface="+mn-lt"/>
                <a:ea typeface="+mn-ea"/>
                <a:cs typeface="+mn-cs"/>
              </a:rPr>
              <a:t>The 802.11 standard specifies several Physical layers. The initial standard approved in 1997 included frequency hopping and direct sequence spread spectrum, delivering data rates of 1 and 2Mbps in the 2.4GHz band. This initial release also defined an infrared Physical layer operating at 1 and 2Mbps via passive ceiling reflection. The current 802.11 standard, released</a:t>
            </a:r>
          </a:p>
          <a:p>
            <a:r>
              <a:rPr lang="en-US" sz="1200" b="0" i="0" u="none" strike="noStrike" kern="1200" baseline="0" dirty="0" smtClean="0">
                <a:solidFill>
                  <a:schemeClr val="tx1"/>
                </a:solidFill>
                <a:latin typeface="+mn-lt"/>
                <a:ea typeface="+mn-ea"/>
                <a:cs typeface="+mn-cs"/>
              </a:rPr>
              <a:t>in December 1999, added an 11Mbps, high-rate version direct sequence standard commonly referred to as IEEE 802.11b. In addition, the current standard defines a Physical layer using OFDM (orthogonal frequency division multiplexing) to deliver data rates of up to 54Mbps in the 5GHz frequency band. </a:t>
            </a:r>
          </a:p>
          <a:p>
            <a:r>
              <a:rPr lang="en-US" sz="1200" b="1" i="0" u="none" strike="noStrike" kern="1200" baseline="0" dirty="0" smtClean="0">
                <a:solidFill>
                  <a:schemeClr val="tx1"/>
                </a:solidFill>
                <a:latin typeface="+mn-lt"/>
                <a:ea typeface="+mn-ea"/>
                <a:cs typeface="+mn-cs"/>
              </a:rPr>
              <a:t>IEEE 802.11 Services</a:t>
            </a:r>
          </a:p>
          <a:p>
            <a:r>
              <a:rPr lang="en-US" sz="1200" b="0" i="0" u="none" strike="noStrike" kern="1200" baseline="0" dirty="0" smtClean="0">
                <a:solidFill>
                  <a:schemeClr val="tx1"/>
                </a:solidFill>
                <a:latin typeface="+mn-lt"/>
                <a:ea typeface="+mn-ea"/>
                <a:cs typeface="+mn-cs"/>
              </a:rPr>
              <a:t>The 802.11 standard defines services that provide the functions that the LLC layer requires for</a:t>
            </a:r>
          </a:p>
          <a:p>
            <a:r>
              <a:rPr lang="en-US" sz="1200" b="0" i="0" u="none" strike="noStrike" kern="1200" baseline="0" dirty="0" smtClean="0">
                <a:solidFill>
                  <a:schemeClr val="tx1"/>
                </a:solidFill>
                <a:latin typeface="+mn-lt"/>
                <a:ea typeface="+mn-ea"/>
                <a:cs typeface="+mn-cs"/>
              </a:rPr>
              <a:t>sending MAC Service Data Units (MSDUs) between two entities on the network</a:t>
            </a:r>
            <a:r>
              <a:rPr lang="en-US" sz="1200" b="0" i="1"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These services,</a:t>
            </a:r>
          </a:p>
          <a:p>
            <a:r>
              <a:rPr lang="en-US" sz="1200" b="0" i="0" u="none" strike="noStrike" kern="1200" baseline="0" dirty="0" smtClean="0">
                <a:solidFill>
                  <a:schemeClr val="tx1"/>
                </a:solidFill>
                <a:latin typeface="+mn-lt"/>
                <a:ea typeface="+mn-ea"/>
                <a:cs typeface="+mn-cs"/>
              </a:rPr>
              <a:t>which the MAC layer implements, fall into two categories: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Station Services </a:t>
            </a:r>
            <a:r>
              <a:rPr lang="en-US" sz="1200" b="0" i="0" u="none" strike="noStrike" kern="1200" baseline="0" dirty="0" smtClean="0">
                <a:solidFill>
                  <a:schemeClr val="tx1"/>
                </a:solidFill>
                <a:latin typeface="+mn-lt"/>
                <a:ea typeface="+mn-ea"/>
                <a:cs typeface="+mn-cs"/>
              </a:rPr>
              <a:t>These include Authentication, </a:t>
            </a:r>
            <a:r>
              <a:rPr lang="en-US" sz="1200" b="0" i="0" u="none" strike="noStrike" kern="1200" baseline="0" dirty="0" err="1" smtClean="0">
                <a:solidFill>
                  <a:schemeClr val="tx1"/>
                </a:solidFill>
                <a:latin typeface="+mn-lt"/>
                <a:ea typeface="+mn-ea"/>
                <a:cs typeface="+mn-cs"/>
              </a:rPr>
              <a:t>Deauthentication</a:t>
            </a:r>
            <a:r>
              <a:rPr lang="en-US" sz="1200" b="0" i="0" u="none" strike="noStrike" kern="1200" baseline="0" dirty="0" smtClean="0">
                <a:solidFill>
                  <a:schemeClr val="tx1"/>
                </a:solidFill>
                <a:latin typeface="+mn-lt"/>
                <a:ea typeface="+mn-ea"/>
                <a:cs typeface="+mn-cs"/>
              </a:rPr>
              <a:t>, Privacy, and MSDU delivery.</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Distribution System Services </a:t>
            </a:r>
            <a:r>
              <a:rPr lang="en-US" sz="1200" b="0" i="0" u="none" strike="noStrike" kern="1200" baseline="0" dirty="0" smtClean="0">
                <a:solidFill>
                  <a:schemeClr val="tx1"/>
                </a:solidFill>
                <a:latin typeface="+mn-lt"/>
                <a:ea typeface="+mn-ea"/>
                <a:cs typeface="+mn-cs"/>
              </a:rPr>
              <a:t>These include Association, Disassociation, Distribution, Integration, and </a:t>
            </a:r>
            <a:r>
              <a:rPr lang="en-US" sz="1200" b="0" i="0" u="none" strike="noStrike" kern="1200" baseline="0" dirty="0" err="1" smtClean="0">
                <a:solidFill>
                  <a:schemeClr val="tx1"/>
                </a:solidFill>
                <a:latin typeface="+mn-lt"/>
                <a:ea typeface="+mn-ea"/>
                <a:cs typeface="+mn-cs"/>
              </a:rPr>
              <a:t>Reassociation</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218619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348756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964358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802.11 standard defines services for providing functions among stations. A station may be within any wireless element on the network, such as a handheld PC or handheld scanner. In addition, all access points implement station services. To provide necessary functionality, these stations need to send and receive MSDUs and implement adequate levels of security.</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MSDU – MAC service data unit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16083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Portal is used to integrate the IEEE 802.11 architecture with the traditional LAN</a:t>
            </a:r>
          </a:p>
          <a:p>
            <a:r>
              <a:rPr lang="en-GB" dirty="0" smtClean="0"/>
              <a:t>The Distributed </a:t>
            </a:r>
            <a:r>
              <a:rPr lang="en-GB" dirty="0" err="1" smtClean="0"/>
              <a:t>Systemis</a:t>
            </a:r>
            <a:r>
              <a:rPr lang="en-GB" dirty="0" smtClean="0"/>
              <a:t> where</a:t>
            </a:r>
            <a:r>
              <a:rPr lang="en-GB" baseline="0" dirty="0" smtClean="0"/>
              <a:t> a an AP provides access to the DS by providing DS services within a station.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2999670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3450680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MAC – Media Access Control</a:t>
            </a:r>
          </a:p>
          <a:p>
            <a:r>
              <a:rPr lang="en-GB" dirty="0" smtClean="0"/>
              <a:t>SAP – </a:t>
            </a:r>
            <a:r>
              <a:rPr lang="en-GB" sz="1200" b="1" i="0" kern="1200" dirty="0" smtClean="0">
                <a:solidFill>
                  <a:schemeClr val="tx1"/>
                </a:solidFill>
                <a:latin typeface="+mn-lt"/>
                <a:ea typeface="+mn-ea"/>
                <a:cs typeface="+mn-cs"/>
              </a:rPr>
              <a:t>Service Access Point</a:t>
            </a:r>
            <a:endParaRPr lang="en-GB" dirty="0" smtClean="0"/>
          </a:p>
          <a:p>
            <a:r>
              <a:rPr lang="en-GB" dirty="0" smtClean="0"/>
              <a:t>MLME – </a:t>
            </a:r>
            <a:r>
              <a:rPr lang="en-GB" sz="1200" b="0" i="0" kern="1200" dirty="0" smtClean="0">
                <a:solidFill>
                  <a:schemeClr val="tx1"/>
                </a:solidFill>
                <a:latin typeface="+mn-lt"/>
                <a:ea typeface="+mn-ea"/>
                <a:cs typeface="+mn-cs"/>
              </a:rPr>
              <a:t>MAC Layer Entity Management Entity</a:t>
            </a:r>
          </a:p>
          <a:p>
            <a:r>
              <a:rPr lang="en-GB" dirty="0" smtClean="0"/>
              <a:t>PMD – </a:t>
            </a:r>
            <a:r>
              <a:rPr lang="en-GB" sz="1200" b="0" i="0" kern="1200" dirty="0" smtClean="0">
                <a:solidFill>
                  <a:schemeClr val="tx1"/>
                </a:solidFill>
                <a:latin typeface="+mn-lt"/>
                <a:ea typeface="+mn-ea"/>
                <a:cs typeface="+mn-cs"/>
              </a:rPr>
              <a:t>Physical Medium dependent</a:t>
            </a:r>
            <a:endParaRPr lang="en-GB" dirty="0" smtClean="0"/>
          </a:p>
          <a:p>
            <a:r>
              <a:rPr lang="en-GB" dirty="0" smtClean="0"/>
              <a:t>PLME - </a:t>
            </a:r>
            <a:r>
              <a:rPr lang="en-GB" sz="1200" b="0" i="0" kern="1200" dirty="0" smtClean="0">
                <a:solidFill>
                  <a:schemeClr val="tx1"/>
                </a:solidFill>
                <a:latin typeface="+mn-lt"/>
                <a:ea typeface="+mn-ea"/>
                <a:cs typeface="+mn-cs"/>
              </a:rPr>
              <a:t>Physical Layer Management Entity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48</a:t>
            </a:fld>
            <a:endParaRPr lang="en-GB"/>
          </a:p>
        </p:txBody>
      </p:sp>
    </p:spTree>
    <p:extLst>
      <p:ext uri="{BB962C8B-B14F-4D97-AF65-F5344CB8AC3E}">
        <p14:creationId xmlns:p14="http://schemas.microsoft.com/office/powerpoint/2010/main" val="2932047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DSSS – Direct Sequence Spread Spectrum</a:t>
            </a:r>
          </a:p>
          <a:p>
            <a:r>
              <a:rPr lang="en-GB" dirty="0" smtClean="0">
                <a:solidFill>
                  <a:srgbClr val="12252C"/>
                </a:solidFill>
                <a:latin typeface="Arial"/>
                <a:cs typeface="Arial"/>
              </a:rPr>
              <a:t>service access point (SAP)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866369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rgbClr val="12252C"/>
                </a:solidFill>
                <a:latin typeface="Arial"/>
                <a:cs typeface="Arial"/>
              </a:rPr>
              <a:t>service access point (SAP)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52</a:t>
            </a:fld>
            <a:endParaRPr lang="en-GB"/>
          </a:p>
        </p:txBody>
      </p:sp>
    </p:spTree>
    <p:extLst>
      <p:ext uri="{BB962C8B-B14F-4D97-AF65-F5344CB8AC3E}">
        <p14:creationId xmlns:p14="http://schemas.microsoft.com/office/powerpoint/2010/main" val="24389563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FHSS – Frequency Hopping Spread Spectrum</a:t>
            </a:r>
          </a:p>
          <a:p>
            <a:r>
              <a:rPr lang="en-GB" dirty="0" smtClean="0"/>
              <a:t>OFDM (Orthogonal frequency division multiplexing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33419362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CCK - </a:t>
            </a:r>
            <a:r>
              <a:rPr lang="en-GB" sz="1200" b="1" i="0" kern="1200" dirty="0" smtClean="0">
                <a:solidFill>
                  <a:schemeClr val="tx1"/>
                </a:solidFill>
                <a:latin typeface="+mn-lt"/>
                <a:ea typeface="+mn-ea"/>
                <a:cs typeface="+mn-cs"/>
              </a:rPr>
              <a:t>Complementary Code Keying</a:t>
            </a:r>
          </a:p>
          <a:p>
            <a:r>
              <a:rPr lang="en-GB" sz="1200" b="1" i="0" kern="1200" dirty="0" smtClean="0">
                <a:solidFill>
                  <a:schemeClr val="tx1"/>
                </a:solidFill>
                <a:latin typeface="+mn-lt"/>
                <a:ea typeface="+mn-ea"/>
                <a:cs typeface="+mn-cs"/>
              </a:rPr>
              <a:t>DSSS – Direct Sequence Spread spectrum</a:t>
            </a:r>
          </a:p>
          <a:p>
            <a:r>
              <a:rPr lang="en-GB" sz="1200" b="1" i="0" kern="1200" dirty="0" smtClean="0">
                <a:solidFill>
                  <a:schemeClr val="tx1"/>
                </a:solidFill>
                <a:latin typeface="+mn-lt"/>
                <a:ea typeface="+mn-ea"/>
                <a:cs typeface="+mn-cs"/>
              </a:rPr>
              <a:t>DBPSK - </a:t>
            </a:r>
            <a:r>
              <a:rPr lang="en-GB" sz="1200" b="0" i="0" kern="1200" dirty="0" smtClean="0">
                <a:solidFill>
                  <a:schemeClr val="tx1"/>
                </a:solidFill>
                <a:latin typeface="+mn-lt"/>
                <a:ea typeface="+mn-ea"/>
                <a:cs typeface="+mn-cs"/>
              </a:rPr>
              <a:t>differential BPSK</a:t>
            </a:r>
          </a:p>
          <a:p>
            <a:r>
              <a:rPr lang="en-GB" sz="1200" b="0" i="0" kern="1200" dirty="0" smtClean="0">
                <a:solidFill>
                  <a:schemeClr val="tx1"/>
                </a:solidFill>
                <a:latin typeface="+mn-lt"/>
                <a:ea typeface="+mn-ea"/>
                <a:cs typeface="+mn-cs"/>
              </a:rPr>
              <a:t>BPSK - binary phase-shift keying</a:t>
            </a:r>
          </a:p>
          <a:p>
            <a:r>
              <a:rPr lang="en-GB" sz="1200" b="0" i="0" kern="1200" dirty="0" smtClean="0">
                <a:solidFill>
                  <a:schemeClr val="tx1"/>
                </a:solidFill>
                <a:latin typeface="+mn-lt"/>
                <a:ea typeface="+mn-ea"/>
                <a:cs typeface="+mn-cs"/>
              </a:rPr>
              <a:t>QPSK - </a:t>
            </a:r>
            <a:r>
              <a:rPr lang="en-GB" sz="1200" b="0" i="0" kern="1200" dirty="0" err="1" smtClean="0">
                <a:solidFill>
                  <a:schemeClr val="tx1"/>
                </a:solidFill>
                <a:latin typeface="+mn-lt"/>
                <a:ea typeface="+mn-ea"/>
                <a:cs typeface="+mn-cs"/>
              </a:rPr>
              <a:t>quadrature</a:t>
            </a:r>
            <a:r>
              <a:rPr lang="en-GB" sz="1200" b="0" i="0" kern="1200" dirty="0" smtClean="0">
                <a:solidFill>
                  <a:schemeClr val="tx1"/>
                </a:solidFill>
                <a:latin typeface="+mn-lt"/>
                <a:ea typeface="+mn-ea"/>
                <a:cs typeface="+mn-cs"/>
              </a:rPr>
              <a:t> phase-shift keying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57</a:t>
            </a:fld>
            <a:endParaRPr lang="en-GB"/>
          </a:p>
        </p:txBody>
      </p:sp>
    </p:spTree>
    <p:extLst>
      <p:ext uri="{BB962C8B-B14F-4D97-AF65-F5344CB8AC3E}">
        <p14:creationId xmlns:p14="http://schemas.microsoft.com/office/powerpoint/2010/main" val="4284340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9/26/2016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9/26/2016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9/26/2016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9/26/2016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en.wikipedia.org/wiki/File:2.4_GHz_Wi-Fi_channels_(802.11b,g_WLAN).svg"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402581"/>
            <a:ext cx="6498158" cy="1086619"/>
          </a:xfrm>
        </p:spPr>
        <p:txBody>
          <a:bodyPr/>
          <a:lstStyle/>
          <a:p>
            <a:r>
              <a:rPr lang="en-US" sz="4400" dirty="0" smtClean="0">
                <a:solidFill>
                  <a:srgbClr val="0F3661"/>
                </a:solidFill>
                <a:latin typeface="Times New Roman"/>
                <a:cs typeface="Times New Roman"/>
              </a:rPr>
              <a:t>IEEE 802.11 Standards</a:t>
            </a:r>
            <a:endParaRPr lang="en-US" sz="4400" dirty="0">
              <a:solidFill>
                <a:srgbClr val="0F3661"/>
              </a:solidFill>
              <a:latin typeface="Times New Roman"/>
              <a:cs typeface="Times New Roman"/>
            </a:endParaRPr>
          </a:p>
        </p:txBody>
      </p:sp>
      <p:sp>
        <p:nvSpPr>
          <p:cNvPr id="3" name="TextBox 2"/>
          <p:cNvSpPr txBox="1"/>
          <p:nvPr/>
        </p:nvSpPr>
        <p:spPr>
          <a:xfrm>
            <a:off x="3722716" y="3318934"/>
            <a:ext cx="2186817"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3 &amp; 4</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49275" y="579965"/>
            <a:ext cx="7948612" cy="575735"/>
          </a:xfrm>
        </p:spPr>
        <p:txBody>
          <a:bodyPr/>
          <a:lstStyle/>
          <a:p>
            <a:r>
              <a:rPr lang="en-GB" sz="4000" b="1" dirty="0">
                <a:latin typeface="Verdana" charset="0"/>
              </a:rPr>
              <a:t>Standardisation Overview</a:t>
            </a:r>
          </a:p>
        </p:txBody>
      </p:sp>
      <p:sp>
        <p:nvSpPr>
          <p:cNvPr id="7171" name="Rectangle 3"/>
          <p:cNvSpPr>
            <a:spLocks noGrp="1" noChangeArrowheads="1"/>
          </p:cNvSpPr>
          <p:nvPr>
            <p:ph type="body" idx="1"/>
          </p:nvPr>
        </p:nvSpPr>
        <p:spPr>
          <a:xfrm>
            <a:off x="549275" y="2065867"/>
            <a:ext cx="8042276" cy="3877734"/>
          </a:xfrm>
        </p:spPr>
        <p:txBody>
          <a:bodyPr/>
          <a:lstStyle/>
          <a:p>
            <a:pPr>
              <a:buFont typeface="Wingdings" pitchFamily="2" charset="2"/>
              <a:buChar char="n"/>
              <a:defRPr/>
            </a:pPr>
            <a:r>
              <a:rPr lang="en-GB" dirty="0" smtClean="0">
                <a:ea typeface="+mn-ea"/>
              </a:rPr>
              <a:t>Standardisation provides all of the following benefits: </a:t>
            </a:r>
          </a:p>
          <a:p>
            <a:pPr lvl="1">
              <a:buFont typeface="Wingdings" pitchFamily="2" charset="2"/>
              <a:buChar char="n"/>
              <a:defRPr/>
            </a:pPr>
            <a:r>
              <a:rPr lang="en-GB" dirty="0" smtClean="0"/>
              <a:t>Interoperability among the products of multiple vendors </a:t>
            </a:r>
          </a:p>
          <a:p>
            <a:pPr lvl="1">
              <a:buFont typeface="Wingdings" pitchFamily="2" charset="2"/>
              <a:buChar char="n"/>
              <a:defRPr/>
            </a:pPr>
            <a:r>
              <a:rPr lang="en-GB" dirty="0" smtClean="0"/>
              <a:t>Faster product development </a:t>
            </a:r>
          </a:p>
          <a:p>
            <a:pPr lvl="1">
              <a:buFont typeface="Wingdings" pitchFamily="2" charset="2"/>
              <a:buChar char="n"/>
              <a:defRPr/>
            </a:pPr>
            <a:r>
              <a:rPr lang="en-GB" dirty="0" smtClean="0"/>
              <a:t>Stability </a:t>
            </a:r>
          </a:p>
          <a:p>
            <a:pPr lvl="1">
              <a:buFont typeface="Wingdings" pitchFamily="2" charset="2"/>
              <a:buChar char="n"/>
              <a:defRPr/>
            </a:pPr>
            <a:r>
              <a:rPr lang="en-GB" dirty="0" smtClean="0"/>
              <a:t>Ability to upgrade </a:t>
            </a:r>
          </a:p>
          <a:p>
            <a:pPr lvl="1">
              <a:buFont typeface="Wingdings" pitchFamily="2" charset="2"/>
              <a:buChar char="n"/>
              <a:defRPr/>
            </a:pPr>
            <a:r>
              <a:rPr lang="en-GB" dirty="0" smtClean="0"/>
              <a:t>Cost reductions </a:t>
            </a:r>
          </a:p>
          <a:p>
            <a:pPr>
              <a:buFont typeface="Wingdings" pitchFamily="2" charset="2"/>
              <a:buChar char="n"/>
              <a:defRPr/>
            </a:pPr>
            <a:endParaRPr lang="en-GB" dirty="0" smtClean="0">
              <a:ea typeface="+mn-ea"/>
            </a:endParaRPr>
          </a:p>
        </p:txBody>
      </p:sp>
    </p:spTree>
    <p:extLst>
      <p:ext uri="{BB962C8B-B14F-4D97-AF65-F5344CB8AC3E}">
        <p14:creationId xmlns:p14="http://schemas.microsoft.com/office/powerpoint/2010/main" val="40309392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9775" y="44077"/>
            <a:ext cx="4581525" cy="756024"/>
          </a:xfrm>
        </p:spPr>
        <p:txBody>
          <a:bodyPr/>
          <a:lstStyle/>
          <a:p>
            <a:r>
              <a:rPr lang="en-US" dirty="0" smtClean="0"/>
              <a:t>Standardization </a:t>
            </a:r>
            <a:endParaRPr lang="en-US" dirty="0"/>
          </a:p>
        </p:txBody>
      </p:sp>
      <p:sp>
        <p:nvSpPr>
          <p:cNvPr id="3" name="Content Placeholder 2"/>
          <p:cNvSpPr>
            <a:spLocks noGrp="1"/>
          </p:cNvSpPr>
          <p:nvPr>
            <p:ph idx="1"/>
          </p:nvPr>
        </p:nvSpPr>
        <p:spPr>
          <a:xfrm>
            <a:off x="511178" y="800101"/>
            <a:ext cx="8391525" cy="4859868"/>
          </a:xfrm>
        </p:spPr>
        <p:txBody>
          <a:bodyPr>
            <a:normAutofit lnSpcReduction="10000"/>
          </a:bodyPr>
          <a:lstStyle/>
          <a:p>
            <a:r>
              <a:rPr lang="en-GB" sz="1900" dirty="0">
                <a:solidFill>
                  <a:schemeClr val="accent2">
                    <a:lumMod val="50000"/>
                  </a:schemeClr>
                </a:solidFill>
                <a:latin typeface="Verdana" charset="0"/>
              </a:rPr>
              <a:t>It is important to understand the two primary types of standards. </a:t>
            </a:r>
          </a:p>
          <a:p>
            <a:pPr lvl="1"/>
            <a:r>
              <a:rPr lang="en-GB" sz="1900" dirty="0">
                <a:solidFill>
                  <a:schemeClr val="accent2">
                    <a:lumMod val="50000"/>
                  </a:schemeClr>
                </a:solidFill>
                <a:latin typeface="Verdana" charset="0"/>
              </a:rPr>
              <a:t>A public </a:t>
            </a:r>
            <a:r>
              <a:rPr lang="en-GB" sz="1900" dirty="0" smtClean="0">
                <a:solidFill>
                  <a:schemeClr val="accent2">
                    <a:lumMod val="50000"/>
                  </a:schemeClr>
                </a:solidFill>
                <a:latin typeface="Verdana" charset="0"/>
              </a:rPr>
              <a:t>standard, </a:t>
            </a:r>
            <a:r>
              <a:rPr lang="en-GB" sz="1900" dirty="0">
                <a:solidFill>
                  <a:schemeClr val="accent2">
                    <a:lumMod val="50000"/>
                  </a:schemeClr>
                </a:solidFill>
                <a:latin typeface="Verdana" charset="0"/>
              </a:rPr>
              <a:t>has not been approved by an official standards organization, but is recognized as a standard because of its widespread use. </a:t>
            </a:r>
          </a:p>
          <a:p>
            <a:pPr lvl="2"/>
            <a:r>
              <a:rPr lang="en-GB" sz="1700" dirty="0">
                <a:solidFill>
                  <a:schemeClr val="accent2">
                    <a:lumMod val="50000"/>
                  </a:schemeClr>
                </a:solidFill>
                <a:latin typeface="Verdana" charset="0"/>
              </a:rPr>
              <a:t>It is also called a de facto standard. </a:t>
            </a:r>
          </a:p>
          <a:p>
            <a:pPr lvl="2"/>
            <a:r>
              <a:rPr lang="en-GB" sz="1700" dirty="0">
                <a:solidFill>
                  <a:schemeClr val="accent2">
                    <a:lumMod val="50000"/>
                  </a:schemeClr>
                </a:solidFill>
                <a:latin typeface="Verdana" charset="0"/>
              </a:rPr>
              <a:t>Often, an official standards group will later adopt de facto </a:t>
            </a:r>
            <a:r>
              <a:rPr lang="en-GB" sz="1700" dirty="0" smtClean="0">
                <a:solidFill>
                  <a:schemeClr val="accent2">
                    <a:lumMod val="50000"/>
                  </a:schemeClr>
                </a:solidFill>
                <a:latin typeface="Verdana" charset="0"/>
              </a:rPr>
              <a:t>standards</a:t>
            </a:r>
          </a:p>
          <a:p>
            <a:pPr lvl="1"/>
            <a:r>
              <a:rPr lang="en-GB" sz="1900" dirty="0">
                <a:solidFill>
                  <a:schemeClr val="accent2">
                    <a:lumMod val="50000"/>
                  </a:schemeClr>
                </a:solidFill>
                <a:latin typeface="Verdana" charset="0"/>
              </a:rPr>
              <a:t>An official standard is published and controlled by an official standards organization such as the IEEE. </a:t>
            </a:r>
          </a:p>
          <a:p>
            <a:pPr lvl="1"/>
            <a:r>
              <a:rPr lang="en-GB" sz="1900" dirty="0">
                <a:solidFill>
                  <a:schemeClr val="accent2">
                    <a:lumMod val="50000"/>
                  </a:schemeClr>
                </a:solidFill>
                <a:latin typeface="Verdana" charset="0"/>
              </a:rPr>
              <a:t>Most official standards groups are funded by government and industry, which increases cooperation and implementation at the national and international level. </a:t>
            </a:r>
          </a:p>
          <a:p>
            <a:r>
              <a:rPr lang="en-GB" sz="1900" dirty="0">
                <a:solidFill>
                  <a:schemeClr val="accent2">
                    <a:lumMod val="50000"/>
                  </a:schemeClr>
                </a:solidFill>
                <a:latin typeface="Verdana" charset="0"/>
              </a:rPr>
              <a:t>For this reason most companies should deploy wireless products that follow official standards. </a:t>
            </a:r>
          </a:p>
          <a:p>
            <a:endParaRPr lang="en-US" dirty="0">
              <a:solidFill>
                <a:schemeClr val="accent2">
                  <a:lumMod val="50000"/>
                </a:schemeClr>
              </a:solidFill>
            </a:endParaRPr>
          </a:p>
        </p:txBody>
      </p:sp>
    </p:spTree>
    <p:extLst>
      <p:ext uri="{BB962C8B-B14F-4D97-AF65-F5344CB8AC3E}">
        <p14:creationId xmlns:p14="http://schemas.microsoft.com/office/powerpoint/2010/main" val="165267025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t>Standards Organizations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0402" y="859359"/>
            <a:ext cx="8178800" cy="4267200"/>
          </a:xfrm>
          <a:prstGeom prst="rect">
            <a:avLst/>
          </a:prstGeom>
        </p:spPr>
      </p:pic>
    </p:spTree>
    <p:extLst>
      <p:ext uri="{BB962C8B-B14F-4D97-AF65-F5344CB8AC3E}">
        <p14:creationId xmlns:p14="http://schemas.microsoft.com/office/powerpoint/2010/main" val="25449662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175" y="158376"/>
            <a:ext cx="4937125" cy="620557"/>
          </a:xfrm>
        </p:spPr>
        <p:txBody>
          <a:bodyPr/>
          <a:lstStyle/>
          <a:p>
            <a:r>
              <a:rPr lang="en-US" sz="3200" dirty="0" smtClean="0"/>
              <a:t>Standards Organizations</a:t>
            </a:r>
            <a:endParaRPr lang="en-US" sz="3200" dirty="0"/>
          </a:p>
        </p:txBody>
      </p:sp>
      <p:pic>
        <p:nvPicPr>
          <p:cNvPr id="4" name="Content Placeholder 3" descr="Untitled.tiff"/>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1923" t="-9938" r="-28076" b="-153157"/>
          <a:stretch/>
        </p:blipFill>
        <p:spPr>
          <a:xfrm>
            <a:off x="-1625600" y="952501"/>
            <a:ext cx="13106400" cy="4419600"/>
          </a:xfrm>
        </p:spPr>
      </p:pic>
      <p:pic>
        <p:nvPicPr>
          <p:cNvPr id="7" name="Picture 6"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9333" y="3505201"/>
            <a:ext cx="8636000" cy="1693333"/>
          </a:xfrm>
          <a:prstGeom prst="rect">
            <a:avLst/>
          </a:prstGeom>
        </p:spPr>
      </p:pic>
    </p:spTree>
    <p:extLst>
      <p:ext uri="{BB962C8B-B14F-4D97-AF65-F5344CB8AC3E}">
        <p14:creationId xmlns:p14="http://schemas.microsoft.com/office/powerpoint/2010/main" val="262976982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58376"/>
            <a:ext cx="4937125" cy="620557"/>
          </a:xfrm>
        </p:spPr>
        <p:txBody>
          <a:bodyPr/>
          <a:lstStyle/>
          <a:p>
            <a:r>
              <a:rPr lang="en-US" sz="3200" dirty="0" smtClean="0"/>
              <a:t>Standards Organizations</a:t>
            </a:r>
            <a:endParaRPr lang="en-US" sz="3200" dirty="0"/>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9946" y="1318682"/>
            <a:ext cx="8323788" cy="1373717"/>
          </a:xfrm>
          <a:prstGeom prst="rect">
            <a:avLst/>
          </a:prstGeom>
        </p:spPr>
      </p:pic>
      <p:sp>
        <p:nvSpPr>
          <p:cNvPr id="8" name="TextBox 7"/>
          <p:cNvSpPr txBox="1"/>
          <p:nvPr/>
        </p:nvSpPr>
        <p:spPr>
          <a:xfrm>
            <a:off x="220134" y="2844798"/>
            <a:ext cx="8794604" cy="3477875"/>
          </a:xfrm>
          <a:prstGeom prst="rect">
            <a:avLst/>
          </a:prstGeom>
          <a:noFill/>
        </p:spPr>
        <p:txBody>
          <a:bodyPr wrap="square" rtlCol="0">
            <a:spAutoFit/>
          </a:bodyPr>
          <a:lstStyle/>
          <a:p>
            <a:r>
              <a:rPr lang="en-US" sz="2000" dirty="0" smtClean="0">
                <a:latin typeface="Arial"/>
                <a:cs typeface="Arial"/>
              </a:rPr>
              <a:t>ANSI: American National Standards Institute is a private, nonprofit organization that administers and coordinates U.S voluntary standardization </a:t>
            </a:r>
          </a:p>
          <a:p>
            <a:endParaRPr lang="en-US" sz="2000" dirty="0" smtClean="0">
              <a:latin typeface="Arial"/>
              <a:cs typeface="Arial"/>
            </a:endParaRPr>
          </a:p>
          <a:p>
            <a:endParaRPr lang="en-US" sz="2000" dirty="0">
              <a:latin typeface="Arial"/>
              <a:cs typeface="Arial"/>
            </a:endParaRPr>
          </a:p>
          <a:p>
            <a:r>
              <a:rPr lang="en-US" sz="2000" dirty="0">
                <a:latin typeface="Arial"/>
                <a:cs typeface="Arial"/>
              </a:rPr>
              <a:t>IEEE: Institute of Electrical and Electronics Engineers is a nonprofit, technical professional association of more than 377,000 individual members in 150 countries. Through its members, the IEEE is a leading authority in virtually all technical areas. The IEEE develops the 802.11 WLAN standards.   </a:t>
            </a:r>
          </a:p>
          <a:p>
            <a:endParaRPr lang="en-US" sz="2000" dirty="0">
              <a:latin typeface="Arial"/>
              <a:cs typeface="Arial"/>
            </a:endParaRPr>
          </a:p>
          <a:p>
            <a:endParaRPr lang="en-US" sz="2000" dirty="0" smtClean="0">
              <a:latin typeface="Arial"/>
              <a:cs typeface="Arial"/>
            </a:endParaRPr>
          </a:p>
          <a:p>
            <a:endParaRPr lang="en-US" sz="2000" dirty="0">
              <a:latin typeface="Arial"/>
              <a:cs typeface="Arial"/>
            </a:endParaRPr>
          </a:p>
        </p:txBody>
      </p:sp>
    </p:spTree>
    <p:extLst>
      <p:ext uri="{BB962C8B-B14F-4D97-AF65-F5344CB8AC3E}">
        <p14:creationId xmlns:p14="http://schemas.microsoft.com/office/powerpoint/2010/main" val="392377832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75" y="283633"/>
            <a:ext cx="4937125" cy="620557"/>
          </a:xfrm>
        </p:spPr>
        <p:txBody>
          <a:bodyPr/>
          <a:lstStyle/>
          <a:p>
            <a:r>
              <a:rPr lang="en-US" sz="3200" dirty="0" smtClean="0"/>
              <a:t>Standards Organizations</a:t>
            </a:r>
            <a:endParaRPr lang="en-US" sz="3200" dirty="0"/>
          </a:p>
        </p:txBody>
      </p:sp>
      <p:sp>
        <p:nvSpPr>
          <p:cNvPr id="8" name="TextBox 7"/>
          <p:cNvSpPr txBox="1"/>
          <p:nvPr/>
        </p:nvSpPr>
        <p:spPr>
          <a:xfrm>
            <a:off x="549274" y="1056587"/>
            <a:ext cx="8465463" cy="4893647"/>
          </a:xfrm>
          <a:prstGeom prst="rect">
            <a:avLst/>
          </a:prstGeom>
          <a:noFill/>
        </p:spPr>
        <p:txBody>
          <a:bodyPr wrap="square" rtlCol="0">
            <a:spAutoFit/>
          </a:bodyPr>
          <a:lstStyle/>
          <a:p>
            <a:endParaRPr lang="en-US" sz="2400" dirty="0">
              <a:latin typeface="Arial"/>
              <a:cs typeface="Arial"/>
            </a:endParaRPr>
          </a:p>
          <a:p>
            <a:pPr algn="just"/>
            <a:r>
              <a:rPr lang="en-US" sz="2400" dirty="0" smtClean="0">
                <a:latin typeface="Arial"/>
                <a:cs typeface="Arial"/>
              </a:rPr>
              <a:t>ISO: International Organization for Standardization is a network of national standards institutes from 140 countries working in partnership with international organizations and governments as well as industry, business and consumer representatives. </a:t>
            </a:r>
          </a:p>
          <a:p>
            <a:pPr algn="just"/>
            <a:endParaRPr lang="en-US" sz="2400" dirty="0">
              <a:latin typeface="Arial"/>
              <a:cs typeface="Arial"/>
            </a:endParaRPr>
          </a:p>
          <a:p>
            <a:pPr algn="just"/>
            <a:r>
              <a:rPr lang="en-US" sz="2400" dirty="0" smtClean="0">
                <a:latin typeface="Arial"/>
                <a:cs typeface="Arial"/>
              </a:rPr>
              <a:t>ITU: International Telecommunication Union, formerly known as the Consultative Committee for International Telegraphy and Telephony (CCITT), is headquartered in Geneva, Switzerland.</a:t>
            </a:r>
          </a:p>
          <a:p>
            <a:endParaRPr lang="en-US" sz="2400" dirty="0" smtClean="0">
              <a:latin typeface="Arial"/>
              <a:cs typeface="Arial"/>
            </a:endParaRPr>
          </a:p>
          <a:p>
            <a:endParaRPr lang="en-US" sz="2400" dirty="0">
              <a:latin typeface="Arial"/>
              <a:cs typeface="Arial"/>
            </a:endParaRPr>
          </a:p>
        </p:txBody>
      </p:sp>
    </p:spTree>
    <p:extLst>
      <p:ext uri="{BB962C8B-B14F-4D97-AF65-F5344CB8AC3E}">
        <p14:creationId xmlns:p14="http://schemas.microsoft.com/office/powerpoint/2010/main" val="12300784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8153"/>
            <a:ext cx="5554133" cy="508748"/>
          </a:xfrm>
        </p:spPr>
        <p:txBody>
          <a:bodyPr/>
          <a:lstStyle/>
          <a:p>
            <a:r>
              <a:rPr lang="en-US" sz="3600" dirty="0" smtClean="0"/>
              <a:t>IEEE 802 Standards</a:t>
            </a:r>
            <a:endParaRPr lang="en-US" sz="3600"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800" y="596901"/>
            <a:ext cx="8246533" cy="4662577"/>
          </a:xfrm>
          <a:prstGeom prst="rect">
            <a:avLst/>
          </a:prstGeom>
        </p:spPr>
      </p:pic>
    </p:spTree>
    <p:extLst>
      <p:ext uri="{BB962C8B-B14F-4D97-AF65-F5344CB8AC3E}">
        <p14:creationId xmlns:p14="http://schemas.microsoft.com/office/powerpoint/2010/main" val="224941368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2712"/>
            <a:ext cx="7315200" cy="751960"/>
          </a:xfrm>
        </p:spPr>
        <p:txBody>
          <a:bodyPr/>
          <a:lstStyle/>
          <a:p>
            <a:r>
              <a:rPr lang="en-GB" dirty="0" smtClean="0"/>
              <a:t>Specific Features of 802.11</a:t>
            </a:r>
            <a:endParaRPr lang="en-US" dirty="0"/>
          </a:p>
        </p:txBody>
      </p:sp>
      <p:sp>
        <p:nvSpPr>
          <p:cNvPr id="3" name="Content Placeholder 2"/>
          <p:cNvSpPr>
            <a:spLocks noGrp="1"/>
          </p:cNvSpPr>
          <p:nvPr>
            <p:ph idx="1"/>
          </p:nvPr>
        </p:nvSpPr>
        <p:spPr>
          <a:xfrm>
            <a:off x="677291" y="932689"/>
            <a:ext cx="8042276" cy="4572000"/>
          </a:xfrm>
        </p:spPr>
        <p:txBody>
          <a:bodyPr>
            <a:normAutofit fontScale="92500" lnSpcReduction="20000"/>
          </a:bodyPr>
          <a:lstStyle/>
          <a:p>
            <a:pPr algn="just"/>
            <a:r>
              <a:rPr lang="en-US" dirty="0"/>
              <a:t>Support of asynchronous and time-bounded delivery service.</a:t>
            </a:r>
          </a:p>
          <a:p>
            <a:pPr algn="just"/>
            <a:r>
              <a:rPr lang="en-US" dirty="0" smtClean="0"/>
              <a:t>Continuity </a:t>
            </a:r>
            <a:r>
              <a:rPr lang="en-US" dirty="0"/>
              <a:t>of service within extended areas via a distribution system, such as </a:t>
            </a:r>
            <a:r>
              <a:rPr lang="en-US" dirty="0" smtClean="0"/>
              <a:t>Ethernet.</a:t>
            </a:r>
            <a:endParaRPr lang="en-US" dirty="0"/>
          </a:p>
          <a:p>
            <a:pPr algn="just"/>
            <a:r>
              <a:rPr lang="en-US" dirty="0" smtClean="0"/>
              <a:t>Accommodation </a:t>
            </a:r>
            <a:r>
              <a:rPr lang="en-US" dirty="0"/>
              <a:t>of transmission rates of 1Mbps and 2Mbps (</a:t>
            </a:r>
            <a:r>
              <a:rPr lang="en-US" dirty="0" smtClean="0"/>
              <a:t>802.11a, 802.11n etc. extensions offer </a:t>
            </a:r>
            <a:r>
              <a:rPr lang="en-US" dirty="0"/>
              <a:t>higher data rates than the base </a:t>
            </a:r>
            <a:r>
              <a:rPr lang="en-US" dirty="0" smtClean="0"/>
              <a:t>standard, up to 54Mbps).</a:t>
            </a:r>
          </a:p>
          <a:p>
            <a:pPr algn="just"/>
            <a:r>
              <a:rPr lang="en-US" dirty="0"/>
              <a:t>Support of most market applications.</a:t>
            </a:r>
          </a:p>
          <a:p>
            <a:pPr algn="just"/>
            <a:r>
              <a:rPr lang="en-US" dirty="0" smtClean="0"/>
              <a:t> </a:t>
            </a:r>
            <a:r>
              <a:rPr lang="en-US" dirty="0"/>
              <a:t>Multicast (including broadcast) services.</a:t>
            </a:r>
          </a:p>
          <a:p>
            <a:pPr algn="just"/>
            <a:r>
              <a:rPr lang="en-US" dirty="0" smtClean="0"/>
              <a:t> </a:t>
            </a:r>
            <a:r>
              <a:rPr lang="en-US" dirty="0"/>
              <a:t>Network management services.</a:t>
            </a:r>
          </a:p>
          <a:p>
            <a:pPr algn="just"/>
            <a:r>
              <a:rPr lang="en-US" dirty="0" smtClean="0"/>
              <a:t> </a:t>
            </a:r>
            <a:r>
              <a:rPr lang="en-US" dirty="0"/>
              <a:t>Registration and authentication services.</a:t>
            </a:r>
          </a:p>
        </p:txBody>
      </p:sp>
    </p:spTree>
    <p:extLst>
      <p:ext uri="{BB962C8B-B14F-4D97-AF65-F5344CB8AC3E}">
        <p14:creationId xmlns:p14="http://schemas.microsoft.com/office/powerpoint/2010/main" val="118632860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26280"/>
          </a:xfrm>
        </p:spPr>
        <p:txBody>
          <a:bodyPr/>
          <a:lstStyle/>
          <a:p>
            <a:r>
              <a:rPr lang="en-GB" sz="3600" dirty="0" smtClean="0"/>
              <a:t>Target environment for use of the standard</a:t>
            </a:r>
            <a:endParaRPr lang="en-US" sz="3600" dirty="0"/>
          </a:p>
        </p:txBody>
      </p:sp>
      <p:sp>
        <p:nvSpPr>
          <p:cNvPr id="3" name="Content Placeholder 2"/>
          <p:cNvSpPr>
            <a:spLocks noGrp="1"/>
          </p:cNvSpPr>
          <p:nvPr>
            <p:ph idx="1"/>
          </p:nvPr>
        </p:nvSpPr>
        <p:spPr>
          <a:xfrm>
            <a:off x="549275" y="1453897"/>
            <a:ext cx="8042276" cy="3886199"/>
          </a:xfrm>
        </p:spPr>
        <p:txBody>
          <a:bodyPr/>
          <a:lstStyle/>
          <a:p>
            <a:r>
              <a:rPr lang="en-US" dirty="0"/>
              <a:t>Inside buildings, such as offices, banks, shops, malls, hospitals, manufacturing plants</a:t>
            </a:r>
            <a:r>
              <a:rPr lang="en-US" dirty="0" smtClean="0"/>
              <a:t>, and </a:t>
            </a:r>
            <a:r>
              <a:rPr lang="en-US" dirty="0"/>
              <a:t>residences</a:t>
            </a:r>
          </a:p>
          <a:p>
            <a:r>
              <a:rPr lang="en-US" dirty="0" smtClean="0"/>
              <a:t>Outdoor </a:t>
            </a:r>
            <a:r>
              <a:rPr lang="en-US" dirty="0"/>
              <a:t>areas, such as parking lots, campuses, building complexes, and outdoor plants</a:t>
            </a:r>
          </a:p>
        </p:txBody>
      </p:sp>
    </p:spTree>
    <p:extLst>
      <p:ext uri="{BB962C8B-B14F-4D97-AF65-F5344CB8AC3E}">
        <p14:creationId xmlns:p14="http://schemas.microsoft.com/office/powerpoint/2010/main" val="237082404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5295" y="107576"/>
            <a:ext cx="7004305" cy="1007992"/>
          </a:xfrm>
        </p:spPr>
        <p:txBody>
          <a:bodyPr/>
          <a:lstStyle/>
          <a:p>
            <a:r>
              <a:rPr lang="en-GB" sz="3600" dirty="0" smtClean="0"/>
              <a:t>Significant differences between wireless and Wired LAN</a:t>
            </a:r>
            <a:endParaRPr lang="en-US" sz="3600" dirty="0"/>
          </a:p>
        </p:txBody>
      </p:sp>
      <p:sp>
        <p:nvSpPr>
          <p:cNvPr id="3" name="Content Placeholder 2"/>
          <p:cNvSpPr>
            <a:spLocks noGrp="1"/>
          </p:cNvSpPr>
          <p:nvPr>
            <p:ph idx="1"/>
          </p:nvPr>
        </p:nvSpPr>
        <p:spPr>
          <a:xfrm>
            <a:off x="549275" y="1335025"/>
            <a:ext cx="8042276" cy="4133088"/>
          </a:xfrm>
        </p:spPr>
        <p:txBody>
          <a:bodyPr/>
          <a:lstStyle/>
          <a:p>
            <a:r>
              <a:rPr lang="en-GB" dirty="0" smtClean="0"/>
              <a:t>Power management</a:t>
            </a:r>
          </a:p>
          <a:p>
            <a:r>
              <a:rPr lang="en-GB" dirty="0" smtClean="0"/>
              <a:t>Bandwidth</a:t>
            </a:r>
          </a:p>
          <a:p>
            <a:r>
              <a:rPr lang="en-GB" dirty="0" smtClean="0"/>
              <a:t>Security</a:t>
            </a:r>
          </a:p>
          <a:p>
            <a:r>
              <a:rPr lang="en-GB" dirty="0" smtClean="0"/>
              <a:t>Addressing</a:t>
            </a:r>
            <a:endParaRPr lang="en-US" dirty="0"/>
          </a:p>
        </p:txBody>
      </p:sp>
    </p:spTree>
    <p:extLst>
      <p:ext uri="{BB962C8B-B14F-4D97-AF65-F5344CB8AC3E}">
        <p14:creationId xmlns:p14="http://schemas.microsoft.com/office/powerpoint/2010/main" val="376551824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 y="2155832"/>
            <a:ext cx="8650224" cy="1099432"/>
          </a:xfrm>
        </p:spPr>
        <p:txBody>
          <a:bodyPr/>
          <a:lstStyle/>
          <a:p>
            <a:r>
              <a:rPr lang="en-GB" sz="4400" dirty="0" smtClean="0"/>
              <a:t>IEEE. 802.11 Logical Topologies</a:t>
            </a:r>
            <a:endParaRPr lang="en-US" sz="4400" dirty="0"/>
          </a:p>
        </p:txBody>
      </p:sp>
    </p:spTree>
    <p:extLst>
      <p:ext uri="{BB962C8B-B14F-4D97-AF65-F5344CB8AC3E}">
        <p14:creationId xmlns:p14="http://schemas.microsoft.com/office/powerpoint/2010/main" val="77417033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9080"/>
          </a:xfrm>
        </p:spPr>
        <p:txBody>
          <a:bodyPr/>
          <a:lstStyle/>
          <a:p>
            <a:r>
              <a:rPr lang="en-US" dirty="0" smtClean="0"/>
              <a:t>Basic Service Set (BSS)</a:t>
            </a:r>
            <a:endParaRPr lang="en-US"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36" t="29517" r="42302" b="18248"/>
          <a:stretch>
            <a:fillRect/>
          </a:stretch>
        </p:blipFill>
        <p:spPr bwMode="auto">
          <a:xfrm>
            <a:off x="2322660" y="1544044"/>
            <a:ext cx="4974167" cy="390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
        <p:nvSpPr>
          <p:cNvPr id="5" name="TextBox 4"/>
          <p:cNvSpPr txBox="1"/>
          <p:nvPr/>
        </p:nvSpPr>
        <p:spPr>
          <a:xfrm>
            <a:off x="768096" y="723751"/>
            <a:ext cx="8083296" cy="984885"/>
          </a:xfrm>
          <a:prstGeom prst="rect">
            <a:avLst/>
          </a:prstGeom>
          <a:noFill/>
        </p:spPr>
        <p:txBody>
          <a:bodyPr wrap="square" rtlCol="0">
            <a:spAutoFit/>
          </a:bodyPr>
          <a:lstStyle/>
          <a:p>
            <a:pPr marL="342900" indent="-342900">
              <a:buFont typeface="Arial"/>
              <a:buChar char="•"/>
            </a:pPr>
            <a:r>
              <a:rPr lang="en-GB" sz="2000" dirty="0">
                <a:latin typeface="Verdana" charset="0"/>
              </a:rPr>
              <a:t>The basic service set (BSS) is the basic building block of an IEEE 802.11 LAN. </a:t>
            </a:r>
          </a:p>
          <a:p>
            <a:endParaRPr lang="en-US" dirty="0"/>
          </a:p>
        </p:txBody>
      </p:sp>
    </p:spTree>
    <p:extLst>
      <p:ext uri="{BB962C8B-B14F-4D97-AF65-F5344CB8AC3E}">
        <p14:creationId xmlns:p14="http://schemas.microsoft.com/office/powerpoint/2010/main" val="152145487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16552"/>
          </a:xfrm>
        </p:spPr>
        <p:txBody>
          <a:bodyPr/>
          <a:lstStyle/>
          <a:p>
            <a:r>
              <a:rPr lang="en-US" dirty="0" smtClean="0"/>
              <a:t>Basic Service Set (BSS)</a:t>
            </a:r>
            <a:endParaRPr lang="en-US" dirty="0"/>
          </a:p>
        </p:txBody>
      </p:sp>
      <p:sp>
        <p:nvSpPr>
          <p:cNvPr id="3" name="Content Placeholder 2"/>
          <p:cNvSpPr>
            <a:spLocks noGrp="1"/>
          </p:cNvSpPr>
          <p:nvPr>
            <p:ph idx="1"/>
          </p:nvPr>
        </p:nvSpPr>
        <p:spPr>
          <a:xfrm>
            <a:off x="695579" y="1237487"/>
            <a:ext cx="8042276" cy="4097868"/>
          </a:xfrm>
        </p:spPr>
        <p:txBody>
          <a:bodyPr>
            <a:normAutofit fontScale="85000" lnSpcReduction="20000"/>
          </a:bodyPr>
          <a:lstStyle/>
          <a:p>
            <a:pPr algn="just"/>
            <a:r>
              <a:rPr lang="en-GB" dirty="0">
                <a:solidFill>
                  <a:srgbClr val="12252C"/>
                </a:solidFill>
                <a:latin typeface="Verdana" charset="0"/>
              </a:rPr>
              <a:t>The BSS covers a single RF area, or cell, as indicated by the circle. </a:t>
            </a:r>
          </a:p>
          <a:p>
            <a:pPr algn="just"/>
            <a:r>
              <a:rPr lang="en-GB" dirty="0">
                <a:solidFill>
                  <a:srgbClr val="12252C"/>
                </a:solidFill>
                <a:latin typeface="Verdana" charset="0"/>
              </a:rPr>
              <a:t>As a station moves further from the AP, its data rate will decrease. </a:t>
            </a:r>
          </a:p>
          <a:p>
            <a:pPr algn="just"/>
            <a:r>
              <a:rPr lang="en-GB" dirty="0">
                <a:solidFill>
                  <a:srgbClr val="12252C"/>
                </a:solidFill>
                <a:latin typeface="Verdana" charset="0"/>
              </a:rPr>
              <a:t>When it moves out of its BSS, it can no longer communicate with other members of the BSS. </a:t>
            </a:r>
          </a:p>
          <a:p>
            <a:pPr algn="just"/>
            <a:r>
              <a:rPr lang="en-GB" dirty="0">
                <a:solidFill>
                  <a:srgbClr val="12252C"/>
                </a:solidFill>
                <a:latin typeface="Verdana" charset="0"/>
              </a:rPr>
              <a:t>A BSS uses infrastructure mode, a mode that needs an AP. </a:t>
            </a:r>
          </a:p>
          <a:p>
            <a:pPr algn="just"/>
            <a:r>
              <a:rPr lang="en-GB" dirty="0">
                <a:solidFill>
                  <a:srgbClr val="12252C"/>
                </a:solidFill>
                <a:latin typeface="Verdana" charset="0"/>
              </a:rPr>
              <a:t>All stations communicate by way of the AP, and do not communicate directly. </a:t>
            </a:r>
          </a:p>
          <a:p>
            <a:pPr algn="just"/>
            <a:r>
              <a:rPr lang="en-GB" dirty="0">
                <a:solidFill>
                  <a:srgbClr val="12252C"/>
                </a:solidFill>
                <a:latin typeface="Verdana" charset="0"/>
              </a:rPr>
              <a:t>A BSS has one service set ID (SSID).</a:t>
            </a:r>
          </a:p>
          <a:p>
            <a:endParaRPr lang="en-US" dirty="0">
              <a:solidFill>
                <a:srgbClr val="12252C"/>
              </a:solidFill>
            </a:endParaRPr>
          </a:p>
        </p:txBody>
      </p:sp>
    </p:spTree>
    <p:extLst>
      <p:ext uri="{BB962C8B-B14F-4D97-AF65-F5344CB8AC3E}">
        <p14:creationId xmlns:p14="http://schemas.microsoft.com/office/powerpoint/2010/main" val="12143624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5384"/>
          </a:xfrm>
        </p:spPr>
        <p:txBody>
          <a:bodyPr/>
          <a:lstStyle/>
          <a:p>
            <a:r>
              <a:rPr lang="en-US" dirty="0" smtClean="0"/>
              <a:t>Independent BSS (IBSS)</a:t>
            </a:r>
            <a:endParaRPr lang="en-US"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6670" t="30533" r="41570" b="20303"/>
          <a:stretch>
            <a:fillRect/>
          </a:stretch>
        </p:blipFill>
        <p:spPr bwMode="auto">
          <a:xfrm>
            <a:off x="1553379" y="959041"/>
            <a:ext cx="5976938"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11184164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221485" y="244737"/>
            <a:ext cx="7757923" cy="596511"/>
          </a:xfrm>
        </p:spPr>
        <p:txBody>
          <a:bodyPr/>
          <a:lstStyle/>
          <a:p>
            <a:r>
              <a:rPr lang="en-GB" dirty="0">
                <a:latin typeface="Verdana" charset="0"/>
              </a:rPr>
              <a:t>Independent BSS (IBSS)</a:t>
            </a:r>
            <a:r>
              <a:rPr lang="en-GB" sz="4000" dirty="0">
                <a:latin typeface="Verdana" charset="0"/>
              </a:rPr>
              <a:t> </a:t>
            </a:r>
          </a:p>
        </p:txBody>
      </p:sp>
      <p:sp>
        <p:nvSpPr>
          <p:cNvPr id="48131" name="Rectangle 3"/>
          <p:cNvSpPr>
            <a:spLocks noGrp="1" noChangeArrowheads="1"/>
          </p:cNvSpPr>
          <p:nvPr>
            <p:ph type="body" idx="1"/>
          </p:nvPr>
        </p:nvSpPr>
        <p:spPr>
          <a:xfrm>
            <a:off x="713867" y="1014985"/>
            <a:ext cx="8042276" cy="4343400"/>
          </a:xfrm>
        </p:spPr>
        <p:txBody>
          <a:bodyPr>
            <a:normAutofit fontScale="77500" lnSpcReduction="20000"/>
          </a:bodyPr>
          <a:lstStyle/>
          <a:p>
            <a:pPr algn="just"/>
            <a:r>
              <a:rPr lang="en-GB" dirty="0">
                <a:solidFill>
                  <a:srgbClr val="12252C"/>
                </a:solidFill>
                <a:latin typeface="Verdana" charset="0"/>
              </a:rPr>
              <a:t>The independent basic service set (IBSS) is the most basic type of IEEE 802.11 LAN. </a:t>
            </a:r>
          </a:p>
          <a:p>
            <a:pPr algn="just"/>
            <a:r>
              <a:rPr lang="en-GB" dirty="0">
                <a:solidFill>
                  <a:srgbClr val="12252C"/>
                </a:solidFill>
                <a:latin typeface="Verdana" charset="0"/>
              </a:rPr>
              <a:t>A minimum IEEE 802.11 LAN consists of only two stations. </a:t>
            </a:r>
          </a:p>
          <a:p>
            <a:pPr algn="just"/>
            <a:r>
              <a:rPr lang="en-GB" dirty="0">
                <a:solidFill>
                  <a:srgbClr val="12252C"/>
                </a:solidFill>
                <a:latin typeface="Verdana" charset="0"/>
              </a:rPr>
              <a:t>In this mode of operation, IEEE 802.11 stations communicate directly. </a:t>
            </a:r>
            <a:r>
              <a:rPr lang="en-GB" dirty="0" smtClean="0">
                <a:solidFill>
                  <a:srgbClr val="12252C"/>
                </a:solidFill>
                <a:latin typeface="Verdana" charset="0"/>
              </a:rPr>
              <a:t>It is often referred as an Ad-hoc network.</a:t>
            </a:r>
          </a:p>
          <a:p>
            <a:pPr algn="just"/>
            <a:r>
              <a:rPr lang="en-GB" dirty="0">
                <a:solidFill>
                  <a:srgbClr val="12252C"/>
                </a:solidFill>
                <a:latin typeface="Verdana" charset="0"/>
              </a:rPr>
              <a:t>Because an IBSS consists of STAs that are directly connected, it is also called a peer-to-peer network. </a:t>
            </a:r>
          </a:p>
          <a:p>
            <a:pPr algn="just"/>
            <a:r>
              <a:rPr lang="en-GB" dirty="0">
                <a:solidFill>
                  <a:srgbClr val="12252C"/>
                </a:solidFill>
                <a:latin typeface="Verdana" charset="0"/>
              </a:rPr>
              <a:t>There is, by definition, only one BSS and there is no Distribution System (DS). </a:t>
            </a:r>
            <a:endParaRPr lang="en-GB" dirty="0" smtClean="0">
              <a:solidFill>
                <a:srgbClr val="12252C"/>
              </a:solidFill>
              <a:latin typeface="Verdana" charset="0"/>
            </a:endParaRPr>
          </a:p>
          <a:p>
            <a:pPr algn="just"/>
            <a:r>
              <a:rPr lang="en-GB" dirty="0">
                <a:solidFill>
                  <a:srgbClr val="12252C"/>
                </a:solidFill>
                <a:latin typeface="Verdana" charset="0"/>
              </a:rPr>
              <a:t>In order to communicate outside of the IBSS, one of the STAs must be acting as a gateway or router. </a:t>
            </a:r>
          </a:p>
          <a:p>
            <a:endParaRPr lang="en-GB" dirty="0">
              <a:solidFill>
                <a:srgbClr val="12252C"/>
              </a:solidFill>
              <a:latin typeface="Verdana" charset="0"/>
            </a:endParaRPr>
          </a:p>
          <a:p>
            <a:endParaRPr lang="en-GB" dirty="0">
              <a:solidFill>
                <a:srgbClr val="12252C"/>
              </a:solidFill>
              <a:latin typeface="Verdana" charset="0"/>
            </a:endParaRPr>
          </a:p>
        </p:txBody>
      </p:sp>
    </p:spTree>
    <p:extLst>
      <p:ext uri="{BB962C8B-B14F-4D97-AF65-F5344CB8AC3E}">
        <p14:creationId xmlns:p14="http://schemas.microsoft.com/office/powerpoint/2010/main" val="26033063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blinds(horizontal)">
                                      <p:cBhvr>
                                        <p:cTn id="7" dur="500"/>
                                        <p:tgtEl>
                                          <p:spTgt spid="4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Effect transition="in" filter="blinds(horizontal)">
                                      <p:cBhvr>
                                        <p:cTn id="12" dur="500"/>
                                        <p:tgtEl>
                                          <p:spTgt spid="4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8131">
                                            <p:txEl>
                                              <p:pRg st="2" end="2"/>
                                            </p:txEl>
                                          </p:spTgt>
                                        </p:tgtEl>
                                        <p:attrNameLst>
                                          <p:attrName>style.visibility</p:attrName>
                                        </p:attrNameLst>
                                      </p:cBhvr>
                                      <p:to>
                                        <p:strVal val="visible"/>
                                      </p:to>
                                    </p:set>
                                    <p:animEffect transition="in" filter="blinds(horizontal)">
                                      <p:cBhvr>
                                        <p:cTn id="17" dur="500"/>
                                        <p:tgtEl>
                                          <p:spTgt spid="481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8131">
                                            <p:txEl>
                                              <p:pRg st="3" end="3"/>
                                            </p:txEl>
                                          </p:spTgt>
                                        </p:tgtEl>
                                        <p:attrNameLst>
                                          <p:attrName>style.visibility</p:attrName>
                                        </p:attrNameLst>
                                      </p:cBhvr>
                                      <p:to>
                                        <p:strVal val="visible"/>
                                      </p:to>
                                    </p:set>
                                    <p:animEffect transition="in" filter="blinds(horizontal)">
                                      <p:cBhvr>
                                        <p:cTn id="22" dur="500"/>
                                        <p:tgtEl>
                                          <p:spTgt spid="48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8131">
                                            <p:txEl>
                                              <p:pRg st="4" end="4"/>
                                            </p:txEl>
                                          </p:spTgt>
                                        </p:tgtEl>
                                        <p:attrNameLst>
                                          <p:attrName>style.visibility</p:attrName>
                                        </p:attrNameLst>
                                      </p:cBhvr>
                                      <p:to>
                                        <p:strVal val="visible"/>
                                      </p:to>
                                    </p:set>
                                    <p:animEffect transition="in" filter="blinds(horizontal)">
                                      <p:cBhvr>
                                        <p:cTn id="27" dur="500"/>
                                        <p:tgtEl>
                                          <p:spTgt spid="4813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8131">
                                            <p:txEl>
                                              <p:pRg st="5" end="5"/>
                                            </p:txEl>
                                          </p:spTgt>
                                        </p:tgtEl>
                                        <p:attrNameLst>
                                          <p:attrName>style.visibility</p:attrName>
                                        </p:attrNameLst>
                                      </p:cBhvr>
                                      <p:to>
                                        <p:strVal val="visible"/>
                                      </p:to>
                                    </p:set>
                                    <p:animEffect transition="in" filter="blinds(horizontal)">
                                      <p:cBhvr>
                                        <p:cTn id="32" dur="500"/>
                                        <p:tgtEl>
                                          <p:spTgt spid="481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060703" y="107575"/>
            <a:ext cx="7680283" cy="1099433"/>
          </a:xfrm>
        </p:spPr>
        <p:txBody>
          <a:bodyPr/>
          <a:lstStyle/>
          <a:p>
            <a:r>
              <a:rPr lang="en-GB" sz="3200" dirty="0" smtClean="0">
                <a:latin typeface="Verdana" charset="0"/>
              </a:rPr>
              <a:t>Extended Service Set </a:t>
            </a:r>
            <a:r>
              <a:rPr lang="en-GB" sz="3200" dirty="0">
                <a:latin typeface="Verdana" charset="0"/>
              </a:rPr>
              <a:t>(ESS</a:t>
            </a:r>
            <a:r>
              <a:rPr lang="en-GB" sz="3200" dirty="0" smtClean="0">
                <a:latin typeface="Verdana" charset="0"/>
              </a:rPr>
              <a:t>) and </a:t>
            </a:r>
            <a:r>
              <a:rPr lang="en-GB" sz="3200" dirty="0">
                <a:latin typeface="Verdana" charset="0"/>
              </a:rPr>
              <a:t/>
            </a:r>
            <a:br>
              <a:rPr lang="en-GB" sz="3200" dirty="0">
                <a:latin typeface="Verdana" charset="0"/>
              </a:rPr>
            </a:br>
            <a:r>
              <a:rPr lang="en-GB" sz="3200" dirty="0" smtClean="0">
                <a:latin typeface="Verdana" charset="0"/>
              </a:rPr>
              <a:t>Distribution </a:t>
            </a:r>
            <a:r>
              <a:rPr lang="en-GB" sz="3200" dirty="0">
                <a:latin typeface="Verdana" charset="0"/>
              </a:rPr>
              <a:t>System (DS)</a:t>
            </a:r>
          </a:p>
        </p:txBody>
      </p:sp>
      <p:pic>
        <p:nvPicPr>
          <p:cNvPr id="5222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2968" t="33604" r="39334" b="21320"/>
          <a:stretch>
            <a:fillRect/>
          </a:stretch>
        </p:blipFill>
        <p:spPr bwMode="auto">
          <a:xfrm>
            <a:off x="1472143" y="2090211"/>
            <a:ext cx="6408738"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76238467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71416"/>
          </a:xfrm>
        </p:spPr>
        <p:txBody>
          <a:bodyPr/>
          <a:lstStyle/>
          <a:p>
            <a:r>
              <a:rPr lang="en-US" dirty="0" smtClean="0"/>
              <a:t>Extended Service Set (ESS)</a:t>
            </a:r>
            <a:endParaRPr lang="en-US" dirty="0"/>
          </a:p>
        </p:txBody>
      </p:sp>
      <p:sp>
        <p:nvSpPr>
          <p:cNvPr id="3" name="Content Placeholder 2"/>
          <p:cNvSpPr>
            <a:spLocks noGrp="1"/>
          </p:cNvSpPr>
          <p:nvPr>
            <p:ph idx="1"/>
          </p:nvPr>
        </p:nvSpPr>
        <p:spPr>
          <a:xfrm>
            <a:off x="823595" y="1106425"/>
            <a:ext cx="8042276" cy="4343400"/>
          </a:xfrm>
        </p:spPr>
        <p:txBody>
          <a:bodyPr>
            <a:normAutofit fontScale="92500" lnSpcReduction="20000"/>
          </a:bodyPr>
          <a:lstStyle/>
          <a:p>
            <a:pPr algn="just"/>
            <a:r>
              <a:rPr lang="en-GB" dirty="0">
                <a:solidFill>
                  <a:srgbClr val="12252C"/>
                </a:solidFill>
                <a:latin typeface="Arial"/>
                <a:cs typeface="Arial"/>
              </a:rPr>
              <a:t>An extended service set (ESS) is defined as two or more BSSs connected by a common DS </a:t>
            </a:r>
          </a:p>
          <a:p>
            <a:pPr algn="just"/>
            <a:r>
              <a:rPr lang="en-GB" dirty="0">
                <a:solidFill>
                  <a:srgbClr val="12252C"/>
                </a:solidFill>
                <a:latin typeface="Arial"/>
                <a:cs typeface="Arial"/>
              </a:rPr>
              <a:t>This allows for the creation of a wireless network of arbitrary size and complexity. </a:t>
            </a:r>
          </a:p>
          <a:p>
            <a:pPr algn="just"/>
            <a:r>
              <a:rPr lang="en-GB" dirty="0">
                <a:solidFill>
                  <a:srgbClr val="12252C"/>
                </a:solidFill>
                <a:latin typeface="Arial"/>
                <a:cs typeface="Arial"/>
              </a:rPr>
              <a:t>As with a BSS, all packets in an ESS must go through one of the APs. </a:t>
            </a:r>
          </a:p>
          <a:p>
            <a:pPr algn="just"/>
            <a:r>
              <a:rPr lang="en-GB" dirty="0">
                <a:solidFill>
                  <a:srgbClr val="12252C"/>
                </a:solidFill>
                <a:latin typeface="Arial"/>
                <a:cs typeface="Arial"/>
              </a:rPr>
              <a:t>A key concept is that the ESS network appears the same to the LLC layer as an IBSS or a single BSS network. </a:t>
            </a:r>
            <a:endParaRPr lang="en-GB" dirty="0" smtClean="0">
              <a:solidFill>
                <a:srgbClr val="12252C"/>
              </a:solidFill>
              <a:latin typeface="Arial"/>
              <a:cs typeface="Arial"/>
            </a:endParaRPr>
          </a:p>
          <a:p>
            <a:pPr algn="just"/>
            <a:r>
              <a:rPr lang="en-GB" dirty="0">
                <a:solidFill>
                  <a:srgbClr val="12252C"/>
                </a:solidFill>
                <a:latin typeface="Arial"/>
                <a:cs typeface="Arial"/>
              </a:rPr>
              <a:t>Stations within an ESS may communicate directly and mobile stations can move from one BSS to another within the same ESS transparently to LLC. </a:t>
            </a:r>
          </a:p>
          <a:p>
            <a:endParaRPr lang="en-GB" dirty="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266643385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71416"/>
          </a:xfrm>
        </p:spPr>
        <p:txBody>
          <a:bodyPr/>
          <a:lstStyle/>
          <a:p>
            <a:r>
              <a:rPr lang="en-US" dirty="0" smtClean="0"/>
              <a:t>Distribution System (DS)</a:t>
            </a:r>
            <a:endParaRPr lang="en-US" dirty="0"/>
          </a:p>
        </p:txBody>
      </p:sp>
      <p:sp>
        <p:nvSpPr>
          <p:cNvPr id="3" name="Content Placeholder 2"/>
          <p:cNvSpPr>
            <a:spLocks noGrp="1"/>
          </p:cNvSpPr>
          <p:nvPr>
            <p:ph idx="1"/>
          </p:nvPr>
        </p:nvSpPr>
        <p:spPr>
          <a:xfrm>
            <a:off x="677291" y="1216153"/>
            <a:ext cx="8042276" cy="4343400"/>
          </a:xfrm>
        </p:spPr>
        <p:txBody>
          <a:bodyPr>
            <a:normAutofit/>
          </a:bodyPr>
          <a:lstStyle/>
          <a:p>
            <a:pPr algn="just"/>
            <a:r>
              <a:rPr lang="en-GB" dirty="0">
                <a:solidFill>
                  <a:srgbClr val="12252C"/>
                </a:solidFill>
                <a:latin typeface="Arial"/>
                <a:cs typeface="Arial"/>
              </a:rPr>
              <a:t>The DS can be either wired or wireless, LAN or WAN. </a:t>
            </a:r>
          </a:p>
          <a:p>
            <a:pPr algn="just"/>
            <a:r>
              <a:rPr lang="en-GB" dirty="0">
                <a:solidFill>
                  <a:srgbClr val="12252C"/>
                </a:solidFill>
                <a:latin typeface="Arial"/>
                <a:cs typeface="Arial"/>
              </a:rPr>
              <a:t>The IEEE 802.11 WLAN architecture is specified independently of the physical characteristics of the DS. </a:t>
            </a:r>
            <a:endParaRPr lang="en-GB" dirty="0" smtClean="0">
              <a:solidFill>
                <a:srgbClr val="12252C"/>
              </a:solidFill>
              <a:latin typeface="Arial"/>
              <a:cs typeface="Arial"/>
            </a:endParaRPr>
          </a:p>
          <a:p>
            <a:pPr algn="just">
              <a:lnSpc>
                <a:spcPct val="90000"/>
              </a:lnSpc>
            </a:pPr>
            <a:r>
              <a:rPr lang="en-GB" dirty="0">
                <a:solidFill>
                  <a:srgbClr val="12252C"/>
                </a:solidFill>
                <a:latin typeface="Arial"/>
                <a:cs typeface="Arial"/>
              </a:rPr>
              <a:t>The DS enables mobile device support by providing the services necessary to handle address to destination mapping and seamless integration of multiple BSSs. </a:t>
            </a:r>
          </a:p>
          <a:p>
            <a:pPr algn="just">
              <a:lnSpc>
                <a:spcPct val="90000"/>
              </a:lnSpc>
            </a:pPr>
            <a:r>
              <a:rPr lang="en-GB" dirty="0">
                <a:solidFill>
                  <a:srgbClr val="12252C"/>
                </a:solidFill>
                <a:latin typeface="Arial"/>
                <a:cs typeface="Arial"/>
              </a:rPr>
              <a:t>Data moves between a BSS and the DS through an AP. </a:t>
            </a:r>
          </a:p>
          <a:p>
            <a:pPr algn="just">
              <a:lnSpc>
                <a:spcPct val="90000"/>
              </a:lnSpc>
            </a:pPr>
            <a:r>
              <a:rPr lang="en-GB" dirty="0">
                <a:solidFill>
                  <a:srgbClr val="12252C"/>
                </a:solidFill>
                <a:latin typeface="Arial"/>
                <a:cs typeface="Arial"/>
              </a:rPr>
              <a:t>Note that all APs are also STAs, which makes them addressable entities</a:t>
            </a:r>
            <a:endParaRPr lang="en-US" dirty="0">
              <a:solidFill>
                <a:srgbClr val="12252C"/>
              </a:solidFill>
              <a:latin typeface="Arial"/>
              <a:cs typeface="Arial"/>
            </a:endParaRPr>
          </a:p>
        </p:txBody>
      </p:sp>
    </p:spTree>
    <p:extLst>
      <p:ext uri="{BB962C8B-B14F-4D97-AF65-F5344CB8AC3E}">
        <p14:creationId xmlns:p14="http://schemas.microsoft.com/office/powerpoint/2010/main" val="64960942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99" y="87136"/>
            <a:ext cx="4666192" cy="840691"/>
          </a:xfrm>
        </p:spPr>
        <p:txBody>
          <a:bodyPr/>
          <a:lstStyle/>
          <a:p>
            <a:r>
              <a:rPr lang="en-US" dirty="0" smtClean="0"/>
              <a:t>Roaming</a:t>
            </a:r>
            <a:endParaRPr lang="en-US" dirty="0"/>
          </a:p>
        </p:txBody>
      </p:sp>
      <p:sp>
        <p:nvSpPr>
          <p:cNvPr id="3" name="Content Placeholder 2"/>
          <p:cNvSpPr>
            <a:spLocks noGrp="1"/>
          </p:cNvSpPr>
          <p:nvPr>
            <p:ph idx="1"/>
          </p:nvPr>
        </p:nvSpPr>
        <p:spPr>
          <a:xfrm>
            <a:off x="549275" y="948267"/>
            <a:ext cx="8042276" cy="4758268"/>
          </a:xfrm>
        </p:spPr>
        <p:txBody>
          <a:bodyPr>
            <a:normAutofit lnSpcReduction="10000"/>
          </a:bodyPr>
          <a:lstStyle/>
          <a:p>
            <a:pPr algn="just"/>
            <a:r>
              <a:rPr lang="en-US" dirty="0">
                <a:solidFill>
                  <a:srgbClr val="12252C"/>
                </a:solidFill>
                <a:latin typeface="Arial"/>
                <a:cs typeface="Arial"/>
              </a:rPr>
              <a:t>Roaming is the process or ability of a wireless client to move from one cell or BSS to another without losing connectivity to the network</a:t>
            </a:r>
            <a:r>
              <a:rPr lang="en-US" dirty="0" smtClean="0">
                <a:solidFill>
                  <a:srgbClr val="12252C"/>
                </a:solidFill>
                <a:latin typeface="Arial"/>
                <a:cs typeface="Arial"/>
              </a:rPr>
              <a:t>.</a:t>
            </a:r>
          </a:p>
          <a:p>
            <a:pPr algn="just"/>
            <a:r>
              <a:rPr lang="en-US" dirty="0">
                <a:solidFill>
                  <a:srgbClr val="12252C"/>
                </a:solidFill>
                <a:latin typeface="Arial"/>
                <a:cs typeface="Arial"/>
              </a:rPr>
              <a:t>Access points hand the client off from one to another and are invisible to the client</a:t>
            </a:r>
            <a:r>
              <a:rPr lang="en-US" dirty="0" smtClean="0">
                <a:solidFill>
                  <a:srgbClr val="12252C"/>
                </a:solidFill>
                <a:latin typeface="Arial"/>
                <a:cs typeface="Arial"/>
              </a:rPr>
              <a:t>.</a:t>
            </a:r>
          </a:p>
          <a:p>
            <a:pPr algn="just"/>
            <a:r>
              <a:rPr lang="en-US" dirty="0">
                <a:solidFill>
                  <a:srgbClr val="12252C"/>
                </a:solidFill>
                <a:latin typeface="Arial"/>
                <a:cs typeface="Arial"/>
              </a:rPr>
              <a:t>The IEEE 802.11 standard does not define how roaming should be performed, but does define the basic building blocks, which include active and passive scanning and a re-association </a:t>
            </a:r>
            <a:r>
              <a:rPr lang="en-US" dirty="0" smtClean="0">
                <a:solidFill>
                  <a:srgbClr val="12252C"/>
                </a:solidFill>
                <a:latin typeface="Arial"/>
                <a:cs typeface="Arial"/>
              </a:rPr>
              <a:t>process</a:t>
            </a:r>
          </a:p>
          <a:p>
            <a:pPr algn="just"/>
            <a:r>
              <a:rPr lang="en-US" dirty="0">
                <a:solidFill>
                  <a:srgbClr val="12252C"/>
                </a:solidFill>
                <a:latin typeface="Arial"/>
                <a:cs typeface="Arial"/>
              </a:rPr>
              <a:t>Re-association with an AP must occur when a STA roams from one AP to another.</a:t>
            </a:r>
          </a:p>
        </p:txBody>
      </p:sp>
    </p:spTree>
    <p:extLst>
      <p:ext uri="{BB962C8B-B14F-4D97-AF65-F5344CB8AC3E}">
        <p14:creationId xmlns:p14="http://schemas.microsoft.com/office/powerpoint/2010/main" val="16492383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549275" y="107576"/>
            <a:ext cx="8042276" cy="1336956"/>
          </a:xfrm>
        </p:spPr>
        <p:txBody>
          <a:bodyPr/>
          <a:lstStyle/>
          <a:p>
            <a:r>
              <a:rPr lang="en-GB" dirty="0">
                <a:latin typeface="Verdana" charset="0"/>
              </a:rPr>
              <a:t>Wireless LAN Description</a:t>
            </a:r>
          </a:p>
        </p:txBody>
      </p:sp>
      <p:pic>
        <p:nvPicPr>
          <p:cNvPr id="3379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14792" t="28477" r="48973" b="21320"/>
          <a:stretch>
            <a:fillRect/>
          </a:stretch>
        </p:blipFill>
        <p:spPr bwMode="auto">
          <a:xfrm>
            <a:off x="257174" y="1804990"/>
            <a:ext cx="3527425" cy="352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
        <p:nvSpPr>
          <p:cNvPr id="2" name="TextBox 1"/>
          <p:cNvSpPr txBox="1"/>
          <p:nvPr/>
        </p:nvSpPr>
        <p:spPr>
          <a:xfrm>
            <a:off x="4165598" y="1804990"/>
            <a:ext cx="4978402" cy="3416320"/>
          </a:xfrm>
          <a:prstGeom prst="rect">
            <a:avLst/>
          </a:prstGeom>
          <a:noFill/>
        </p:spPr>
        <p:txBody>
          <a:bodyPr wrap="square" rtlCol="0">
            <a:spAutoFit/>
          </a:bodyPr>
          <a:lstStyle/>
          <a:p>
            <a:pPr marL="342900" indent="-342900">
              <a:buFont typeface="Arial"/>
              <a:buChar char="•"/>
            </a:pPr>
            <a:r>
              <a:rPr lang="en-US" sz="2200" dirty="0">
                <a:latin typeface="Arial"/>
                <a:cs typeface="Arial"/>
              </a:rPr>
              <a:t>On wired LANs, a MAC address equates to a physical </a:t>
            </a:r>
            <a:r>
              <a:rPr lang="en-US" sz="2200" dirty="0" smtClean="0">
                <a:latin typeface="Arial"/>
                <a:cs typeface="Arial"/>
              </a:rPr>
              <a:t>location. In </a:t>
            </a:r>
            <a:r>
              <a:rPr lang="en-US" sz="2200" dirty="0">
                <a:latin typeface="Arial"/>
                <a:cs typeface="Arial"/>
              </a:rPr>
              <a:t>IEEE 802.11, the addressable unit is a station (STA)</a:t>
            </a:r>
            <a:r>
              <a:rPr lang="en-US" sz="2200" dirty="0" smtClean="0">
                <a:latin typeface="Arial"/>
                <a:cs typeface="Arial"/>
              </a:rPr>
              <a:t>.</a:t>
            </a:r>
          </a:p>
          <a:p>
            <a:pPr marL="342900" indent="-342900">
              <a:buFont typeface="Arial"/>
              <a:buChar char="•"/>
            </a:pPr>
            <a:endParaRPr lang="en-US" sz="2200" dirty="0">
              <a:latin typeface="Arial"/>
              <a:cs typeface="Arial"/>
            </a:endParaRPr>
          </a:p>
          <a:p>
            <a:endParaRPr lang="en-GB" sz="2200" dirty="0" smtClean="0">
              <a:latin typeface="Arial"/>
              <a:cs typeface="Arial"/>
            </a:endParaRPr>
          </a:p>
          <a:p>
            <a:pPr marL="342900" indent="-342900">
              <a:buFont typeface="Arial"/>
              <a:buChar char="•"/>
            </a:pPr>
            <a:r>
              <a:rPr lang="en-GB" sz="2200" dirty="0" smtClean="0">
                <a:latin typeface="Arial"/>
                <a:cs typeface="Arial"/>
              </a:rPr>
              <a:t>The </a:t>
            </a:r>
            <a:r>
              <a:rPr lang="en-GB" sz="2200" dirty="0">
                <a:latin typeface="Arial"/>
                <a:cs typeface="Arial"/>
              </a:rPr>
              <a:t>STA is a message destination, but it is generally not a fixed physical location </a:t>
            </a:r>
          </a:p>
          <a:p>
            <a:endParaRPr lang="en-US" dirty="0">
              <a:latin typeface="Arial"/>
              <a:cs typeface="Arial"/>
            </a:endParaRPr>
          </a:p>
        </p:txBody>
      </p:sp>
    </p:spTree>
    <p:extLst>
      <p:ext uri="{BB962C8B-B14F-4D97-AF65-F5344CB8AC3E}">
        <p14:creationId xmlns:p14="http://schemas.microsoft.com/office/powerpoint/2010/main" val="198661011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3796"/>
                                        </p:tgtEl>
                                        <p:attrNameLst>
                                          <p:attrName>style.visibility</p:attrName>
                                        </p:attrNameLst>
                                      </p:cBhvr>
                                      <p:to>
                                        <p:strVal val="visible"/>
                                      </p:to>
                                    </p:set>
                                    <p:animEffect transition="in" filter="blinds(horizontal)">
                                      <p:cBhvr>
                                        <p:cTn id="12" dur="500"/>
                                        <p:tgtEl>
                                          <p:spTgt spid="337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49275" y="107576"/>
            <a:ext cx="8042276" cy="953128"/>
          </a:xfrm>
        </p:spPr>
        <p:txBody>
          <a:bodyPr/>
          <a:lstStyle/>
          <a:p>
            <a:r>
              <a:rPr lang="en-GB" sz="4000" dirty="0">
                <a:latin typeface="Verdana" charset="0"/>
              </a:rPr>
              <a:t>Wireless LAN </a:t>
            </a:r>
            <a:r>
              <a:rPr lang="en-GB" sz="4000" dirty="0" smtClean="0">
                <a:latin typeface="Verdana" charset="0"/>
              </a:rPr>
              <a:t>Description (2)</a:t>
            </a:r>
            <a:endParaRPr lang="en-GB" sz="4000" dirty="0">
              <a:latin typeface="Verdana" charset="0"/>
            </a:endParaRPr>
          </a:p>
        </p:txBody>
      </p:sp>
      <p:sp>
        <p:nvSpPr>
          <p:cNvPr id="37891" name="Rectangle 3"/>
          <p:cNvSpPr>
            <a:spLocks noGrp="1" noChangeArrowheads="1"/>
          </p:cNvSpPr>
          <p:nvPr>
            <p:ph type="body" idx="1"/>
          </p:nvPr>
        </p:nvSpPr>
        <p:spPr>
          <a:xfrm>
            <a:off x="549275" y="1444532"/>
            <a:ext cx="8042276" cy="4499069"/>
          </a:xfrm>
        </p:spPr>
        <p:txBody>
          <a:bodyPr>
            <a:normAutofit fontScale="92500"/>
          </a:bodyPr>
          <a:lstStyle/>
          <a:p>
            <a:pPr>
              <a:lnSpc>
                <a:spcPct val="90000"/>
              </a:lnSpc>
            </a:pPr>
            <a:r>
              <a:rPr lang="en-US" dirty="0">
                <a:solidFill>
                  <a:schemeClr val="accent2">
                    <a:lumMod val="50000"/>
                  </a:schemeClr>
                </a:solidFill>
                <a:latin typeface="Arial"/>
                <a:cs typeface="Arial"/>
              </a:rPr>
              <a:t>Wireless networks have fundamental characteristics that make them significantly different from traditional wired LANs.</a:t>
            </a:r>
          </a:p>
          <a:p>
            <a:pPr>
              <a:lnSpc>
                <a:spcPct val="90000"/>
              </a:lnSpc>
            </a:pPr>
            <a:r>
              <a:rPr lang="en-US" dirty="0">
                <a:solidFill>
                  <a:schemeClr val="accent2">
                    <a:lumMod val="50000"/>
                  </a:schemeClr>
                </a:solidFill>
                <a:latin typeface="Arial"/>
                <a:cs typeface="Arial"/>
              </a:rPr>
              <a:t>The physical layers used in IEEE 802.11 are fundamentally different from those used with wired media</a:t>
            </a:r>
            <a:r>
              <a:rPr lang="en-US" dirty="0" smtClean="0">
                <a:solidFill>
                  <a:schemeClr val="accent2">
                    <a:lumMod val="50000"/>
                  </a:schemeClr>
                </a:solidFill>
                <a:latin typeface="Arial"/>
                <a:cs typeface="Arial"/>
              </a:rPr>
              <a:t>.</a:t>
            </a:r>
            <a:endParaRPr lang="en-GB" dirty="0" smtClean="0">
              <a:solidFill>
                <a:schemeClr val="accent2">
                  <a:lumMod val="50000"/>
                </a:schemeClr>
              </a:solidFill>
              <a:latin typeface="Arial"/>
              <a:cs typeface="Arial"/>
            </a:endParaRPr>
          </a:p>
          <a:p>
            <a:pPr>
              <a:lnSpc>
                <a:spcPct val="90000"/>
              </a:lnSpc>
            </a:pPr>
            <a:r>
              <a:rPr lang="en-GB" dirty="0" smtClean="0">
                <a:solidFill>
                  <a:schemeClr val="accent2">
                    <a:lumMod val="50000"/>
                  </a:schemeClr>
                </a:solidFill>
                <a:latin typeface="Arial"/>
                <a:cs typeface="Arial"/>
              </a:rPr>
              <a:t>The </a:t>
            </a:r>
            <a:r>
              <a:rPr lang="en-GB" dirty="0">
                <a:solidFill>
                  <a:schemeClr val="accent2">
                    <a:lumMod val="50000"/>
                  </a:schemeClr>
                </a:solidFill>
                <a:latin typeface="Arial"/>
                <a:cs typeface="Arial"/>
              </a:rPr>
              <a:t>following is true about the IEEE 802.11 PHY protocols:</a:t>
            </a:r>
          </a:p>
          <a:p>
            <a:pPr lvl="1">
              <a:lnSpc>
                <a:spcPct val="90000"/>
              </a:lnSpc>
            </a:pPr>
            <a:r>
              <a:rPr lang="en-GB" dirty="0">
                <a:solidFill>
                  <a:schemeClr val="accent2">
                    <a:lumMod val="50000"/>
                  </a:schemeClr>
                </a:solidFill>
                <a:latin typeface="Arial"/>
                <a:cs typeface="Arial"/>
              </a:rPr>
              <a:t>They use a medium that has neither absolute nor readily observable boundaries, outside of which stations will be unable to send or receive network frames. </a:t>
            </a:r>
          </a:p>
          <a:p>
            <a:pPr lvl="1">
              <a:lnSpc>
                <a:spcPct val="90000"/>
              </a:lnSpc>
            </a:pPr>
            <a:r>
              <a:rPr lang="en-GB" dirty="0">
                <a:solidFill>
                  <a:schemeClr val="accent2">
                    <a:lumMod val="50000"/>
                  </a:schemeClr>
                </a:solidFill>
                <a:latin typeface="Arial"/>
                <a:cs typeface="Arial"/>
              </a:rPr>
              <a:t>They are unprotected from outside signals. </a:t>
            </a:r>
          </a:p>
          <a:p>
            <a:pPr lvl="1">
              <a:lnSpc>
                <a:spcPct val="90000"/>
              </a:lnSpc>
            </a:pPr>
            <a:r>
              <a:rPr lang="en-GB" dirty="0">
                <a:solidFill>
                  <a:schemeClr val="accent2">
                    <a:lumMod val="50000"/>
                  </a:schemeClr>
                </a:solidFill>
                <a:latin typeface="Arial"/>
                <a:cs typeface="Arial"/>
              </a:rPr>
              <a:t>They communicate over a medium that is significantly less reliable than wired media. </a:t>
            </a:r>
          </a:p>
        </p:txBody>
      </p:sp>
    </p:spTree>
    <p:extLst>
      <p:ext uri="{BB962C8B-B14F-4D97-AF65-F5344CB8AC3E}">
        <p14:creationId xmlns:p14="http://schemas.microsoft.com/office/powerpoint/2010/main" val="23648001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7" dur="500"/>
                                        <p:tgtEl>
                                          <p:spTgt spid="378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891">
                                            <p:txEl>
                                              <p:pRg st="1" end="1"/>
                                            </p:txEl>
                                          </p:spTgt>
                                        </p:tgtEl>
                                        <p:attrNameLst>
                                          <p:attrName>style.visibility</p:attrName>
                                        </p:attrNameLst>
                                      </p:cBhvr>
                                      <p:to>
                                        <p:strVal val="visible"/>
                                      </p:to>
                                    </p:set>
                                    <p:animEffect transition="in" filter="blinds(horizontal)">
                                      <p:cBhvr>
                                        <p:cTn id="12" dur="500"/>
                                        <p:tgtEl>
                                          <p:spTgt spid="378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7" dur="500"/>
                                        <p:tgtEl>
                                          <p:spTgt spid="37891">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7891">
                                            <p:txEl>
                                              <p:pRg st="3" end="3"/>
                                            </p:txEl>
                                          </p:spTgt>
                                        </p:tgtEl>
                                        <p:attrNameLst>
                                          <p:attrName>style.visibility</p:attrName>
                                        </p:attrNameLst>
                                      </p:cBhvr>
                                      <p:to>
                                        <p:strVal val="visible"/>
                                      </p:to>
                                    </p:set>
                                    <p:animEffect transition="in" filter="blinds(horizontal)">
                                      <p:cBhvr>
                                        <p:cTn id="20" dur="500"/>
                                        <p:tgtEl>
                                          <p:spTgt spid="37891">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23" dur="500"/>
                                        <p:tgtEl>
                                          <p:spTgt spid="37891">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7891">
                                            <p:txEl>
                                              <p:pRg st="5" end="5"/>
                                            </p:txEl>
                                          </p:spTgt>
                                        </p:tgtEl>
                                        <p:attrNameLst>
                                          <p:attrName>style.visibility</p:attrName>
                                        </p:attrNameLst>
                                      </p:cBhvr>
                                      <p:to>
                                        <p:strVal val="visible"/>
                                      </p:to>
                                    </p:set>
                                    <p:animEffect transition="in" filter="blinds(horizontal)">
                                      <p:cBhvr>
                                        <p:cTn id="26" dur="500"/>
                                        <p:tgtEl>
                                          <p:spTgt spid="378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732155" y="107576"/>
            <a:ext cx="8042276" cy="879976"/>
          </a:xfrm>
        </p:spPr>
        <p:txBody>
          <a:bodyPr/>
          <a:lstStyle/>
          <a:p>
            <a:r>
              <a:rPr lang="en-GB" sz="4000" dirty="0">
                <a:latin typeface="Verdana" charset="0"/>
              </a:rPr>
              <a:t>Wireless LAN </a:t>
            </a:r>
            <a:r>
              <a:rPr lang="en-GB" sz="4000" dirty="0" smtClean="0">
                <a:latin typeface="Verdana" charset="0"/>
              </a:rPr>
              <a:t>Description (3)</a:t>
            </a:r>
            <a:endParaRPr lang="en-GB" sz="4000" dirty="0">
              <a:latin typeface="Verdana" charset="0"/>
            </a:endParaRPr>
          </a:p>
        </p:txBody>
      </p:sp>
      <p:sp>
        <p:nvSpPr>
          <p:cNvPr id="38915" name="Rectangle 3"/>
          <p:cNvSpPr>
            <a:spLocks noGrp="1" noChangeArrowheads="1"/>
          </p:cNvSpPr>
          <p:nvPr>
            <p:ph type="body" idx="1"/>
          </p:nvPr>
        </p:nvSpPr>
        <p:spPr>
          <a:xfrm>
            <a:off x="549275" y="1380745"/>
            <a:ext cx="8042276" cy="4343400"/>
          </a:xfrm>
        </p:spPr>
        <p:txBody>
          <a:bodyPr/>
          <a:lstStyle/>
          <a:p>
            <a:pPr lvl="1" algn="just"/>
            <a:r>
              <a:rPr lang="en-GB" sz="2600" dirty="0">
                <a:latin typeface="Verdana" charset="0"/>
              </a:rPr>
              <a:t>They have dynamic topologies. </a:t>
            </a:r>
          </a:p>
          <a:p>
            <a:pPr lvl="1" algn="just"/>
            <a:r>
              <a:rPr lang="en-GB" sz="2600" dirty="0">
                <a:latin typeface="Verdana" charset="0"/>
              </a:rPr>
              <a:t>They lack full connectivity. </a:t>
            </a:r>
          </a:p>
          <a:p>
            <a:pPr lvl="1" algn="just"/>
            <a:r>
              <a:rPr lang="en-GB" sz="2600" dirty="0">
                <a:latin typeface="Verdana" charset="0"/>
              </a:rPr>
              <a:t>Normally, the assumption is made that every STA can hear every other STA. </a:t>
            </a:r>
          </a:p>
          <a:p>
            <a:pPr lvl="1" algn="just"/>
            <a:r>
              <a:rPr lang="en-GB" sz="2600" dirty="0">
                <a:latin typeface="Verdana" charset="0"/>
              </a:rPr>
              <a:t>This assumption is invalid for WLANs. </a:t>
            </a:r>
          </a:p>
          <a:p>
            <a:pPr lvl="1" algn="just"/>
            <a:r>
              <a:rPr lang="en-GB" sz="2600" dirty="0">
                <a:latin typeface="Verdana" charset="0"/>
              </a:rPr>
              <a:t>STAs may be hidden from each other. </a:t>
            </a:r>
          </a:p>
          <a:p>
            <a:pPr lvl="1" algn="just"/>
            <a:r>
              <a:rPr lang="en-GB" sz="2600" dirty="0">
                <a:latin typeface="Verdana" charset="0"/>
              </a:rPr>
              <a:t>They have time-varying and asymmetric propagation properties. </a:t>
            </a:r>
          </a:p>
        </p:txBody>
      </p:sp>
    </p:spTree>
    <p:extLst>
      <p:ext uri="{BB962C8B-B14F-4D97-AF65-F5344CB8AC3E}">
        <p14:creationId xmlns:p14="http://schemas.microsoft.com/office/powerpoint/2010/main" val="97280306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linds(horizontal)">
                                      <p:cBhvr>
                                        <p:cTn id="7" dur="500"/>
                                        <p:tgtEl>
                                          <p:spTgt spid="38915">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8915">
                                            <p:txEl>
                                              <p:pRg st="1" end="1"/>
                                            </p:txEl>
                                          </p:spTgt>
                                        </p:tgtEl>
                                        <p:attrNameLst>
                                          <p:attrName>style.visibility</p:attrName>
                                        </p:attrNameLst>
                                      </p:cBhvr>
                                      <p:to>
                                        <p:strVal val="visible"/>
                                      </p:to>
                                    </p:set>
                                    <p:animEffect transition="in" filter="blinds(horizontal)">
                                      <p:cBhvr>
                                        <p:cTn id="10" dur="500"/>
                                        <p:tgtEl>
                                          <p:spTgt spid="38915">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8915">
                                            <p:txEl>
                                              <p:pRg st="2" end="2"/>
                                            </p:txEl>
                                          </p:spTgt>
                                        </p:tgtEl>
                                        <p:attrNameLst>
                                          <p:attrName>style.visibility</p:attrName>
                                        </p:attrNameLst>
                                      </p:cBhvr>
                                      <p:to>
                                        <p:strVal val="visible"/>
                                      </p:to>
                                    </p:set>
                                    <p:animEffect transition="in" filter="blinds(horizontal)">
                                      <p:cBhvr>
                                        <p:cTn id="13" dur="500"/>
                                        <p:tgtEl>
                                          <p:spTgt spid="38915">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8915">
                                            <p:txEl>
                                              <p:pRg st="3" end="3"/>
                                            </p:txEl>
                                          </p:spTgt>
                                        </p:tgtEl>
                                        <p:attrNameLst>
                                          <p:attrName>style.visibility</p:attrName>
                                        </p:attrNameLst>
                                      </p:cBhvr>
                                      <p:to>
                                        <p:strVal val="visible"/>
                                      </p:to>
                                    </p:set>
                                    <p:animEffect transition="in" filter="blinds(horizontal)">
                                      <p:cBhvr>
                                        <p:cTn id="16" dur="500"/>
                                        <p:tgtEl>
                                          <p:spTgt spid="38915">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8915">
                                            <p:txEl>
                                              <p:pRg st="4" end="4"/>
                                            </p:txEl>
                                          </p:spTgt>
                                        </p:tgtEl>
                                        <p:attrNameLst>
                                          <p:attrName>style.visibility</p:attrName>
                                        </p:attrNameLst>
                                      </p:cBhvr>
                                      <p:to>
                                        <p:strVal val="visible"/>
                                      </p:to>
                                    </p:set>
                                    <p:animEffect transition="in" filter="blinds(horizontal)">
                                      <p:cBhvr>
                                        <p:cTn id="19" dur="500"/>
                                        <p:tgtEl>
                                          <p:spTgt spid="38915">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8915">
                                            <p:txEl>
                                              <p:pRg st="5" end="5"/>
                                            </p:txEl>
                                          </p:spTgt>
                                        </p:tgtEl>
                                        <p:attrNameLst>
                                          <p:attrName>style.visibility</p:attrName>
                                        </p:attrNameLst>
                                      </p:cBhvr>
                                      <p:to>
                                        <p:strVal val="visible"/>
                                      </p:to>
                                    </p:set>
                                    <p:animEffect transition="in" filter="blinds(horizontal)">
                                      <p:cBhvr>
                                        <p:cTn id="22" dur="500"/>
                                        <p:tgtEl>
                                          <p:spTgt spid="389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309298"/>
            <a:ext cx="8042276" cy="1336956"/>
          </a:xfrm>
        </p:spPr>
        <p:txBody>
          <a:bodyPr/>
          <a:lstStyle/>
          <a:p>
            <a:r>
              <a:rPr lang="en-GB" sz="6600" b="1" dirty="0" smtClean="0"/>
              <a:t>Questions!</a:t>
            </a:r>
            <a:endParaRPr lang="en-GB" sz="6600" b="1" dirty="0"/>
          </a:p>
        </p:txBody>
      </p:sp>
    </p:spTree>
    <p:extLst>
      <p:ext uri="{BB962C8B-B14F-4D97-AF65-F5344CB8AC3E}">
        <p14:creationId xmlns:p14="http://schemas.microsoft.com/office/powerpoint/2010/main" val="31637891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92" y="2302136"/>
            <a:ext cx="8759951" cy="1026280"/>
          </a:xfrm>
        </p:spPr>
        <p:txBody>
          <a:bodyPr/>
          <a:lstStyle/>
          <a:p>
            <a:r>
              <a:rPr lang="en-GB" dirty="0" smtClean="0"/>
              <a:t>IEEE 802.11 Logical Architecture</a:t>
            </a:r>
            <a:endParaRPr lang="en-US" dirty="0"/>
          </a:p>
        </p:txBody>
      </p:sp>
    </p:spTree>
    <p:extLst>
      <p:ext uri="{BB962C8B-B14F-4D97-AF65-F5344CB8AC3E}">
        <p14:creationId xmlns:p14="http://schemas.microsoft.com/office/powerpoint/2010/main" val="246232177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07577"/>
            <a:ext cx="5503334" cy="743324"/>
          </a:xfrm>
        </p:spPr>
        <p:txBody>
          <a:bodyPr/>
          <a:lstStyle/>
          <a:p>
            <a:r>
              <a:rPr lang="en-US" sz="3600" dirty="0" smtClean="0"/>
              <a:t>Committee Architecture</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133" y="867834"/>
            <a:ext cx="8438944" cy="2269067"/>
          </a:xfrm>
          <a:prstGeom prst="rect">
            <a:avLst/>
          </a:prstGeom>
        </p:spPr>
      </p:pic>
      <p:sp>
        <p:nvSpPr>
          <p:cNvPr id="5" name="Rectangle 3"/>
          <p:cNvSpPr txBox="1">
            <a:spLocks noChangeArrowheads="1"/>
          </p:cNvSpPr>
          <p:nvPr/>
        </p:nvSpPr>
        <p:spPr>
          <a:xfrm>
            <a:off x="220133" y="3111500"/>
            <a:ext cx="8822266" cy="2374900"/>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gn="just">
              <a:lnSpc>
                <a:spcPct val="80000"/>
              </a:lnSpc>
            </a:pPr>
            <a:r>
              <a:rPr lang="en-GB" sz="2000" dirty="0" smtClean="0">
                <a:latin typeface="Arial"/>
                <a:cs typeface="Arial"/>
              </a:rPr>
              <a:t>The media access control (MAC) and the physical layers (PHY) are organized into a separate set of standards from the logical link control (LLC). </a:t>
            </a:r>
          </a:p>
          <a:p>
            <a:pPr algn="just">
              <a:lnSpc>
                <a:spcPct val="80000"/>
              </a:lnSpc>
            </a:pPr>
            <a:r>
              <a:rPr lang="en-GB" sz="2000" dirty="0" smtClean="0">
                <a:latin typeface="Arial"/>
                <a:cs typeface="Arial"/>
              </a:rPr>
              <a:t>This is because of interdependence between medium access control, medium, and the topology of each standard. </a:t>
            </a:r>
          </a:p>
          <a:p>
            <a:pPr algn="just">
              <a:lnSpc>
                <a:spcPct val="80000"/>
              </a:lnSpc>
            </a:pPr>
            <a:r>
              <a:rPr lang="en-GB" sz="2000" dirty="0" smtClean="0">
                <a:latin typeface="Arial"/>
                <a:cs typeface="Arial"/>
              </a:rPr>
              <a:t>At the same time, a single LLC process can support the logical functions for all underlying MAC and PHY protocols. </a:t>
            </a:r>
            <a:endParaRPr lang="en-GB" sz="2000" dirty="0">
              <a:latin typeface="Arial"/>
              <a:cs typeface="Arial"/>
            </a:endParaRPr>
          </a:p>
        </p:txBody>
      </p:sp>
    </p:spTree>
    <p:extLst>
      <p:ext uri="{BB962C8B-B14F-4D97-AF65-F5344CB8AC3E}">
        <p14:creationId xmlns:p14="http://schemas.microsoft.com/office/powerpoint/2010/main" val="188103539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270" y="12193"/>
            <a:ext cx="7796393" cy="1196292"/>
          </a:xfrm>
        </p:spPr>
        <p:txBody>
          <a:bodyPr/>
          <a:lstStyle/>
          <a:p>
            <a:r>
              <a:rPr lang="en-US" sz="3600" dirty="0" smtClean="0"/>
              <a:t>Logical architecture of the IEEE 802.11 standard</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751" y="1695365"/>
            <a:ext cx="8692450" cy="3200400"/>
          </a:xfrm>
          <a:prstGeom prst="rect">
            <a:avLst/>
          </a:prstGeom>
        </p:spPr>
      </p:pic>
    </p:spTree>
    <p:extLst>
      <p:ext uri="{BB962C8B-B14F-4D97-AF65-F5344CB8AC3E}">
        <p14:creationId xmlns:p14="http://schemas.microsoft.com/office/powerpoint/2010/main" val="3153190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747" y="107577"/>
            <a:ext cx="4970992" cy="788536"/>
          </a:xfrm>
        </p:spPr>
        <p:txBody>
          <a:bodyPr/>
          <a:lstStyle/>
          <a:p>
            <a:r>
              <a:rPr lang="en-US" dirty="0" smtClean="0"/>
              <a:t>IEEE 802.2 LLC</a:t>
            </a:r>
            <a:endParaRPr lang="en-US" dirty="0"/>
          </a:p>
        </p:txBody>
      </p:sp>
      <p:sp>
        <p:nvSpPr>
          <p:cNvPr id="3" name="Content Placeholder 2"/>
          <p:cNvSpPr>
            <a:spLocks noGrp="1"/>
          </p:cNvSpPr>
          <p:nvPr>
            <p:ph idx="1"/>
          </p:nvPr>
        </p:nvSpPr>
        <p:spPr>
          <a:xfrm>
            <a:off x="549275" y="992293"/>
            <a:ext cx="8042276" cy="4859868"/>
          </a:xfrm>
        </p:spPr>
        <p:txBody>
          <a:bodyPr>
            <a:normAutofit lnSpcReduction="10000"/>
          </a:bodyPr>
          <a:lstStyle/>
          <a:p>
            <a:pPr algn="just"/>
            <a:r>
              <a:rPr lang="en-US" dirty="0">
                <a:solidFill>
                  <a:srgbClr val="12252C"/>
                </a:solidFill>
                <a:latin typeface="Arial"/>
                <a:cs typeface="Arial"/>
              </a:rPr>
              <a:t>The logical link control (LLC) is the highest layer of the IEEE 802 Reference Model. </a:t>
            </a:r>
            <a:endParaRPr lang="en-US" dirty="0" smtClean="0">
              <a:solidFill>
                <a:srgbClr val="12252C"/>
              </a:solidFill>
              <a:latin typeface="Arial"/>
              <a:cs typeface="Arial"/>
            </a:endParaRPr>
          </a:p>
          <a:p>
            <a:pPr algn="just"/>
            <a:r>
              <a:rPr lang="en-US" dirty="0" smtClean="0">
                <a:solidFill>
                  <a:srgbClr val="12252C"/>
                </a:solidFill>
                <a:latin typeface="Arial"/>
                <a:cs typeface="Arial"/>
              </a:rPr>
              <a:t>The purpose of the LLC is to exchange data between end users across a LAN that uses 802-based MAC protocols. </a:t>
            </a:r>
          </a:p>
          <a:p>
            <a:pPr algn="just"/>
            <a:r>
              <a:rPr lang="en-US" dirty="0" smtClean="0">
                <a:solidFill>
                  <a:srgbClr val="12252C"/>
                </a:solidFill>
                <a:latin typeface="Arial"/>
                <a:cs typeface="Arial"/>
              </a:rPr>
              <a:t>The </a:t>
            </a:r>
            <a:r>
              <a:rPr lang="en-US" dirty="0">
                <a:solidFill>
                  <a:srgbClr val="12252C"/>
                </a:solidFill>
                <a:latin typeface="Arial"/>
                <a:cs typeface="Arial"/>
              </a:rPr>
              <a:t>LLC provides identification of the upper-layer protocol (ULP), data link control functions, and connection services</a:t>
            </a:r>
            <a:r>
              <a:rPr lang="en-US" dirty="0" smtClean="0">
                <a:solidFill>
                  <a:srgbClr val="12252C"/>
                </a:solidFill>
                <a:latin typeface="Arial"/>
                <a:cs typeface="Arial"/>
              </a:rPr>
              <a:t>.</a:t>
            </a:r>
          </a:p>
          <a:p>
            <a:pPr algn="just"/>
            <a:r>
              <a:rPr lang="en-US" dirty="0">
                <a:solidFill>
                  <a:srgbClr val="12252C"/>
                </a:solidFill>
                <a:latin typeface="Arial"/>
                <a:cs typeface="Arial"/>
              </a:rPr>
              <a:t>It is independent of the topology, transmission medium, and medium access control techniques used at the MAC and PHY layers.</a:t>
            </a:r>
            <a:endParaRPr lang="en-US" dirty="0" smtClean="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254499255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60" y="52711"/>
            <a:ext cx="6695440" cy="605657"/>
          </a:xfrm>
        </p:spPr>
        <p:txBody>
          <a:bodyPr/>
          <a:lstStyle/>
          <a:p>
            <a:r>
              <a:rPr lang="en-US" sz="4000" dirty="0" smtClean="0"/>
              <a:t>LLC service to ULP</a:t>
            </a:r>
            <a:endParaRPr lang="en-US" sz="4000" dirty="0"/>
          </a:p>
        </p:txBody>
      </p:sp>
      <p:sp>
        <p:nvSpPr>
          <p:cNvPr id="3" name="Content Placeholder 2"/>
          <p:cNvSpPr>
            <a:spLocks noGrp="1"/>
          </p:cNvSpPr>
          <p:nvPr>
            <p:ph idx="1"/>
          </p:nvPr>
        </p:nvSpPr>
        <p:spPr>
          <a:xfrm>
            <a:off x="694944" y="658368"/>
            <a:ext cx="8252207" cy="4828032"/>
          </a:xfrm>
        </p:spPr>
        <p:txBody>
          <a:bodyPr>
            <a:normAutofit fontScale="77500" lnSpcReduction="20000"/>
          </a:bodyPr>
          <a:lstStyle/>
          <a:p>
            <a:pPr algn="just"/>
            <a:r>
              <a:rPr lang="en-US" sz="2800" dirty="0">
                <a:solidFill>
                  <a:schemeClr val="accent2">
                    <a:lumMod val="50000"/>
                  </a:schemeClr>
                </a:solidFill>
                <a:latin typeface="Arial"/>
                <a:cs typeface="Arial"/>
              </a:rPr>
              <a:t>Unacknowledged connectionless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rgbClr val="12252C"/>
                </a:solidFill>
                <a:latin typeface="Arial"/>
                <a:cs typeface="Arial"/>
              </a:rPr>
              <a:t>This is the usual best-effort service of a LAN. </a:t>
            </a:r>
          </a:p>
          <a:p>
            <a:pPr lvl="1" algn="just">
              <a:buFont typeface="Wingdings" panose="05000000000000000000" pitchFamily="2" charset="2"/>
              <a:buChar char="§"/>
            </a:pPr>
            <a:r>
              <a:rPr lang="en-US" dirty="0">
                <a:solidFill>
                  <a:srgbClr val="12252C"/>
                </a:solidFill>
                <a:latin typeface="Arial"/>
                <a:cs typeface="Arial"/>
              </a:rPr>
              <a:t>Network entities can exchange link service data units (LSDUs) without the establishment of a data link level connection.</a:t>
            </a:r>
          </a:p>
          <a:p>
            <a:pPr lvl="1" algn="just">
              <a:buFont typeface="Wingdings" panose="05000000000000000000" pitchFamily="2" charset="2"/>
              <a:buChar char="§"/>
            </a:pPr>
            <a:r>
              <a:rPr lang="en-US" dirty="0">
                <a:solidFill>
                  <a:srgbClr val="12252C"/>
                </a:solidFill>
                <a:latin typeface="Arial"/>
                <a:cs typeface="Arial"/>
              </a:rPr>
              <a:t> The data transfer can be point-to-point, multicast, or broadcast</a:t>
            </a:r>
            <a:r>
              <a:rPr lang="en-US" dirty="0" smtClean="0">
                <a:solidFill>
                  <a:srgbClr val="12252C"/>
                </a:solidFill>
                <a:latin typeface="Arial"/>
                <a:cs typeface="Arial"/>
              </a:rPr>
              <a:t>.</a:t>
            </a:r>
            <a:endParaRPr lang="en-US" sz="2600" dirty="0" smtClean="0">
              <a:solidFill>
                <a:schemeClr val="accent2">
                  <a:lumMod val="50000"/>
                </a:schemeClr>
              </a:solidFill>
              <a:latin typeface="Arial"/>
              <a:cs typeface="Arial"/>
            </a:endParaRPr>
          </a:p>
          <a:p>
            <a:pPr algn="just"/>
            <a:r>
              <a:rPr lang="en-US" sz="2800" dirty="0" smtClean="0">
                <a:solidFill>
                  <a:schemeClr val="accent2">
                    <a:lumMod val="50000"/>
                  </a:schemeClr>
                </a:solidFill>
                <a:latin typeface="Arial"/>
                <a:cs typeface="Arial"/>
              </a:rPr>
              <a:t>Acknowledged </a:t>
            </a:r>
            <a:r>
              <a:rPr lang="en-US" sz="2800" dirty="0">
                <a:solidFill>
                  <a:schemeClr val="accent2">
                    <a:lumMod val="50000"/>
                  </a:schemeClr>
                </a:solidFill>
                <a:latin typeface="Arial"/>
                <a:cs typeface="Arial"/>
              </a:rPr>
              <a:t>connection-oriented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chemeClr val="accent2">
                    <a:lumMod val="50000"/>
                  </a:schemeClr>
                </a:solidFill>
                <a:latin typeface="Arial"/>
                <a:cs typeface="Arial"/>
              </a:rPr>
              <a:t>This set of services provides the means for establishing, using, resetting, and terminating data link layer connections. </a:t>
            </a:r>
          </a:p>
          <a:p>
            <a:pPr lvl="1" algn="just">
              <a:buFont typeface="Wingdings" panose="05000000000000000000" pitchFamily="2" charset="2"/>
              <a:buChar char="§"/>
            </a:pPr>
            <a:r>
              <a:rPr lang="en-US" dirty="0">
                <a:solidFill>
                  <a:schemeClr val="accent2">
                    <a:lumMod val="50000"/>
                  </a:schemeClr>
                </a:solidFill>
                <a:latin typeface="Arial"/>
                <a:cs typeface="Arial"/>
              </a:rPr>
              <a:t>This service also provides data link layer sequencing, flow control, and error recovery, for reliably exchanging LSDUs on the established connection. </a:t>
            </a:r>
          </a:p>
          <a:p>
            <a:pPr lvl="1" algn="just">
              <a:buFont typeface="Wingdings" panose="05000000000000000000" pitchFamily="2" charset="2"/>
              <a:buChar char="§"/>
            </a:pPr>
            <a:r>
              <a:rPr lang="en-US" dirty="0">
                <a:solidFill>
                  <a:schemeClr val="accent2">
                    <a:lumMod val="50000"/>
                  </a:schemeClr>
                </a:solidFill>
                <a:latin typeface="Arial"/>
                <a:cs typeface="Arial"/>
              </a:rPr>
              <a:t>Connections are point-to-point</a:t>
            </a:r>
            <a:r>
              <a:rPr lang="en-US" dirty="0" smtClean="0">
                <a:solidFill>
                  <a:schemeClr val="accent2">
                    <a:lumMod val="50000"/>
                  </a:schemeClr>
                </a:solidFill>
                <a:latin typeface="Arial"/>
                <a:cs typeface="Arial"/>
              </a:rPr>
              <a:t>.</a:t>
            </a:r>
            <a:endParaRPr lang="en-US" sz="2600" dirty="0" smtClean="0">
              <a:solidFill>
                <a:schemeClr val="accent2">
                  <a:lumMod val="50000"/>
                </a:schemeClr>
              </a:solidFill>
              <a:latin typeface="Arial"/>
              <a:cs typeface="Arial"/>
            </a:endParaRPr>
          </a:p>
          <a:p>
            <a:pPr algn="just"/>
            <a:r>
              <a:rPr lang="en-US" sz="2800" dirty="0" smtClean="0">
                <a:solidFill>
                  <a:schemeClr val="accent2">
                    <a:lumMod val="50000"/>
                  </a:schemeClr>
                </a:solidFill>
                <a:latin typeface="Arial"/>
                <a:cs typeface="Arial"/>
              </a:rPr>
              <a:t>Acknowledged </a:t>
            </a:r>
            <a:r>
              <a:rPr lang="en-US" sz="2800" dirty="0">
                <a:solidFill>
                  <a:schemeClr val="accent2">
                    <a:lumMod val="50000"/>
                  </a:schemeClr>
                </a:solidFill>
                <a:latin typeface="Arial"/>
                <a:cs typeface="Arial"/>
              </a:rPr>
              <a:t>connectionless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rgbClr val="12252C"/>
                </a:solidFill>
                <a:latin typeface="Arial"/>
                <a:cs typeface="Arial"/>
              </a:rPr>
              <a:t>The acknowledged connectionless services provide the means by which network layer entities can reliably exchange LSDUs, but without the establishment of a data link connection. </a:t>
            </a:r>
          </a:p>
          <a:p>
            <a:pPr lvl="1" algn="just">
              <a:buFont typeface="Wingdings" panose="05000000000000000000" pitchFamily="2" charset="2"/>
              <a:buChar char="§"/>
            </a:pPr>
            <a:r>
              <a:rPr lang="en-US" dirty="0">
                <a:solidFill>
                  <a:srgbClr val="12252C"/>
                </a:solidFill>
                <a:latin typeface="Arial"/>
                <a:cs typeface="Arial"/>
              </a:rPr>
              <a:t>The data unit transfer is point-to-point.</a:t>
            </a:r>
          </a:p>
          <a:p>
            <a:pPr lvl="1" algn="just"/>
            <a:endParaRPr lang="en-US" sz="2600" dirty="0" smtClean="0">
              <a:solidFill>
                <a:schemeClr val="accent2">
                  <a:lumMod val="50000"/>
                </a:schemeClr>
              </a:solidFill>
              <a:latin typeface="Arial"/>
              <a:cs typeface="Arial"/>
            </a:endParaRPr>
          </a:p>
          <a:p>
            <a:pPr lvl="1" algn="just"/>
            <a:endParaRPr lang="en-US" sz="2600" dirty="0">
              <a:solidFill>
                <a:schemeClr val="accent2">
                  <a:lumMod val="50000"/>
                </a:schemeClr>
              </a:solidFill>
              <a:latin typeface="Arial"/>
              <a:cs typeface="Arial"/>
            </a:endParaRPr>
          </a:p>
        </p:txBody>
      </p:sp>
    </p:spTree>
    <p:extLst>
      <p:ext uri="{BB962C8B-B14F-4D97-AF65-F5344CB8AC3E}">
        <p14:creationId xmlns:p14="http://schemas.microsoft.com/office/powerpoint/2010/main" val="28140862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linds(horizontal)">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blinds(horizontal)">
                                      <p:cBhvr>
                                        <p:cTn id="35" dur="500"/>
                                        <p:tgtEl>
                                          <p:spTgt spid="3">
                                            <p:txEl>
                                              <p:pRg st="8" end="8"/>
                                            </p:txEl>
                                          </p:spTgt>
                                        </p:tgtEl>
                                      </p:cBhvr>
                                    </p:animEffect>
                                  </p:childTnLst>
                                </p:cTn>
                              </p:par>
                              <p:par>
                                <p:cTn id="36" presetID="3" presetClass="entr" presetSubtype="1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blinds(horizontal)">
                                      <p:cBhvr>
                                        <p:cTn id="38" dur="500"/>
                                        <p:tgtEl>
                                          <p:spTgt spid="3">
                                            <p:txEl>
                                              <p:pRg st="9" end="9"/>
                                            </p:txEl>
                                          </p:spTgt>
                                        </p:tgtEl>
                                      </p:cBhvr>
                                    </p:animEffect>
                                  </p:childTnLst>
                                </p:cTn>
                              </p:par>
                              <p:par>
                                <p:cTn id="39" presetID="3" presetClass="entr" presetSubtype="10" fill="hold" grpId="0"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blinds(horizontal)">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763" y="107576"/>
            <a:ext cx="8042276" cy="788536"/>
          </a:xfrm>
        </p:spPr>
        <p:txBody>
          <a:bodyPr/>
          <a:lstStyle/>
          <a:p>
            <a:r>
              <a:rPr lang="en-GB" dirty="0" smtClean="0"/>
              <a:t>LLC Service to the MAC layer</a:t>
            </a:r>
            <a:endParaRPr lang="en-US" dirty="0"/>
          </a:p>
        </p:txBody>
      </p:sp>
      <p:sp>
        <p:nvSpPr>
          <p:cNvPr id="3" name="Content Placeholder 2"/>
          <p:cNvSpPr>
            <a:spLocks noGrp="1"/>
          </p:cNvSpPr>
          <p:nvPr>
            <p:ph idx="1"/>
          </p:nvPr>
        </p:nvSpPr>
        <p:spPr>
          <a:xfrm>
            <a:off x="896747" y="905256"/>
            <a:ext cx="8042276" cy="4507991"/>
          </a:xfrm>
        </p:spPr>
        <p:txBody>
          <a:bodyPr>
            <a:normAutofit lnSpcReduction="10000"/>
          </a:bodyPr>
          <a:lstStyle/>
          <a:p>
            <a:r>
              <a:rPr lang="en-GB" dirty="0" smtClean="0"/>
              <a:t>These services fall into two categories:</a:t>
            </a:r>
          </a:p>
          <a:p>
            <a:pPr lvl="1">
              <a:buFont typeface="Wingdings" panose="05000000000000000000" pitchFamily="2" charset="2"/>
              <a:buChar char="§"/>
            </a:pPr>
            <a:r>
              <a:rPr lang="en-US" b="1" dirty="0"/>
              <a:t>Station Services </a:t>
            </a:r>
            <a:r>
              <a:rPr lang="en-US" dirty="0"/>
              <a:t>These </a:t>
            </a:r>
            <a:r>
              <a:rPr lang="en-US" dirty="0" smtClean="0"/>
              <a:t>include: </a:t>
            </a:r>
          </a:p>
          <a:p>
            <a:pPr lvl="2">
              <a:buFont typeface="Courier New" panose="02070309020205020404" pitchFamily="49" charset="0"/>
              <a:buChar char="o"/>
            </a:pPr>
            <a:r>
              <a:rPr lang="en-US" dirty="0" smtClean="0"/>
              <a:t>Authentication </a:t>
            </a:r>
          </a:p>
          <a:p>
            <a:pPr lvl="2">
              <a:buFont typeface="Courier New" panose="02070309020205020404" pitchFamily="49" charset="0"/>
              <a:buChar char="o"/>
            </a:pPr>
            <a:r>
              <a:rPr lang="en-US" dirty="0" err="1" smtClean="0"/>
              <a:t>Deauthentication</a:t>
            </a:r>
            <a:endParaRPr lang="en-US" dirty="0" smtClean="0"/>
          </a:p>
          <a:p>
            <a:pPr lvl="2">
              <a:buFont typeface="Courier New" panose="02070309020205020404" pitchFamily="49" charset="0"/>
              <a:buChar char="o"/>
            </a:pPr>
            <a:r>
              <a:rPr lang="en-US" dirty="0" smtClean="0"/>
              <a:t>Privacy</a:t>
            </a:r>
          </a:p>
          <a:p>
            <a:pPr lvl="2">
              <a:buFont typeface="Courier New" panose="02070309020205020404" pitchFamily="49" charset="0"/>
              <a:buChar char="o"/>
            </a:pPr>
            <a:r>
              <a:rPr lang="en-US" dirty="0" smtClean="0"/>
              <a:t> MSDU delivery</a:t>
            </a:r>
            <a:r>
              <a:rPr lang="en-US" dirty="0"/>
              <a:t>.</a:t>
            </a:r>
          </a:p>
          <a:p>
            <a:pPr lvl="1">
              <a:buFont typeface="Wingdings" panose="05000000000000000000" pitchFamily="2" charset="2"/>
              <a:buChar char="§"/>
            </a:pPr>
            <a:r>
              <a:rPr lang="en-US" b="1" dirty="0" smtClean="0"/>
              <a:t>Distribution </a:t>
            </a:r>
            <a:r>
              <a:rPr lang="en-US" b="1" dirty="0"/>
              <a:t>System Services </a:t>
            </a:r>
            <a:r>
              <a:rPr lang="en-US" dirty="0"/>
              <a:t>These </a:t>
            </a:r>
            <a:r>
              <a:rPr lang="en-US" dirty="0" smtClean="0"/>
              <a:t>include:</a:t>
            </a:r>
          </a:p>
          <a:p>
            <a:pPr lvl="2">
              <a:buFont typeface="Courier New" panose="02070309020205020404" pitchFamily="49" charset="0"/>
              <a:buChar char="o"/>
            </a:pPr>
            <a:r>
              <a:rPr lang="en-US" dirty="0" smtClean="0"/>
              <a:t> Association </a:t>
            </a:r>
          </a:p>
          <a:p>
            <a:pPr lvl="2">
              <a:buFont typeface="Courier New" panose="02070309020205020404" pitchFamily="49" charset="0"/>
              <a:buChar char="o"/>
            </a:pPr>
            <a:r>
              <a:rPr lang="en-US" dirty="0" smtClean="0"/>
              <a:t>Disassociation </a:t>
            </a:r>
          </a:p>
          <a:p>
            <a:pPr lvl="2">
              <a:buFont typeface="Courier New" panose="02070309020205020404" pitchFamily="49" charset="0"/>
              <a:buChar char="o"/>
            </a:pPr>
            <a:r>
              <a:rPr lang="en-US" dirty="0" smtClean="0"/>
              <a:t>Distribution </a:t>
            </a:r>
          </a:p>
          <a:p>
            <a:pPr lvl="2">
              <a:buFont typeface="Courier New" panose="02070309020205020404" pitchFamily="49" charset="0"/>
              <a:buChar char="o"/>
            </a:pPr>
            <a:r>
              <a:rPr lang="en-US" dirty="0" smtClean="0"/>
              <a:t>Integration</a:t>
            </a:r>
          </a:p>
          <a:p>
            <a:pPr lvl="2">
              <a:buFont typeface="Courier New" panose="02070309020205020404" pitchFamily="49" charset="0"/>
              <a:buChar char="o"/>
            </a:pPr>
            <a:r>
              <a:rPr lang="en-US" dirty="0" err="1" smtClean="0"/>
              <a:t>Reassociation</a:t>
            </a:r>
            <a:r>
              <a:rPr lang="en-US" dirty="0"/>
              <a:t>.</a:t>
            </a:r>
          </a:p>
        </p:txBody>
      </p:sp>
    </p:spTree>
    <p:extLst>
      <p:ext uri="{BB962C8B-B14F-4D97-AF65-F5344CB8AC3E}">
        <p14:creationId xmlns:p14="http://schemas.microsoft.com/office/powerpoint/2010/main" val="404312652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US" b="1" dirty="0"/>
              <a:t>Station Services</a:t>
            </a:r>
            <a:endParaRPr lang="en-US" dirty="0"/>
          </a:p>
        </p:txBody>
      </p:sp>
      <p:sp>
        <p:nvSpPr>
          <p:cNvPr id="3" name="Content Placeholder 2"/>
          <p:cNvSpPr>
            <a:spLocks noGrp="1"/>
          </p:cNvSpPr>
          <p:nvPr>
            <p:ph idx="1"/>
          </p:nvPr>
        </p:nvSpPr>
        <p:spPr>
          <a:xfrm>
            <a:off x="549275" y="896112"/>
            <a:ext cx="8042276" cy="4590289"/>
          </a:xfrm>
        </p:spPr>
        <p:txBody>
          <a:bodyPr>
            <a:normAutofit lnSpcReduction="10000"/>
          </a:bodyPr>
          <a:lstStyle/>
          <a:p>
            <a:pPr>
              <a:buFont typeface="Arial" panose="020B0604020202020204" pitchFamily="34" charset="0"/>
              <a:buChar char="•"/>
            </a:pPr>
            <a:r>
              <a:rPr lang="en-US" altLang="en-US" sz="2800" dirty="0"/>
              <a:t>Authentication</a:t>
            </a:r>
          </a:p>
          <a:p>
            <a:pPr lvl="1">
              <a:buFont typeface="Wingdings" panose="05000000000000000000" pitchFamily="2" charset="2"/>
              <a:buChar char="§"/>
            </a:pPr>
            <a:r>
              <a:rPr lang="en-US" altLang="en-US" sz="2400" dirty="0"/>
              <a:t>Establishes identity of stations to each other</a:t>
            </a:r>
          </a:p>
          <a:p>
            <a:pPr>
              <a:buFont typeface="Arial" panose="020B0604020202020204" pitchFamily="34" charset="0"/>
              <a:buChar char="•"/>
            </a:pPr>
            <a:r>
              <a:rPr lang="en-US" altLang="en-US" sz="2800" dirty="0" err="1"/>
              <a:t>Deathentication</a:t>
            </a:r>
            <a:endParaRPr lang="en-US" altLang="en-US" sz="2800" dirty="0"/>
          </a:p>
          <a:p>
            <a:pPr lvl="1">
              <a:buFont typeface="Wingdings" panose="05000000000000000000" pitchFamily="2" charset="2"/>
              <a:buChar char="§"/>
            </a:pPr>
            <a:r>
              <a:rPr lang="en-US" altLang="en-US" sz="2400" dirty="0"/>
              <a:t>Invoked when existing authentication is terminated</a:t>
            </a:r>
          </a:p>
          <a:p>
            <a:pPr>
              <a:buFont typeface="Arial" panose="020B0604020202020204" pitchFamily="34" charset="0"/>
              <a:buChar char="•"/>
            </a:pPr>
            <a:r>
              <a:rPr lang="en-US" altLang="en-US" sz="2800" dirty="0"/>
              <a:t>Privacy</a:t>
            </a:r>
          </a:p>
          <a:p>
            <a:pPr lvl="1">
              <a:buFont typeface="Wingdings" panose="05000000000000000000" pitchFamily="2" charset="2"/>
              <a:buChar char="§"/>
            </a:pPr>
            <a:r>
              <a:rPr lang="en-US" altLang="en-US" sz="2400" dirty="0"/>
              <a:t>Prevents message contents from being read by unintended recipient</a:t>
            </a:r>
          </a:p>
          <a:p>
            <a:pPr>
              <a:buFont typeface="Arial" panose="020B0604020202020204" pitchFamily="34" charset="0"/>
              <a:buChar char="•"/>
            </a:pPr>
            <a:r>
              <a:rPr lang="en-US" dirty="0" smtClean="0"/>
              <a:t> </a:t>
            </a:r>
            <a:r>
              <a:rPr lang="en-US" dirty="0"/>
              <a:t>MSDU delivery</a:t>
            </a:r>
            <a:r>
              <a:rPr lang="en-US" dirty="0" smtClean="0"/>
              <a:t>.</a:t>
            </a:r>
          </a:p>
          <a:p>
            <a:pPr lvl="1">
              <a:buFont typeface="Arial" panose="020B0604020202020204" pitchFamily="34" charset="0"/>
              <a:buChar char="•"/>
            </a:pPr>
            <a:r>
              <a:rPr lang="en-GB" dirty="0" smtClean="0"/>
              <a:t>Information that is delivered as a unit between MAC</a:t>
            </a:r>
            <a:endParaRPr lang="en-US" dirty="0"/>
          </a:p>
          <a:p>
            <a:endParaRPr lang="en-US" dirty="0"/>
          </a:p>
        </p:txBody>
      </p:sp>
    </p:spTree>
    <p:extLst>
      <p:ext uri="{BB962C8B-B14F-4D97-AF65-F5344CB8AC3E}">
        <p14:creationId xmlns:p14="http://schemas.microsoft.com/office/powerpoint/2010/main" val="399785666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35" y="107576"/>
            <a:ext cx="7277989" cy="623944"/>
          </a:xfrm>
        </p:spPr>
        <p:txBody>
          <a:bodyPr/>
          <a:lstStyle/>
          <a:p>
            <a:r>
              <a:rPr lang="en-US" sz="3600" b="1" dirty="0" smtClean="0"/>
              <a:t>Distribution System Services</a:t>
            </a:r>
            <a:endParaRPr lang="en-US" sz="3600" dirty="0"/>
          </a:p>
        </p:txBody>
      </p:sp>
      <p:sp>
        <p:nvSpPr>
          <p:cNvPr id="3" name="Content Placeholder 2"/>
          <p:cNvSpPr>
            <a:spLocks noGrp="1"/>
          </p:cNvSpPr>
          <p:nvPr>
            <p:ph idx="1"/>
          </p:nvPr>
        </p:nvSpPr>
        <p:spPr>
          <a:xfrm>
            <a:off x="841883" y="731520"/>
            <a:ext cx="8042276" cy="4791455"/>
          </a:xfrm>
        </p:spPr>
        <p:txBody>
          <a:bodyPr>
            <a:normAutofit fontScale="85000" lnSpcReduction="20000"/>
          </a:bodyPr>
          <a:lstStyle/>
          <a:p>
            <a:pPr algn="just">
              <a:buFont typeface="Arial" panose="020B0604020202020204" pitchFamily="34" charset="0"/>
              <a:buChar char="•"/>
            </a:pPr>
            <a:r>
              <a:rPr lang="en-US" dirty="0" smtClean="0"/>
              <a:t>Association</a:t>
            </a:r>
          </a:p>
          <a:p>
            <a:pPr lvl="1" algn="just">
              <a:buFont typeface="Wingdings" panose="05000000000000000000" pitchFamily="2" charset="2"/>
              <a:buChar char="§"/>
            </a:pPr>
            <a:r>
              <a:rPr lang="en-US" altLang="en-US" sz="2000" dirty="0"/>
              <a:t>Establishes initial association between station and AP</a:t>
            </a:r>
          </a:p>
          <a:p>
            <a:pPr algn="just">
              <a:buFont typeface="Arial" panose="020B0604020202020204" pitchFamily="34" charset="0"/>
              <a:buChar char="•"/>
            </a:pPr>
            <a:r>
              <a:rPr lang="en-US" dirty="0" smtClean="0"/>
              <a:t>Disassociation </a:t>
            </a:r>
          </a:p>
          <a:p>
            <a:pPr lvl="1" algn="just">
              <a:buFont typeface="Wingdings" panose="05000000000000000000" pitchFamily="2" charset="2"/>
              <a:buChar char="§"/>
            </a:pPr>
            <a:r>
              <a:rPr lang="en-US" altLang="en-US" sz="2000" dirty="0"/>
              <a:t>Association termination notice from station or AP</a:t>
            </a:r>
            <a:endParaRPr lang="en-US" dirty="0"/>
          </a:p>
          <a:p>
            <a:pPr algn="just">
              <a:buFont typeface="Arial" panose="020B0604020202020204" pitchFamily="34" charset="0"/>
              <a:buChar char="•"/>
            </a:pPr>
            <a:r>
              <a:rPr lang="en-US" dirty="0"/>
              <a:t>Distribution </a:t>
            </a:r>
            <a:endParaRPr lang="en-US" dirty="0" smtClean="0"/>
          </a:p>
          <a:p>
            <a:pPr lvl="1" algn="just">
              <a:buFont typeface="Arial" panose="020B0604020202020204" pitchFamily="34" charset="0"/>
              <a:buChar char="•"/>
            </a:pPr>
            <a:r>
              <a:rPr lang="en-GB" dirty="0" smtClean="0"/>
              <a:t>The primary service used by stations to exchange MAC frames when the frame must traverse the DS to get from a station in one BSS to a station in another BSS</a:t>
            </a:r>
            <a:endParaRPr lang="en-US" dirty="0"/>
          </a:p>
          <a:p>
            <a:pPr algn="just">
              <a:buFont typeface="Arial" panose="020B0604020202020204" pitchFamily="34" charset="0"/>
              <a:buChar char="•"/>
            </a:pPr>
            <a:r>
              <a:rPr lang="en-US" dirty="0" smtClean="0"/>
              <a:t>Integration</a:t>
            </a:r>
          </a:p>
          <a:p>
            <a:pPr lvl="1" algn="just">
              <a:buFont typeface="Wingdings" panose="05000000000000000000" pitchFamily="2" charset="2"/>
              <a:buChar char="§"/>
            </a:pPr>
            <a:r>
              <a:rPr lang="en-US" sz="2100" dirty="0" smtClean="0"/>
              <a:t>Enables </a:t>
            </a:r>
            <a:r>
              <a:rPr lang="en-US" sz="2100" dirty="0"/>
              <a:t>the delivery of MAC frames through a portal between a </a:t>
            </a:r>
            <a:r>
              <a:rPr lang="en-US" sz="2100" dirty="0" smtClean="0"/>
              <a:t>distribution system </a:t>
            </a:r>
            <a:r>
              <a:rPr lang="en-US" sz="2100" dirty="0"/>
              <a:t>and a non-802.11 LAN</a:t>
            </a:r>
          </a:p>
          <a:p>
            <a:pPr algn="just">
              <a:buFont typeface="Arial" panose="020B0604020202020204" pitchFamily="34" charset="0"/>
              <a:buChar char="•"/>
            </a:pPr>
            <a:r>
              <a:rPr lang="en-US" dirty="0" err="1" smtClean="0"/>
              <a:t>Reassociation</a:t>
            </a:r>
            <a:endParaRPr lang="en-US" dirty="0" smtClean="0"/>
          </a:p>
          <a:p>
            <a:pPr lvl="1" algn="just">
              <a:buFont typeface="Wingdings" panose="05000000000000000000" pitchFamily="2" charset="2"/>
              <a:buChar char="§"/>
            </a:pPr>
            <a:r>
              <a:rPr lang="en-US" altLang="en-US" sz="2000" dirty="0"/>
              <a:t>Enables transfer of association from one AP to another, allowing station to move from one BSS to another</a:t>
            </a:r>
          </a:p>
          <a:p>
            <a:pPr lvl="1">
              <a:buFont typeface="Arial" panose="020B0604020202020204" pitchFamily="34" charset="0"/>
              <a:buChar char="•"/>
            </a:pPr>
            <a:endParaRPr lang="en-US" dirty="0"/>
          </a:p>
        </p:txBody>
      </p:sp>
    </p:spTree>
    <p:extLst>
      <p:ext uri="{BB962C8B-B14F-4D97-AF65-F5344CB8AC3E}">
        <p14:creationId xmlns:p14="http://schemas.microsoft.com/office/powerpoint/2010/main" val="144845444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51960"/>
          </a:xfrm>
        </p:spPr>
        <p:txBody>
          <a:bodyPr/>
          <a:lstStyle/>
          <a:p>
            <a:r>
              <a:rPr lang="en-US" dirty="0" smtClean="0"/>
              <a:t>MAC Services</a:t>
            </a:r>
            <a:endParaRPr lang="en-US" dirty="0"/>
          </a:p>
        </p:txBody>
      </p:sp>
      <p:sp>
        <p:nvSpPr>
          <p:cNvPr id="3" name="Content Placeholder 2"/>
          <p:cNvSpPr>
            <a:spLocks noGrp="1"/>
          </p:cNvSpPr>
          <p:nvPr>
            <p:ph idx="1"/>
          </p:nvPr>
        </p:nvSpPr>
        <p:spPr>
          <a:xfrm>
            <a:off x="787019" y="1159934"/>
            <a:ext cx="8042276" cy="4343400"/>
          </a:xfrm>
        </p:spPr>
        <p:txBody>
          <a:bodyPr/>
          <a:lstStyle/>
          <a:p>
            <a:pPr algn="just"/>
            <a:r>
              <a:rPr lang="en-US" dirty="0">
                <a:solidFill>
                  <a:srgbClr val="12252C"/>
                </a:solidFill>
                <a:latin typeface="Arial"/>
                <a:cs typeface="Arial"/>
              </a:rPr>
              <a:t>Three services are provided by the MAC </a:t>
            </a:r>
            <a:r>
              <a:rPr lang="en-US" dirty="0" err="1">
                <a:solidFill>
                  <a:srgbClr val="12252C"/>
                </a:solidFill>
                <a:latin typeface="Arial"/>
                <a:cs typeface="Arial"/>
              </a:rPr>
              <a:t>sublayer</a:t>
            </a:r>
            <a:r>
              <a:rPr lang="en-US" dirty="0">
                <a:solidFill>
                  <a:srgbClr val="12252C"/>
                </a:solidFill>
                <a:latin typeface="Arial"/>
                <a:cs typeface="Arial"/>
              </a:rPr>
              <a:t> in IEEE 802.11. These services are as follows:</a:t>
            </a:r>
          </a:p>
          <a:p>
            <a:pPr lvl="1" algn="just"/>
            <a:r>
              <a:rPr lang="en-US" dirty="0">
                <a:solidFill>
                  <a:srgbClr val="12252C"/>
                </a:solidFill>
                <a:latin typeface="Arial"/>
                <a:cs typeface="Arial"/>
              </a:rPr>
              <a:t>Asynchronous data service</a:t>
            </a:r>
          </a:p>
          <a:p>
            <a:pPr lvl="1" algn="just"/>
            <a:r>
              <a:rPr lang="en-US" dirty="0">
                <a:solidFill>
                  <a:srgbClr val="12252C"/>
                </a:solidFill>
                <a:latin typeface="Arial"/>
                <a:cs typeface="Arial"/>
              </a:rPr>
              <a:t>Security services</a:t>
            </a:r>
          </a:p>
          <a:p>
            <a:pPr lvl="1" algn="just"/>
            <a:r>
              <a:rPr lang="en-US" dirty="0">
                <a:solidFill>
                  <a:srgbClr val="12252C"/>
                </a:solidFill>
                <a:latin typeface="Arial"/>
                <a:cs typeface="Arial"/>
              </a:rPr>
              <a:t>MSDU </a:t>
            </a:r>
            <a:r>
              <a:rPr lang="en-US" dirty="0" smtClean="0">
                <a:solidFill>
                  <a:srgbClr val="12252C"/>
                </a:solidFill>
                <a:latin typeface="Arial"/>
                <a:cs typeface="Arial"/>
              </a:rPr>
              <a:t>ordering</a:t>
            </a:r>
          </a:p>
          <a:p>
            <a:endParaRPr lang="en-US" dirty="0">
              <a:solidFill>
                <a:srgbClr val="12252C"/>
              </a:solidFill>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52093" y="3434758"/>
            <a:ext cx="6032500" cy="1574800"/>
          </a:xfrm>
          <a:prstGeom prst="rect">
            <a:avLst/>
          </a:prstGeom>
        </p:spPr>
      </p:pic>
    </p:spTree>
    <p:extLst>
      <p:ext uri="{BB962C8B-B14F-4D97-AF65-F5344CB8AC3E}">
        <p14:creationId xmlns:p14="http://schemas.microsoft.com/office/powerpoint/2010/main" val="40073432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linds(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US" sz="4000" dirty="0" smtClean="0"/>
              <a:t>Asynchronous Data Service</a:t>
            </a:r>
            <a:endParaRPr lang="en-US" sz="4000" dirty="0"/>
          </a:p>
        </p:txBody>
      </p:sp>
      <p:sp>
        <p:nvSpPr>
          <p:cNvPr id="3" name="Content Placeholder 2"/>
          <p:cNvSpPr>
            <a:spLocks noGrp="1"/>
          </p:cNvSpPr>
          <p:nvPr>
            <p:ph idx="1"/>
          </p:nvPr>
        </p:nvSpPr>
        <p:spPr>
          <a:xfrm>
            <a:off x="389467" y="1106425"/>
            <a:ext cx="8754533" cy="4343400"/>
          </a:xfrm>
        </p:spPr>
        <p:txBody>
          <a:bodyPr>
            <a:normAutofit fontScale="92500" lnSpcReduction="10000"/>
          </a:bodyPr>
          <a:lstStyle/>
          <a:p>
            <a:pPr algn="just"/>
            <a:r>
              <a:rPr lang="en-GB" dirty="0">
                <a:latin typeface="Arial"/>
                <a:cs typeface="Arial"/>
              </a:rPr>
              <a:t>This service provides peer LLC entities with the ability to exchange MAC service data units (MSDUs). </a:t>
            </a:r>
          </a:p>
          <a:p>
            <a:pPr algn="just"/>
            <a:r>
              <a:rPr lang="en-GB" dirty="0">
                <a:latin typeface="Arial"/>
                <a:cs typeface="Arial"/>
              </a:rPr>
              <a:t>To support this service the local MAC uses the underlying PHY-level services to transport an MSDU to a peer MAC entity, where it will be delivered to the peer LLC. </a:t>
            </a:r>
          </a:p>
          <a:p>
            <a:pPr algn="just">
              <a:lnSpc>
                <a:spcPct val="90000"/>
              </a:lnSpc>
            </a:pPr>
            <a:r>
              <a:rPr lang="en-GB" dirty="0">
                <a:latin typeface="Arial"/>
                <a:cs typeface="Arial"/>
              </a:rPr>
              <a:t>Such asynchronous MSDU transport is performed on a best-effort, connectionless basis. </a:t>
            </a:r>
          </a:p>
          <a:p>
            <a:pPr algn="just">
              <a:lnSpc>
                <a:spcPct val="90000"/>
              </a:lnSpc>
            </a:pPr>
            <a:r>
              <a:rPr lang="en-GB" dirty="0">
                <a:latin typeface="Arial"/>
                <a:cs typeface="Arial"/>
              </a:rPr>
              <a:t>There are no guarantees that the submitted MSDU will be delivered successfully. </a:t>
            </a:r>
          </a:p>
          <a:p>
            <a:pPr algn="just">
              <a:lnSpc>
                <a:spcPct val="90000"/>
              </a:lnSpc>
            </a:pPr>
            <a:r>
              <a:rPr lang="en-GB" dirty="0">
                <a:latin typeface="Arial"/>
                <a:cs typeface="Arial"/>
              </a:rPr>
              <a:t>Broadcast and multicast transport is part of the asynchronous data service provided by the MAC. </a:t>
            </a:r>
          </a:p>
          <a:p>
            <a:endParaRPr lang="en-US" dirty="0">
              <a:latin typeface="Arial"/>
              <a:cs typeface="Arial"/>
            </a:endParaRPr>
          </a:p>
        </p:txBody>
      </p:sp>
    </p:spTree>
    <p:extLst>
      <p:ext uri="{BB962C8B-B14F-4D97-AF65-F5344CB8AC3E}">
        <p14:creationId xmlns:p14="http://schemas.microsoft.com/office/powerpoint/2010/main" val="38173104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68" y="51308"/>
            <a:ext cx="5367867" cy="677333"/>
          </a:xfrm>
        </p:spPr>
        <p:txBody>
          <a:bodyPr/>
          <a:lstStyle/>
          <a:p>
            <a:r>
              <a:rPr lang="en-US" dirty="0" smtClean="0"/>
              <a:t>Security Services </a:t>
            </a:r>
            <a:endParaRPr lang="en-US" dirty="0"/>
          </a:p>
        </p:txBody>
      </p:sp>
      <p:sp>
        <p:nvSpPr>
          <p:cNvPr id="3" name="Content Placeholder 2"/>
          <p:cNvSpPr>
            <a:spLocks noGrp="1"/>
          </p:cNvSpPr>
          <p:nvPr>
            <p:ph idx="1"/>
          </p:nvPr>
        </p:nvSpPr>
        <p:spPr>
          <a:xfrm>
            <a:off x="643467" y="731520"/>
            <a:ext cx="8335941" cy="4800599"/>
          </a:xfrm>
        </p:spPr>
        <p:txBody>
          <a:bodyPr>
            <a:normAutofit fontScale="85000" lnSpcReduction="20000"/>
          </a:bodyPr>
          <a:lstStyle/>
          <a:p>
            <a:pPr algn="just"/>
            <a:r>
              <a:rPr lang="en-GB" dirty="0">
                <a:solidFill>
                  <a:srgbClr val="12252C"/>
                </a:solidFill>
                <a:latin typeface="Arial"/>
                <a:cs typeface="Arial"/>
              </a:rPr>
              <a:t>Security services in IEEE </a:t>
            </a:r>
            <a:r>
              <a:rPr lang="en-GB" dirty="0" smtClean="0">
                <a:solidFill>
                  <a:srgbClr val="12252C"/>
                </a:solidFill>
                <a:latin typeface="Arial"/>
                <a:cs typeface="Arial"/>
              </a:rPr>
              <a:t>802.11x </a:t>
            </a:r>
            <a:r>
              <a:rPr lang="en-GB" dirty="0">
                <a:solidFill>
                  <a:srgbClr val="12252C"/>
                </a:solidFill>
                <a:latin typeface="Arial"/>
                <a:cs typeface="Arial"/>
              </a:rPr>
              <a:t>are provided by the authentication service and the </a:t>
            </a:r>
            <a:r>
              <a:rPr lang="en-GB" dirty="0">
                <a:latin typeface="Arial" panose="020B0604020202020204" pitchFamily="34" charset="0"/>
                <a:cs typeface="Arial" panose="020B0604020202020204" pitchFamily="34" charset="0"/>
              </a:rPr>
              <a:t>Wi-Fi Protected Access II (WPA2</a:t>
            </a:r>
            <a:r>
              <a:rPr lang="en-GB" dirty="0" smtClean="0">
                <a:latin typeface="Arial" panose="020B0604020202020204" pitchFamily="34" charset="0"/>
                <a:cs typeface="Arial" panose="020B0604020202020204" pitchFamily="34" charset="0"/>
              </a:rPr>
              <a:t>) </a:t>
            </a:r>
            <a:r>
              <a:rPr lang="en-GB" dirty="0" smtClean="0">
                <a:solidFill>
                  <a:srgbClr val="12252C"/>
                </a:solidFill>
                <a:latin typeface="Arial"/>
                <a:cs typeface="Arial"/>
              </a:rPr>
              <a:t>mechanism</a:t>
            </a:r>
            <a:r>
              <a:rPr lang="en-GB" dirty="0">
                <a:solidFill>
                  <a:srgbClr val="12252C"/>
                </a:solidFill>
                <a:latin typeface="Arial"/>
                <a:cs typeface="Arial"/>
              </a:rPr>
              <a:t>. </a:t>
            </a:r>
          </a:p>
          <a:p>
            <a:pPr algn="just"/>
            <a:r>
              <a:rPr lang="en-GB" dirty="0">
                <a:solidFill>
                  <a:srgbClr val="12252C"/>
                </a:solidFill>
                <a:latin typeface="Arial"/>
                <a:cs typeface="Arial"/>
              </a:rPr>
              <a:t>The scope of the security services provided is limited to station-to-station data exchange. </a:t>
            </a:r>
          </a:p>
          <a:p>
            <a:pPr algn="just"/>
            <a:r>
              <a:rPr lang="en-GB" dirty="0">
                <a:solidFill>
                  <a:srgbClr val="12252C"/>
                </a:solidFill>
                <a:latin typeface="Arial"/>
                <a:cs typeface="Arial"/>
              </a:rPr>
              <a:t>The privacy service offered by an IEEE </a:t>
            </a:r>
            <a:r>
              <a:rPr lang="en-GB" dirty="0" smtClean="0">
                <a:solidFill>
                  <a:srgbClr val="12252C"/>
                </a:solidFill>
                <a:latin typeface="Arial"/>
                <a:cs typeface="Arial"/>
              </a:rPr>
              <a:t>802.11x WPA2 </a:t>
            </a:r>
            <a:r>
              <a:rPr lang="en-GB" dirty="0">
                <a:solidFill>
                  <a:srgbClr val="12252C"/>
                </a:solidFill>
                <a:latin typeface="Arial"/>
                <a:cs typeface="Arial"/>
              </a:rPr>
              <a:t>implementation is the encryption of the MSDU. </a:t>
            </a:r>
          </a:p>
          <a:p>
            <a:pPr algn="just"/>
            <a:r>
              <a:rPr lang="en-GB" dirty="0" smtClean="0">
                <a:solidFill>
                  <a:srgbClr val="12252C"/>
                </a:solidFill>
                <a:latin typeface="Arial"/>
                <a:cs typeface="Arial"/>
              </a:rPr>
              <a:t>The </a:t>
            </a:r>
            <a:r>
              <a:rPr lang="en-GB" dirty="0">
                <a:solidFill>
                  <a:srgbClr val="12252C"/>
                </a:solidFill>
                <a:latin typeface="Arial"/>
                <a:cs typeface="Arial"/>
              </a:rPr>
              <a:t>actual implementation of the </a:t>
            </a:r>
            <a:r>
              <a:rPr lang="en-GB" dirty="0" smtClean="0">
                <a:solidFill>
                  <a:srgbClr val="12252C"/>
                </a:solidFill>
                <a:latin typeface="Arial"/>
                <a:cs typeface="Arial"/>
              </a:rPr>
              <a:t>WPA2 </a:t>
            </a:r>
            <a:r>
              <a:rPr lang="en-GB" dirty="0">
                <a:solidFill>
                  <a:srgbClr val="12252C"/>
                </a:solidFill>
                <a:latin typeface="Arial"/>
                <a:cs typeface="Arial"/>
              </a:rPr>
              <a:t>service is transparent to the LLC and other layers above the MAC sublayer. </a:t>
            </a:r>
          </a:p>
          <a:p>
            <a:pPr algn="just"/>
            <a:r>
              <a:rPr lang="en-GB" dirty="0" smtClean="0">
                <a:solidFill>
                  <a:srgbClr val="12252C"/>
                </a:solidFill>
                <a:latin typeface="Arial"/>
                <a:cs typeface="Arial"/>
              </a:rPr>
              <a:t>The </a:t>
            </a:r>
            <a:r>
              <a:rPr lang="en-GB" dirty="0">
                <a:solidFill>
                  <a:srgbClr val="12252C"/>
                </a:solidFill>
                <a:latin typeface="Arial"/>
                <a:cs typeface="Arial"/>
              </a:rPr>
              <a:t>security services provided by the </a:t>
            </a:r>
            <a:r>
              <a:rPr lang="en-GB" dirty="0" smtClean="0">
                <a:solidFill>
                  <a:srgbClr val="12252C"/>
                </a:solidFill>
                <a:latin typeface="Arial"/>
                <a:cs typeface="Arial"/>
              </a:rPr>
              <a:t>WPA2 </a:t>
            </a:r>
            <a:r>
              <a:rPr lang="en-GB" dirty="0">
                <a:solidFill>
                  <a:srgbClr val="12252C"/>
                </a:solidFill>
                <a:latin typeface="Arial"/>
                <a:cs typeface="Arial"/>
              </a:rPr>
              <a:t>in IEEE </a:t>
            </a:r>
            <a:r>
              <a:rPr lang="en-GB" dirty="0" smtClean="0">
                <a:solidFill>
                  <a:srgbClr val="12252C"/>
                </a:solidFill>
                <a:latin typeface="Arial"/>
                <a:cs typeface="Arial"/>
              </a:rPr>
              <a:t>802.11x </a:t>
            </a:r>
            <a:r>
              <a:rPr lang="en-GB" dirty="0">
                <a:solidFill>
                  <a:srgbClr val="12252C"/>
                </a:solidFill>
                <a:latin typeface="Arial"/>
                <a:cs typeface="Arial"/>
              </a:rPr>
              <a:t>were designed to support the following security goals: </a:t>
            </a:r>
            <a:endParaRPr lang="en-GB" dirty="0" smtClean="0">
              <a:solidFill>
                <a:srgbClr val="12252C"/>
              </a:solidFill>
              <a:latin typeface="Arial"/>
              <a:cs typeface="Arial"/>
            </a:endParaRPr>
          </a:p>
          <a:p>
            <a:pPr lvl="1" algn="just">
              <a:buFont typeface="Wingdings" panose="05000000000000000000" pitchFamily="2" charset="2"/>
              <a:buChar char="§"/>
            </a:pPr>
            <a:r>
              <a:rPr lang="en-GB" dirty="0" smtClean="0">
                <a:solidFill>
                  <a:srgbClr val="12252C"/>
                </a:solidFill>
                <a:latin typeface="Arial"/>
                <a:cs typeface="Arial"/>
              </a:rPr>
              <a:t>Confidentiality 			</a:t>
            </a:r>
          </a:p>
          <a:p>
            <a:pPr lvl="1" algn="just">
              <a:buFont typeface="Wingdings" panose="05000000000000000000" pitchFamily="2" charset="2"/>
              <a:buChar char="§"/>
            </a:pPr>
            <a:r>
              <a:rPr lang="en-GB" dirty="0" smtClean="0">
                <a:solidFill>
                  <a:srgbClr val="12252C"/>
                </a:solidFill>
                <a:latin typeface="Arial"/>
                <a:cs typeface="Arial"/>
              </a:rPr>
              <a:t>Access control</a:t>
            </a:r>
          </a:p>
          <a:p>
            <a:pPr lvl="1" algn="just">
              <a:buFont typeface="Wingdings" panose="05000000000000000000" pitchFamily="2" charset="2"/>
              <a:buChar char="§"/>
            </a:pPr>
            <a:r>
              <a:rPr lang="en-GB" dirty="0" smtClean="0">
                <a:solidFill>
                  <a:srgbClr val="12252C"/>
                </a:solidFill>
                <a:latin typeface="Arial"/>
                <a:cs typeface="Arial"/>
              </a:rPr>
              <a:t>Data integrity </a:t>
            </a:r>
            <a:endParaRPr lang="en-US" dirty="0">
              <a:solidFill>
                <a:srgbClr val="12252C"/>
              </a:solidFill>
              <a:latin typeface="Arial"/>
              <a:cs typeface="Arial"/>
            </a:endParaRPr>
          </a:p>
        </p:txBody>
      </p:sp>
    </p:spTree>
    <p:extLst>
      <p:ext uri="{BB962C8B-B14F-4D97-AF65-F5344CB8AC3E}">
        <p14:creationId xmlns:p14="http://schemas.microsoft.com/office/powerpoint/2010/main" val="18031798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linds(horizontal)">
                                      <p:cBhvr>
                                        <p:cTn id="33" dur="500"/>
                                        <p:tgtEl>
                                          <p:spTgt spid="3">
                                            <p:txEl>
                                              <p:pRg st="6" end="6"/>
                                            </p:txEl>
                                          </p:spTgt>
                                        </p:tgtEl>
                                      </p:cBhvr>
                                    </p:animEffect>
                                  </p:childTnLst>
                                </p:cTn>
                              </p:par>
                              <p:par>
                                <p:cTn id="34" presetID="3" presetClass="entr" presetSubtype="10"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blinds(horizontal)">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280795" y="44586"/>
            <a:ext cx="4750858" cy="632070"/>
          </a:xfrm>
        </p:spPr>
        <p:txBody>
          <a:bodyPr/>
          <a:lstStyle/>
          <a:p>
            <a:r>
              <a:rPr lang="en-GB" dirty="0">
                <a:latin typeface="Verdana" charset="0"/>
              </a:rPr>
              <a:t>MSDU ordering </a:t>
            </a:r>
          </a:p>
        </p:txBody>
      </p:sp>
      <p:sp>
        <p:nvSpPr>
          <p:cNvPr id="70659" name="Rectangle 3"/>
          <p:cNvSpPr>
            <a:spLocks noGrp="1" noChangeArrowheads="1"/>
          </p:cNvSpPr>
          <p:nvPr>
            <p:ph type="body" idx="1"/>
          </p:nvPr>
        </p:nvSpPr>
        <p:spPr>
          <a:xfrm>
            <a:off x="805307" y="867663"/>
            <a:ext cx="8042276" cy="4453468"/>
          </a:xfrm>
        </p:spPr>
        <p:txBody>
          <a:bodyPr>
            <a:normAutofit fontScale="92500" lnSpcReduction="20000"/>
          </a:bodyPr>
          <a:lstStyle/>
          <a:p>
            <a:pPr algn="just"/>
            <a:r>
              <a:rPr lang="en-GB" dirty="0">
                <a:latin typeface="Verdana" charset="0"/>
              </a:rPr>
              <a:t>The services provided by the MAC </a:t>
            </a:r>
            <a:r>
              <a:rPr lang="en-GB" dirty="0" err="1">
                <a:latin typeface="Verdana" charset="0"/>
              </a:rPr>
              <a:t>sublayer</a:t>
            </a:r>
            <a:r>
              <a:rPr lang="en-GB" dirty="0">
                <a:latin typeface="Verdana" charset="0"/>
              </a:rPr>
              <a:t> permit, and may require, the reordering of MSDUs. </a:t>
            </a:r>
          </a:p>
          <a:p>
            <a:pPr algn="just"/>
            <a:r>
              <a:rPr lang="en-GB" dirty="0">
                <a:latin typeface="Verdana" charset="0"/>
              </a:rPr>
              <a:t>The MAC will intentionally reorder MSDUs only if necessary to improve the likelihood of successful delivery based on the power management mode of the designated recipient station. </a:t>
            </a:r>
            <a:endParaRPr lang="en-GB" dirty="0" smtClean="0">
              <a:latin typeface="Verdana" charset="0"/>
            </a:endParaRPr>
          </a:p>
          <a:p>
            <a:pPr algn="just">
              <a:lnSpc>
                <a:spcPct val="90000"/>
              </a:lnSpc>
            </a:pPr>
            <a:r>
              <a:rPr lang="en-GB" dirty="0">
                <a:latin typeface="Verdana" charset="0"/>
              </a:rPr>
              <a:t>The sole effect of this reordering is a change in the delivery order of broadcast and multicast MSDUs. </a:t>
            </a:r>
          </a:p>
          <a:p>
            <a:pPr algn="just">
              <a:lnSpc>
                <a:spcPct val="90000"/>
              </a:lnSpc>
            </a:pPr>
            <a:r>
              <a:rPr lang="en-GB" dirty="0">
                <a:latin typeface="Verdana" charset="0"/>
              </a:rPr>
              <a:t>This change is relative to directed, or unicast, MSDUs originating from a single source station address. </a:t>
            </a:r>
          </a:p>
          <a:p>
            <a:pPr algn="just">
              <a:lnSpc>
                <a:spcPct val="90000"/>
              </a:lnSpc>
            </a:pPr>
            <a:r>
              <a:rPr lang="en-GB" dirty="0">
                <a:latin typeface="Verdana" charset="0"/>
              </a:rPr>
              <a:t>Unicast MSDUs are given priority over multicast and broadcast. </a:t>
            </a:r>
          </a:p>
          <a:p>
            <a:endParaRPr lang="en-GB" dirty="0">
              <a:latin typeface="Verdana" charset="0"/>
            </a:endParaRPr>
          </a:p>
        </p:txBody>
      </p:sp>
    </p:spTree>
    <p:extLst>
      <p:ext uri="{BB962C8B-B14F-4D97-AF65-F5344CB8AC3E}">
        <p14:creationId xmlns:p14="http://schemas.microsoft.com/office/powerpoint/2010/main" val="4586005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Effect transition="in" filter="blinds(horizontal)">
                                      <p:cBhvr>
                                        <p:cTn id="7" dur="500"/>
                                        <p:tgtEl>
                                          <p:spTgt spid="706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0659">
                                            <p:txEl>
                                              <p:pRg st="1" end="1"/>
                                            </p:txEl>
                                          </p:spTgt>
                                        </p:tgtEl>
                                        <p:attrNameLst>
                                          <p:attrName>style.visibility</p:attrName>
                                        </p:attrNameLst>
                                      </p:cBhvr>
                                      <p:to>
                                        <p:strVal val="visible"/>
                                      </p:to>
                                    </p:set>
                                    <p:animEffect transition="in" filter="blinds(horizontal)">
                                      <p:cBhvr>
                                        <p:cTn id="12" dur="500"/>
                                        <p:tgtEl>
                                          <p:spTgt spid="706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0659">
                                            <p:txEl>
                                              <p:pRg st="2" end="2"/>
                                            </p:txEl>
                                          </p:spTgt>
                                        </p:tgtEl>
                                        <p:attrNameLst>
                                          <p:attrName>style.visibility</p:attrName>
                                        </p:attrNameLst>
                                      </p:cBhvr>
                                      <p:to>
                                        <p:strVal val="visible"/>
                                      </p:to>
                                    </p:set>
                                    <p:animEffect transition="in" filter="blinds(horizontal)">
                                      <p:cBhvr>
                                        <p:cTn id="17" dur="500"/>
                                        <p:tgtEl>
                                          <p:spTgt spid="706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0659">
                                            <p:txEl>
                                              <p:pRg st="3" end="3"/>
                                            </p:txEl>
                                          </p:spTgt>
                                        </p:tgtEl>
                                        <p:attrNameLst>
                                          <p:attrName>style.visibility</p:attrName>
                                        </p:attrNameLst>
                                      </p:cBhvr>
                                      <p:to>
                                        <p:strVal val="visible"/>
                                      </p:to>
                                    </p:set>
                                    <p:animEffect transition="in" filter="blinds(horizontal)">
                                      <p:cBhvr>
                                        <p:cTn id="22" dur="500"/>
                                        <p:tgtEl>
                                          <p:spTgt spid="706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0659">
                                            <p:txEl>
                                              <p:pRg st="4" end="4"/>
                                            </p:txEl>
                                          </p:spTgt>
                                        </p:tgtEl>
                                        <p:attrNameLst>
                                          <p:attrName>style.visibility</p:attrName>
                                        </p:attrNameLst>
                                      </p:cBhvr>
                                      <p:to>
                                        <p:strVal val="visible"/>
                                      </p:to>
                                    </p:set>
                                    <p:animEffect transition="in" filter="blinds(horizontal)">
                                      <p:cBhvr>
                                        <p:cTn id="27"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61392" cy="629024"/>
          </a:xfrm>
        </p:spPr>
        <p:txBody>
          <a:bodyPr/>
          <a:lstStyle/>
          <a:p>
            <a:r>
              <a:rPr lang="en-US" dirty="0" smtClean="0"/>
              <a:t>MAC Frame</a:t>
            </a:r>
            <a:endParaRPr lang="en-US" dirty="0"/>
          </a:p>
        </p:txBody>
      </p:sp>
      <p:sp>
        <p:nvSpPr>
          <p:cNvPr id="3" name="Content Placeholder 2"/>
          <p:cNvSpPr>
            <a:spLocks noGrp="1"/>
          </p:cNvSpPr>
          <p:nvPr>
            <p:ph idx="1"/>
          </p:nvPr>
        </p:nvSpPr>
        <p:spPr>
          <a:xfrm>
            <a:off x="889529" y="757768"/>
            <a:ext cx="8042276" cy="4741334"/>
          </a:xfrm>
        </p:spPr>
        <p:txBody>
          <a:bodyPr>
            <a:normAutofit fontScale="92500" lnSpcReduction="10000"/>
          </a:bodyPr>
          <a:lstStyle/>
          <a:p>
            <a:pPr algn="just"/>
            <a:r>
              <a:rPr lang="en-US" dirty="0">
                <a:solidFill>
                  <a:srgbClr val="12252C"/>
                </a:solidFill>
                <a:latin typeface="Arial"/>
                <a:cs typeface="Arial"/>
              </a:rPr>
              <a:t>All stations must construct frames for transmission and decode frames upon reception, based on a standard frame format</a:t>
            </a:r>
            <a:r>
              <a:rPr lang="en-US" dirty="0" smtClean="0">
                <a:solidFill>
                  <a:srgbClr val="12252C"/>
                </a:solidFill>
                <a:latin typeface="Arial"/>
                <a:cs typeface="Arial"/>
              </a:rPr>
              <a:t>.</a:t>
            </a:r>
            <a:endParaRPr lang="en-US" dirty="0">
              <a:solidFill>
                <a:srgbClr val="12252C"/>
              </a:solidFill>
              <a:latin typeface="Arial"/>
              <a:cs typeface="Arial"/>
            </a:endParaRPr>
          </a:p>
          <a:p>
            <a:pPr algn="just"/>
            <a:r>
              <a:rPr lang="en-US" dirty="0">
                <a:solidFill>
                  <a:srgbClr val="12252C"/>
                </a:solidFill>
                <a:latin typeface="Arial"/>
                <a:cs typeface="Arial"/>
              </a:rPr>
              <a:t>The MAC protocol data units (MPDUs), or frames, are described as a sequence of fields in a specific </a:t>
            </a:r>
            <a:r>
              <a:rPr lang="en-US" dirty="0" smtClean="0">
                <a:solidFill>
                  <a:srgbClr val="12252C"/>
                </a:solidFill>
                <a:latin typeface="Arial"/>
                <a:cs typeface="Arial"/>
              </a:rPr>
              <a:t>order.</a:t>
            </a:r>
          </a:p>
          <a:p>
            <a:pPr algn="just"/>
            <a:r>
              <a:rPr lang="en-US" dirty="0">
                <a:solidFill>
                  <a:srgbClr val="12252C"/>
                </a:solidFill>
                <a:latin typeface="Arial"/>
                <a:cs typeface="Arial"/>
              </a:rPr>
              <a:t>Each frame consists of the following basic components:</a:t>
            </a:r>
          </a:p>
          <a:p>
            <a:pPr lvl="1" algn="just"/>
            <a:r>
              <a:rPr lang="en-US" dirty="0">
                <a:solidFill>
                  <a:srgbClr val="12252C"/>
                </a:solidFill>
                <a:latin typeface="Arial"/>
                <a:cs typeface="Arial"/>
              </a:rPr>
              <a:t>A MAC header, which consists of frame control, duration, address, and sequence control information</a:t>
            </a:r>
          </a:p>
          <a:p>
            <a:pPr lvl="1" algn="just"/>
            <a:r>
              <a:rPr lang="en-US" dirty="0">
                <a:solidFill>
                  <a:srgbClr val="12252C"/>
                </a:solidFill>
                <a:latin typeface="Arial"/>
                <a:cs typeface="Arial"/>
              </a:rPr>
              <a:t>A variable length frame body, which contains information specific to the frame type. For example, in data frames, this would contain upper layer data.</a:t>
            </a:r>
          </a:p>
          <a:p>
            <a:pPr lvl="1" algn="just"/>
            <a:r>
              <a:rPr lang="en-US" dirty="0">
                <a:solidFill>
                  <a:srgbClr val="12252C"/>
                </a:solidFill>
                <a:latin typeface="Arial"/>
                <a:cs typeface="Arial"/>
              </a:rPr>
              <a:t>A frame check sequence (FCS), which contains an IEEE 32-bit cyclic redundancy check (CRC)</a:t>
            </a:r>
          </a:p>
        </p:txBody>
      </p:sp>
    </p:spTree>
    <p:extLst>
      <p:ext uri="{BB962C8B-B14F-4D97-AF65-F5344CB8AC3E}">
        <p14:creationId xmlns:p14="http://schemas.microsoft.com/office/powerpoint/2010/main" val="192401503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903258" cy="654424"/>
          </a:xfrm>
        </p:spPr>
        <p:txBody>
          <a:bodyPr/>
          <a:lstStyle/>
          <a:p>
            <a:r>
              <a:rPr lang="en-US" dirty="0" smtClean="0"/>
              <a:t>Frame Types</a:t>
            </a:r>
            <a:endParaRPr lang="en-US" dirty="0"/>
          </a:p>
        </p:txBody>
      </p:sp>
      <p:sp>
        <p:nvSpPr>
          <p:cNvPr id="3" name="Content Placeholder 2"/>
          <p:cNvSpPr>
            <a:spLocks noGrp="1"/>
          </p:cNvSpPr>
          <p:nvPr>
            <p:ph idx="1"/>
          </p:nvPr>
        </p:nvSpPr>
        <p:spPr>
          <a:xfrm>
            <a:off x="930275" y="778934"/>
            <a:ext cx="8042276" cy="4216400"/>
          </a:xfrm>
        </p:spPr>
        <p:txBody>
          <a:bodyPr/>
          <a:lstStyle/>
          <a:p>
            <a:pPr marL="0" indent="0" algn="just">
              <a:buNone/>
            </a:pPr>
            <a:r>
              <a:rPr lang="en-US" dirty="0">
                <a:solidFill>
                  <a:srgbClr val="12252C"/>
                </a:solidFill>
                <a:latin typeface="Arial"/>
                <a:cs typeface="Arial"/>
              </a:rPr>
              <a:t>The three main types of frames used in the MAC layer are as follows:</a:t>
            </a:r>
          </a:p>
          <a:p>
            <a:pPr algn="just"/>
            <a:r>
              <a:rPr lang="en-US" b="1" dirty="0">
                <a:solidFill>
                  <a:srgbClr val="12252C"/>
                </a:solidFill>
                <a:latin typeface="Arial"/>
                <a:cs typeface="Arial"/>
              </a:rPr>
              <a:t>Data </a:t>
            </a:r>
            <a:r>
              <a:rPr lang="en-US" b="1" dirty="0" smtClean="0">
                <a:solidFill>
                  <a:srgbClr val="12252C"/>
                </a:solidFill>
                <a:latin typeface="Arial"/>
                <a:cs typeface="Arial"/>
              </a:rPr>
              <a:t>frames </a:t>
            </a:r>
            <a:r>
              <a:rPr lang="en-US" dirty="0" smtClean="0">
                <a:solidFill>
                  <a:srgbClr val="12252C"/>
                </a:solidFill>
                <a:latin typeface="Arial"/>
                <a:cs typeface="Arial"/>
              </a:rPr>
              <a:t>– Used for data transmission</a:t>
            </a:r>
            <a:endParaRPr lang="en-US" dirty="0">
              <a:solidFill>
                <a:srgbClr val="12252C"/>
              </a:solidFill>
              <a:latin typeface="Arial"/>
              <a:cs typeface="Arial"/>
            </a:endParaRPr>
          </a:p>
          <a:p>
            <a:pPr algn="just"/>
            <a:r>
              <a:rPr lang="en-US" b="1" dirty="0">
                <a:solidFill>
                  <a:srgbClr val="12252C"/>
                </a:solidFill>
                <a:latin typeface="Arial"/>
                <a:cs typeface="Arial"/>
              </a:rPr>
              <a:t>Control </a:t>
            </a:r>
            <a:r>
              <a:rPr lang="en-US" b="1" dirty="0" smtClean="0">
                <a:solidFill>
                  <a:srgbClr val="12252C"/>
                </a:solidFill>
                <a:latin typeface="Arial"/>
                <a:cs typeface="Arial"/>
              </a:rPr>
              <a:t>frames </a:t>
            </a:r>
            <a:r>
              <a:rPr lang="en-US" dirty="0" smtClean="0">
                <a:solidFill>
                  <a:srgbClr val="12252C"/>
                </a:solidFill>
                <a:latin typeface="Arial"/>
                <a:cs typeface="Arial"/>
              </a:rPr>
              <a:t>– Control access to medium, such as Request To Send (RTS), Clear to Send (CTS) and Acknowledge (ACK).</a:t>
            </a:r>
            <a:endParaRPr lang="en-US" dirty="0">
              <a:solidFill>
                <a:srgbClr val="12252C"/>
              </a:solidFill>
              <a:latin typeface="Arial"/>
              <a:cs typeface="Arial"/>
            </a:endParaRPr>
          </a:p>
          <a:p>
            <a:pPr algn="just"/>
            <a:r>
              <a:rPr lang="en-US" b="1" dirty="0">
                <a:solidFill>
                  <a:srgbClr val="12252C"/>
                </a:solidFill>
                <a:latin typeface="Arial"/>
                <a:cs typeface="Arial"/>
              </a:rPr>
              <a:t>Management </a:t>
            </a:r>
            <a:r>
              <a:rPr lang="en-US" b="1" dirty="0" smtClean="0">
                <a:solidFill>
                  <a:srgbClr val="12252C"/>
                </a:solidFill>
                <a:latin typeface="Arial"/>
                <a:cs typeface="Arial"/>
              </a:rPr>
              <a:t>frames </a:t>
            </a:r>
            <a:r>
              <a:rPr lang="en-US" dirty="0" smtClean="0">
                <a:solidFill>
                  <a:srgbClr val="12252C"/>
                </a:solidFill>
                <a:latin typeface="Arial"/>
                <a:cs typeface="Arial"/>
              </a:rPr>
              <a:t>– Transmitted in the same manner as data frames to exchange management information, but are not forwarded to upper layer.</a:t>
            </a:r>
            <a:endParaRPr lang="en-US" dirty="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39463157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49275" y="107576"/>
            <a:ext cx="8042276" cy="844924"/>
          </a:xfrm>
        </p:spPr>
        <p:txBody>
          <a:bodyPr/>
          <a:lstStyle/>
          <a:p>
            <a:r>
              <a:rPr lang="en-GB" dirty="0" smtClean="0">
                <a:latin typeface="Verdana" charset="0"/>
              </a:rPr>
              <a:t>MAC Architecture</a:t>
            </a:r>
            <a:endParaRPr lang="en-GB" dirty="0">
              <a:latin typeface="Verdana" charset="0"/>
            </a:endParaRPr>
          </a:p>
        </p:txBody>
      </p:sp>
      <p:pic>
        <p:nvPicPr>
          <p:cNvPr id="2" name="Picture 1"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551" y="952500"/>
            <a:ext cx="7620000" cy="4220633"/>
          </a:xfrm>
          <a:prstGeom prst="rect">
            <a:avLst/>
          </a:prstGeom>
        </p:spPr>
      </p:pic>
    </p:spTree>
    <p:extLst>
      <p:ext uri="{BB962C8B-B14F-4D97-AF65-F5344CB8AC3E}">
        <p14:creationId xmlns:p14="http://schemas.microsoft.com/office/powerpoint/2010/main" val="22858967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49275" y="107576"/>
            <a:ext cx="8042276" cy="623944"/>
          </a:xfrm>
        </p:spPr>
        <p:txBody>
          <a:bodyPr/>
          <a:lstStyle/>
          <a:p>
            <a:r>
              <a:rPr lang="en-GB" dirty="0" smtClean="0">
                <a:latin typeface="Verdana" charset="0"/>
              </a:rPr>
              <a:t>MAC Architecture</a:t>
            </a:r>
            <a:endParaRPr lang="en-GB" dirty="0">
              <a:latin typeface="Verdana" charset="0"/>
            </a:endParaRPr>
          </a:p>
        </p:txBody>
      </p:sp>
      <p:sp>
        <p:nvSpPr>
          <p:cNvPr id="3" name="Rectangle 2"/>
          <p:cNvSpPr/>
          <p:nvPr/>
        </p:nvSpPr>
        <p:spPr>
          <a:xfrm>
            <a:off x="399626" y="676946"/>
            <a:ext cx="8652934" cy="5262979"/>
          </a:xfrm>
          <a:prstGeom prst="rect">
            <a:avLst/>
          </a:prstGeom>
        </p:spPr>
        <p:txBody>
          <a:bodyPr wrap="square">
            <a:spAutoFit/>
          </a:bodyPr>
          <a:lstStyle/>
          <a:p>
            <a:pPr marL="342900" indent="-342900" algn="just">
              <a:buFont typeface="Arial"/>
              <a:buChar char="•"/>
            </a:pPr>
            <a:r>
              <a:rPr lang="en-US" sz="2400" dirty="0">
                <a:solidFill>
                  <a:srgbClr val="12252C"/>
                </a:solidFill>
                <a:latin typeface="Arial"/>
                <a:cs typeface="Arial"/>
              </a:rPr>
              <a:t>The fundamental access method of the IEEE 802.11 MAC, </a:t>
            </a:r>
            <a:r>
              <a:rPr lang="en-US" sz="2400" b="1" dirty="0">
                <a:solidFill>
                  <a:srgbClr val="12252C"/>
                </a:solidFill>
                <a:latin typeface="Arial"/>
                <a:cs typeface="Arial"/>
              </a:rPr>
              <a:t>carrier sense multiple access with collision avoidance </a:t>
            </a:r>
            <a:r>
              <a:rPr lang="en-US" sz="2400" dirty="0">
                <a:solidFill>
                  <a:srgbClr val="12252C"/>
                </a:solidFill>
                <a:latin typeface="Arial"/>
                <a:cs typeface="Arial"/>
              </a:rPr>
              <a:t>(CSMA/CA), is called the Distributed Coordination Function (DCF). </a:t>
            </a:r>
            <a:endParaRPr lang="en-US" sz="2400" dirty="0" smtClean="0">
              <a:solidFill>
                <a:srgbClr val="12252C"/>
              </a:solidFill>
              <a:latin typeface="Arial"/>
              <a:cs typeface="Arial"/>
            </a:endParaRPr>
          </a:p>
          <a:p>
            <a:pPr marL="342900" indent="-342900" algn="just">
              <a:buFont typeface="Arial"/>
              <a:buChar char="•"/>
            </a:pPr>
            <a:endParaRPr lang="en-US" sz="2400" dirty="0">
              <a:solidFill>
                <a:srgbClr val="12252C"/>
              </a:solidFill>
              <a:latin typeface="Arial"/>
              <a:cs typeface="Arial"/>
            </a:endParaRPr>
          </a:p>
          <a:p>
            <a:pPr marL="342900" indent="-342900" algn="just">
              <a:buFont typeface="Arial"/>
              <a:buChar char="•"/>
            </a:pPr>
            <a:r>
              <a:rPr lang="en-US" sz="2400" dirty="0" smtClean="0">
                <a:solidFill>
                  <a:srgbClr val="12252C"/>
                </a:solidFill>
                <a:latin typeface="Arial"/>
                <a:cs typeface="Arial"/>
              </a:rPr>
              <a:t>The </a:t>
            </a:r>
            <a:r>
              <a:rPr lang="en-US" sz="2400" dirty="0">
                <a:solidFill>
                  <a:srgbClr val="12252C"/>
                </a:solidFill>
                <a:latin typeface="Arial"/>
                <a:cs typeface="Arial"/>
              </a:rPr>
              <a:t>DCF is implemented in all STAs, for use within both </a:t>
            </a:r>
            <a:r>
              <a:rPr lang="en-US" sz="2400" dirty="0" smtClean="0">
                <a:solidFill>
                  <a:srgbClr val="12252C"/>
                </a:solidFill>
                <a:latin typeface="Arial"/>
                <a:cs typeface="Arial"/>
              </a:rPr>
              <a:t>ad-hoc </a:t>
            </a:r>
            <a:r>
              <a:rPr lang="en-US" sz="2400" dirty="0">
                <a:solidFill>
                  <a:srgbClr val="12252C"/>
                </a:solidFill>
                <a:latin typeface="Arial"/>
                <a:cs typeface="Arial"/>
              </a:rPr>
              <a:t>and infrastructure network configurations</a:t>
            </a:r>
            <a:r>
              <a:rPr lang="en-US" sz="2400" dirty="0" smtClean="0">
                <a:solidFill>
                  <a:srgbClr val="12252C"/>
                </a:solidFill>
                <a:latin typeface="Arial"/>
                <a:cs typeface="Arial"/>
              </a:rPr>
              <a:t>.</a:t>
            </a:r>
          </a:p>
          <a:p>
            <a:pPr algn="just"/>
            <a:endParaRPr lang="en-US" sz="2400" dirty="0">
              <a:solidFill>
                <a:srgbClr val="12252C"/>
              </a:solidFill>
              <a:latin typeface="Arial"/>
              <a:cs typeface="Arial"/>
            </a:endParaRPr>
          </a:p>
          <a:p>
            <a:pPr marL="342900" indent="-342900" algn="just">
              <a:buFont typeface="Arial"/>
              <a:buChar char="•"/>
            </a:pPr>
            <a:r>
              <a:rPr lang="en-US" sz="2400" dirty="0">
                <a:solidFill>
                  <a:srgbClr val="12252C"/>
                </a:solidFill>
                <a:latin typeface="Arial"/>
                <a:cs typeface="Arial"/>
              </a:rPr>
              <a:t>The IEEE 802.11 MAC may also incorporate an optional access method, called the </a:t>
            </a:r>
            <a:r>
              <a:rPr lang="en-US" sz="2400" b="1" dirty="0">
                <a:solidFill>
                  <a:srgbClr val="12252C"/>
                </a:solidFill>
                <a:latin typeface="Arial"/>
                <a:cs typeface="Arial"/>
              </a:rPr>
              <a:t>Point Coordination Function </a:t>
            </a:r>
            <a:r>
              <a:rPr lang="en-US" sz="2400" dirty="0">
                <a:solidFill>
                  <a:srgbClr val="12252C"/>
                </a:solidFill>
                <a:latin typeface="Arial"/>
                <a:cs typeface="Arial"/>
              </a:rPr>
              <a:t>(PCF), which creates contention-free (CF) access. </a:t>
            </a:r>
            <a:endParaRPr lang="en-US" sz="2400" dirty="0" smtClean="0">
              <a:solidFill>
                <a:srgbClr val="12252C"/>
              </a:solidFill>
              <a:latin typeface="Arial"/>
              <a:cs typeface="Arial"/>
            </a:endParaRPr>
          </a:p>
          <a:p>
            <a:pPr marL="342900" indent="-342900" algn="just">
              <a:buFont typeface="Arial"/>
              <a:buChar char="•"/>
            </a:pPr>
            <a:r>
              <a:rPr lang="en-US" sz="2400" dirty="0" smtClean="0">
                <a:solidFill>
                  <a:srgbClr val="12252C"/>
                </a:solidFill>
                <a:latin typeface="Arial"/>
                <a:cs typeface="Arial"/>
              </a:rPr>
              <a:t>The </a:t>
            </a:r>
            <a:r>
              <a:rPr lang="en-US" sz="2400" dirty="0">
                <a:solidFill>
                  <a:srgbClr val="12252C"/>
                </a:solidFill>
                <a:latin typeface="Arial"/>
                <a:cs typeface="Arial"/>
              </a:rPr>
              <a:t>PCF can only be used on infrastructure network configurations</a:t>
            </a:r>
            <a:r>
              <a:rPr lang="en-US" sz="2400" dirty="0" smtClean="0">
                <a:solidFill>
                  <a:srgbClr val="12252C"/>
                </a:solidFill>
                <a:latin typeface="Arial"/>
                <a:cs typeface="Arial"/>
              </a:rPr>
              <a:t>.</a:t>
            </a:r>
          </a:p>
          <a:p>
            <a:pPr algn="just"/>
            <a:endParaRPr lang="en-US" sz="2400" dirty="0">
              <a:solidFill>
                <a:srgbClr val="12252C"/>
              </a:solidFill>
              <a:latin typeface="Arial"/>
              <a:cs typeface="Arial"/>
            </a:endParaRPr>
          </a:p>
        </p:txBody>
      </p:sp>
    </p:spTree>
    <p:extLst>
      <p:ext uri="{BB962C8B-B14F-4D97-AF65-F5344CB8AC3E}">
        <p14:creationId xmlns:p14="http://schemas.microsoft.com/office/powerpoint/2010/main" val="390515151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9080"/>
          </a:xfrm>
        </p:spPr>
        <p:txBody>
          <a:bodyPr/>
          <a:lstStyle/>
          <a:p>
            <a:r>
              <a:rPr lang="en-GB" sz="3600" dirty="0"/>
              <a:t>Coexistence of DCF and PCF</a:t>
            </a:r>
            <a:r>
              <a:rPr lang="en-GB" sz="4000" dirty="0"/>
              <a:t> </a:t>
            </a:r>
            <a:endParaRPr lang="en-GB" sz="3600" dirty="0"/>
          </a:p>
        </p:txBody>
      </p:sp>
      <p:sp>
        <p:nvSpPr>
          <p:cNvPr id="3" name="Content Placeholder 2"/>
          <p:cNvSpPr>
            <a:spLocks noGrp="1"/>
          </p:cNvSpPr>
          <p:nvPr>
            <p:ph idx="1"/>
          </p:nvPr>
        </p:nvSpPr>
        <p:spPr>
          <a:xfrm>
            <a:off x="549275" y="877825"/>
            <a:ext cx="8042276" cy="4553712"/>
          </a:xfrm>
        </p:spPr>
        <p:txBody>
          <a:bodyPr>
            <a:normAutofit lnSpcReduction="10000"/>
          </a:bodyPr>
          <a:lstStyle/>
          <a:p>
            <a:pPr algn="just">
              <a:defRPr/>
            </a:pPr>
            <a:r>
              <a:rPr lang="en-GB" dirty="0"/>
              <a:t>The DCF and the PCF can both operate concurrently within the same BSS. </a:t>
            </a:r>
          </a:p>
          <a:p>
            <a:pPr algn="just">
              <a:defRPr/>
            </a:pPr>
            <a:r>
              <a:rPr lang="en-GB" dirty="0"/>
              <a:t>When this is the case, the two access methods alternate, with a CF period followed by a contention period. </a:t>
            </a:r>
            <a:endParaRPr lang="en-GB" dirty="0" smtClean="0"/>
          </a:p>
          <a:p>
            <a:pPr algn="just">
              <a:lnSpc>
                <a:spcPct val="90000"/>
              </a:lnSpc>
              <a:defRPr/>
            </a:pPr>
            <a:r>
              <a:rPr lang="en-GB" dirty="0"/>
              <a:t>In addition, all frame transmissions under the PCF may use an </a:t>
            </a:r>
            <a:r>
              <a:rPr lang="en-GB" dirty="0" err="1"/>
              <a:t>Interframe</a:t>
            </a:r>
            <a:r>
              <a:rPr lang="en-GB" dirty="0"/>
              <a:t> Space (IFS) that is smaller than that used for frames transmitted by way of the DCF. </a:t>
            </a:r>
          </a:p>
          <a:p>
            <a:pPr algn="just">
              <a:lnSpc>
                <a:spcPct val="90000"/>
              </a:lnSpc>
              <a:defRPr/>
            </a:pPr>
            <a:r>
              <a:rPr lang="en-GB" dirty="0"/>
              <a:t>The use of smaller IFS implies that point-coordinated traffic shall have priority access to the medium over STAs operating in DCF mode. </a:t>
            </a:r>
          </a:p>
          <a:p>
            <a:pPr>
              <a:defRPr/>
            </a:pPr>
            <a:endParaRPr lang="en-GB" dirty="0"/>
          </a:p>
          <a:p>
            <a:endParaRPr lang="en-GB" dirty="0"/>
          </a:p>
        </p:txBody>
      </p:sp>
    </p:spTree>
    <p:extLst>
      <p:ext uri="{BB962C8B-B14F-4D97-AF65-F5344CB8AC3E}">
        <p14:creationId xmlns:p14="http://schemas.microsoft.com/office/powerpoint/2010/main" val="21428732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GB" dirty="0" err="1"/>
              <a:t>Interframe</a:t>
            </a:r>
            <a:r>
              <a:rPr lang="en-GB" dirty="0"/>
              <a:t> Space (IFS)</a:t>
            </a:r>
          </a:p>
        </p:txBody>
      </p:sp>
      <p:sp>
        <p:nvSpPr>
          <p:cNvPr id="3" name="Content Placeholder 2"/>
          <p:cNvSpPr>
            <a:spLocks noGrp="1"/>
          </p:cNvSpPr>
          <p:nvPr>
            <p:ph idx="1"/>
          </p:nvPr>
        </p:nvSpPr>
        <p:spPr>
          <a:xfrm>
            <a:off x="732155" y="1097279"/>
            <a:ext cx="8042276" cy="4096513"/>
          </a:xfrm>
        </p:spPr>
        <p:txBody>
          <a:bodyPr/>
          <a:lstStyle/>
          <a:p>
            <a:pPr algn="just">
              <a:defRPr/>
            </a:pPr>
            <a:r>
              <a:rPr lang="en-GB" dirty="0"/>
              <a:t>The time interval between frames is called the </a:t>
            </a:r>
            <a:r>
              <a:rPr lang="en-GB" dirty="0" err="1"/>
              <a:t>interframe</a:t>
            </a:r>
            <a:r>
              <a:rPr lang="en-GB" dirty="0"/>
              <a:t> space (IFS). </a:t>
            </a:r>
          </a:p>
          <a:p>
            <a:pPr algn="just">
              <a:defRPr/>
            </a:pPr>
            <a:r>
              <a:rPr lang="en-GB" dirty="0"/>
              <a:t>Each IFS interval is defined as the time from the last bit of the previous frame to the first bit of the preamble of the subsequent frame, as seen at the air interface</a:t>
            </a:r>
            <a:r>
              <a:rPr lang="en-GB" dirty="0" smtClean="0"/>
              <a:t>.</a:t>
            </a:r>
          </a:p>
          <a:p>
            <a:pPr>
              <a:defRPr/>
            </a:pPr>
            <a:r>
              <a:rPr lang="en-GB" dirty="0" smtClean="0"/>
              <a:t> </a:t>
            </a:r>
            <a:endParaRPr lang="en-GB" dirty="0"/>
          </a:p>
          <a:p>
            <a:endParaRPr lang="en-GB" dirty="0"/>
          </a:p>
        </p:txBody>
      </p:sp>
    </p:spTree>
    <p:extLst>
      <p:ext uri="{BB962C8B-B14F-4D97-AF65-F5344CB8AC3E}">
        <p14:creationId xmlns:p14="http://schemas.microsoft.com/office/powerpoint/2010/main" val="28783589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95928"/>
          </a:xfrm>
        </p:spPr>
        <p:txBody>
          <a:bodyPr/>
          <a:lstStyle/>
          <a:p>
            <a:r>
              <a:rPr lang="en-GB" dirty="0" err="1"/>
              <a:t>Interframe</a:t>
            </a:r>
            <a:r>
              <a:rPr lang="en-GB" dirty="0"/>
              <a:t> Space (IFS)</a:t>
            </a:r>
          </a:p>
        </p:txBody>
      </p:sp>
      <p:sp>
        <p:nvSpPr>
          <p:cNvPr id="3" name="Content Placeholder 2"/>
          <p:cNvSpPr>
            <a:spLocks noGrp="1"/>
          </p:cNvSpPr>
          <p:nvPr>
            <p:ph idx="1"/>
          </p:nvPr>
        </p:nvSpPr>
        <p:spPr>
          <a:xfrm>
            <a:off x="860170" y="859537"/>
            <a:ext cx="8042276" cy="1225296"/>
          </a:xfrm>
        </p:spPr>
        <p:txBody>
          <a:bodyPr/>
          <a:lstStyle/>
          <a:p>
            <a:r>
              <a:rPr lang="en-GB" dirty="0"/>
              <a:t>Four different IFSs are defined to provide priority levels for access to the wireless media. </a:t>
            </a:r>
          </a:p>
          <a:p>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l="4436" t="28477" r="39351" b="23373"/>
          <a:stretch>
            <a:fillRect/>
          </a:stretch>
        </p:blipFill>
        <p:spPr bwMode="auto">
          <a:xfrm>
            <a:off x="860170" y="2185417"/>
            <a:ext cx="7076821"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4295013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2232"/>
          </a:xfrm>
        </p:spPr>
        <p:txBody>
          <a:bodyPr/>
          <a:lstStyle/>
          <a:p>
            <a:r>
              <a:rPr lang="en-GB" dirty="0" err="1"/>
              <a:t>Interframe</a:t>
            </a:r>
            <a:r>
              <a:rPr lang="en-GB" dirty="0"/>
              <a:t> Space (IFS)</a:t>
            </a:r>
          </a:p>
        </p:txBody>
      </p:sp>
      <p:sp>
        <p:nvSpPr>
          <p:cNvPr id="3" name="Content Placeholder 2"/>
          <p:cNvSpPr>
            <a:spLocks noGrp="1"/>
          </p:cNvSpPr>
          <p:nvPr>
            <p:ph idx="1"/>
          </p:nvPr>
        </p:nvSpPr>
        <p:spPr>
          <a:xfrm>
            <a:off x="768731" y="978409"/>
            <a:ext cx="8042276" cy="4343400"/>
          </a:xfrm>
        </p:spPr>
        <p:txBody>
          <a:bodyPr>
            <a:normAutofit fontScale="92500" lnSpcReduction="10000"/>
          </a:bodyPr>
          <a:lstStyle/>
          <a:p>
            <a:pPr algn="just">
              <a:defRPr/>
            </a:pPr>
            <a:r>
              <a:rPr lang="en-GB" sz="2800" dirty="0"/>
              <a:t>The IFSs are listed in order, from the shortest to the longest: </a:t>
            </a:r>
          </a:p>
          <a:p>
            <a:pPr lvl="1" algn="just">
              <a:defRPr/>
            </a:pPr>
            <a:r>
              <a:rPr lang="en-GB" sz="2400" dirty="0"/>
              <a:t>SIFS is the short </a:t>
            </a:r>
            <a:r>
              <a:rPr lang="en-GB" sz="2400" dirty="0" err="1"/>
              <a:t>interframe</a:t>
            </a:r>
            <a:r>
              <a:rPr lang="en-GB" sz="2400" dirty="0"/>
              <a:t> space </a:t>
            </a:r>
          </a:p>
          <a:p>
            <a:pPr lvl="1" algn="just">
              <a:defRPr/>
            </a:pPr>
            <a:r>
              <a:rPr lang="en-GB" sz="2400" dirty="0"/>
              <a:t>PIFS is the PCF </a:t>
            </a:r>
            <a:r>
              <a:rPr lang="en-GB" sz="2400" dirty="0" err="1"/>
              <a:t>interframe</a:t>
            </a:r>
            <a:r>
              <a:rPr lang="en-GB" sz="2400" dirty="0"/>
              <a:t> space </a:t>
            </a:r>
          </a:p>
          <a:p>
            <a:pPr lvl="1" algn="just">
              <a:defRPr/>
            </a:pPr>
            <a:r>
              <a:rPr lang="en-GB" sz="2400" dirty="0"/>
              <a:t>DIFS is the DCF </a:t>
            </a:r>
            <a:r>
              <a:rPr lang="en-GB" sz="2400" dirty="0" err="1"/>
              <a:t>interframe</a:t>
            </a:r>
            <a:r>
              <a:rPr lang="en-GB" sz="2400" dirty="0"/>
              <a:t> space </a:t>
            </a:r>
          </a:p>
          <a:p>
            <a:pPr lvl="1" algn="just">
              <a:defRPr/>
            </a:pPr>
            <a:r>
              <a:rPr lang="en-GB" sz="2400" dirty="0"/>
              <a:t>EIFS is the extended </a:t>
            </a:r>
            <a:r>
              <a:rPr lang="en-GB" sz="2400" dirty="0" err="1"/>
              <a:t>interframe</a:t>
            </a:r>
            <a:r>
              <a:rPr lang="en-GB" sz="2400" dirty="0"/>
              <a:t> space </a:t>
            </a:r>
          </a:p>
          <a:p>
            <a:pPr algn="just">
              <a:defRPr/>
            </a:pPr>
            <a:r>
              <a:rPr lang="en-GB" sz="2800" dirty="0"/>
              <a:t>The different IFSs are independent of the STA bit rate. </a:t>
            </a:r>
          </a:p>
          <a:p>
            <a:pPr algn="just">
              <a:defRPr/>
            </a:pPr>
            <a:r>
              <a:rPr lang="en-GB" sz="2800" dirty="0"/>
              <a:t>The IFS timings are defined as time gaps on the medium and are fixed for each PHY. </a:t>
            </a:r>
          </a:p>
          <a:p>
            <a:pPr algn="just"/>
            <a:endParaRPr lang="en-GB" dirty="0"/>
          </a:p>
        </p:txBody>
      </p:sp>
    </p:spTree>
    <p:extLst>
      <p:ext uri="{BB962C8B-B14F-4D97-AF65-F5344CB8AC3E}">
        <p14:creationId xmlns:p14="http://schemas.microsoft.com/office/powerpoint/2010/main" val="1672034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9524"/>
          </a:xfrm>
        </p:spPr>
        <p:txBody>
          <a:bodyPr/>
          <a:lstStyle/>
          <a:p>
            <a:r>
              <a:rPr lang="en-US" dirty="0" smtClean="0"/>
              <a:t>Carrier Sense Mechanism</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1206500"/>
            <a:ext cx="7866592" cy="3996267"/>
          </a:xfrm>
          <a:prstGeom prst="rect">
            <a:avLst/>
          </a:prstGeom>
        </p:spPr>
      </p:pic>
    </p:spTree>
    <p:extLst>
      <p:ext uri="{BB962C8B-B14F-4D97-AF65-F5344CB8AC3E}">
        <p14:creationId xmlns:p14="http://schemas.microsoft.com/office/powerpoint/2010/main" val="230191019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8808"/>
          </a:xfrm>
        </p:spPr>
        <p:txBody>
          <a:bodyPr/>
          <a:lstStyle/>
          <a:p>
            <a:r>
              <a:rPr lang="en-US" dirty="0"/>
              <a:t>Carrier Sense Mechanism</a:t>
            </a:r>
            <a:endParaRPr lang="en-GB" dirty="0"/>
          </a:p>
        </p:txBody>
      </p:sp>
      <p:sp>
        <p:nvSpPr>
          <p:cNvPr id="3" name="Content Placeholder 2"/>
          <p:cNvSpPr>
            <a:spLocks noGrp="1"/>
          </p:cNvSpPr>
          <p:nvPr>
            <p:ph idx="1"/>
          </p:nvPr>
        </p:nvSpPr>
        <p:spPr>
          <a:xfrm>
            <a:off x="805307" y="786385"/>
            <a:ext cx="8042276" cy="4791456"/>
          </a:xfrm>
        </p:spPr>
        <p:txBody>
          <a:bodyPr>
            <a:normAutofit lnSpcReduction="10000"/>
          </a:bodyPr>
          <a:lstStyle/>
          <a:p>
            <a:pPr algn="just">
              <a:lnSpc>
                <a:spcPct val="80000"/>
              </a:lnSpc>
              <a:spcBef>
                <a:spcPts val="0"/>
              </a:spcBef>
              <a:defRPr/>
            </a:pPr>
            <a:r>
              <a:rPr lang="en-GB" dirty="0">
                <a:latin typeface="Arial" panose="020B0604020202020204" pitchFamily="34" charset="0"/>
                <a:cs typeface="Arial" panose="020B0604020202020204" pitchFamily="34" charset="0"/>
              </a:rPr>
              <a:t>Physical and virtual carrier-sense functions are used to determine the state of the medium. </a:t>
            </a:r>
          </a:p>
          <a:p>
            <a:pPr algn="just">
              <a:lnSpc>
                <a:spcPct val="80000"/>
              </a:lnSpc>
              <a:spcBef>
                <a:spcPts val="0"/>
              </a:spcBef>
              <a:defRPr/>
            </a:pPr>
            <a:r>
              <a:rPr lang="en-GB" dirty="0">
                <a:latin typeface="Arial" panose="020B0604020202020204" pitchFamily="34" charset="0"/>
                <a:cs typeface="Arial" panose="020B0604020202020204" pitchFamily="34" charset="0"/>
              </a:rPr>
              <a:t>When either function indicates a busy medium, the medium is considered busy. </a:t>
            </a:r>
          </a:p>
          <a:p>
            <a:pPr algn="just">
              <a:lnSpc>
                <a:spcPct val="80000"/>
              </a:lnSpc>
              <a:spcBef>
                <a:spcPts val="0"/>
              </a:spcBef>
              <a:defRPr/>
            </a:pPr>
            <a:r>
              <a:rPr lang="en-GB" dirty="0">
                <a:latin typeface="Arial" panose="020B0604020202020204" pitchFamily="34" charset="0"/>
                <a:cs typeface="Arial" panose="020B0604020202020204" pitchFamily="34" charset="0"/>
              </a:rPr>
              <a:t>If the medium is not busy it will be considered idle. </a:t>
            </a:r>
          </a:p>
          <a:p>
            <a:pPr algn="just">
              <a:lnSpc>
                <a:spcPct val="80000"/>
              </a:lnSpc>
              <a:spcBef>
                <a:spcPts val="0"/>
              </a:spcBef>
              <a:defRPr/>
            </a:pPr>
            <a:r>
              <a:rPr lang="en-GB" dirty="0">
                <a:latin typeface="Arial" panose="020B0604020202020204" pitchFamily="34" charset="0"/>
                <a:cs typeface="Arial" panose="020B0604020202020204" pitchFamily="34" charset="0"/>
              </a:rPr>
              <a:t>A physical carrier-sense mechanism is provided by the PHY. </a:t>
            </a:r>
          </a:p>
          <a:p>
            <a:pPr algn="just">
              <a:lnSpc>
                <a:spcPct val="80000"/>
              </a:lnSpc>
              <a:spcBef>
                <a:spcPts val="0"/>
              </a:spcBef>
              <a:defRPr/>
            </a:pPr>
            <a:r>
              <a:rPr lang="en-GB" dirty="0">
                <a:latin typeface="Arial" panose="020B0604020202020204" pitchFamily="34" charset="0"/>
                <a:cs typeface="Arial" panose="020B0604020202020204" pitchFamily="34" charset="0"/>
              </a:rPr>
              <a:t>The details of physical-carrier sense are provided in the individual PHY specifications. </a:t>
            </a:r>
            <a:endParaRPr lang="en-GB" dirty="0" smtClean="0">
              <a:latin typeface="Arial" panose="020B0604020202020204" pitchFamily="34" charset="0"/>
              <a:cs typeface="Arial" panose="020B0604020202020204" pitchFamily="34" charset="0"/>
            </a:endParaRPr>
          </a:p>
          <a:p>
            <a:pPr algn="just">
              <a:spcBef>
                <a:spcPts val="0"/>
              </a:spcBef>
              <a:defRPr/>
            </a:pPr>
            <a:r>
              <a:rPr lang="en-GB" dirty="0">
                <a:latin typeface="Arial" panose="020B0604020202020204" pitchFamily="34" charset="0"/>
                <a:cs typeface="Arial" panose="020B0604020202020204" pitchFamily="34" charset="0"/>
              </a:rPr>
              <a:t>The MAC provides a virtual carrier-sense mechanism. </a:t>
            </a:r>
          </a:p>
          <a:p>
            <a:pPr algn="just">
              <a:spcBef>
                <a:spcPts val="0"/>
              </a:spcBef>
              <a:defRPr/>
            </a:pPr>
            <a:r>
              <a:rPr lang="en-GB" dirty="0">
                <a:latin typeface="Arial" panose="020B0604020202020204" pitchFamily="34" charset="0"/>
                <a:cs typeface="Arial" panose="020B0604020202020204" pitchFamily="34" charset="0"/>
              </a:rPr>
              <a:t>This mechanism is referred to as the network allocation vector (NAV). </a:t>
            </a:r>
          </a:p>
          <a:p>
            <a:pPr algn="just">
              <a:spcBef>
                <a:spcPts val="0"/>
              </a:spcBef>
              <a:defRPr/>
            </a:pPr>
            <a:r>
              <a:rPr lang="en-GB" dirty="0">
                <a:latin typeface="Arial" panose="020B0604020202020204" pitchFamily="34" charset="0"/>
                <a:cs typeface="Arial" panose="020B0604020202020204" pitchFamily="34" charset="0"/>
              </a:rPr>
              <a:t>The NAV maintains a prediction of future traffic on the medium, based on information in the duration field of unicast frames. </a:t>
            </a:r>
          </a:p>
          <a:p>
            <a:pPr>
              <a:lnSpc>
                <a:spcPct val="80000"/>
              </a:lnSpc>
              <a:spcBef>
                <a:spcPts val="0"/>
              </a:spcBef>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634648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475" y="107576"/>
            <a:ext cx="6257925" cy="743324"/>
          </a:xfrm>
        </p:spPr>
        <p:txBody>
          <a:bodyPr/>
          <a:lstStyle/>
          <a:p>
            <a:r>
              <a:rPr lang="en-US" dirty="0" smtClean="0"/>
              <a:t>Physical Layer (PHY)</a:t>
            </a:r>
            <a:endParaRPr lang="en-US" dirty="0"/>
          </a:p>
        </p:txBody>
      </p:sp>
      <p:sp>
        <p:nvSpPr>
          <p:cNvPr id="3" name="Content Placeholder 2"/>
          <p:cNvSpPr>
            <a:spLocks noGrp="1"/>
          </p:cNvSpPr>
          <p:nvPr>
            <p:ph idx="1"/>
          </p:nvPr>
        </p:nvSpPr>
        <p:spPr>
          <a:xfrm>
            <a:off x="739775" y="876301"/>
            <a:ext cx="8042276" cy="4343400"/>
          </a:xfrm>
        </p:spPr>
        <p:txBody>
          <a:bodyPr>
            <a:normAutofit lnSpcReduction="10000"/>
          </a:bodyPr>
          <a:lstStyle/>
          <a:p>
            <a:pPr algn="just">
              <a:lnSpc>
                <a:spcPct val="80000"/>
              </a:lnSpc>
            </a:pPr>
            <a:r>
              <a:rPr lang="en-GB" sz="2800" dirty="0" smtClean="0">
                <a:solidFill>
                  <a:srgbClr val="12252C"/>
                </a:solidFill>
                <a:latin typeface="Arial"/>
                <a:cs typeface="Arial"/>
              </a:rPr>
              <a:t>The MAC layer is only half of the total operation of 802.11. </a:t>
            </a:r>
          </a:p>
          <a:p>
            <a:pPr algn="just">
              <a:lnSpc>
                <a:spcPct val="80000"/>
              </a:lnSpc>
            </a:pPr>
            <a:r>
              <a:rPr lang="en-GB" sz="2800" dirty="0" smtClean="0">
                <a:solidFill>
                  <a:srgbClr val="12252C"/>
                </a:solidFill>
                <a:latin typeface="Arial"/>
                <a:cs typeface="Arial"/>
              </a:rPr>
              <a:t>The physical layer (PHY) standard is the other half. </a:t>
            </a:r>
          </a:p>
          <a:p>
            <a:pPr algn="just">
              <a:lnSpc>
                <a:spcPct val="80000"/>
              </a:lnSpc>
            </a:pPr>
            <a:r>
              <a:rPr lang="en-GB" sz="2800" dirty="0" smtClean="0">
                <a:solidFill>
                  <a:srgbClr val="12252C"/>
                </a:solidFill>
                <a:latin typeface="Arial"/>
                <a:cs typeface="Arial"/>
              </a:rPr>
              <a:t>Most </a:t>
            </a:r>
            <a:r>
              <a:rPr lang="en-GB" sz="2800" dirty="0">
                <a:solidFill>
                  <a:srgbClr val="12252C"/>
                </a:solidFill>
                <a:latin typeface="Arial"/>
                <a:cs typeface="Arial"/>
              </a:rPr>
              <a:t>PHY definitions contain three functional entities:</a:t>
            </a:r>
          </a:p>
          <a:p>
            <a:pPr lvl="1" algn="just">
              <a:lnSpc>
                <a:spcPct val="80000"/>
              </a:lnSpc>
            </a:pPr>
            <a:r>
              <a:rPr lang="en-GB" sz="2400" dirty="0">
                <a:solidFill>
                  <a:srgbClr val="12252C"/>
                </a:solidFill>
                <a:latin typeface="Arial"/>
                <a:cs typeface="Arial"/>
              </a:rPr>
              <a:t>Physical Layer Convergence Procedure (PLCP) </a:t>
            </a:r>
          </a:p>
          <a:p>
            <a:pPr lvl="1" algn="just">
              <a:lnSpc>
                <a:spcPct val="80000"/>
              </a:lnSpc>
            </a:pPr>
            <a:r>
              <a:rPr lang="en-GB" sz="2400" dirty="0">
                <a:solidFill>
                  <a:srgbClr val="12252C"/>
                </a:solidFill>
                <a:latin typeface="Arial"/>
                <a:cs typeface="Arial"/>
              </a:rPr>
              <a:t>Physical Medium-dependent (PMD) System </a:t>
            </a:r>
          </a:p>
          <a:p>
            <a:pPr lvl="1" algn="just">
              <a:lnSpc>
                <a:spcPct val="80000"/>
              </a:lnSpc>
            </a:pPr>
            <a:r>
              <a:rPr lang="en-GB" sz="2400" dirty="0">
                <a:solidFill>
                  <a:srgbClr val="12252C"/>
                </a:solidFill>
                <a:latin typeface="Arial"/>
                <a:cs typeface="Arial"/>
              </a:rPr>
              <a:t>Layer </a:t>
            </a:r>
            <a:r>
              <a:rPr lang="en-GB" sz="2400" dirty="0" smtClean="0">
                <a:solidFill>
                  <a:srgbClr val="12252C"/>
                </a:solidFill>
                <a:latin typeface="Arial"/>
                <a:cs typeface="Arial"/>
              </a:rPr>
              <a:t>Management </a:t>
            </a:r>
            <a:r>
              <a:rPr lang="en-GB" sz="2400" dirty="0">
                <a:solidFill>
                  <a:srgbClr val="12252C"/>
                </a:solidFill>
                <a:latin typeface="Arial"/>
                <a:cs typeface="Arial"/>
              </a:rPr>
              <a:t>Function</a:t>
            </a:r>
          </a:p>
          <a:p>
            <a:pPr algn="just">
              <a:lnSpc>
                <a:spcPct val="80000"/>
              </a:lnSpc>
            </a:pPr>
            <a:r>
              <a:rPr lang="en-GB" sz="2800" dirty="0">
                <a:solidFill>
                  <a:srgbClr val="12252C"/>
                </a:solidFill>
                <a:latin typeface="Arial"/>
                <a:cs typeface="Arial"/>
              </a:rPr>
              <a:t>Different PHYs are defined as part of the IEEE 802.11 standard. </a:t>
            </a:r>
          </a:p>
          <a:p>
            <a:endParaRPr lang="en-US" dirty="0">
              <a:solidFill>
                <a:srgbClr val="12252C"/>
              </a:solidFill>
              <a:latin typeface="Arial"/>
              <a:cs typeface="Arial"/>
            </a:endParaRPr>
          </a:p>
        </p:txBody>
      </p:sp>
    </p:spTree>
    <p:extLst>
      <p:ext uri="{BB962C8B-B14F-4D97-AF65-F5344CB8AC3E}">
        <p14:creationId xmlns:p14="http://schemas.microsoft.com/office/powerpoint/2010/main" val="37950780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blinds(horizontal)">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2967" y="299773"/>
            <a:ext cx="8449732" cy="1039813"/>
          </a:xfrm>
        </p:spPr>
        <p:txBody>
          <a:bodyPr/>
          <a:lstStyle/>
          <a:p>
            <a:r>
              <a:rPr lang="en-GB" sz="3200" dirty="0"/>
              <a:t>Physical Layer Convergence Procedure (PLCP)</a:t>
            </a:r>
            <a:r>
              <a:rPr lang="en-GB" sz="4000" dirty="0"/>
              <a:t> </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1495" t="32588" r="39612" b="24390"/>
          <a:stretch>
            <a:fillRect/>
          </a:stretch>
        </p:blipFill>
        <p:spPr bwMode="auto">
          <a:xfrm>
            <a:off x="1223433" y="1488545"/>
            <a:ext cx="7239000" cy="3209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18890048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889000" y="459846"/>
            <a:ext cx="8039100" cy="687388"/>
          </a:xfrm>
        </p:spPr>
        <p:txBody>
          <a:bodyPr/>
          <a:lstStyle/>
          <a:p>
            <a:r>
              <a:rPr lang="en-GB" sz="2800" dirty="0">
                <a:cs typeface="Arial"/>
              </a:rPr>
              <a:t>Physical Layer Convergence Procedure (PLCP) </a:t>
            </a:r>
          </a:p>
        </p:txBody>
      </p:sp>
      <p:sp>
        <p:nvSpPr>
          <p:cNvPr id="91139" name="Rectangle 3"/>
          <p:cNvSpPr>
            <a:spLocks noGrp="1" noChangeArrowheads="1"/>
          </p:cNvSpPr>
          <p:nvPr>
            <p:ph type="body" idx="1"/>
          </p:nvPr>
        </p:nvSpPr>
        <p:spPr>
          <a:xfrm>
            <a:off x="549275" y="1464734"/>
            <a:ext cx="8042276" cy="4343400"/>
          </a:xfrm>
        </p:spPr>
        <p:txBody>
          <a:bodyPr>
            <a:normAutofit/>
          </a:bodyPr>
          <a:lstStyle/>
          <a:p>
            <a:pPr algn="just"/>
            <a:r>
              <a:rPr lang="en-GB" sz="2800" dirty="0">
                <a:solidFill>
                  <a:schemeClr val="accent2">
                    <a:lumMod val="50000"/>
                  </a:schemeClr>
                </a:solidFill>
                <a:latin typeface="Arial"/>
                <a:cs typeface="Arial"/>
              </a:rPr>
              <a:t>The PHY convergence function adapts the capabilities of the physical medium dependent (PMD) system for the MAC service. </a:t>
            </a:r>
          </a:p>
          <a:p>
            <a:pPr algn="just"/>
            <a:r>
              <a:rPr lang="en-GB" sz="2800" dirty="0">
                <a:solidFill>
                  <a:schemeClr val="accent2">
                    <a:lumMod val="50000"/>
                  </a:schemeClr>
                </a:solidFill>
                <a:latin typeface="Arial"/>
                <a:cs typeface="Arial"/>
              </a:rPr>
              <a:t>PLCP defines a method for mapping the MAC </a:t>
            </a:r>
            <a:r>
              <a:rPr lang="en-GB" sz="2800" dirty="0" err="1">
                <a:solidFill>
                  <a:schemeClr val="accent2">
                    <a:lumMod val="50000"/>
                  </a:schemeClr>
                </a:solidFill>
                <a:latin typeface="Arial"/>
                <a:cs typeface="Arial"/>
              </a:rPr>
              <a:t>sublayer</a:t>
            </a:r>
            <a:r>
              <a:rPr lang="en-GB" sz="2800" dirty="0">
                <a:solidFill>
                  <a:schemeClr val="accent2">
                    <a:lumMod val="50000"/>
                  </a:schemeClr>
                </a:solidFill>
                <a:latin typeface="Arial"/>
                <a:cs typeface="Arial"/>
              </a:rPr>
              <a:t> protocol data units (MPDUs) into a framing format suitable for sending and receiving between two or more STAs using the associated PMD system. </a:t>
            </a:r>
          </a:p>
        </p:txBody>
      </p:sp>
    </p:spTree>
    <p:extLst>
      <p:ext uri="{BB962C8B-B14F-4D97-AF65-F5344CB8AC3E}">
        <p14:creationId xmlns:p14="http://schemas.microsoft.com/office/powerpoint/2010/main" val="297875269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097280" y="228601"/>
            <a:ext cx="7894320" cy="533400"/>
          </a:xfrm>
        </p:spPr>
        <p:txBody>
          <a:bodyPr/>
          <a:lstStyle/>
          <a:p>
            <a:r>
              <a:rPr lang="en-GB" sz="2800" dirty="0"/>
              <a:t>Physical Layer Convergence Procedure (PLCP)</a:t>
            </a:r>
          </a:p>
        </p:txBody>
      </p:sp>
      <p:sp>
        <p:nvSpPr>
          <p:cNvPr id="92163" name="Rectangle 3"/>
          <p:cNvSpPr>
            <a:spLocks noGrp="1" noChangeArrowheads="1"/>
          </p:cNvSpPr>
          <p:nvPr>
            <p:ph type="body" idx="1"/>
          </p:nvPr>
        </p:nvSpPr>
        <p:spPr>
          <a:xfrm>
            <a:off x="663575" y="982134"/>
            <a:ext cx="8042276" cy="4080933"/>
          </a:xfrm>
        </p:spPr>
        <p:txBody>
          <a:bodyPr/>
          <a:lstStyle/>
          <a:p>
            <a:pPr algn="just"/>
            <a:r>
              <a:rPr lang="en-GB" dirty="0">
                <a:solidFill>
                  <a:srgbClr val="12252C"/>
                </a:solidFill>
                <a:latin typeface="Arial"/>
                <a:cs typeface="Arial"/>
              </a:rPr>
              <a:t>The PHY exchanges PHY protocol data units (PPDUs) that contain an MPDU, plus additional header information for the physical layer transmitters and receivers. </a:t>
            </a:r>
          </a:p>
          <a:p>
            <a:pPr algn="just"/>
            <a:r>
              <a:rPr lang="en-GB" dirty="0">
                <a:solidFill>
                  <a:srgbClr val="12252C"/>
                </a:solidFill>
                <a:latin typeface="Arial"/>
                <a:cs typeface="Arial"/>
              </a:rPr>
              <a:t>The PLCP also delivers incoming frames from the wireless medium to the MAC </a:t>
            </a:r>
            <a:r>
              <a:rPr lang="en-GB" dirty="0" err="1">
                <a:solidFill>
                  <a:srgbClr val="12252C"/>
                </a:solidFill>
                <a:latin typeface="Arial"/>
                <a:cs typeface="Arial"/>
              </a:rPr>
              <a:t>sublayer</a:t>
            </a:r>
            <a:r>
              <a:rPr lang="en-GB" dirty="0">
                <a:solidFill>
                  <a:srgbClr val="12252C"/>
                </a:solidFill>
                <a:latin typeface="Arial"/>
                <a:cs typeface="Arial"/>
              </a:rPr>
              <a:t>. </a:t>
            </a:r>
            <a:endParaRPr lang="en-GB" dirty="0" smtClean="0">
              <a:solidFill>
                <a:srgbClr val="12252C"/>
              </a:solidFill>
              <a:latin typeface="Arial"/>
              <a:cs typeface="Arial"/>
            </a:endParaRPr>
          </a:p>
          <a:p>
            <a:pPr algn="just"/>
            <a:r>
              <a:rPr lang="en-GB" dirty="0">
                <a:solidFill>
                  <a:srgbClr val="12252C"/>
                </a:solidFill>
                <a:latin typeface="Arial"/>
                <a:cs typeface="Arial"/>
              </a:rPr>
              <a:t>The PHY service is provided to the MAC entity at the STA through a service access point (SAP), called the PHY SAP </a:t>
            </a:r>
          </a:p>
          <a:p>
            <a:endParaRPr lang="en-GB" dirty="0">
              <a:solidFill>
                <a:srgbClr val="12252C"/>
              </a:solidFill>
              <a:latin typeface="Arial"/>
              <a:cs typeface="Arial"/>
            </a:endParaRPr>
          </a:p>
        </p:txBody>
      </p:sp>
    </p:spTree>
    <p:extLst>
      <p:ext uri="{BB962C8B-B14F-4D97-AF65-F5344CB8AC3E}">
        <p14:creationId xmlns:p14="http://schemas.microsoft.com/office/powerpoint/2010/main" val="259261792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186267" y="228601"/>
            <a:ext cx="8805333" cy="558800"/>
          </a:xfrm>
        </p:spPr>
        <p:txBody>
          <a:bodyPr/>
          <a:lstStyle/>
          <a:p>
            <a:r>
              <a:rPr lang="en-GB" sz="2800" dirty="0"/>
              <a:t>Physical Medium-dependent (PMD) System</a:t>
            </a:r>
          </a:p>
        </p:txBody>
      </p:sp>
      <p:pic>
        <p:nvPicPr>
          <p:cNvPr id="94211"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4488" t="28477" r="40352" b="19264"/>
          <a:stretch>
            <a:fillRect/>
          </a:stretch>
        </p:blipFill>
        <p:spPr bwMode="auto">
          <a:xfrm>
            <a:off x="812800" y="1005946"/>
            <a:ext cx="7806267" cy="401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5975346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135467" y="253207"/>
            <a:ext cx="9008533" cy="775494"/>
          </a:xfrm>
        </p:spPr>
        <p:txBody>
          <a:bodyPr/>
          <a:lstStyle/>
          <a:p>
            <a:r>
              <a:rPr lang="en-GB" sz="2800" dirty="0"/>
              <a:t>Physical Medium-dependent (PMD) System </a:t>
            </a:r>
          </a:p>
        </p:txBody>
      </p:sp>
      <p:sp>
        <p:nvSpPr>
          <p:cNvPr id="94211" name="Rectangle 3"/>
          <p:cNvSpPr>
            <a:spLocks noGrp="1" noChangeArrowheads="1"/>
          </p:cNvSpPr>
          <p:nvPr>
            <p:ph type="body" idx="1"/>
          </p:nvPr>
        </p:nvSpPr>
        <p:spPr>
          <a:xfrm>
            <a:off x="739775" y="1198033"/>
            <a:ext cx="8042276" cy="4047068"/>
          </a:xfrm>
        </p:spPr>
        <p:txBody>
          <a:bodyPr/>
          <a:lstStyle/>
          <a:p>
            <a:pPr algn="just"/>
            <a:r>
              <a:rPr lang="en-GB" dirty="0">
                <a:solidFill>
                  <a:srgbClr val="12252C"/>
                </a:solidFill>
                <a:latin typeface="Verdana" charset="0"/>
              </a:rPr>
              <a:t>The PMD system defines the characteristics and methods of transmitting and receiving data through a wireless medium between two or more STAs, each using the same PHY system. </a:t>
            </a:r>
            <a:endParaRPr lang="en-GB" dirty="0" smtClean="0">
              <a:solidFill>
                <a:srgbClr val="12252C"/>
              </a:solidFill>
              <a:latin typeface="Verdana" charset="0"/>
            </a:endParaRPr>
          </a:p>
          <a:p>
            <a:pPr algn="just"/>
            <a:r>
              <a:rPr lang="en-GB" dirty="0">
                <a:solidFill>
                  <a:srgbClr val="12252C"/>
                </a:solidFill>
                <a:latin typeface="Verdana" charset="0"/>
              </a:rPr>
              <a:t>Sets of primitives are also defined, to describe the interface between the PLCP and the PMD </a:t>
            </a:r>
            <a:r>
              <a:rPr lang="en-GB" dirty="0" err="1">
                <a:solidFill>
                  <a:srgbClr val="12252C"/>
                </a:solidFill>
                <a:latin typeface="Verdana" charset="0"/>
              </a:rPr>
              <a:t>sublayer</a:t>
            </a:r>
            <a:r>
              <a:rPr lang="en-GB" dirty="0">
                <a:solidFill>
                  <a:srgbClr val="12252C"/>
                </a:solidFill>
                <a:latin typeface="Verdana" charset="0"/>
              </a:rPr>
              <a:t>. </a:t>
            </a:r>
          </a:p>
          <a:p>
            <a:pPr algn="just"/>
            <a:r>
              <a:rPr lang="en-GB" dirty="0">
                <a:solidFill>
                  <a:srgbClr val="12252C"/>
                </a:solidFill>
                <a:latin typeface="Verdana" charset="0"/>
              </a:rPr>
              <a:t>This interface is called the PMD SAP </a:t>
            </a:r>
          </a:p>
          <a:p>
            <a:pPr algn="just"/>
            <a:endParaRPr lang="en-GB" dirty="0">
              <a:solidFill>
                <a:srgbClr val="12252C"/>
              </a:solidFill>
              <a:latin typeface="Verdana" charset="0"/>
            </a:endParaRPr>
          </a:p>
        </p:txBody>
      </p:sp>
    </p:spTree>
    <p:extLst>
      <p:ext uri="{BB962C8B-B14F-4D97-AF65-F5344CB8AC3E}">
        <p14:creationId xmlns:p14="http://schemas.microsoft.com/office/powerpoint/2010/main" val="37441839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287867" y="228601"/>
            <a:ext cx="8703733" cy="634999"/>
          </a:xfrm>
        </p:spPr>
        <p:txBody>
          <a:bodyPr/>
          <a:lstStyle/>
          <a:p>
            <a:r>
              <a:rPr lang="en-GB" sz="2800" dirty="0"/>
              <a:t>Physical Medium-dependent (PMD) System</a:t>
            </a:r>
          </a:p>
        </p:txBody>
      </p:sp>
      <p:sp>
        <p:nvSpPr>
          <p:cNvPr id="96259" name="Rectangle 3"/>
          <p:cNvSpPr>
            <a:spLocks noGrp="1" noChangeArrowheads="1"/>
          </p:cNvSpPr>
          <p:nvPr>
            <p:ph type="body" idx="1"/>
          </p:nvPr>
        </p:nvSpPr>
        <p:spPr>
          <a:xfrm>
            <a:off x="815975" y="897466"/>
            <a:ext cx="8042276" cy="3810001"/>
          </a:xfrm>
        </p:spPr>
        <p:txBody>
          <a:bodyPr/>
          <a:lstStyle/>
          <a:p>
            <a:pPr algn="just">
              <a:lnSpc>
                <a:spcPct val="90000"/>
              </a:lnSpc>
            </a:pPr>
            <a:r>
              <a:rPr lang="en-GB" dirty="0">
                <a:solidFill>
                  <a:srgbClr val="12252C"/>
                </a:solidFill>
                <a:latin typeface="Verdana" charset="0"/>
              </a:rPr>
              <a:t>The PMD </a:t>
            </a:r>
            <a:r>
              <a:rPr lang="en-GB" dirty="0" err="1">
                <a:solidFill>
                  <a:srgbClr val="12252C"/>
                </a:solidFill>
                <a:latin typeface="Verdana" charset="0"/>
              </a:rPr>
              <a:t>sublayer</a:t>
            </a:r>
            <a:r>
              <a:rPr lang="en-GB" dirty="0">
                <a:solidFill>
                  <a:srgbClr val="12252C"/>
                </a:solidFill>
                <a:latin typeface="Verdana" charset="0"/>
              </a:rPr>
              <a:t> accepts PLCP </a:t>
            </a:r>
            <a:r>
              <a:rPr lang="en-GB" dirty="0" err="1">
                <a:solidFill>
                  <a:srgbClr val="12252C"/>
                </a:solidFill>
                <a:latin typeface="Verdana" charset="0"/>
              </a:rPr>
              <a:t>sublayer</a:t>
            </a:r>
            <a:r>
              <a:rPr lang="en-GB" dirty="0">
                <a:solidFill>
                  <a:srgbClr val="12252C"/>
                </a:solidFill>
                <a:latin typeface="Verdana" charset="0"/>
              </a:rPr>
              <a:t> service primitives and provides the means by which data is actually transmitted or received from the medium. </a:t>
            </a:r>
          </a:p>
          <a:p>
            <a:pPr algn="just">
              <a:lnSpc>
                <a:spcPct val="90000"/>
              </a:lnSpc>
            </a:pPr>
            <a:r>
              <a:rPr lang="en-GB" dirty="0">
                <a:solidFill>
                  <a:srgbClr val="12252C"/>
                </a:solidFill>
                <a:latin typeface="Verdana" charset="0"/>
              </a:rPr>
              <a:t>The data stream, timing information, and associated received signal parameters are delivered to the PLCP </a:t>
            </a:r>
            <a:r>
              <a:rPr lang="en-GB" dirty="0" err="1">
                <a:solidFill>
                  <a:srgbClr val="12252C"/>
                </a:solidFill>
                <a:latin typeface="Verdana" charset="0"/>
              </a:rPr>
              <a:t>sublayer</a:t>
            </a:r>
            <a:r>
              <a:rPr lang="en-GB" dirty="0">
                <a:solidFill>
                  <a:srgbClr val="12252C"/>
                </a:solidFill>
                <a:latin typeface="Verdana" charset="0"/>
              </a:rPr>
              <a:t>. </a:t>
            </a:r>
          </a:p>
          <a:p>
            <a:pPr algn="just">
              <a:lnSpc>
                <a:spcPct val="90000"/>
              </a:lnSpc>
            </a:pPr>
            <a:r>
              <a:rPr lang="en-GB" dirty="0">
                <a:solidFill>
                  <a:srgbClr val="12252C"/>
                </a:solidFill>
                <a:latin typeface="Verdana" charset="0"/>
              </a:rPr>
              <a:t>A similar functionality is provided for data transmission. </a:t>
            </a:r>
          </a:p>
        </p:txBody>
      </p:sp>
    </p:spTree>
    <p:extLst>
      <p:ext uri="{BB962C8B-B14F-4D97-AF65-F5344CB8AC3E}">
        <p14:creationId xmlns:p14="http://schemas.microsoft.com/office/powerpoint/2010/main" val="15152396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770467" y="304800"/>
            <a:ext cx="7239000" cy="1130300"/>
          </a:xfrm>
        </p:spPr>
        <p:txBody>
          <a:bodyPr/>
          <a:lstStyle/>
          <a:p>
            <a:r>
              <a:rPr lang="en-GB" sz="3200" dirty="0"/>
              <a:t>IEEE 802.11b (High–Rate) DSSS PHY specification</a:t>
            </a:r>
            <a:r>
              <a:rPr lang="en-GB" sz="4000" dirty="0"/>
              <a:t> </a:t>
            </a:r>
          </a:p>
        </p:txBody>
      </p:sp>
      <p:sp>
        <p:nvSpPr>
          <p:cNvPr id="98307" name="Rectangle 3"/>
          <p:cNvSpPr>
            <a:spLocks noGrp="1" noChangeArrowheads="1"/>
          </p:cNvSpPr>
          <p:nvPr>
            <p:ph type="body" idx="1"/>
          </p:nvPr>
        </p:nvSpPr>
        <p:spPr>
          <a:xfrm>
            <a:off x="549275" y="1782233"/>
            <a:ext cx="8042276" cy="3539068"/>
          </a:xfrm>
        </p:spPr>
        <p:txBody>
          <a:bodyPr/>
          <a:lstStyle/>
          <a:p>
            <a:pPr algn="just"/>
            <a:r>
              <a:rPr lang="en-GB" dirty="0">
                <a:solidFill>
                  <a:srgbClr val="12252C"/>
                </a:solidFill>
                <a:latin typeface="Arial"/>
                <a:cs typeface="Arial"/>
              </a:rPr>
              <a:t>The 1999 High Rate extension of the PHY for the Direct Sequence Spread Spectrum (HR/DSSS) system is also known as </a:t>
            </a:r>
            <a:r>
              <a:rPr lang="en-GB" dirty="0" err="1">
                <a:solidFill>
                  <a:srgbClr val="12252C"/>
                </a:solidFill>
                <a:latin typeface="Arial"/>
                <a:cs typeface="Arial"/>
              </a:rPr>
              <a:t>WiFi</a:t>
            </a:r>
            <a:r>
              <a:rPr lang="en-GB" dirty="0">
                <a:solidFill>
                  <a:srgbClr val="12252C"/>
                </a:solidFill>
                <a:latin typeface="Arial"/>
                <a:cs typeface="Arial"/>
              </a:rPr>
              <a:t>. </a:t>
            </a:r>
          </a:p>
          <a:p>
            <a:pPr algn="just"/>
            <a:r>
              <a:rPr lang="en-GB" dirty="0">
                <a:solidFill>
                  <a:srgbClr val="12252C"/>
                </a:solidFill>
                <a:latin typeface="Arial"/>
                <a:cs typeface="Arial"/>
              </a:rPr>
              <a:t>The 802.11b standard is known as the High Rate PHY for the 2.4 -GHz band designated for ISM applications.</a:t>
            </a:r>
          </a:p>
        </p:txBody>
      </p:sp>
    </p:spTree>
    <p:extLst>
      <p:ext uri="{BB962C8B-B14F-4D97-AF65-F5344CB8AC3E}">
        <p14:creationId xmlns:p14="http://schemas.microsoft.com/office/powerpoint/2010/main" val="2003157155"/>
      </p:ext>
    </p:extLst>
  </p:cSld>
  <p:clrMapOvr>
    <a:masterClrMapping/>
  </p:clrMapOvr>
  <mc:AlternateContent xmlns:mc="http://schemas.openxmlformats.org/markup-compatibility/2006">
    <mc:Choice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47700" y="107577"/>
            <a:ext cx="8360833" cy="616324"/>
          </a:xfrm>
        </p:spPr>
        <p:txBody>
          <a:bodyPr/>
          <a:lstStyle/>
          <a:p>
            <a:r>
              <a:rPr lang="en-GB" sz="2800" dirty="0"/>
              <a:t>IEEE </a:t>
            </a:r>
            <a:r>
              <a:rPr lang="en-GB" sz="2800" dirty="0" smtClean="0"/>
              <a:t>802.11x </a:t>
            </a:r>
            <a:r>
              <a:rPr lang="en-GB" sz="2800" dirty="0"/>
              <a:t>(High–Rate) DSSS PHY specification</a:t>
            </a:r>
          </a:p>
        </p:txBody>
      </p:sp>
      <p:sp>
        <p:nvSpPr>
          <p:cNvPr id="99331" name="Rectangle 3"/>
          <p:cNvSpPr>
            <a:spLocks noGrp="1" noChangeArrowheads="1"/>
          </p:cNvSpPr>
          <p:nvPr>
            <p:ph type="body" idx="1"/>
          </p:nvPr>
        </p:nvSpPr>
        <p:spPr>
          <a:xfrm>
            <a:off x="647700" y="847632"/>
            <a:ext cx="8042276" cy="4499069"/>
          </a:xfrm>
        </p:spPr>
        <p:txBody>
          <a:bodyPr>
            <a:normAutofit/>
          </a:bodyPr>
          <a:lstStyle/>
          <a:p>
            <a:r>
              <a:rPr lang="en-GB" sz="2000" dirty="0">
                <a:latin typeface="Arial"/>
                <a:cs typeface="Arial"/>
              </a:rPr>
              <a:t>The channel </a:t>
            </a:r>
            <a:r>
              <a:rPr lang="en-GB" sz="2000" dirty="0" smtClean="0">
                <a:latin typeface="Arial"/>
                <a:cs typeface="Arial"/>
              </a:rPr>
              <a:t>centre </a:t>
            </a:r>
            <a:r>
              <a:rPr lang="en-GB" sz="2000" dirty="0">
                <a:latin typeface="Arial"/>
                <a:cs typeface="Arial"/>
              </a:rPr>
              <a:t>frequencies and CHNL_ID numbers are shown </a:t>
            </a:r>
          </a:p>
        </p:txBody>
      </p:sp>
      <p:pic>
        <p:nvPicPr>
          <p:cNvPr id="9626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5226" t="28477" r="41107" b="19264"/>
          <a:stretch>
            <a:fillRect/>
          </a:stretch>
        </p:blipFill>
        <p:spPr bwMode="auto">
          <a:xfrm>
            <a:off x="1651000" y="1312333"/>
            <a:ext cx="6366933" cy="3894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338416227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549275" y="56776"/>
            <a:ext cx="8042276" cy="686518"/>
          </a:xfrm>
        </p:spPr>
        <p:txBody>
          <a:bodyPr/>
          <a:lstStyle/>
          <a:p>
            <a:r>
              <a:rPr lang="en-GB" sz="3200" dirty="0"/>
              <a:t>IEEE </a:t>
            </a:r>
            <a:r>
              <a:rPr lang="en-GB" sz="3200" dirty="0" smtClean="0"/>
              <a:t>802.11x </a:t>
            </a:r>
            <a:r>
              <a:rPr lang="en-GB" sz="3200" dirty="0"/>
              <a:t>(High–Rate) </a:t>
            </a:r>
            <a:r>
              <a:rPr lang="en-GB" sz="3200" dirty="0" smtClean="0"/>
              <a:t>specification</a:t>
            </a:r>
            <a:endParaRPr lang="en-GB" sz="3200" dirty="0"/>
          </a:p>
        </p:txBody>
      </p:sp>
      <p:sp>
        <p:nvSpPr>
          <p:cNvPr id="100355" name="Rectangle 3"/>
          <p:cNvSpPr>
            <a:spLocks noGrp="1" noChangeArrowheads="1"/>
          </p:cNvSpPr>
          <p:nvPr>
            <p:ph type="body" idx="1"/>
          </p:nvPr>
        </p:nvSpPr>
        <p:spPr>
          <a:xfrm>
            <a:off x="550861" y="1041400"/>
            <a:ext cx="8042276" cy="3911601"/>
          </a:xfrm>
        </p:spPr>
        <p:txBody>
          <a:bodyPr/>
          <a:lstStyle/>
          <a:p>
            <a:pPr algn="just"/>
            <a:r>
              <a:rPr lang="en-GB" dirty="0">
                <a:solidFill>
                  <a:srgbClr val="12252C"/>
                </a:solidFill>
                <a:latin typeface="Arial"/>
                <a:cs typeface="Arial"/>
              </a:rPr>
              <a:t>Not all countries</a:t>
            </a:r>
            <a:r>
              <a:rPr lang="ja-JP" altLang="en-GB" dirty="0">
                <a:solidFill>
                  <a:srgbClr val="12252C"/>
                </a:solidFill>
                <a:latin typeface="Arial"/>
                <a:cs typeface="Arial"/>
              </a:rPr>
              <a:t>’</a:t>
            </a:r>
            <a:r>
              <a:rPr lang="en-GB" dirty="0">
                <a:solidFill>
                  <a:srgbClr val="12252C"/>
                </a:solidFill>
                <a:latin typeface="Arial"/>
                <a:cs typeface="Arial"/>
              </a:rPr>
              <a:t> national regulatory bodies have allocated the same number of channels. </a:t>
            </a:r>
          </a:p>
          <a:p>
            <a:pPr algn="just"/>
            <a:r>
              <a:rPr lang="en-GB" dirty="0">
                <a:solidFill>
                  <a:srgbClr val="12252C"/>
                </a:solidFill>
                <a:latin typeface="Arial"/>
                <a:cs typeface="Arial"/>
              </a:rPr>
              <a:t>The three </a:t>
            </a:r>
            <a:r>
              <a:rPr lang="en-GB" dirty="0" smtClean="0">
                <a:solidFill>
                  <a:srgbClr val="12252C"/>
                </a:solidFill>
                <a:latin typeface="Arial"/>
                <a:cs typeface="Arial"/>
              </a:rPr>
              <a:t>non-overlapping </a:t>
            </a:r>
            <a:r>
              <a:rPr lang="en-GB" dirty="0">
                <a:solidFill>
                  <a:srgbClr val="12252C"/>
                </a:solidFill>
                <a:latin typeface="Arial"/>
                <a:cs typeface="Arial"/>
              </a:rPr>
              <a:t>operating channels for North America are shown </a:t>
            </a:r>
          </a:p>
        </p:txBody>
      </p:sp>
      <p:pic>
        <p:nvPicPr>
          <p:cNvPr id="9728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71" t="41801" r="40352" b="36676"/>
          <a:stretch>
            <a:fillRect/>
          </a:stretch>
        </p:blipFill>
        <p:spPr bwMode="auto">
          <a:xfrm>
            <a:off x="168804" y="3738220"/>
            <a:ext cx="53292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pic>
        <p:nvPicPr>
          <p:cNvPr id="5" name="Picture 4" descr="http://upload.wikimedia.org/wikipedia/commons/thumb/8/8c/2.4_GHz_Wi-Fi_channels_%28802.11b%2Cg_WLAN%29.svg/720px-2.4_GHz_Wi-Fi_channels_%28802.11b%2Cg_WLAN%29.svg.png">
            <a:hlinkClick r:id="rId3"/>
          </p:cNvPr>
          <p:cNvPicPr/>
          <p:nvPr/>
        </p:nvPicPr>
        <p:blipFill>
          <a:blip r:embed="rId4" cstate="print"/>
          <a:srcRect/>
          <a:stretch>
            <a:fillRect/>
          </a:stretch>
        </p:blipFill>
        <p:spPr bwMode="auto">
          <a:xfrm>
            <a:off x="4502335" y="2828690"/>
            <a:ext cx="4641665" cy="1832210"/>
          </a:xfrm>
          <a:prstGeom prst="rect">
            <a:avLst/>
          </a:prstGeom>
          <a:noFill/>
          <a:ln w="9525">
            <a:noFill/>
            <a:miter lim="800000"/>
            <a:headEnd/>
            <a:tailEnd/>
          </a:ln>
        </p:spPr>
      </p:pic>
    </p:spTree>
    <p:extLst>
      <p:ext uri="{BB962C8B-B14F-4D97-AF65-F5344CB8AC3E}">
        <p14:creationId xmlns:p14="http://schemas.microsoft.com/office/powerpoint/2010/main" val="360621505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815975" y="305965"/>
            <a:ext cx="8042276" cy="1218423"/>
          </a:xfrm>
        </p:spPr>
        <p:txBody>
          <a:bodyPr/>
          <a:lstStyle/>
          <a:p>
            <a:r>
              <a:rPr lang="en-GB" sz="3200" dirty="0"/>
              <a:t>IEEE 802.11b (High–Rate) DSSS PHY specification</a:t>
            </a:r>
          </a:p>
        </p:txBody>
      </p:sp>
      <p:sp>
        <p:nvSpPr>
          <p:cNvPr id="101379" name="Rectangle 3"/>
          <p:cNvSpPr>
            <a:spLocks noGrp="1" noChangeArrowheads="1"/>
          </p:cNvSpPr>
          <p:nvPr>
            <p:ph type="body" idx="1"/>
          </p:nvPr>
        </p:nvSpPr>
        <p:spPr>
          <a:xfrm>
            <a:off x="1044575" y="1520155"/>
            <a:ext cx="8042276" cy="3318934"/>
          </a:xfrm>
        </p:spPr>
        <p:txBody>
          <a:bodyPr/>
          <a:lstStyle/>
          <a:p>
            <a:r>
              <a:rPr lang="en-GB" dirty="0">
                <a:solidFill>
                  <a:srgbClr val="12252C"/>
                </a:solidFill>
                <a:latin typeface="Arial"/>
                <a:cs typeface="Arial"/>
              </a:rPr>
              <a:t>Four modulation formats and data rates are specified for the High Rate PHY </a:t>
            </a:r>
          </a:p>
        </p:txBody>
      </p:sp>
      <p:pic>
        <p:nvPicPr>
          <p:cNvPr id="9830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5211" t="41801" r="41847" b="34644"/>
          <a:stretch>
            <a:fillRect/>
          </a:stretch>
        </p:blipFill>
        <p:spPr bwMode="auto">
          <a:xfrm>
            <a:off x="1235074" y="2658005"/>
            <a:ext cx="626427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5004292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04109"/>
            <a:ext cx="8042276" cy="1336956"/>
          </a:xfrm>
        </p:spPr>
        <p:txBody>
          <a:bodyPr/>
          <a:lstStyle/>
          <a:p>
            <a:r>
              <a:rPr lang="en-US" dirty="0" smtClean="0"/>
              <a:t>Summary</a:t>
            </a:r>
            <a:br>
              <a:rPr lang="en-US" dirty="0" smtClean="0"/>
            </a:br>
            <a:r>
              <a:rPr lang="en-US" dirty="0" smtClean="0"/>
              <a:t>&amp;</a:t>
            </a:r>
            <a:r>
              <a:rPr lang="en-US" smtClean="0"/>
              <a:t/>
            </a:r>
            <a:br>
              <a:rPr lang="en-US" smtClean="0"/>
            </a:br>
            <a:r>
              <a:rPr lang="en-US" smtClean="0"/>
              <a:t>Questions</a:t>
            </a:r>
            <a:endParaRPr lang="en-US" dirty="0"/>
          </a:p>
        </p:txBody>
      </p:sp>
    </p:spTree>
    <p:extLst>
      <p:ext uri="{BB962C8B-B14F-4D97-AF65-F5344CB8AC3E}">
        <p14:creationId xmlns:p14="http://schemas.microsoft.com/office/powerpoint/2010/main" val="283658613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4156</TotalTime>
  <Words>4047</Words>
  <Application>Microsoft Office PowerPoint</Application>
  <PresentationFormat>On-screen Show (4:3)</PresentationFormat>
  <Paragraphs>328</Paragraphs>
  <Slides>58</Slides>
  <Notes>17</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58</vt:i4>
      </vt:variant>
    </vt:vector>
  </HeadingPairs>
  <TitlesOfParts>
    <vt:vector size="68" baseType="lpstr">
      <vt:lpstr>MS PGothic</vt:lpstr>
      <vt:lpstr>Arial</vt:lpstr>
      <vt:lpstr>Calibri</vt:lpstr>
      <vt:lpstr>Courier New</vt:lpstr>
      <vt:lpstr>News Gothic MT</vt:lpstr>
      <vt:lpstr>Times New Roman</vt:lpstr>
      <vt:lpstr>Verdana</vt:lpstr>
      <vt:lpstr>Wingdings</vt:lpstr>
      <vt:lpstr>Wingdings 2</vt:lpstr>
      <vt:lpstr>Breeze</vt:lpstr>
      <vt:lpstr>IEEE 802.11 Standards</vt:lpstr>
      <vt:lpstr>Standardisation Overview</vt:lpstr>
      <vt:lpstr>Standardization </vt:lpstr>
      <vt:lpstr>Standards Organizations</vt:lpstr>
      <vt:lpstr>Standards Organizations</vt:lpstr>
      <vt:lpstr>Standards Organizations</vt:lpstr>
      <vt:lpstr>Standards Organizations</vt:lpstr>
      <vt:lpstr>IEEE 802 Standards</vt:lpstr>
      <vt:lpstr>Specific Features of 802.11</vt:lpstr>
      <vt:lpstr>Target environment for use of the standard</vt:lpstr>
      <vt:lpstr>Significant differences between wireless and Wired LAN</vt:lpstr>
      <vt:lpstr>IEEE. 802.11 Logical Topologies</vt:lpstr>
      <vt:lpstr>Basic Service Set (BSS)</vt:lpstr>
      <vt:lpstr>Basic Service Set (BSS)</vt:lpstr>
      <vt:lpstr>Independent BSS (IBSS)</vt:lpstr>
      <vt:lpstr>Independent BSS (IBSS) </vt:lpstr>
      <vt:lpstr>Extended Service Set (ESS) and  Distribution System (DS)</vt:lpstr>
      <vt:lpstr>Extended Service Set (ESS)</vt:lpstr>
      <vt:lpstr>Distribution System (DS)</vt:lpstr>
      <vt:lpstr>Roaming</vt:lpstr>
      <vt:lpstr>Wireless LAN Description</vt:lpstr>
      <vt:lpstr>Wireless LAN Description (2)</vt:lpstr>
      <vt:lpstr>Wireless LAN Description (3)</vt:lpstr>
      <vt:lpstr>Questions!</vt:lpstr>
      <vt:lpstr>IEEE 802.11 Logical Architecture</vt:lpstr>
      <vt:lpstr>Committee Architecture</vt:lpstr>
      <vt:lpstr>Logical architecture of the IEEE 802.11 standard</vt:lpstr>
      <vt:lpstr>IEEE 802.2 LLC</vt:lpstr>
      <vt:lpstr>LLC service to ULP</vt:lpstr>
      <vt:lpstr>LLC Service to the MAC layer</vt:lpstr>
      <vt:lpstr>Station Services</vt:lpstr>
      <vt:lpstr>Distribution System Services</vt:lpstr>
      <vt:lpstr>MAC Services</vt:lpstr>
      <vt:lpstr>Asynchronous Data Service</vt:lpstr>
      <vt:lpstr>Security Services </vt:lpstr>
      <vt:lpstr>MSDU ordering </vt:lpstr>
      <vt:lpstr>MAC Frame</vt:lpstr>
      <vt:lpstr>Frame Types</vt:lpstr>
      <vt:lpstr>MAC Architecture</vt:lpstr>
      <vt:lpstr>MAC Architecture</vt:lpstr>
      <vt:lpstr>Coexistence of DCF and PCF </vt:lpstr>
      <vt:lpstr>Interframe Space (IFS)</vt:lpstr>
      <vt:lpstr>Interframe Space (IFS)</vt:lpstr>
      <vt:lpstr>Interframe Space (IFS)</vt:lpstr>
      <vt:lpstr>Carrier Sense Mechanism</vt:lpstr>
      <vt:lpstr>Carrier Sense Mechanism</vt:lpstr>
      <vt:lpstr>Physical Layer (PHY)</vt:lpstr>
      <vt:lpstr>Physical Layer Convergence Procedure (PLCP) </vt:lpstr>
      <vt:lpstr>Physical Layer Convergence Procedure (PLCP) </vt:lpstr>
      <vt:lpstr>Physical Layer Convergence Procedure (PLCP)</vt:lpstr>
      <vt:lpstr>Physical Medium-dependent (PMD) System</vt:lpstr>
      <vt:lpstr>Physical Medium-dependent (PMD) System </vt:lpstr>
      <vt:lpstr>Physical Medium-dependent (PMD) System</vt:lpstr>
      <vt:lpstr>IEEE 802.11b (High–Rate) DSSS PHY specification </vt:lpstr>
      <vt:lpstr>IEEE 802.11x (High–Rate) DSSS PHY specification</vt:lpstr>
      <vt:lpstr>IEEE 802.11x (High–Rate) specification</vt:lpstr>
      <vt:lpstr>IEEE 802.11b (High–Rate) DSSS PHY specification</vt:lpstr>
      <vt:lpstr>Summary &amp; 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365</cp:revision>
  <dcterms:created xsi:type="dcterms:W3CDTF">2011-10-03T10:20:59Z</dcterms:created>
  <dcterms:modified xsi:type="dcterms:W3CDTF">2016-09-25T23:27:57Z</dcterms:modified>
</cp:coreProperties>
</file>