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4"/>
  </p:notesMasterIdLst>
  <p:handoutMasterIdLst>
    <p:handoutMasterId r:id="rId25"/>
  </p:handoutMasterIdLst>
  <p:sldIdLst>
    <p:sldId id="317" r:id="rId5"/>
    <p:sldId id="328" r:id="rId6"/>
    <p:sldId id="311" r:id="rId7"/>
    <p:sldId id="325" r:id="rId8"/>
    <p:sldId id="338" r:id="rId9"/>
    <p:sldId id="351" r:id="rId10"/>
    <p:sldId id="334" r:id="rId11"/>
    <p:sldId id="278" r:id="rId12"/>
    <p:sldId id="343" r:id="rId13"/>
    <p:sldId id="348" r:id="rId14"/>
    <p:sldId id="349" r:id="rId15"/>
    <p:sldId id="339" r:id="rId16"/>
    <p:sldId id="350" r:id="rId17"/>
    <p:sldId id="340" r:id="rId18"/>
    <p:sldId id="341" r:id="rId19"/>
    <p:sldId id="342" r:id="rId20"/>
    <p:sldId id="336" r:id="rId21"/>
    <p:sldId id="337" r:id="rId22"/>
    <p:sldId id="35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BAF0CF4-203C-4BC3-89DA-6AC3BC0794C8}">
          <p14:sldIdLst>
            <p14:sldId id="317"/>
            <p14:sldId id="328"/>
            <p14:sldId id="311"/>
          </p14:sldIdLst>
        </p14:section>
        <p14:section name="Untitled Section" id="{B7EC35F3-6404-4C60-AD28-874B4E249097}">
          <p14:sldIdLst>
            <p14:sldId id="325"/>
            <p14:sldId id="338"/>
            <p14:sldId id="351"/>
            <p14:sldId id="334"/>
            <p14:sldId id="278"/>
            <p14:sldId id="343"/>
            <p14:sldId id="348"/>
            <p14:sldId id="349"/>
            <p14:sldId id="339"/>
            <p14:sldId id="350"/>
            <p14:sldId id="340"/>
            <p14:sldId id="341"/>
            <p14:sldId id="342"/>
            <p14:sldId id="336"/>
            <p14:sldId id="337"/>
            <p14:sldId id="352"/>
          </p14:sldIdLst>
        </p14:section>
      </p14:sectionLst>
    </p:ex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7" autoAdjust="0"/>
    <p:restoredTop sz="93447" autoAdjust="0"/>
  </p:normalViewPr>
  <p:slideViewPr>
    <p:cSldViewPr snapToGrid="0">
      <p:cViewPr varScale="1">
        <p:scale>
          <a:sx n="63" d="100"/>
          <a:sy n="63" d="100"/>
        </p:scale>
        <p:origin x="52" y="272"/>
      </p:cViewPr>
      <p:guideLst>
        <p:guide orient="horz" pos="528"/>
        <p:guide pos="3864"/>
        <p:guide orient="horz" pos="1272"/>
        <p:guide orient="horz" pos="2312"/>
        <p:guide orient="horz" pos="1944"/>
        <p:guide orient="horz" pos="2328"/>
      </p:guideLst>
    </p:cSldViewPr>
  </p:slideViewPr>
  <p:outlineViewPr>
    <p:cViewPr>
      <p:scale>
        <a:sx n="33" d="100"/>
        <a:sy n="33" d="100"/>
      </p:scale>
      <p:origin x="0" y="-4832"/>
    </p:cViewPr>
  </p:outlineViewPr>
  <p:notesTextViewPr>
    <p:cViewPr>
      <p:scale>
        <a:sx n="135" d="100"/>
        <a:sy n="135" d="100"/>
      </p:scale>
      <p:origin x="0" y="0"/>
    </p:cViewPr>
  </p:notesTextViewPr>
  <p:sorterViewPr>
    <p:cViewPr>
      <p:scale>
        <a:sx n="100" d="100"/>
        <a:sy n="100" d="100"/>
      </p:scale>
      <p:origin x="0" y="-6016"/>
    </p:cViewPr>
  </p:sorterViewPr>
  <p:notesViewPr>
    <p:cSldViewPr snapToGrid="0">
      <p:cViewPr varScale="1">
        <p:scale>
          <a:sx n="48" d="100"/>
          <a:sy n="48" d="100"/>
        </p:scale>
        <p:origin x="2752" y="3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CCF852-FCD9-4B2A-BF92-C31755254B0B}"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97D44FED-3518-4115-BDC3-40E02E227D00}">
      <dgm:prSet custT="1"/>
      <dgm:spPr>
        <a:solidFill>
          <a:schemeClr val="bg2">
            <a:alpha val="50000"/>
          </a:schemeClr>
        </a:solidFill>
        <a:ln>
          <a:solidFill>
            <a:schemeClr val="bg2">
              <a:lumMod val="75000"/>
            </a:schemeClr>
          </a:solidFill>
        </a:ln>
        <a:scene3d>
          <a:camera prst="orthographicFront"/>
          <a:lightRig rig="threePt" dir="t"/>
        </a:scene3d>
        <a:sp3d>
          <a:bevelT w="139700" h="139700" prst="divot"/>
        </a:sp3d>
      </dgm:spPr>
      <dgm:t>
        <a:bodyPr/>
        <a:lstStyle/>
        <a:p>
          <a:r>
            <a:rPr lang="en-US" sz="1800" b="1" dirty="0">
              <a:latin typeface="+mj-lt"/>
            </a:rPr>
            <a:t>Continuity Theory,</a:t>
          </a:r>
          <a:r>
            <a:rPr lang="en-GB" sz="1800" b="1" dirty="0">
              <a:latin typeface="+mj-lt"/>
            </a:rPr>
            <a:t> </a:t>
          </a:r>
          <a:r>
            <a:rPr lang="en-GB" sz="1400" dirty="0">
              <a:latin typeface="+mj-lt"/>
            </a:rPr>
            <a:t>of aging, developed in the late 1960s and early 1970s, suggests that older adults maintain earlier habits, personalities, and lifestyles to cope with aging, emerging in response to disengagement and activity theories with key contributions from George L. Maddox (1968) and Robert Atchley (1971</a:t>
          </a:r>
          <a:r>
            <a:rPr lang="en-GB" sz="1400" dirty="0"/>
            <a:t>).</a:t>
          </a:r>
        </a:p>
      </dgm:t>
    </dgm:pt>
    <dgm:pt modelId="{551959B0-BA92-4284-B20D-282F29130BF7}" type="parTrans" cxnId="{E6E912CA-4C3E-40B0-B4B4-2BC725B1346F}">
      <dgm:prSet/>
      <dgm:spPr/>
      <dgm:t>
        <a:bodyPr/>
        <a:lstStyle/>
        <a:p>
          <a:endParaRPr lang="en-GB"/>
        </a:p>
      </dgm:t>
    </dgm:pt>
    <dgm:pt modelId="{767ADF38-16CA-4E36-B9E5-46D8B73E6F82}" type="sibTrans" cxnId="{E6E912CA-4C3E-40B0-B4B4-2BC725B1346F}">
      <dgm:prSet/>
      <dgm:spPr/>
      <dgm:t>
        <a:bodyPr/>
        <a:lstStyle/>
        <a:p>
          <a:endParaRPr lang="en-GB"/>
        </a:p>
      </dgm:t>
    </dgm:pt>
    <dgm:pt modelId="{9E8115FF-E2B5-48D7-B818-5257A6ED54ED}" type="pres">
      <dgm:prSet presAssocID="{12CCF852-FCD9-4B2A-BF92-C31755254B0B}" presName="compositeShape" presStyleCnt="0">
        <dgm:presLayoutVars>
          <dgm:chMax val="7"/>
          <dgm:dir/>
          <dgm:resizeHandles val="exact"/>
        </dgm:presLayoutVars>
      </dgm:prSet>
      <dgm:spPr/>
    </dgm:pt>
    <dgm:pt modelId="{5F06761C-B283-4709-ADFB-767D2AB99AD3}" type="pres">
      <dgm:prSet presAssocID="{97D44FED-3518-4115-BDC3-40E02E227D00}" presName="circ1TxSh" presStyleLbl="vennNode1" presStyleIdx="0" presStyleCnt="1" custScaleX="101374" custScaleY="100000" custLinFactNeighborX="8869" custLinFactNeighborY="0"/>
      <dgm:spPr/>
    </dgm:pt>
  </dgm:ptLst>
  <dgm:cxnLst>
    <dgm:cxn modelId="{B9C14B0A-1988-4924-A12D-2865CEF44088}" type="presOf" srcId="{97D44FED-3518-4115-BDC3-40E02E227D00}" destId="{5F06761C-B283-4709-ADFB-767D2AB99AD3}" srcOrd="0" destOrd="0" presId="urn:microsoft.com/office/officeart/2005/8/layout/venn1"/>
    <dgm:cxn modelId="{8913A936-C2EA-4622-B49F-B8695AA0F143}" type="presOf" srcId="{12CCF852-FCD9-4B2A-BF92-C31755254B0B}" destId="{9E8115FF-E2B5-48D7-B818-5257A6ED54ED}" srcOrd="0" destOrd="0" presId="urn:microsoft.com/office/officeart/2005/8/layout/venn1"/>
    <dgm:cxn modelId="{E6E912CA-4C3E-40B0-B4B4-2BC725B1346F}" srcId="{12CCF852-FCD9-4B2A-BF92-C31755254B0B}" destId="{97D44FED-3518-4115-BDC3-40E02E227D00}" srcOrd="0" destOrd="0" parTransId="{551959B0-BA92-4284-B20D-282F29130BF7}" sibTransId="{767ADF38-16CA-4E36-B9E5-46D8B73E6F82}"/>
    <dgm:cxn modelId="{DA19C10C-66E3-474F-8E80-28F7841CAA19}" type="presParOf" srcId="{9E8115FF-E2B5-48D7-B818-5257A6ED54ED}" destId="{5F06761C-B283-4709-ADFB-767D2AB99AD3}" srcOrd="0"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6BC473-720E-403B-8B17-4837C1E3EF1F}"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0062AE86-5A6C-4230-9F14-F940B8A5A0D6}">
      <dgm:prSet custT="1"/>
      <dgm:spPr>
        <a:solidFill>
          <a:schemeClr val="bg2">
            <a:lumMod val="90000"/>
            <a:alpha val="50000"/>
          </a:schemeClr>
        </a:solidFill>
        <a:ln>
          <a:solidFill>
            <a:schemeClr val="tx1">
              <a:lumMod val="60000"/>
              <a:lumOff val="40000"/>
            </a:schemeClr>
          </a:solidFill>
        </a:ln>
        <a:scene3d>
          <a:camera prst="orthographicFront"/>
          <a:lightRig rig="threePt" dir="t"/>
        </a:scene3d>
        <a:sp3d>
          <a:bevelT/>
        </a:sp3d>
      </dgm:spPr>
      <dgm:t>
        <a:bodyPr/>
        <a:lstStyle/>
        <a:p>
          <a:r>
            <a:rPr lang="en-US" sz="1800" b="1" dirty="0">
              <a:latin typeface="+mj-lt"/>
            </a:rPr>
            <a:t>Disengagement Theory,</a:t>
          </a:r>
          <a:r>
            <a:rPr lang="en-US" sz="1800" dirty="0">
              <a:latin typeface="+mj-lt"/>
            </a:rPr>
            <a:t> </a:t>
          </a:r>
          <a:r>
            <a:rPr lang="en-US" sz="1600" dirty="0">
              <a:latin typeface="+mj-lt"/>
            </a:rPr>
            <a:t>formulated by Cumming and Henry in 1961, proposes that ageing constitutes a natural and inevitable process </a:t>
          </a:r>
          <a:r>
            <a:rPr lang="en-US" sz="1600" dirty="0" err="1">
              <a:latin typeface="+mj-lt"/>
            </a:rPr>
            <a:t>characterised</a:t>
          </a:r>
          <a:r>
            <a:rPr lang="en-US" sz="1600" dirty="0">
              <a:latin typeface="+mj-lt"/>
            </a:rPr>
            <a:t> by a gradual, mutual withdrawal between older individuals and the broader social system.</a:t>
          </a:r>
          <a:endParaRPr lang="en-GB" sz="1600" dirty="0">
            <a:latin typeface="+mj-lt"/>
          </a:endParaRPr>
        </a:p>
      </dgm:t>
    </dgm:pt>
    <dgm:pt modelId="{769FE0EA-9721-4B7F-BB53-2263F011DE3E}" type="parTrans" cxnId="{FB035897-1690-4F4E-8B49-E86FC297EB09}">
      <dgm:prSet/>
      <dgm:spPr/>
      <dgm:t>
        <a:bodyPr/>
        <a:lstStyle/>
        <a:p>
          <a:endParaRPr lang="en-GB"/>
        </a:p>
      </dgm:t>
    </dgm:pt>
    <dgm:pt modelId="{5A300F4B-A036-43D4-803B-C9EA8D6F2A57}" type="sibTrans" cxnId="{FB035897-1690-4F4E-8B49-E86FC297EB09}">
      <dgm:prSet/>
      <dgm:spPr/>
      <dgm:t>
        <a:bodyPr/>
        <a:lstStyle/>
        <a:p>
          <a:endParaRPr lang="en-GB"/>
        </a:p>
      </dgm:t>
    </dgm:pt>
    <dgm:pt modelId="{038248F6-97B3-4804-8242-C06BC2C7CB3A}" type="pres">
      <dgm:prSet presAssocID="{F86BC473-720E-403B-8B17-4837C1E3EF1F}" presName="compositeShape" presStyleCnt="0">
        <dgm:presLayoutVars>
          <dgm:chMax val="7"/>
          <dgm:dir/>
          <dgm:resizeHandles val="exact"/>
        </dgm:presLayoutVars>
      </dgm:prSet>
      <dgm:spPr/>
    </dgm:pt>
    <dgm:pt modelId="{DFC5B3F7-D661-4F56-AE7B-5CF591350C48}" type="pres">
      <dgm:prSet presAssocID="{0062AE86-5A6C-4230-9F14-F940B8A5A0D6}" presName="circ1TxSh" presStyleLbl="vennNode1" presStyleIdx="0" presStyleCnt="1" custLinFactNeighborX="-231" custLinFactNeighborY="61"/>
      <dgm:spPr/>
    </dgm:pt>
  </dgm:ptLst>
  <dgm:cxnLst>
    <dgm:cxn modelId="{1CAB454F-2CE6-49EB-816F-3BCA62B03B08}" type="presOf" srcId="{0062AE86-5A6C-4230-9F14-F940B8A5A0D6}" destId="{DFC5B3F7-D661-4F56-AE7B-5CF591350C48}" srcOrd="0" destOrd="0" presId="urn:microsoft.com/office/officeart/2005/8/layout/venn1"/>
    <dgm:cxn modelId="{998AFC92-5B7F-4FF5-B2DA-A16EE9ED96D5}" type="presOf" srcId="{F86BC473-720E-403B-8B17-4837C1E3EF1F}" destId="{038248F6-97B3-4804-8242-C06BC2C7CB3A}" srcOrd="0" destOrd="0" presId="urn:microsoft.com/office/officeart/2005/8/layout/venn1"/>
    <dgm:cxn modelId="{FB035897-1690-4F4E-8B49-E86FC297EB09}" srcId="{F86BC473-720E-403B-8B17-4837C1E3EF1F}" destId="{0062AE86-5A6C-4230-9F14-F940B8A5A0D6}" srcOrd="0" destOrd="0" parTransId="{769FE0EA-9721-4B7F-BB53-2263F011DE3E}" sibTransId="{5A300F4B-A036-43D4-803B-C9EA8D6F2A57}"/>
    <dgm:cxn modelId="{8AAA46FF-1F01-401E-8D23-A741AE1335D1}" type="presParOf" srcId="{038248F6-97B3-4804-8242-C06BC2C7CB3A}" destId="{DFC5B3F7-D661-4F56-AE7B-5CF591350C48}" srcOrd="0" destOrd="0" presId="urn:microsoft.com/office/officeart/2005/8/layout/venn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8960AA-59ED-4D01-AB59-C86F1DE1E31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543AD567-D328-4CC3-95A0-E950F6F56BF3}">
      <dgm:prSet/>
      <dgm:spPr/>
      <dgm:t>
        <a:bodyPr/>
        <a:lstStyle/>
        <a:p>
          <a:r>
            <a:rPr lang="en-GB" b="1" dirty="0">
              <a:latin typeface="+mj-lt"/>
            </a:rPr>
            <a:t>Care Act 2014 </a:t>
          </a:r>
          <a:r>
            <a:rPr lang="en-GB" dirty="0">
              <a:latin typeface="+mj-lt"/>
            </a:rPr>
            <a:t>– Promotes wellbeing &amp; person-centred care</a:t>
          </a:r>
          <a:endParaRPr lang="en-US" dirty="0">
            <a:latin typeface="+mj-lt"/>
          </a:endParaRPr>
        </a:p>
      </dgm:t>
    </dgm:pt>
    <dgm:pt modelId="{79833F28-1294-4319-88DD-7D382A905270}" type="parTrans" cxnId="{1BFB5EEC-ECE0-4864-AD67-E2C22FCFCB72}">
      <dgm:prSet/>
      <dgm:spPr/>
      <dgm:t>
        <a:bodyPr/>
        <a:lstStyle/>
        <a:p>
          <a:endParaRPr lang="en-US"/>
        </a:p>
      </dgm:t>
    </dgm:pt>
    <dgm:pt modelId="{2740B8E4-FAE0-44F1-BAC1-ACF95C742525}" type="sibTrans" cxnId="{1BFB5EEC-ECE0-4864-AD67-E2C22FCFCB72}">
      <dgm:prSet/>
      <dgm:spPr/>
      <dgm:t>
        <a:bodyPr/>
        <a:lstStyle/>
        <a:p>
          <a:endParaRPr lang="en-US"/>
        </a:p>
      </dgm:t>
    </dgm:pt>
    <dgm:pt modelId="{435C9D46-F3A8-44E9-B3B3-50E679E9B810}">
      <dgm:prSet/>
      <dgm:spPr/>
      <dgm:t>
        <a:bodyPr/>
        <a:lstStyle/>
        <a:p>
          <a:r>
            <a:rPr lang="en-GB" b="1" dirty="0">
              <a:latin typeface="+mj-lt"/>
            </a:rPr>
            <a:t>Equality Act 2010 </a:t>
          </a:r>
          <a:r>
            <a:rPr lang="en-GB" dirty="0">
              <a:latin typeface="+mj-lt"/>
            </a:rPr>
            <a:t>– Protects against age discrimination</a:t>
          </a:r>
          <a:endParaRPr lang="en-US" dirty="0">
            <a:latin typeface="+mj-lt"/>
          </a:endParaRPr>
        </a:p>
      </dgm:t>
    </dgm:pt>
    <dgm:pt modelId="{0ECBEE79-A191-4728-85B5-3FB674611854}" type="parTrans" cxnId="{AB7EEB70-578E-4130-99BB-DC5426B91D04}">
      <dgm:prSet/>
      <dgm:spPr/>
      <dgm:t>
        <a:bodyPr/>
        <a:lstStyle/>
        <a:p>
          <a:endParaRPr lang="en-US"/>
        </a:p>
      </dgm:t>
    </dgm:pt>
    <dgm:pt modelId="{3E0D709A-A48B-4A64-86B0-95F758FA9B31}" type="sibTrans" cxnId="{AB7EEB70-578E-4130-99BB-DC5426B91D04}">
      <dgm:prSet/>
      <dgm:spPr/>
      <dgm:t>
        <a:bodyPr/>
        <a:lstStyle/>
        <a:p>
          <a:endParaRPr lang="en-US"/>
        </a:p>
      </dgm:t>
    </dgm:pt>
    <dgm:pt modelId="{2382152F-09BA-4F8F-9765-273DB35C0E4A}">
      <dgm:prSet/>
      <dgm:spPr/>
      <dgm:t>
        <a:bodyPr/>
        <a:lstStyle/>
        <a:p>
          <a:r>
            <a:rPr lang="en-GB" b="1" dirty="0">
              <a:latin typeface="+mj-lt"/>
            </a:rPr>
            <a:t>NHS Long Term Plan (2019) </a:t>
          </a:r>
          <a:r>
            <a:rPr lang="en-GB" dirty="0">
              <a:latin typeface="+mj-lt"/>
            </a:rPr>
            <a:t>– Integrated &amp; technology-enabled care</a:t>
          </a:r>
          <a:endParaRPr lang="en-US" dirty="0">
            <a:latin typeface="+mj-lt"/>
          </a:endParaRPr>
        </a:p>
      </dgm:t>
    </dgm:pt>
    <dgm:pt modelId="{8F603B5D-9BDA-45B6-B68F-EF15951586EB}" type="parTrans" cxnId="{A4248CA9-C0D6-4719-9A6C-884CA44FC0F0}">
      <dgm:prSet/>
      <dgm:spPr/>
      <dgm:t>
        <a:bodyPr/>
        <a:lstStyle/>
        <a:p>
          <a:endParaRPr lang="en-US"/>
        </a:p>
      </dgm:t>
    </dgm:pt>
    <dgm:pt modelId="{C93D6A28-9690-4579-89EE-8F69A54F4A04}" type="sibTrans" cxnId="{A4248CA9-C0D6-4719-9A6C-884CA44FC0F0}">
      <dgm:prSet/>
      <dgm:spPr/>
      <dgm:t>
        <a:bodyPr/>
        <a:lstStyle/>
        <a:p>
          <a:endParaRPr lang="en-US"/>
        </a:p>
      </dgm:t>
    </dgm:pt>
    <dgm:pt modelId="{68D60627-6513-4467-A909-D7C04C36903F}">
      <dgm:prSet/>
      <dgm:spPr/>
      <dgm:t>
        <a:bodyPr/>
        <a:lstStyle/>
        <a:p>
          <a:r>
            <a:rPr lang="en-GB" b="1" dirty="0">
              <a:latin typeface="+mj-lt"/>
            </a:rPr>
            <a:t>Policy</a:t>
          </a:r>
          <a:r>
            <a:rPr lang="en-GB" dirty="0">
              <a:latin typeface="+mj-lt"/>
            </a:rPr>
            <a:t> shapes how services are funded and delivered</a:t>
          </a:r>
          <a:endParaRPr lang="en-US" dirty="0">
            <a:latin typeface="+mj-lt"/>
          </a:endParaRPr>
        </a:p>
      </dgm:t>
    </dgm:pt>
    <dgm:pt modelId="{B35A1FBE-EC02-45CA-8DBE-8D1417171911}" type="parTrans" cxnId="{317ADA09-CA6D-4562-81A8-171929A2B06F}">
      <dgm:prSet/>
      <dgm:spPr/>
      <dgm:t>
        <a:bodyPr/>
        <a:lstStyle/>
        <a:p>
          <a:endParaRPr lang="en-US"/>
        </a:p>
      </dgm:t>
    </dgm:pt>
    <dgm:pt modelId="{B07F84A4-2C54-4B8F-AB03-15DBFC66B6A1}" type="sibTrans" cxnId="{317ADA09-CA6D-4562-81A8-171929A2B06F}">
      <dgm:prSet/>
      <dgm:spPr/>
      <dgm:t>
        <a:bodyPr/>
        <a:lstStyle/>
        <a:p>
          <a:endParaRPr lang="en-US"/>
        </a:p>
      </dgm:t>
    </dgm:pt>
    <dgm:pt modelId="{B4A7DAA2-ED63-4BB5-A4FE-FF6D1004F60C}" type="pres">
      <dgm:prSet presAssocID="{0A8960AA-59ED-4D01-AB59-C86F1DE1E313}" presName="hierChild1" presStyleCnt="0">
        <dgm:presLayoutVars>
          <dgm:chPref val="1"/>
          <dgm:dir/>
          <dgm:animOne val="branch"/>
          <dgm:animLvl val="lvl"/>
          <dgm:resizeHandles/>
        </dgm:presLayoutVars>
      </dgm:prSet>
      <dgm:spPr/>
    </dgm:pt>
    <dgm:pt modelId="{FE433AC3-E1AE-4FEB-9CBB-D1B8B472B87E}" type="pres">
      <dgm:prSet presAssocID="{543AD567-D328-4CC3-95A0-E950F6F56BF3}" presName="hierRoot1" presStyleCnt="0"/>
      <dgm:spPr/>
    </dgm:pt>
    <dgm:pt modelId="{CB6C035E-7639-4717-AD54-FA4D748FB1CA}" type="pres">
      <dgm:prSet presAssocID="{543AD567-D328-4CC3-95A0-E950F6F56BF3}" presName="composite" presStyleCnt="0"/>
      <dgm:spPr/>
    </dgm:pt>
    <dgm:pt modelId="{B90BC84C-1905-4965-8198-EB4ADFBB66C0}" type="pres">
      <dgm:prSet presAssocID="{543AD567-D328-4CC3-95A0-E950F6F56BF3}" presName="background" presStyleLbl="node0" presStyleIdx="0" presStyleCnt="4"/>
      <dgm:spPr/>
    </dgm:pt>
    <dgm:pt modelId="{7C7D6F3C-6CBB-4E4F-A6F9-644F986826BB}" type="pres">
      <dgm:prSet presAssocID="{543AD567-D328-4CC3-95A0-E950F6F56BF3}" presName="text" presStyleLbl="fgAcc0" presStyleIdx="0" presStyleCnt="4" custScaleX="137546" custScaleY="291161">
        <dgm:presLayoutVars>
          <dgm:chPref val="3"/>
        </dgm:presLayoutVars>
      </dgm:prSet>
      <dgm:spPr/>
    </dgm:pt>
    <dgm:pt modelId="{A0761C14-D4B9-41F5-AA10-ED85DEFFA833}" type="pres">
      <dgm:prSet presAssocID="{543AD567-D328-4CC3-95A0-E950F6F56BF3}" presName="hierChild2" presStyleCnt="0"/>
      <dgm:spPr/>
    </dgm:pt>
    <dgm:pt modelId="{A47CA6C4-9E6A-46D6-A65E-544FA8A9593A}" type="pres">
      <dgm:prSet presAssocID="{435C9D46-F3A8-44E9-B3B3-50E679E9B810}" presName="hierRoot1" presStyleCnt="0"/>
      <dgm:spPr/>
    </dgm:pt>
    <dgm:pt modelId="{554528B5-8AE9-443A-BEF9-4EAACE3118E1}" type="pres">
      <dgm:prSet presAssocID="{435C9D46-F3A8-44E9-B3B3-50E679E9B810}" presName="composite" presStyleCnt="0"/>
      <dgm:spPr/>
    </dgm:pt>
    <dgm:pt modelId="{E15600D9-F43B-4849-AC5C-2CF1956692C3}" type="pres">
      <dgm:prSet presAssocID="{435C9D46-F3A8-44E9-B3B3-50E679E9B810}" presName="background" presStyleLbl="node0" presStyleIdx="1" presStyleCnt="4"/>
      <dgm:spPr/>
    </dgm:pt>
    <dgm:pt modelId="{ED130B1D-05FE-4CFB-A415-D0302EA137B8}" type="pres">
      <dgm:prSet presAssocID="{435C9D46-F3A8-44E9-B3B3-50E679E9B810}" presName="text" presStyleLbl="fgAcc0" presStyleIdx="1" presStyleCnt="4" custScaleX="137546" custScaleY="291161">
        <dgm:presLayoutVars>
          <dgm:chPref val="3"/>
        </dgm:presLayoutVars>
      </dgm:prSet>
      <dgm:spPr/>
    </dgm:pt>
    <dgm:pt modelId="{A1977042-88A0-4F40-BF58-32F113A970C7}" type="pres">
      <dgm:prSet presAssocID="{435C9D46-F3A8-44E9-B3B3-50E679E9B810}" presName="hierChild2" presStyleCnt="0"/>
      <dgm:spPr/>
    </dgm:pt>
    <dgm:pt modelId="{CA2B02F1-2EF1-433B-A5FD-09AC6EEAFC46}" type="pres">
      <dgm:prSet presAssocID="{2382152F-09BA-4F8F-9765-273DB35C0E4A}" presName="hierRoot1" presStyleCnt="0"/>
      <dgm:spPr/>
    </dgm:pt>
    <dgm:pt modelId="{1C829F11-48C8-466D-AB18-07A4AE187FEA}" type="pres">
      <dgm:prSet presAssocID="{2382152F-09BA-4F8F-9765-273DB35C0E4A}" presName="composite" presStyleCnt="0"/>
      <dgm:spPr/>
    </dgm:pt>
    <dgm:pt modelId="{3FDB4306-DDFE-4A0A-952A-48F2BA5CE9B5}" type="pres">
      <dgm:prSet presAssocID="{2382152F-09BA-4F8F-9765-273DB35C0E4A}" presName="background" presStyleLbl="node0" presStyleIdx="2" presStyleCnt="4"/>
      <dgm:spPr/>
    </dgm:pt>
    <dgm:pt modelId="{0D0EA4CD-B80D-42B2-B74F-35D9E9A554C3}" type="pres">
      <dgm:prSet presAssocID="{2382152F-09BA-4F8F-9765-273DB35C0E4A}" presName="text" presStyleLbl="fgAcc0" presStyleIdx="2" presStyleCnt="4" custScaleX="137546" custScaleY="291161">
        <dgm:presLayoutVars>
          <dgm:chPref val="3"/>
        </dgm:presLayoutVars>
      </dgm:prSet>
      <dgm:spPr/>
    </dgm:pt>
    <dgm:pt modelId="{BA5AC675-AD9C-4AAC-A575-3FA5D8B701DC}" type="pres">
      <dgm:prSet presAssocID="{2382152F-09BA-4F8F-9765-273DB35C0E4A}" presName="hierChild2" presStyleCnt="0"/>
      <dgm:spPr/>
    </dgm:pt>
    <dgm:pt modelId="{0D34BB0C-DA9E-46D5-AA4D-C9E494A9F223}" type="pres">
      <dgm:prSet presAssocID="{68D60627-6513-4467-A909-D7C04C36903F}" presName="hierRoot1" presStyleCnt="0"/>
      <dgm:spPr/>
    </dgm:pt>
    <dgm:pt modelId="{215C8566-97F1-4B04-B184-F2C88576101E}" type="pres">
      <dgm:prSet presAssocID="{68D60627-6513-4467-A909-D7C04C36903F}" presName="composite" presStyleCnt="0"/>
      <dgm:spPr/>
    </dgm:pt>
    <dgm:pt modelId="{F0DB5946-D429-45F0-BF51-97DAA1092C94}" type="pres">
      <dgm:prSet presAssocID="{68D60627-6513-4467-A909-D7C04C36903F}" presName="background" presStyleLbl="node0" presStyleIdx="3" presStyleCnt="4"/>
      <dgm:spPr/>
    </dgm:pt>
    <dgm:pt modelId="{BF5183F4-E76C-4944-AAB9-8F4CCF07448A}" type="pres">
      <dgm:prSet presAssocID="{68D60627-6513-4467-A909-D7C04C36903F}" presName="text" presStyleLbl="fgAcc0" presStyleIdx="3" presStyleCnt="4" custScaleX="137546" custScaleY="292861" custLinFactNeighborX="4688">
        <dgm:presLayoutVars>
          <dgm:chPref val="3"/>
        </dgm:presLayoutVars>
      </dgm:prSet>
      <dgm:spPr/>
    </dgm:pt>
    <dgm:pt modelId="{9187AC82-0477-4F72-8792-7BEAE9738BF4}" type="pres">
      <dgm:prSet presAssocID="{68D60627-6513-4467-A909-D7C04C36903F}" presName="hierChild2" presStyleCnt="0"/>
      <dgm:spPr/>
    </dgm:pt>
  </dgm:ptLst>
  <dgm:cxnLst>
    <dgm:cxn modelId="{317ADA09-CA6D-4562-81A8-171929A2B06F}" srcId="{0A8960AA-59ED-4D01-AB59-C86F1DE1E313}" destId="{68D60627-6513-4467-A909-D7C04C36903F}" srcOrd="3" destOrd="0" parTransId="{B35A1FBE-EC02-45CA-8DBE-8D1417171911}" sibTransId="{B07F84A4-2C54-4B8F-AB03-15DBFC66B6A1}"/>
    <dgm:cxn modelId="{CB84520D-F259-4516-82DE-BFB99174F3BF}" type="presOf" srcId="{0A8960AA-59ED-4D01-AB59-C86F1DE1E313}" destId="{B4A7DAA2-ED63-4BB5-A4FE-FF6D1004F60C}" srcOrd="0" destOrd="0" presId="urn:microsoft.com/office/officeart/2005/8/layout/hierarchy1"/>
    <dgm:cxn modelId="{20307423-F7D1-4030-AEDB-5EA8D41B5AD0}" type="presOf" srcId="{543AD567-D328-4CC3-95A0-E950F6F56BF3}" destId="{7C7D6F3C-6CBB-4E4F-A6F9-644F986826BB}" srcOrd="0" destOrd="0" presId="urn:microsoft.com/office/officeart/2005/8/layout/hierarchy1"/>
    <dgm:cxn modelId="{B9A92F3C-7EC1-45CE-B18B-CC6A9579B845}" type="presOf" srcId="{2382152F-09BA-4F8F-9765-273DB35C0E4A}" destId="{0D0EA4CD-B80D-42B2-B74F-35D9E9A554C3}" srcOrd="0" destOrd="0" presId="urn:microsoft.com/office/officeart/2005/8/layout/hierarchy1"/>
    <dgm:cxn modelId="{86A85561-8A44-4A5D-9D8A-0EB86129B2E6}" type="presOf" srcId="{435C9D46-F3A8-44E9-B3B3-50E679E9B810}" destId="{ED130B1D-05FE-4CFB-A415-D0302EA137B8}" srcOrd="0" destOrd="0" presId="urn:microsoft.com/office/officeart/2005/8/layout/hierarchy1"/>
    <dgm:cxn modelId="{AB7EEB70-578E-4130-99BB-DC5426B91D04}" srcId="{0A8960AA-59ED-4D01-AB59-C86F1DE1E313}" destId="{435C9D46-F3A8-44E9-B3B3-50E679E9B810}" srcOrd="1" destOrd="0" parTransId="{0ECBEE79-A191-4728-85B5-3FB674611854}" sibTransId="{3E0D709A-A48B-4A64-86B0-95F758FA9B31}"/>
    <dgm:cxn modelId="{51011B7E-45A9-433D-B7C7-341D301877B3}" type="presOf" srcId="{68D60627-6513-4467-A909-D7C04C36903F}" destId="{BF5183F4-E76C-4944-AAB9-8F4CCF07448A}" srcOrd="0" destOrd="0" presId="urn:microsoft.com/office/officeart/2005/8/layout/hierarchy1"/>
    <dgm:cxn modelId="{A4248CA9-C0D6-4719-9A6C-884CA44FC0F0}" srcId="{0A8960AA-59ED-4D01-AB59-C86F1DE1E313}" destId="{2382152F-09BA-4F8F-9765-273DB35C0E4A}" srcOrd="2" destOrd="0" parTransId="{8F603B5D-9BDA-45B6-B68F-EF15951586EB}" sibTransId="{C93D6A28-9690-4579-89EE-8F69A54F4A04}"/>
    <dgm:cxn modelId="{1BFB5EEC-ECE0-4864-AD67-E2C22FCFCB72}" srcId="{0A8960AA-59ED-4D01-AB59-C86F1DE1E313}" destId="{543AD567-D328-4CC3-95A0-E950F6F56BF3}" srcOrd="0" destOrd="0" parTransId="{79833F28-1294-4319-88DD-7D382A905270}" sibTransId="{2740B8E4-FAE0-44F1-BAC1-ACF95C742525}"/>
    <dgm:cxn modelId="{788B53A1-1302-4542-9872-0DFCFC7DB7E2}" type="presParOf" srcId="{B4A7DAA2-ED63-4BB5-A4FE-FF6D1004F60C}" destId="{FE433AC3-E1AE-4FEB-9CBB-D1B8B472B87E}" srcOrd="0" destOrd="0" presId="urn:microsoft.com/office/officeart/2005/8/layout/hierarchy1"/>
    <dgm:cxn modelId="{F69E3B7B-4A0C-434D-BE98-E887A2B52069}" type="presParOf" srcId="{FE433AC3-E1AE-4FEB-9CBB-D1B8B472B87E}" destId="{CB6C035E-7639-4717-AD54-FA4D748FB1CA}" srcOrd="0" destOrd="0" presId="urn:microsoft.com/office/officeart/2005/8/layout/hierarchy1"/>
    <dgm:cxn modelId="{0105E363-3EB9-4506-A1A0-0563A73C47F6}" type="presParOf" srcId="{CB6C035E-7639-4717-AD54-FA4D748FB1CA}" destId="{B90BC84C-1905-4965-8198-EB4ADFBB66C0}" srcOrd="0" destOrd="0" presId="urn:microsoft.com/office/officeart/2005/8/layout/hierarchy1"/>
    <dgm:cxn modelId="{68768D77-D39C-4DE9-92FE-8C9B24805C40}" type="presParOf" srcId="{CB6C035E-7639-4717-AD54-FA4D748FB1CA}" destId="{7C7D6F3C-6CBB-4E4F-A6F9-644F986826BB}" srcOrd="1" destOrd="0" presId="urn:microsoft.com/office/officeart/2005/8/layout/hierarchy1"/>
    <dgm:cxn modelId="{77FFD375-CC84-404E-91B8-688E83512DB1}" type="presParOf" srcId="{FE433AC3-E1AE-4FEB-9CBB-D1B8B472B87E}" destId="{A0761C14-D4B9-41F5-AA10-ED85DEFFA833}" srcOrd="1" destOrd="0" presId="urn:microsoft.com/office/officeart/2005/8/layout/hierarchy1"/>
    <dgm:cxn modelId="{926F139A-5649-49F3-9DFA-A0F014FBA716}" type="presParOf" srcId="{B4A7DAA2-ED63-4BB5-A4FE-FF6D1004F60C}" destId="{A47CA6C4-9E6A-46D6-A65E-544FA8A9593A}" srcOrd="1" destOrd="0" presId="urn:microsoft.com/office/officeart/2005/8/layout/hierarchy1"/>
    <dgm:cxn modelId="{8733485B-6F75-4D9A-9DA8-312A55B12C51}" type="presParOf" srcId="{A47CA6C4-9E6A-46D6-A65E-544FA8A9593A}" destId="{554528B5-8AE9-443A-BEF9-4EAACE3118E1}" srcOrd="0" destOrd="0" presId="urn:microsoft.com/office/officeart/2005/8/layout/hierarchy1"/>
    <dgm:cxn modelId="{AEB534ED-4E0D-4830-A2C1-10B6539E0657}" type="presParOf" srcId="{554528B5-8AE9-443A-BEF9-4EAACE3118E1}" destId="{E15600D9-F43B-4849-AC5C-2CF1956692C3}" srcOrd="0" destOrd="0" presId="urn:microsoft.com/office/officeart/2005/8/layout/hierarchy1"/>
    <dgm:cxn modelId="{E9EB41DA-4455-4619-8D48-0F245D714D16}" type="presParOf" srcId="{554528B5-8AE9-443A-BEF9-4EAACE3118E1}" destId="{ED130B1D-05FE-4CFB-A415-D0302EA137B8}" srcOrd="1" destOrd="0" presId="urn:microsoft.com/office/officeart/2005/8/layout/hierarchy1"/>
    <dgm:cxn modelId="{F83268A8-3A6A-4A60-8BE2-8857FD98014A}" type="presParOf" srcId="{A47CA6C4-9E6A-46D6-A65E-544FA8A9593A}" destId="{A1977042-88A0-4F40-BF58-32F113A970C7}" srcOrd="1" destOrd="0" presId="urn:microsoft.com/office/officeart/2005/8/layout/hierarchy1"/>
    <dgm:cxn modelId="{EB28D690-A337-4CB3-8067-EA09A66CE270}" type="presParOf" srcId="{B4A7DAA2-ED63-4BB5-A4FE-FF6D1004F60C}" destId="{CA2B02F1-2EF1-433B-A5FD-09AC6EEAFC46}" srcOrd="2" destOrd="0" presId="urn:microsoft.com/office/officeart/2005/8/layout/hierarchy1"/>
    <dgm:cxn modelId="{9D5AF315-8AD0-4CB8-918D-1160DB335A14}" type="presParOf" srcId="{CA2B02F1-2EF1-433B-A5FD-09AC6EEAFC46}" destId="{1C829F11-48C8-466D-AB18-07A4AE187FEA}" srcOrd="0" destOrd="0" presId="urn:microsoft.com/office/officeart/2005/8/layout/hierarchy1"/>
    <dgm:cxn modelId="{2328D5B4-EF92-4E47-B3D1-F3478A2EC879}" type="presParOf" srcId="{1C829F11-48C8-466D-AB18-07A4AE187FEA}" destId="{3FDB4306-DDFE-4A0A-952A-48F2BA5CE9B5}" srcOrd="0" destOrd="0" presId="urn:microsoft.com/office/officeart/2005/8/layout/hierarchy1"/>
    <dgm:cxn modelId="{B7900F04-A4DA-4145-88CD-C40CA3F8BA98}" type="presParOf" srcId="{1C829F11-48C8-466D-AB18-07A4AE187FEA}" destId="{0D0EA4CD-B80D-42B2-B74F-35D9E9A554C3}" srcOrd="1" destOrd="0" presId="urn:microsoft.com/office/officeart/2005/8/layout/hierarchy1"/>
    <dgm:cxn modelId="{17608CFB-5516-4198-B1A2-17B99FDA7747}" type="presParOf" srcId="{CA2B02F1-2EF1-433B-A5FD-09AC6EEAFC46}" destId="{BA5AC675-AD9C-4AAC-A575-3FA5D8B701DC}" srcOrd="1" destOrd="0" presId="urn:microsoft.com/office/officeart/2005/8/layout/hierarchy1"/>
    <dgm:cxn modelId="{704DEF3B-655B-49B5-86E8-A30467E2BAB3}" type="presParOf" srcId="{B4A7DAA2-ED63-4BB5-A4FE-FF6D1004F60C}" destId="{0D34BB0C-DA9E-46D5-AA4D-C9E494A9F223}" srcOrd="3" destOrd="0" presId="urn:microsoft.com/office/officeart/2005/8/layout/hierarchy1"/>
    <dgm:cxn modelId="{D4A4DAE7-2F0F-4139-8F8A-8F5B773AD52F}" type="presParOf" srcId="{0D34BB0C-DA9E-46D5-AA4D-C9E494A9F223}" destId="{215C8566-97F1-4B04-B184-F2C88576101E}" srcOrd="0" destOrd="0" presId="urn:microsoft.com/office/officeart/2005/8/layout/hierarchy1"/>
    <dgm:cxn modelId="{C0D6355F-B6F8-43AF-9D6C-5474A472A45C}" type="presParOf" srcId="{215C8566-97F1-4B04-B184-F2C88576101E}" destId="{F0DB5946-D429-45F0-BF51-97DAA1092C94}" srcOrd="0" destOrd="0" presId="urn:microsoft.com/office/officeart/2005/8/layout/hierarchy1"/>
    <dgm:cxn modelId="{9956BDBC-FC1E-4B98-BD03-A93FD252BCFF}" type="presParOf" srcId="{215C8566-97F1-4B04-B184-F2C88576101E}" destId="{BF5183F4-E76C-4944-AAB9-8F4CCF07448A}" srcOrd="1" destOrd="0" presId="urn:microsoft.com/office/officeart/2005/8/layout/hierarchy1"/>
    <dgm:cxn modelId="{31BDB9BB-AD2A-4460-A290-0C4B6B3AEF7E}" type="presParOf" srcId="{0D34BB0C-DA9E-46D5-AA4D-C9E494A9F223}" destId="{9187AC82-0477-4F72-8792-7BEAE9738BF4}" srcOrd="1" destOrd="0" presId="urn:microsoft.com/office/officeart/2005/8/layout/hierarchy1"/>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F8E865-2D18-4BE4-9905-E3AA17AD1023}" type="doc">
      <dgm:prSet loTypeId="urn:microsoft.com/office/officeart/2024/3/layout/hArchList1" loCatId="List" qsTypeId="urn:microsoft.com/office/officeart/2005/8/quickstyle/simple2" qsCatId="simple" csTypeId="urn:microsoft.com/office/officeart/2005/8/colors/accent2_2" csCatId="accent2" phldr="1"/>
      <dgm:spPr/>
      <dgm:t>
        <a:bodyPr/>
        <a:lstStyle/>
        <a:p>
          <a:endParaRPr lang="en-US"/>
        </a:p>
      </dgm:t>
    </dgm:pt>
    <dgm:pt modelId="{A3F28E7E-2F50-45E1-85F0-9A100132F3EC}">
      <dgm:prSet/>
      <dgm:spPr/>
      <dgm:t>
        <a:bodyPr/>
        <a:lstStyle/>
        <a:p>
          <a:pPr>
            <a:lnSpc>
              <a:spcPct val="100000"/>
            </a:lnSpc>
            <a:defRPr b="1"/>
          </a:pPr>
          <a:r>
            <a:rPr lang="en-GB" b="1" dirty="0">
              <a:latin typeface="+mj-lt"/>
            </a:rPr>
            <a:t>National Health Service (NHS)</a:t>
          </a:r>
          <a:r>
            <a:rPr lang="en-GB" baseline="0" dirty="0"/>
            <a:t>​</a:t>
          </a:r>
          <a:endParaRPr lang="en-US" dirty="0"/>
        </a:p>
      </dgm:t>
    </dgm:pt>
    <dgm:pt modelId="{D64700D5-94F6-4940-9103-9404930D0AA2}" type="parTrans" cxnId="{EC13601E-261E-4DF8-BCE9-CB5FC50AF1E7}">
      <dgm:prSet/>
      <dgm:spPr/>
      <dgm:t>
        <a:bodyPr/>
        <a:lstStyle/>
        <a:p>
          <a:endParaRPr lang="en-US"/>
        </a:p>
      </dgm:t>
    </dgm:pt>
    <dgm:pt modelId="{8C9948A7-3FFE-41B1-A967-E8BEC9FF0B3C}" type="sibTrans" cxnId="{EC13601E-261E-4DF8-BCE9-CB5FC50AF1E7}">
      <dgm:prSet/>
      <dgm:spPr/>
      <dgm:t>
        <a:bodyPr/>
        <a:lstStyle/>
        <a:p>
          <a:pPr>
            <a:lnSpc>
              <a:spcPct val="100000"/>
            </a:lnSpc>
            <a:defRPr b="1"/>
          </a:pPr>
          <a:endParaRPr lang="en-US"/>
        </a:p>
      </dgm:t>
    </dgm:pt>
    <dgm:pt modelId="{DB42CE45-230A-4BA2-B230-CCD07D69DD97}">
      <dgm:prSet custT="1"/>
      <dgm:spPr/>
      <dgm:t>
        <a:bodyPr/>
        <a:lstStyle/>
        <a:p>
          <a:pPr>
            <a:lnSpc>
              <a:spcPct val="100000"/>
            </a:lnSpc>
          </a:pPr>
          <a:r>
            <a:rPr lang="en-GB" sz="1600" dirty="0">
              <a:latin typeface="+mj-lt"/>
            </a:rPr>
            <a:t>Provides medical and mental healthcare to older adults to maintain health and wellbeing.</a:t>
          </a:r>
          <a:endParaRPr lang="en-US" sz="1600" dirty="0">
            <a:latin typeface="+mj-lt"/>
          </a:endParaRPr>
        </a:p>
      </dgm:t>
    </dgm:pt>
    <dgm:pt modelId="{2C9D69A4-9B7B-4FE6-8E62-A558E4E022F5}" type="parTrans" cxnId="{D4DA73B9-E921-4415-BA97-FC73F23BC01E}">
      <dgm:prSet/>
      <dgm:spPr/>
      <dgm:t>
        <a:bodyPr/>
        <a:lstStyle/>
        <a:p>
          <a:endParaRPr lang="en-US"/>
        </a:p>
      </dgm:t>
    </dgm:pt>
    <dgm:pt modelId="{2BD9898E-EDB9-4D2A-9D89-4512B4CABEEE}" type="sibTrans" cxnId="{D4DA73B9-E921-4415-BA97-FC73F23BC01E}">
      <dgm:prSet/>
      <dgm:spPr/>
      <dgm:t>
        <a:bodyPr/>
        <a:lstStyle/>
        <a:p>
          <a:endParaRPr lang="en-US"/>
        </a:p>
      </dgm:t>
    </dgm:pt>
    <dgm:pt modelId="{49D71F51-20F1-4824-ABE4-92B15951C62D}">
      <dgm:prSet/>
      <dgm:spPr/>
      <dgm:t>
        <a:bodyPr/>
        <a:lstStyle/>
        <a:p>
          <a:pPr>
            <a:lnSpc>
              <a:spcPct val="100000"/>
            </a:lnSpc>
            <a:defRPr b="1"/>
          </a:pPr>
          <a:r>
            <a:rPr lang="en-GB" b="1" dirty="0">
              <a:latin typeface="+mj-lt"/>
            </a:rPr>
            <a:t>Social Services (Local Councils</a:t>
          </a:r>
          <a:r>
            <a:rPr lang="en-GB" b="1" dirty="0"/>
            <a:t>)</a:t>
          </a:r>
          <a:endParaRPr lang="en-US" dirty="0"/>
        </a:p>
      </dgm:t>
    </dgm:pt>
    <dgm:pt modelId="{6CF54F23-AD5D-4BC6-9016-7CBB52DBE124}" type="parTrans" cxnId="{F7793542-F927-45BF-B9BF-7C3B77C4C209}">
      <dgm:prSet/>
      <dgm:spPr/>
      <dgm:t>
        <a:bodyPr/>
        <a:lstStyle/>
        <a:p>
          <a:endParaRPr lang="en-US"/>
        </a:p>
      </dgm:t>
    </dgm:pt>
    <dgm:pt modelId="{7480BE14-C313-418F-BF61-96C189F2EC3D}" type="sibTrans" cxnId="{F7793542-F927-45BF-B9BF-7C3B77C4C209}">
      <dgm:prSet/>
      <dgm:spPr/>
      <dgm:t>
        <a:bodyPr/>
        <a:lstStyle/>
        <a:p>
          <a:pPr>
            <a:defRPr b="1"/>
          </a:pPr>
          <a:endParaRPr lang="en-US"/>
        </a:p>
      </dgm:t>
    </dgm:pt>
    <dgm:pt modelId="{B3322DFB-EC24-4FD8-9A70-7A3C91135F78}">
      <dgm:prSet custT="1"/>
      <dgm:spPr/>
      <dgm:t>
        <a:bodyPr/>
        <a:lstStyle/>
        <a:p>
          <a:pPr>
            <a:lnSpc>
              <a:spcPct val="100000"/>
            </a:lnSpc>
          </a:pPr>
          <a:r>
            <a:rPr lang="en-GB" sz="1600" dirty="0">
              <a:latin typeface="+mj-lt"/>
            </a:rPr>
            <a:t>Support vulnerable adults to live safely and independently.</a:t>
          </a:r>
          <a:endParaRPr lang="en-US" sz="1600" dirty="0">
            <a:latin typeface="+mj-lt"/>
          </a:endParaRPr>
        </a:p>
      </dgm:t>
    </dgm:pt>
    <dgm:pt modelId="{84B491B2-21C3-4433-8157-B3EF5BDAEB42}" type="parTrans" cxnId="{B388541F-DF68-42B7-A97B-19FC81042685}">
      <dgm:prSet/>
      <dgm:spPr/>
      <dgm:t>
        <a:bodyPr/>
        <a:lstStyle/>
        <a:p>
          <a:endParaRPr lang="en-US"/>
        </a:p>
      </dgm:t>
    </dgm:pt>
    <dgm:pt modelId="{7030669D-78C5-49AC-87CE-60D589AD4567}" type="sibTrans" cxnId="{B388541F-DF68-42B7-A97B-19FC81042685}">
      <dgm:prSet/>
      <dgm:spPr/>
      <dgm:t>
        <a:bodyPr/>
        <a:lstStyle/>
        <a:p>
          <a:endParaRPr lang="en-US"/>
        </a:p>
      </dgm:t>
    </dgm:pt>
    <dgm:pt modelId="{641202F1-5EE1-4398-833C-03D6585BD575}">
      <dgm:prSet custT="1"/>
      <dgm:spPr/>
      <dgm:t>
        <a:bodyPr/>
        <a:lstStyle/>
        <a:p>
          <a:pPr>
            <a:lnSpc>
              <a:spcPct val="100000"/>
            </a:lnSpc>
          </a:pPr>
          <a:r>
            <a:rPr lang="en-GB" sz="1600" b="1" dirty="0">
              <a:latin typeface="+mj-lt"/>
            </a:rPr>
            <a:t>Key Services:</a:t>
          </a:r>
          <a:endParaRPr lang="en-GB" sz="1600" dirty="0">
            <a:latin typeface="+mj-lt"/>
          </a:endParaRPr>
        </a:p>
      </dgm:t>
    </dgm:pt>
    <dgm:pt modelId="{85AE83C2-C3E6-4DCB-973D-9FBBBDFF1777}" type="parTrans" cxnId="{9B5AFCD0-8498-44AB-9090-096EDB3EDB33}">
      <dgm:prSet/>
      <dgm:spPr/>
      <dgm:t>
        <a:bodyPr/>
        <a:lstStyle/>
        <a:p>
          <a:endParaRPr lang="en-GB"/>
        </a:p>
      </dgm:t>
    </dgm:pt>
    <dgm:pt modelId="{5D571778-5C09-4EDD-8DFA-BCFE4297F424}" type="sibTrans" cxnId="{9B5AFCD0-8498-44AB-9090-096EDB3EDB33}">
      <dgm:prSet/>
      <dgm:spPr/>
      <dgm:t>
        <a:bodyPr/>
        <a:lstStyle/>
        <a:p>
          <a:endParaRPr lang="en-GB"/>
        </a:p>
      </dgm:t>
    </dgm:pt>
    <dgm:pt modelId="{418B4E30-0314-4A33-A029-B897740CC9D7}">
      <dgm:prSet custT="1"/>
      <dgm:spPr/>
      <dgm:t>
        <a:bodyPr/>
        <a:lstStyle/>
        <a:p>
          <a:pPr>
            <a:lnSpc>
              <a:spcPct val="100000"/>
            </a:lnSpc>
          </a:pPr>
          <a:r>
            <a:rPr lang="en-GB" sz="1600" dirty="0">
              <a:latin typeface="+mj-lt"/>
            </a:rPr>
            <a:t>GP services, routine check-ups, and prescriptions</a:t>
          </a:r>
        </a:p>
      </dgm:t>
    </dgm:pt>
    <dgm:pt modelId="{E579E44B-6BC1-40A2-A66D-13E6944092DC}" type="parTrans" cxnId="{662D22C1-232C-446E-BD0E-D0223F597C9E}">
      <dgm:prSet/>
      <dgm:spPr/>
      <dgm:t>
        <a:bodyPr/>
        <a:lstStyle/>
        <a:p>
          <a:endParaRPr lang="en-GB"/>
        </a:p>
      </dgm:t>
    </dgm:pt>
    <dgm:pt modelId="{AF5A9B57-C95C-4FB3-959B-E48193313370}" type="sibTrans" cxnId="{662D22C1-232C-446E-BD0E-D0223F597C9E}">
      <dgm:prSet/>
      <dgm:spPr/>
      <dgm:t>
        <a:bodyPr/>
        <a:lstStyle/>
        <a:p>
          <a:endParaRPr lang="en-GB"/>
        </a:p>
      </dgm:t>
    </dgm:pt>
    <dgm:pt modelId="{A47E5CD9-46E1-4C00-A106-DE5FD52CB0CC}">
      <dgm:prSet custT="1"/>
      <dgm:spPr/>
      <dgm:t>
        <a:bodyPr/>
        <a:lstStyle/>
        <a:p>
          <a:pPr>
            <a:lnSpc>
              <a:spcPct val="100000"/>
            </a:lnSpc>
          </a:pPr>
          <a:r>
            <a:rPr lang="en-GB" sz="1600" dirty="0">
              <a:latin typeface="+mj-lt"/>
            </a:rPr>
            <a:t>Hospital treatment, surgery, and recovery care</a:t>
          </a:r>
        </a:p>
      </dgm:t>
    </dgm:pt>
    <dgm:pt modelId="{0BD995C9-79F9-475C-A090-0EBA6E6F898D}" type="parTrans" cxnId="{926F55BC-1B54-486E-833A-6F30EBAF7851}">
      <dgm:prSet/>
      <dgm:spPr/>
      <dgm:t>
        <a:bodyPr/>
        <a:lstStyle/>
        <a:p>
          <a:endParaRPr lang="en-GB"/>
        </a:p>
      </dgm:t>
    </dgm:pt>
    <dgm:pt modelId="{DE6899C0-7FE5-4212-BB2F-14394AD5662F}" type="sibTrans" cxnId="{926F55BC-1B54-486E-833A-6F30EBAF7851}">
      <dgm:prSet/>
      <dgm:spPr/>
      <dgm:t>
        <a:bodyPr/>
        <a:lstStyle/>
        <a:p>
          <a:endParaRPr lang="en-GB"/>
        </a:p>
      </dgm:t>
    </dgm:pt>
    <dgm:pt modelId="{AE435A09-F175-49B5-9479-A48CCFCEC7A4}">
      <dgm:prSet custT="1"/>
      <dgm:spPr/>
      <dgm:t>
        <a:bodyPr/>
        <a:lstStyle/>
        <a:p>
          <a:pPr>
            <a:lnSpc>
              <a:spcPct val="100000"/>
            </a:lnSpc>
          </a:pPr>
          <a:r>
            <a:rPr lang="en-GB" sz="1600" dirty="0">
              <a:latin typeface="+mj-lt"/>
            </a:rPr>
            <a:t>Mental health support (counselling and psychiatric services)</a:t>
          </a:r>
        </a:p>
      </dgm:t>
    </dgm:pt>
    <dgm:pt modelId="{877915BD-0F25-4794-BA42-AB58C8B42727}" type="parTrans" cxnId="{A6E69113-F45B-43BA-9835-C3EDFE05DF61}">
      <dgm:prSet/>
      <dgm:spPr/>
      <dgm:t>
        <a:bodyPr/>
        <a:lstStyle/>
        <a:p>
          <a:endParaRPr lang="en-GB"/>
        </a:p>
      </dgm:t>
    </dgm:pt>
    <dgm:pt modelId="{DD58EE80-1ED1-48D5-A2AE-BB2547A21AE0}" type="sibTrans" cxnId="{A6E69113-F45B-43BA-9835-C3EDFE05DF61}">
      <dgm:prSet/>
      <dgm:spPr/>
      <dgm:t>
        <a:bodyPr/>
        <a:lstStyle/>
        <a:p>
          <a:endParaRPr lang="en-GB"/>
        </a:p>
      </dgm:t>
    </dgm:pt>
    <dgm:pt modelId="{AF326D79-33E7-4261-B4DA-3BEB3AABAE84}">
      <dgm:prSet custT="1"/>
      <dgm:spPr/>
      <dgm:t>
        <a:bodyPr/>
        <a:lstStyle/>
        <a:p>
          <a:pPr>
            <a:lnSpc>
              <a:spcPct val="100000"/>
            </a:lnSpc>
          </a:pPr>
          <a:r>
            <a:rPr lang="en-GB" sz="1600" dirty="0">
              <a:latin typeface="+mj-lt"/>
            </a:rPr>
            <a:t>Specialist care (e.g., dementia services)</a:t>
          </a:r>
        </a:p>
        <a:p>
          <a:pPr>
            <a:lnSpc>
              <a:spcPct val="100000"/>
            </a:lnSpc>
          </a:pPr>
          <a:r>
            <a:rPr lang="en-GB" sz="1600" dirty="0">
              <a:latin typeface="+mj-lt"/>
            </a:rPr>
            <a:t>(NHS, 2023)</a:t>
          </a:r>
        </a:p>
      </dgm:t>
    </dgm:pt>
    <dgm:pt modelId="{45BDAF14-3C13-4530-95A1-BAFF61C9CDB9}" type="parTrans" cxnId="{43C31DD9-D3AD-48F9-8E54-4BBE3BDBD4E2}">
      <dgm:prSet/>
      <dgm:spPr/>
      <dgm:t>
        <a:bodyPr/>
        <a:lstStyle/>
        <a:p>
          <a:endParaRPr lang="en-GB"/>
        </a:p>
      </dgm:t>
    </dgm:pt>
    <dgm:pt modelId="{BB11498F-3AD7-4498-81E6-8C48DEE65D83}" type="sibTrans" cxnId="{43C31DD9-D3AD-48F9-8E54-4BBE3BDBD4E2}">
      <dgm:prSet/>
      <dgm:spPr/>
      <dgm:t>
        <a:bodyPr/>
        <a:lstStyle/>
        <a:p>
          <a:endParaRPr lang="en-GB"/>
        </a:p>
      </dgm:t>
    </dgm:pt>
    <dgm:pt modelId="{A29983CF-58D0-4228-AF88-EBCBBBB70763}">
      <dgm:prSet/>
      <dgm:spPr/>
      <dgm:t>
        <a:bodyPr/>
        <a:lstStyle/>
        <a:p>
          <a:pPr>
            <a:lnSpc>
              <a:spcPct val="100000"/>
            </a:lnSpc>
          </a:pPr>
          <a:endParaRPr lang="en-US" sz="1200"/>
        </a:p>
      </dgm:t>
    </dgm:pt>
    <dgm:pt modelId="{BC2AC4C8-4372-4238-94FF-F461BB0267E0}" type="parTrans" cxnId="{2790E737-505A-4AE8-A323-0244AF7BA74D}">
      <dgm:prSet/>
      <dgm:spPr/>
      <dgm:t>
        <a:bodyPr/>
        <a:lstStyle/>
        <a:p>
          <a:endParaRPr lang="en-GB"/>
        </a:p>
      </dgm:t>
    </dgm:pt>
    <dgm:pt modelId="{FC2353B7-6F8A-496D-89B3-0C2D45EED4C3}" type="sibTrans" cxnId="{2790E737-505A-4AE8-A323-0244AF7BA74D}">
      <dgm:prSet/>
      <dgm:spPr/>
      <dgm:t>
        <a:bodyPr/>
        <a:lstStyle/>
        <a:p>
          <a:endParaRPr lang="en-GB"/>
        </a:p>
      </dgm:t>
    </dgm:pt>
    <dgm:pt modelId="{1EF6304C-F8C9-4914-A2F2-7989EA53A4B8}">
      <dgm:prSet custT="1"/>
      <dgm:spPr/>
      <dgm:t>
        <a:bodyPr/>
        <a:lstStyle/>
        <a:p>
          <a:pPr>
            <a:lnSpc>
              <a:spcPct val="100000"/>
            </a:lnSpc>
          </a:pPr>
          <a:r>
            <a:rPr lang="en-GB" sz="1600" b="1" dirty="0">
              <a:latin typeface="+mj-lt"/>
            </a:rPr>
            <a:t>Support Includes:</a:t>
          </a:r>
          <a:endParaRPr lang="en-GB" sz="1600" dirty="0">
            <a:latin typeface="+mj-lt"/>
          </a:endParaRPr>
        </a:p>
      </dgm:t>
    </dgm:pt>
    <dgm:pt modelId="{1CB1F664-4902-4580-B48A-21BA1F19BF65}" type="parTrans" cxnId="{D82F94E8-41AD-40BD-9874-8DAF78DD1DB1}">
      <dgm:prSet/>
      <dgm:spPr/>
      <dgm:t>
        <a:bodyPr/>
        <a:lstStyle/>
        <a:p>
          <a:endParaRPr lang="en-GB"/>
        </a:p>
      </dgm:t>
    </dgm:pt>
    <dgm:pt modelId="{A6E1B292-B255-4212-9C01-F2949EB8C690}" type="sibTrans" cxnId="{D82F94E8-41AD-40BD-9874-8DAF78DD1DB1}">
      <dgm:prSet/>
      <dgm:spPr/>
      <dgm:t>
        <a:bodyPr/>
        <a:lstStyle/>
        <a:p>
          <a:endParaRPr lang="en-GB"/>
        </a:p>
      </dgm:t>
    </dgm:pt>
    <dgm:pt modelId="{99F63543-5D1D-4C8D-B3B9-F83F0C8A1F40}">
      <dgm:prSet custT="1"/>
      <dgm:spPr/>
      <dgm:t>
        <a:bodyPr/>
        <a:lstStyle/>
        <a:p>
          <a:pPr>
            <a:lnSpc>
              <a:spcPct val="100000"/>
            </a:lnSpc>
          </a:pPr>
          <a:r>
            <a:rPr lang="en-GB" sz="1600" dirty="0">
              <a:latin typeface="+mj-lt"/>
            </a:rPr>
            <a:t>Home assistance (cleaning, meal preparation)</a:t>
          </a:r>
        </a:p>
      </dgm:t>
    </dgm:pt>
    <dgm:pt modelId="{AF84EE15-F4C5-4614-996F-5AB41FE6FA3F}" type="parTrans" cxnId="{57D59267-1A35-4395-980A-83C8D648E927}">
      <dgm:prSet/>
      <dgm:spPr/>
      <dgm:t>
        <a:bodyPr/>
        <a:lstStyle/>
        <a:p>
          <a:endParaRPr lang="en-GB"/>
        </a:p>
      </dgm:t>
    </dgm:pt>
    <dgm:pt modelId="{0E9C563A-0487-40EF-A77C-9C81D6DEB38B}" type="sibTrans" cxnId="{57D59267-1A35-4395-980A-83C8D648E927}">
      <dgm:prSet/>
      <dgm:spPr/>
      <dgm:t>
        <a:bodyPr/>
        <a:lstStyle/>
        <a:p>
          <a:endParaRPr lang="en-GB"/>
        </a:p>
      </dgm:t>
    </dgm:pt>
    <dgm:pt modelId="{038A1921-F450-4432-A92A-F3DEF69AF251}">
      <dgm:prSet custT="1"/>
      <dgm:spPr/>
      <dgm:t>
        <a:bodyPr/>
        <a:lstStyle/>
        <a:p>
          <a:pPr>
            <a:lnSpc>
              <a:spcPct val="100000"/>
            </a:lnSpc>
          </a:pPr>
          <a:r>
            <a:rPr lang="en-GB" sz="1600" dirty="0">
              <a:latin typeface="+mj-lt"/>
            </a:rPr>
            <a:t>Personal care (bathing, dressing)</a:t>
          </a:r>
        </a:p>
      </dgm:t>
    </dgm:pt>
    <dgm:pt modelId="{085F71A3-E71C-4437-AEBD-4EB1DEF76B5E}" type="parTrans" cxnId="{D50D41F3-CFCF-47D2-B44C-9BE219A1D3FE}">
      <dgm:prSet/>
      <dgm:spPr/>
      <dgm:t>
        <a:bodyPr/>
        <a:lstStyle/>
        <a:p>
          <a:endParaRPr lang="en-GB"/>
        </a:p>
      </dgm:t>
    </dgm:pt>
    <dgm:pt modelId="{3F868791-3671-48B3-A0AD-3ED577E8050E}" type="sibTrans" cxnId="{D50D41F3-CFCF-47D2-B44C-9BE219A1D3FE}">
      <dgm:prSet/>
      <dgm:spPr/>
      <dgm:t>
        <a:bodyPr/>
        <a:lstStyle/>
        <a:p>
          <a:endParaRPr lang="en-GB"/>
        </a:p>
      </dgm:t>
    </dgm:pt>
    <dgm:pt modelId="{E2FCF41B-6F50-43AB-B5B9-2E2CCF359BC3}">
      <dgm:prSet custT="1"/>
      <dgm:spPr/>
      <dgm:t>
        <a:bodyPr/>
        <a:lstStyle/>
        <a:p>
          <a:pPr>
            <a:lnSpc>
              <a:spcPct val="100000"/>
            </a:lnSpc>
          </a:pPr>
          <a:r>
            <a:rPr lang="en-GB" sz="1600" dirty="0">
              <a:latin typeface="+mj-lt"/>
            </a:rPr>
            <a:t>Care needs assessments and financial support eligibility</a:t>
          </a:r>
        </a:p>
      </dgm:t>
    </dgm:pt>
    <dgm:pt modelId="{F747768A-2D8D-4302-8BF8-64CF50637566}" type="parTrans" cxnId="{AF8D6587-0BEB-4AD4-9481-79AE05D79026}">
      <dgm:prSet/>
      <dgm:spPr/>
      <dgm:t>
        <a:bodyPr/>
        <a:lstStyle/>
        <a:p>
          <a:endParaRPr lang="en-GB"/>
        </a:p>
      </dgm:t>
    </dgm:pt>
    <dgm:pt modelId="{8CE04A91-DD77-4FF7-A3DC-F6B3D484BDAF}" type="sibTrans" cxnId="{AF8D6587-0BEB-4AD4-9481-79AE05D79026}">
      <dgm:prSet/>
      <dgm:spPr/>
      <dgm:t>
        <a:bodyPr/>
        <a:lstStyle/>
        <a:p>
          <a:endParaRPr lang="en-GB"/>
        </a:p>
      </dgm:t>
    </dgm:pt>
    <dgm:pt modelId="{9BF16186-1618-421B-8E29-BB72A9A05BC5}">
      <dgm:prSet custT="1"/>
      <dgm:spPr/>
      <dgm:t>
        <a:bodyPr/>
        <a:lstStyle/>
        <a:p>
          <a:pPr>
            <a:lnSpc>
              <a:spcPct val="100000"/>
            </a:lnSpc>
          </a:pPr>
          <a:r>
            <a:rPr lang="en-GB" sz="1600" dirty="0">
              <a:latin typeface="+mj-lt"/>
            </a:rPr>
            <a:t>Rehabilitation after hospital or residential </a:t>
          </a:r>
        </a:p>
        <a:p>
          <a:pPr>
            <a:lnSpc>
              <a:spcPct val="100000"/>
            </a:lnSpc>
          </a:pPr>
          <a:r>
            <a:rPr lang="en-GB" sz="1600" i="1" dirty="0">
              <a:latin typeface="+mj-lt"/>
            </a:rPr>
            <a:t>(DHSC, 2022)</a:t>
          </a:r>
          <a:endParaRPr lang="en-GB" sz="1600" dirty="0">
            <a:latin typeface="+mj-lt"/>
          </a:endParaRPr>
        </a:p>
      </dgm:t>
    </dgm:pt>
    <dgm:pt modelId="{2779DC1F-9997-4194-81A5-D06031889052}" type="parTrans" cxnId="{2DEDCCF2-B985-4437-A1E9-B86F569B5AD7}">
      <dgm:prSet/>
      <dgm:spPr/>
      <dgm:t>
        <a:bodyPr/>
        <a:lstStyle/>
        <a:p>
          <a:endParaRPr lang="en-GB"/>
        </a:p>
      </dgm:t>
    </dgm:pt>
    <dgm:pt modelId="{DA7C909C-B058-4323-B520-5E23D076053C}" type="sibTrans" cxnId="{2DEDCCF2-B985-4437-A1E9-B86F569B5AD7}">
      <dgm:prSet/>
      <dgm:spPr/>
      <dgm:t>
        <a:bodyPr/>
        <a:lstStyle/>
        <a:p>
          <a:endParaRPr lang="en-GB"/>
        </a:p>
      </dgm:t>
    </dgm:pt>
    <dgm:pt modelId="{5043814E-484E-484D-9139-16FC7F6BEDD4}" type="pres">
      <dgm:prSet presAssocID="{A8F8E865-2D18-4BE4-9905-E3AA17AD1023}" presName="Name0" presStyleCnt="0">
        <dgm:presLayoutVars>
          <dgm:dir/>
          <dgm:resizeHandles val="exact"/>
        </dgm:presLayoutVars>
      </dgm:prSet>
      <dgm:spPr/>
    </dgm:pt>
    <dgm:pt modelId="{C4E119E0-49F1-4380-8B0C-F9A33D100F8C}" type="pres">
      <dgm:prSet presAssocID="{A3F28E7E-2F50-45E1-85F0-9A100132F3EC}" presName="compNode" presStyleCnt="0"/>
      <dgm:spPr/>
    </dgm:pt>
    <dgm:pt modelId="{B7D0F013-D7C1-4CD7-AD80-F47DBBF42B54}" type="pres">
      <dgm:prSet presAssocID="{A3F28E7E-2F50-45E1-85F0-9A100132F3EC}" presName="pictRect" presStyleLbl="revTx" presStyleIdx="0" presStyleCnt="4">
        <dgm:presLayoutVars>
          <dgm:chMax val="0"/>
          <dgm:bulletEnabled/>
        </dgm:presLayoutVars>
      </dgm:prSet>
      <dgm:spPr/>
    </dgm:pt>
    <dgm:pt modelId="{9C5AE53F-6267-4108-8CA6-A2DC43E8F747}" type="pres">
      <dgm:prSet presAssocID="{A3F28E7E-2F50-45E1-85F0-9A100132F3EC}" presName="textRect" presStyleLbl="revTx" presStyleIdx="1" presStyleCnt="4" custLinFactNeighborX="-297">
        <dgm:presLayoutVars>
          <dgm:bulletEnabled/>
        </dgm:presLayoutVars>
      </dgm:prSet>
      <dgm:spPr/>
    </dgm:pt>
    <dgm:pt modelId="{3B531221-21AB-423D-B3B5-0B546E8AE2DF}" type="pres">
      <dgm:prSet presAssocID="{8C9948A7-3FFE-41B1-A967-E8BEC9FF0B3C}" presName="sibTrans" presStyleLbl="sibTrans2D1" presStyleIdx="0" presStyleCnt="0"/>
      <dgm:spPr/>
    </dgm:pt>
    <dgm:pt modelId="{AA079573-466F-4FEA-B682-4B489FE79CE2}" type="pres">
      <dgm:prSet presAssocID="{49D71F51-20F1-4824-ABE4-92B15951C62D}" presName="compNode" presStyleCnt="0"/>
      <dgm:spPr/>
    </dgm:pt>
    <dgm:pt modelId="{E5A2DAAA-8322-4D90-BF2B-82910434870B}" type="pres">
      <dgm:prSet presAssocID="{49D71F51-20F1-4824-ABE4-92B15951C62D}" presName="pictRect" presStyleLbl="revTx" presStyleIdx="2" presStyleCnt="4">
        <dgm:presLayoutVars>
          <dgm:chMax val="0"/>
          <dgm:bulletEnabled/>
        </dgm:presLayoutVars>
      </dgm:prSet>
      <dgm:spPr/>
    </dgm:pt>
    <dgm:pt modelId="{07137CC8-F2ED-4250-BED4-3C6FE06D5C6F}" type="pres">
      <dgm:prSet presAssocID="{49D71F51-20F1-4824-ABE4-92B15951C62D}" presName="textRect" presStyleLbl="revTx" presStyleIdx="3" presStyleCnt="4">
        <dgm:presLayoutVars>
          <dgm:bulletEnabled/>
        </dgm:presLayoutVars>
      </dgm:prSet>
      <dgm:spPr/>
    </dgm:pt>
  </dgm:ptLst>
  <dgm:cxnLst>
    <dgm:cxn modelId="{3D9F200A-C71B-4A9D-B767-319D9DC4EF32}" type="presOf" srcId="{038A1921-F450-4432-A92A-F3DEF69AF251}" destId="{07137CC8-F2ED-4250-BED4-3C6FE06D5C6F}" srcOrd="0" destOrd="3" presId="urn:microsoft.com/office/officeart/2024/3/layout/hArchList1"/>
    <dgm:cxn modelId="{A6E69113-F45B-43BA-9835-C3EDFE05DF61}" srcId="{A3F28E7E-2F50-45E1-85F0-9A100132F3EC}" destId="{AE435A09-F175-49B5-9479-A48CCFCEC7A4}" srcOrd="4" destOrd="0" parTransId="{877915BD-0F25-4794-BA42-AB58C8B42727}" sibTransId="{DD58EE80-1ED1-48D5-A2AE-BB2547A21AE0}"/>
    <dgm:cxn modelId="{9F3FDD19-8DB6-4786-BF47-2C0BE4C4BD61}" type="presOf" srcId="{A3F28E7E-2F50-45E1-85F0-9A100132F3EC}" destId="{B7D0F013-D7C1-4CD7-AD80-F47DBBF42B54}" srcOrd="0" destOrd="0" presId="urn:microsoft.com/office/officeart/2024/3/layout/hArchList1"/>
    <dgm:cxn modelId="{EC13601E-261E-4DF8-BCE9-CB5FC50AF1E7}" srcId="{A8F8E865-2D18-4BE4-9905-E3AA17AD1023}" destId="{A3F28E7E-2F50-45E1-85F0-9A100132F3EC}" srcOrd="0" destOrd="0" parTransId="{D64700D5-94F6-4940-9103-9404930D0AA2}" sibTransId="{8C9948A7-3FFE-41B1-A967-E8BEC9FF0B3C}"/>
    <dgm:cxn modelId="{B388541F-DF68-42B7-A97B-19FC81042685}" srcId="{49D71F51-20F1-4824-ABE4-92B15951C62D}" destId="{B3322DFB-EC24-4FD8-9A70-7A3C91135F78}" srcOrd="0" destOrd="0" parTransId="{84B491B2-21C3-4433-8157-B3EF5BDAEB42}" sibTransId="{7030669D-78C5-49AC-87CE-60D589AD4567}"/>
    <dgm:cxn modelId="{99844D22-0AD6-4F33-B0F1-38086B6F7834}" type="presOf" srcId="{AF326D79-33E7-4261-B4DA-3BEB3AABAE84}" destId="{9C5AE53F-6267-4108-8CA6-A2DC43E8F747}" srcOrd="0" destOrd="5" presId="urn:microsoft.com/office/officeart/2024/3/layout/hArchList1"/>
    <dgm:cxn modelId="{BDF85736-8314-4062-A8BB-1FAB2847A64D}" type="presOf" srcId="{418B4E30-0314-4A33-A029-B897740CC9D7}" destId="{9C5AE53F-6267-4108-8CA6-A2DC43E8F747}" srcOrd="0" destOrd="2" presId="urn:microsoft.com/office/officeart/2024/3/layout/hArchList1"/>
    <dgm:cxn modelId="{2790E737-505A-4AE8-A323-0244AF7BA74D}" srcId="{A3F28E7E-2F50-45E1-85F0-9A100132F3EC}" destId="{A29983CF-58D0-4228-AF88-EBCBBBB70763}" srcOrd="6" destOrd="0" parTransId="{BC2AC4C8-4372-4238-94FF-F461BB0267E0}" sibTransId="{FC2353B7-6F8A-496D-89B3-0C2D45EED4C3}"/>
    <dgm:cxn modelId="{F4DC063B-1BDB-476B-A1A6-742BF2E041AA}" type="presOf" srcId="{A29983CF-58D0-4228-AF88-EBCBBBB70763}" destId="{9C5AE53F-6267-4108-8CA6-A2DC43E8F747}" srcOrd="0" destOrd="6" presId="urn:microsoft.com/office/officeart/2024/3/layout/hArchList1"/>
    <dgm:cxn modelId="{F7793542-F927-45BF-B9BF-7C3B77C4C209}" srcId="{A8F8E865-2D18-4BE4-9905-E3AA17AD1023}" destId="{49D71F51-20F1-4824-ABE4-92B15951C62D}" srcOrd="1" destOrd="0" parTransId="{6CF54F23-AD5D-4BC6-9016-7CBB52DBE124}" sibTransId="{7480BE14-C313-418F-BF61-96C189F2EC3D}"/>
    <dgm:cxn modelId="{D41B6262-47EF-414A-B61C-9EF434011AAF}" type="presOf" srcId="{49D71F51-20F1-4824-ABE4-92B15951C62D}" destId="{E5A2DAAA-8322-4D90-BF2B-82910434870B}" srcOrd="0" destOrd="0" presId="urn:microsoft.com/office/officeart/2024/3/layout/hArchList1"/>
    <dgm:cxn modelId="{92F12D46-A5F0-499D-AB4A-8352022B4E6E}" type="presOf" srcId="{8C9948A7-3FFE-41B1-A967-E8BEC9FF0B3C}" destId="{3B531221-21AB-423D-B3B5-0B546E8AE2DF}" srcOrd="0" destOrd="0" presId="urn:microsoft.com/office/officeart/2024/3/layout/hArchList1"/>
    <dgm:cxn modelId="{57D59267-1A35-4395-980A-83C8D648E927}" srcId="{49D71F51-20F1-4824-ABE4-92B15951C62D}" destId="{99F63543-5D1D-4C8D-B3B9-F83F0C8A1F40}" srcOrd="2" destOrd="0" parTransId="{AF84EE15-F4C5-4614-996F-5AB41FE6FA3F}" sibTransId="{0E9C563A-0487-40EF-A77C-9C81D6DEB38B}"/>
    <dgm:cxn modelId="{B5CEAE6E-D011-4D6D-BFE0-AE5DDB000E0D}" type="presOf" srcId="{B3322DFB-EC24-4FD8-9A70-7A3C91135F78}" destId="{07137CC8-F2ED-4250-BED4-3C6FE06D5C6F}" srcOrd="0" destOrd="0" presId="urn:microsoft.com/office/officeart/2024/3/layout/hArchList1"/>
    <dgm:cxn modelId="{74E9AF6E-619F-4D5C-BC34-6C17B0B20B92}" type="presOf" srcId="{DB42CE45-230A-4BA2-B230-CCD07D69DD97}" destId="{9C5AE53F-6267-4108-8CA6-A2DC43E8F747}" srcOrd="0" destOrd="0" presId="urn:microsoft.com/office/officeart/2024/3/layout/hArchList1"/>
    <dgm:cxn modelId="{30509370-C3E5-4F93-92E0-EEEFC975AADB}" type="presOf" srcId="{A8F8E865-2D18-4BE4-9905-E3AA17AD1023}" destId="{5043814E-484E-484D-9139-16FC7F6BEDD4}" srcOrd="0" destOrd="0" presId="urn:microsoft.com/office/officeart/2024/3/layout/hArchList1"/>
    <dgm:cxn modelId="{B4721A72-423D-4F65-B69E-764CD400D9B7}" type="presOf" srcId="{641202F1-5EE1-4398-833C-03D6585BD575}" destId="{9C5AE53F-6267-4108-8CA6-A2DC43E8F747}" srcOrd="0" destOrd="1" presId="urn:microsoft.com/office/officeart/2024/3/layout/hArchList1"/>
    <dgm:cxn modelId="{BC870E53-0912-4813-93C6-5B3F4F9EDE12}" type="presOf" srcId="{AE435A09-F175-49B5-9479-A48CCFCEC7A4}" destId="{9C5AE53F-6267-4108-8CA6-A2DC43E8F747}" srcOrd="0" destOrd="4" presId="urn:microsoft.com/office/officeart/2024/3/layout/hArchList1"/>
    <dgm:cxn modelId="{55E16476-9C80-47A2-82B2-6D3E0779C051}" type="presOf" srcId="{A47E5CD9-46E1-4C00-A106-DE5FD52CB0CC}" destId="{9C5AE53F-6267-4108-8CA6-A2DC43E8F747}" srcOrd="0" destOrd="3" presId="urn:microsoft.com/office/officeart/2024/3/layout/hArchList1"/>
    <dgm:cxn modelId="{4E2FD55A-30C9-4FBA-8853-8F80C44E6ADE}" type="presOf" srcId="{99F63543-5D1D-4C8D-B3B9-F83F0C8A1F40}" destId="{07137CC8-F2ED-4250-BED4-3C6FE06D5C6F}" srcOrd="0" destOrd="2" presId="urn:microsoft.com/office/officeart/2024/3/layout/hArchList1"/>
    <dgm:cxn modelId="{AF8D6587-0BEB-4AD4-9481-79AE05D79026}" srcId="{49D71F51-20F1-4824-ABE4-92B15951C62D}" destId="{E2FCF41B-6F50-43AB-B5B9-2E2CCF359BC3}" srcOrd="4" destOrd="0" parTransId="{F747768A-2D8D-4302-8BF8-64CF50637566}" sibTransId="{8CE04A91-DD77-4FF7-A3DC-F6B3D484BDAF}"/>
    <dgm:cxn modelId="{F8B64C95-4F79-4702-92FF-5BCC4E96A6B5}" type="presOf" srcId="{9BF16186-1618-421B-8E29-BB72A9A05BC5}" destId="{07137CC8-F2ED-4250-BED4-3C6FE06D5C6F}" srcOrd="0" destOrd="5" presId="urn:microsoft.com/office/officeart/2024/3/layout/hArchList1"/>
    <dgm:cxn modelId="{D4DA73B9-E921-4415-BA97-FC73F23BC01E}" srcId="{A3F28E7E-2F50-45E1-85F0-9A100132F3EC}" destId="{DB42CE45-230A-4BA2-B230-CCD07D69DD97}" srcOrd="0" destOrd="0" parTransId="{2C9D69A4-9B7B-4FE6-8E62-A558E4E022F5}" sibTransId="{2BD9898E-EDB9-4D2A-9D89-4512B4CABEEE}"/>
    <dgm:cxn modelId="{926F55BC-1B54-486E-833A-6F30EBAF7851}" srcId="{A3F28E7E-2F50-45E1-85F0-9A100132F3EC}" destId="{A47E5CD9-46E1-4C00-A106-DE5FD52CB0CC}" srcOrd="3" destOrd="0" parTransId="{0BD995C9-79F9-475C-A090-0EBA6E6F898D}" sibTransId="{DE6899C0-7FE5-4212-BB2F-14394AD5662F}"/>
    <dgm:cxn modelId="{662D22C1-232C-446E-BD0E-D0223F597C9E}" srcId="{A3F28E7E-2F50-45E1-85F0-9A100132F3EC}" destId="{418B4E30-0314-4A33-A029-B897740CC9D7}" srcOrd="2" destOrd="0" parTransId="{E579E44B-6BC1-40A2-A66D-13E6944092DC}" sibTransId="{AF5A9B57-C95C-4FB3-959B-E48193313370}"/>
    <dgm:cxn modelId="{9B5AFCD0-8498-44AB-9090-096EDB3EDB33}" srcId="{A3F28E7E-2F50-45E1-85F0-9A100132F3EC}" destId="{641202F1-5EE1-4398-833C-03D6585BD575}" srcOrd="1" destOrd="0" parTransId="{85AE83C2-C3E6-4DCB-973D-9FBBBDFF1777}" sibTransId="{5D571778-5C09-4EDD-8DFA-BCFE4297F424}"/>
    <dgm:cxn modelId="{43C31DD9-D3AD-48F9-8E54-4BBE3BDBD4E2}" srcId="{A3F28E7E-2F50-45E1-85F0-9A100132F3EC}" destId="{AF326D79-33E7-4261-B4DA-3BEB3AABAE84}" srcOrd="5" destOrd="0" parTransId="{45BDAF14-3C13-4530-95A1-BAFF61C9CDB9}" sibTransId="{BB11498F-3AD7-4498-81E6-8C48DEE65D83}"/>
    <dgm:cxn modelId="{D82F94E8-41AD-40BD-9874-8DAF78DD1DB1}" srcId="{49D71F51-20F1-4824-ABE4-92B15951C62D}" destId="{1EF6304C-F8C9-4914-A2F2-7989EA53A4B8}" srcOrd="1" destOrd="0" parTransId="{1CB1F664-4902-4580-B48A-21BA1F19BF65}" sibTransId="{A6E1B292-B255-4212-9C01-F2949EB8C690}"/>
    <dgm:cxn modelId="{2DEDCCF2-B985-4437-A1E9-B86F569B5AD7}" srcId="{49D71F51-20F1-4824-ABE4-92B15951C62D}" destId="{9BF16186-1618-421B-8E29-BB72A9A05BC5}" srcOrd="5" destOrd="0" parTransId="{2779DC1F-9997-4194-81A5-D06031889052}" sibTransId="{DA7C909C-B058-4323-B520-5E23D076053C}"/>
    <dgm:cxn modelId="{D50D41F3-CFCF-47D2-B44C-9BE219A1D3FE}" srcId="{49D71F51-20F1-4824-ABE4-92B15951C62D}" destId="{038A1921-F450-4432-A92A-F3DEF69AF251}" srcOrd="3" destOrd="0" parTransId="{085F71A3-E71C-4437-AEBD-4EB1DEF76B5E}" sibTransId="{3F868791-3671-48B3-A0AD-3ED577E8050E}"/>
    <dgm:cxn modelId="{B3E4B6F4-ACAB-4880-BC92-CBDECEFABEAC}" type="presOf" srcId="{E2FCF41B-6F50-43AB-B5B9-2E2CCF359BC3}" destId="{07137CC8-F2ED-4250-BED4-3C6FE06D5C6F}" srcOrd="0" destOrd="4" presId="urn:microsoft.com/office/officeart/2024/3/layout/hArchList1"/>
    <dgm:cxn modelId="{A0A300F8-70C5-4A02-ABD8-70F597B26B0C}" type="presOf" srcId="{1EF6304C-F8C9-4914-A2F2-7989EA53A4B8}" destId="{07137CC8-F2ED-4250-BED4-3C6FE06D5C6F}" srcOrd="0" destOrd="1" presId="urn:microsoft.com/office/officeart/2024/3/layout/hArchList1"/>
    <dgm:cxn modelId="{3B084906-51C2-427C-A0CA-2423745344A7}" type="presParOf" srcId="{5043814E-484E-484D-9139-16FC7F6BEDD4}" destId="{C4E119E0-49F1-4380-8B0C-F9A33D100F8C}" srcOrd="0" destOrd="0" presId="urn:microsoft.com/office/officeart/2024/3/layout/hArchList1"/>
    <dgm:cxn modelId="{32907564-EA19-4244-973E-53725191851E}" type="presParOf" srcId="{C4E119E0-49F1-4380-8B0C-F9A33D100F8C}" destId="{B7D0F013-D7C1-4CD7-AD80-F47DBBF42B54}" srcOrd="0" destOrd="0" presId="urn:microsoft.com/office/officeart/2024/3/layout/hArchList1"/>
    <dgm:cxn modelId="{73707678-4D39-4425-83A8-4325F1D775D9}" type="presParOf" srcId="{C4E119E0-49F1-4380-8B0C-F9A33D100F8C}" destId="{9C5AE53F-6267-4108-8CA6-A2DC43E8F747}" srcOrd="1" destOrd="0" presId="urn:microsoft.com/office/officeart/2024/3/layout/hArchList1"/>
    <dgm:cxn modelId="{13D91E80-875D-4B2D-B15F-B17AE88EFEB4}" type="presParOf" srcId="{5043814E-484E-484D-9139-16FC7F6BEDD4}" destId="{3B531221-21AB-423D-B3B5-0B546E8AE2DF}" srcOrd="1" destOrd="0" presId="urn:microsoft.com/office/officeart/2024/3/layout/hArchList1"/>
    <dgm:cxn modelId="{276088AB-4BAA-4120-8A75-35D252C80A74}" type="presParOf" srcId="{5043814E-484E-484D-9139-16FC7F6BEDD4}" destId="{AA079573-466F-4FEA-B682-4B489FE79CE2}" srcOrd="2" destOrd="0" presId="urn:microsoft.com/office/officeart/2024/3/layout/hArchList1"/>
    <dgm:cxn modelId="{3FBE7772-B76A-42EB-9950-A68BC023A5E6}" type="presParOf" srcId="{AA079573-466F-4FEA-B682-4B489FE79CE2}" destId="{E5A2DAAA-8322-4D90-BF2B-82910434870B}" srcOrd="0" destOrd="0" presId="urn:microsoft.com/office/officeart/2024/3/layout/hArchList1"/>
    <dgm:cxn modelId="{6AE7C7A1-B1A2-43CE-BD0D-345BFDEBA4A0}" type="presParOf" srcId="{AA079573-466F-4FEA-B682-4B489FE79CE2}" destId="{07137CC8-F2ED-4250-BED4-3C6FE06D5C6F}" srcOrd="1" destOrd="0" presId="urn:microsoft.com/office/officeart/2024/3/layout/hArc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6761C-B283-4709-ADFB-767D2AB99AD3}">
      <dsp:nvSpPr>
        <dsp:cNvPr id="0" name=""/>
        <dsp:cNvSpPr/>
      </dsp:nvSpPr>
      <dsp:spPr>
        <a:xfrm>
          <a:off x="316533" y="0"/>
          <a:ext cx="3829580" cy="3777675"/>
        </a:xfrm>
        <a:prstGeom prst="ellipse">
          <a:avLst/>
        </a:prstGeom>
        <a:solidFill>
          <a:schemeClr val="bg2">
            <a:alpha val="50000"/>
          </a:schemeClr>
        </a:solidFill>
        <a:ln w="12700" cap="flat" cmpd="sng" algn="ctr">
          <a:solidFill>
            <a:schemeClr val="bg2">
              <a:lumMod val="75000"/>
            </a:schemeClr>
          </a:solidFill>
          <a:prstDash val="solid"/>
          <a:miter lim="800000"/>
        </a:ln>
        <a:effectLst/>
        <a:scene3d>
          <a:camera prst="orthographicFront"/>
          <a:lightRig rig="threePt" dir="t"/>
        </a:scene3d>
        <a:sp3d>
          <a:bevelT w="139700" h="139700" prst="divot"/>
        </a:sp3d>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mj-lt"/>
            </a:rPr>
            <a:t>Continuity Theory,</a:t>
          </a:r>
          <a:r>
            <a:rPr lang="en-GB" sz="1800" b="1" kern="1200" dirty="0">
              <a:latin typeface="+mj-lt"/>
            </a:rPr>
            <a:t> </a:t>
          </a:r>
          <a:r>
            <a:rPr lang="en-GB" sz="1400" kern="1200" dirty="0">
              <a:latin typeface="+mj-lt"/>
            </a:rPr>
            <a:t>of aging, developed in the late 1960s and early 1970s, suggests that older adults maintain earlier habits, personalities, and lifestyles to cope with aging, emerging in response to disengagement and activity theories with key contributions from George L. Maddox (1968) and Robert Atchley (1971</a:t>
          </a:r>
          <a:r>
            <a:rPr lang="en-GB" sz="1400" kern="1200" dirty="0"/>
            <a:t>).</a:t>
          </a:r>
        </a:p>
      </dsp:txBody>
      <dsp:txXfrm>
        <a:off x="877362" y="553228"/>
        <a:ext cx="2707922" cy="26712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C5B3F7-D661-4F56-AE7B-5CF591350C48}">
      <dsp:nvSpPr>
        <dsp:cNvPr id="0" name=""/>
        <dsp:cNvSpPr/>
      </dsp:nvSpPr>
      <dsp:spPr>
        <a:xfrm>
          <a:off x="0" y="4586"/>
          <a:ext cx="3773090" cy="3773090"/>
        </a:xfrm>
        <a:prstGeom prst="ellipse">
          <a:avLst/>
        </a:prstGeom>
        <a:solidFill>
          <a:schemeClr val="bg2">
            <a:lumMod val="90000"/>
            <a:alpha val="50000"/>
          </a:schemeClr>
        </a:solidFill>
        <a:ln w="12700" cap="flat" cmpd="sng" algn="ctr">
          <a:solidFill>
            <a:schemeClr val="tx1">
              <a:lumMod val="60000"/>
              <a:lumOff val="40000"/>
            </a:scheme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mj-lt"/>
            </a:rPr>
            <a:t>Disengagement Theory,</a:t>
          </a:r>
          <a:r>
            <a:rPr lang="en-US" sz="1800" kern="1200" dirty="0">
              <a:latin typeface="+mj-lt"/>
            </a:rPr>
            <a:t> </a:t>
          </a:r>
          <a:r>
            <a:rPr lang="en-US" sz="1600" kern="1200" dirty="0">
              <a:latin typeface="+mj-lt"/>
            </a:rPr>
            <a:t>formulated by Cumming and Henry in 1961, proposes that ageing constitutes a natural and inevitable process </a:t>
          </a:r>
          <a:r>
            <a:rPr lang="en-US" sz="1600" kern="1200" dirty="0" err="1">
              <a:latin typeface="+mj-lt"/>
            </a:rPr>
            <a:t>characterised</a:t>
          </a:r>
          <a:r>
            <a:rPr lang="en-US" sz="1600" kern="1200" dirty="0">
              <a:latin typeface="+mj-lt"/>
            </a:rPr>
            <a:t> by a gradual, mutual withdrawal between older individuals and the broader social system.</a:t>
          </a:r>
          <a:endParaRPr lang="en-GB" sz="1600" kern="1200" dirty="0">
            <a:latin typeface="+mj-lt"/>
          </a:endParaRPr>
        </a:p>
      </dsp:txBody>
      <dsp:txXfrm>
        <a:off x="552556" y="557142"/>
        <a:ext cx="2667978" cy="26679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BC84C-1905-4965-8198-EB4ADFBB66C0}">
      <dsp:nvSpPr>
        <dsp:cNvPr id="0" name=""/>
        <dsp:cNvSpPr/>
      </dsp:nvSpPr>
      <dsp:spPr>
        <a:xfrm>
          <a:off x="5358" y="430418"/>
          <a:ext cx="2286339" cy="30732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7D6F3C-6CBB-4E4F-A6F9-644F986826BB}">
      <dsp:nvSpPr>
        <dsp:cNvPr id="0" name=""/>
        <dsp:cNvSpPr/>
      </dsp:nvSpPr>
      <dsp:spPr>
        <a:xfrm>
          <a:off x="190051" y="605876"/>
          <a:ext cx="2286339" cy="307326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mj-lt"/>
            </a:rPr>
            <a:t>Care Act 2014 </a:t>
          </a:r>
          <a:r>
            <a:rPr lang="en-GB" sz="2100" kern="1200" dirty="0">
              <a:latin typeface="+mj-lt"/>
            </a:rPr>
            <a:t>– Promotes wellbeing &amp; person-centred care</a:t>
          </a:r>
          <a:endParaRPr lang="en-US" sz="2100" kern="1200" dirty="0">
            <a:latin typeface="+mj-lt"/>
          </a:endParaRPr>
        </a:p>
      </dsp:txBody>
      <dsp:txXfrm>
        <a:off x="257016" y="672841"/>
        <a:ext cx="2152409" cy="2939332"/>
      </dsp:txXfrm>
    </dsp:sp>
    <dsp:sp modelId="{E15600D9-F43B-4849-AC5C-2CF1956692C3}">
      <dsp:nvSpPr>
        <dsp:cNvPr id="0" name=""/>
        <dsp:cNvSpPr/>
      </dsp:nvSpPr>
      <dsp:spPr>
        <a:xfrm>
          <a:off x="2661083" y="430418"/>
          <a:ext cx="2286339" cy="30732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130B1D-05FE-4CFB-A415-D0302EA137B8}">
      <dsp:nvSpPr>
        <dsp:cNvPr id="0" name=""/>
        <dsp:cNvSpPr/>
      </dsp:nvSpPr>
      <dsp:spPr>
        <a:xfrm>
          <a:off x="2845776" y="605876"/>
          <a:ext cx="2286339" cy="307326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mj-lt"/>
            </a:rPr>
            <a:t>Equality Act 2010 </a:t>
          </a:r>
          <a:r>
            <a:rPr lang="en-GB" sz="2100" kern="1200" dirty="0">
              <a:latin typeface="+mj-lt"/>
            </a:rPr>
            <a:t>– Protects against age discrimination</a:t>
          </a:r>
          <a:endParaRPr lang="en-US" sz="2100" kern="1200" dirty="0">
            <a:latin typeface="+mj-lt"/>
          </a:endParaRPr>
        </a:p>
      </dsp:txBody>
      <dsp:txXfrm>
        <a:off x="2912741" y="672841"/>
        <a:ext cx="2152409" cy="2939332"/>
      </dsp:txXfrm>
    </dsp:sp>
    <dsp:sp modelId="{3FDB4306-DDFE-4A0A-952A-48F2BA5CE9B5}">
      <dsp:nvSpPr>
        <dsp:cNvPr id="0" name=""/>
        <dsp:cNvSpPr/>
      </dsp:nvSpPr>
      <dsp:spPr>
        <a:xfrm>
          <a:off x="5316808" y="430418"/>
          <a:ext cx="2286339" cy="30732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0EA4CD-B80D-42B2-B74F-35D9E9A554C3}">
      <dsp:nvSpPr>
        <dsp:cNvPr id="0" name=""/>
        <dsp:cNvSpPr/>
      </dsp:nvSpPr>
      <dsp:spPr>
        <a:xfrm>
          <a:off x="5501501" y="605876"/>
          <a:ext cx="2286339" cy="307326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mj-lt"/>
            </a:rPr>
            <a:t>NHS Long Term Plan (2019) </a:t>
          </a:r>
          <a:r>
            <a:rPr lang="en-GB" sz="2100" kern="1200" dirty="0">
              <a:latin typeface="+mj-lt"/>
            </a:rPr>
            <a:t>– Integrated &amp; technology-enabled care</a:t>
          </a:r>
          <a:endParaRPr lang="en-US" sz="2100" kern="1200" dirty="0">
            <a:latin typeface="+mj-lt"/>
          </a:endParaRPr>
        </a:p>
      </dsp:txBody>
      <dsp:txXfrm>
        <a:off x="5568466" y="672841"/>
        <a:ext cx="2152409" cy="2939332"/>
      </dsp:txXfrm>
    </dsp:sp>
    <dsp:sp modelId="{F0DB5946-D429-45F0-BF51-97DAA1092C94}">
      <dsp:nvSpPr>
        <dsp:cNvPr id="0" name=""/>
        <dsp:cNvSpPr/>
      </dsp:nvSpPr>
      <dsp:spPr>
        <a:xfrm>
          <a:off x="7977892" y="430418"/>
          <a:ext cx="2286339" cy="30912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5183F4-E76C-4944-AAB9-8F4CCF07448A}">
      <dsp:nvSpPr>
        <dsp:cNvPr id="0" name=""/>
        <dsp:cNvSpPr/>
      </dsp:nvSpPr>
      <dsp:spPr>
        <a:xfrm>
          <a:off x="8162585" y="605876"/>
          <a:ext cx="2286339" cy="309120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mj-lt"/>
            </a:rPr>
            <a:t>Policy</a:t>
          </a:r>
          <a:r>
            <a:rPr lang="en-GB" sz="2100" kern="1200" dirty="0">
              <a:latin typeface="+mj-lt"/>
            </a:rPr>
            <a:t> shapes how services are funded and delivered</a:t>
          </a:r>
          <a:endParaRPr lang="en-US" sz="2100" kern="1200" dirty="0">
            <a:latin typeface="+mj-lt"/>
          </a:endParaRPr>
        </a:p>
      </dsp:txBody>
      <dsp:txXfrm>
        <a:off x="8229550" y="672841"/>
        <a:ext cx="2152409" cy="29572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0F013-D7C1-4CD7-AD80-F47DBBF42B54}">
      <dsp:nvSpPr>
        <dsp:cNvPr id="0" name=""/>
        <dsp:cNvSpPr/>
      </dsp:nvSpPr>
      <dsp:spPr>
        <a:xfrm>
          <a:off x="0" y="0"/>
          <a:ext cx="3734392" cy="632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b="1" kern="1200" dirty="0">
              <a:latin typeface="+mj-lt"/>
            </a:rPr>
            <a:t>National Health Service (NHS)</a:t>
          </a:r>
          <a:r>
            <a:rPr lang="en-GB" sz="1800" kern="1200" baseline="0" dirty="0"/>
            <a:t>​</a:t>
          </a:r>
          <a:endParaRPr lang="en-US" sz="1800" kern="1200" dirty="0"/>
        </a:p>
      </dsp:txBody>
      <dsp:txXfrm>
        <a:off x="0" y="0"/>
        <a:ext cx="3734392" cy="632744"/>
      </dsp:txXfrm>
    </dsp:sp>
    <dsp:sp modelId="{9C5AE53F-6267-4108-8CA6-A2DC43E8F747}">
      <dsp:nvSpPr>
        <dsp:cNvPr id="0" name=""/>
        <dsp:cNvSpPr/>
      </dsp:nvSpPr>
      <dsp:spPr>
        <a:xfrm>
          <a:off x="0" y="632744"/>
          <a:ext cx="3734392" cy="3704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pPr>
          <a:r>
            <a:rPr lang="en-GB" sz="1600" kern="1200" dirty="0">
              <a:latin typeface="+mj-lt"/>
            </a:rPr>
            <a:t>Provides medical and mental healthcare to older adults to maintain health and wellbeing.</a:t>
          </a:r>
          <a:endParaRPr lang="en-US" sz="1600" kern="1200" dirty="0">
            <a:latin typeface="+mj-lt"/>
          </a:endParaRPr>
        </a:p>
        <a:p>
          <a:pPr marL="0" lvl="0" indent="0" algn="l" defTabSz="711200">
            <a:lnSpc>
              <a:spcPct val="100000"/>
            </a:lnSpc>
            <a:spcBef>
              <a:spcPct val="0"/>
            </a:spcBef>
            <a:spcAft>
              <a:spcPct val="35000"/>
            </a:spcAft>
            <a:buNone/>
          </a:pPr>
          <a:r>
            <a:rPr lang="en-GB" sz="1600" b="1" kern="1200" dirty="0">
              <a:latin typeface="+mj-lt"/>
            </a:rPr>
            <a:t>Key Services:</a:t>
          </a:r>
          <a:endParaRPr lang="en-GB" sz="1600" kern="1200" dirty="0">
            <a:latin typeface="+mj-lt"/>
          </a:endParaRPr>
        </a:p>
        <a:p>
          <a:pPr marL="0" lvl="0" indent="0" algn="l" defTabSz="711200">
            <a:lnSpc>
              <a:spcPct val="100000"/>
            </a:lnSpc>
            <a:spcBef>
              <a:spcPct val="0"/>
            </a:spcBef>
            <a:spcAft>
              <a:spcPct val="35000"/>
            </a:spcAft>
            <a:buNone/>
          </a:pPr>
          <a:r>
            <a:rPr lang="en-GB" sz="1600" kern="1200" dirty="0">
              <a:latin typeface="+mj-lt"/>
            </a:rPr>
            <a:t>GP services, routine check-ups, and prescriptions</a:t>
          </a:r>
        </a:p>
        <a:p>
          <a:pPr marL="0" lvl="0" indent="0" algn="l" defTabSz="711200">
            <a:lnSpc>
              <a:spcPct val="100000"/>
            </a:lnSpc>
            <a:spcBef>
              <a:spcPct val="0"/>
            </a:spcBef>
            <a:spcAft>
              <a:spcPct val="35000"/>
            </a:spcAft>
            <a:buNone/>
          </a:pPr>
          <a:r>
            <a:rPr lang="en-GB" sz="1600" kern="1200" dirty="0">
              <a:latin typeface="+mj-lt"/>
            </a:rPr>
            <a:t>Hospital treatment, surgery, and recovery care</a:t>
          </a:r>
        </a:p>
        <a:p>
          <a:pPr marL="0" lvl="0" indent="0" algn="l" defTabSz="711200">
            <a:lnSpc>
              <a:spcPct val="100000"/>
            </a:lnSpc>
            <a:spcBef>
              <a:spcPct val="0"/>
            </a:spcBef>
            <a:spcAft>
              <a:spcPct val="35000"/>
            </a:spcAft>
            <a:buNone/>
          </a:pPr>
          <a:r>
            <a:rPr lang="en-GB" sz="1600" kern="1200" dirty="0">
              <a:latin typeface="+mj-lt"/>
            </a:rPr>
            <a:t>Mental health support (counselling and psychiatric services)</a:t>
          </a:r>
        </a:p>
        <a:p>
          <a:pPr marL="0" lvl="0" indent="0" algn="l" defTabSz="711200">
            <a:lnSpc>
              <a:spcPct val="100000"/>
            </a:lnSpc>
            <a:spcBef>
              <a:spcPct val="0"/>
            </a:spcBef>
            <a:spcAft>
              <a:spcPct val="35000"/>
            </a:spcAft>
            <a:buNone/>
          </a:pPr>
          <a:r>
            <a:rPr lang="en-GB" sz="1600" kern="1200" dirty="0">
              <a:latin typeface="+mj-lt"/>
            </a:rPr>
            <a:t>Specialist care (e.g., dementia services)</a:t>
          </a:r>
        </a:p>
        <a:p>
          <a:pPr marL="0" lvl="0" indent="0" algn="l" defTabSz="711200">
            <a:lnSpc>
              <a:spcPct val="100000"/>
            </a:lnSpc>
            <a:spcBef>
              <a:spcPct val="0"/>
            </a:spcBef>
            <a:spcAft>
              <a:spcPct val="35000"/>
            </a:spcAft>
            <a:buNone/>
          </a:pPr>
          <a:r>
            <a:rPr lang="en-GB" sz="1600" kern="1200" dirty="0">
              <a:latin typeface="+mj-lt"/>
            </a:rPr>
            <a:t>(NHS, 2023)</a:t>
          </a:r>
        </a:p>
        <a:p>
          <a:pPr marL="0" lvl="0" indent="0" algn="l" defTabSz="533400">
            <a:lnSpc>
              <a:spcPct val="100000"/>
            </a:lnSpc>
            <a:spcBef>
              <a:spcPct val="0"/>
            </a:spcBef>
            <a:spcAft>
              <a:spcPct val="35000"/>
            </a:spcAft>
            <a:buNone/>
          </a:pPr>
          <a:endParaRPr lang="en-US" sz="1200" kern="1200"/>
        </a:p>
      </dsp:txBody>
      <dsp:txXfrm>
        <a:off x="0" y="632744"/>
        <a:ext cx="3734392" cy="3704373"/>
      </dsp:txXfrm>
    </dsp:sp>
    <dsp:sp modelId="{E5A2DAAA-8322-4D90-BF2B-82910434870B}">
      <dsp:nvSpPr>
        <dsp:cNvPr id="0" name=""/>
        <dsp:cNvSpPr/>
      </dsp:nvSpPr>
      <dsp:spPr>
        <a:xfrm>
          <a:off x="4107832" y="0"/>
          <a:ext cx="3734392" cy="632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b="1" kern="1200" dirty="0">
              <a:latin typeface="+mj-lt"/>
            </a:rPr>
            <a:t>Social Services (Local Councils</a:t>
          </a:r>
          <a:r>
            <a:rPr lang="en-GB" sz="1800" b="1" kern="1200" dirty="0"/>
            <a:t>)</a:t>
          </a:r>
          <a:endParaRPr lang="en-US" sz="1800" kern="1200" dirty="0"/>
        </a:p>
      </dsp:txBody>
      <dsp:txXfrm>
        <a:off x="4107832" y="0"/>
        <a:ext cx="3734392" cy="632744"/>
      </dsp:txXfrm>
    </dsp:sp>
    <dsp:sp modelId="{07137CC8-F2ED-4250-BED4-3C6FE06D5C6F}">
      <dsp:nvSpPr>
        <dsp:cNvPr id="0" name=""/>
        <dsp:cNvSpPr/>
      </dsp:nvSpPr>
      <dsp:spPr>
        <a:xfrm>
          <a:off x="4107832" y="632744"/>
          <a:ext cx="3734392" cy="3704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pPr>
          <a:r>
            <a:rPr lang="en-GB" sz="1600" kern="1200" dirty="0">
              <a:latin typeface="+mj-lt"/>
            </a:rPr>
            <a:t>Support vulnerable adults to live safely and independently.</a:t>
          </a:r>
          <a:endParaRPr lang="en-US" sz="1600" kern="1200" dirty="0">
            <a:latin typeface="+mj-lt"/>
          </a:endParaRPr>
        </a:p>
        <a:p>
          <a:pPr marL="0" lvl="0" indent="0" algn="l" defTabSz="711200">
            <a:lnSpc>
              <a:spcPct val="100000"/>
            </a:lnSpc>
            <a:spcBef>
              <a:spcPct val="0"/>
            </a:spcBef>
            <a:spcAft>
              <a:spcPct val="35000"/>
            </a:spcAft>
            <a:buNone/>
          </a:pPr>
          <a:r>
            <a:rPr lang="en-GB" sz="1600" b="1" kern="1200" dirty="0">
              <a:latin typeface="+mj-lt"/>
            </a:rPr>
            <a:t>Support Includes:</a:t>
          </a:r>
          <a:endParaRPr lang="en-GB" sz="1600" kern="1200" dirty="0">
            <a:latin typeface="+mj-lt"/>
          </a:endParaRPr>
        </a:p>
        <a:p>
          <a:pPr marL="0" lvl="0" indent="0" algn="l" defTabSz="711200">
            <a:lnSpc>
              <a:spcPct val="100000"/>
            </a:lnSpc>
            <a:spcBef>
              <a:spcPct val="0"/>
            </a:spcBef>
            <a:spcAft>
              <a:spcPct val="35000"/>
            </a:spcAft>
            <a:buNone/>
          </a:pPr>
          <a:r>
            <a:rPr lang="en-GB" sz="1600" kern="1200" dirty="0">
              <a:latin typeface="+mj-lt"/>
            </a:rPr>
            <a:t>Home assistance (cleaning, meal preparation)</a:t>
          </a:r>
        </a:p>
        <a:p>
          <a:pPr marL="0" lvl="0" indent="0" algn="l" defTabSz="711200">
            <a:lnSpc>
              <a:spcPct val="100000"/>
            </a:lnSpc>
            <a:spcBef>
              <a:spcPct val="0"/>
            </a:spcBef>
            <a:spcAft>
              <a:spcPct val="35000"/>
            </a:spcAft>
            <a:buNone/>
          </a:pPr>
          <a:r>
            <a:rPr lang="en-GB" sz="1600" kern="1200" dirty="0">
              <a:latin typeface="+mj-lt"/>
            </a:rPr>
            <a:t>Personal care (bathing, dressing)</a:t>
          </a:r>
        </a:p>
        <a:p>
          <a:pPr marL="0" lvl="0" indent="0" algn="l" defTabSz="711200">
            <a:lnSpc>
              <a:spcPct val="100000"/>
            </a:lnSpc>
            <a:spcBef>
              <a:spcPct val="0"/>
            </a:spcBef>
            <a:spcAft>
              <a:spcPct val="35000"/>
            </a:spcAft>
            <a:buNone/>
          </a:pPr>
          <a:r>
            <a:rPr lang="en-GB" sz="1600" kern="1200" dirty="0">
              <a:latin typeface="+mj-lt"/>
            </a:rPr>
            <a:t>Care needs assessments and financial support eligibility</a:t>
          </a:r>
        </a:p>
        <a:p>
          <a:pPr marL="0" lvl="0" indent="0" algn="l" defTabSz="711200">
            <a:lnSpc>
              <a:spcPct val="100000"/>
            </a:lnSpc>
            <a:spcBef>
              <a:spcPct val="0"/>
            </a:spcBef>
            <a:spcAft>
              <a:spcPct val="35000"/>
            </a:spcAft>
            <a:buNone/>
          </a:pPr>
          <a:r>
            <a:rPr lang="en-GB" sz="1600" kern="1200" dirty="0">
              <a:latin typeface="+mj-lt"/>
            </a:rPr>
            <a:t>Rehabilitation after hospital or residential </a:t>
          </a:r>
        </a:p>
        <a:p>
          <a:pPr marL="0" lvl="0" indent="0" algn="l" defTabSz="711200">
            <a:lnSpc>
              <a:spcPct val="100000"/>
            </a:lnSpc>
            <a:spcBef>
              <a:spcPct val="0"/>
            </a:spcBef>
            <a:spcAft>
              <a:spcPct val="35000"/>
            </a:spcAft>
            <a:buNone/>
          </a:pPr>
          <a:r>
            <a:rPr lang="en-GB" sz="1600" i="1" kern="1200" dirty="0">
              <a:latin typeface="+mj-lt"/>
            </a:rPr>
            <a:t>(DHSC, 2022)</a:t>
          </a:r>
          <a:endParaRPr lang="en-GB" sz="1600" kern="1200" dirty="0">
            <a:latin typeface="+mj-lt"/>
          </a:endParaRPr>
        </a:p>
      </dsp:txBody>
      <dsp:txXfrm>
        <a:off x="4107832" y="632744"/>
        <a:ext cx="3734392" cy="3704373"/>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2/28/2026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2/28/2026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3</a:t>
            </a:fld>
            <a:endParaRPr lang="en-US" noProof="0" dirty="0"/>
          </a:p>
        </p:txBody>
      </p:sp>
    </p:spTree>
    <p:extLst>
      <p:ext uri="{BB962C8B-B14F-4D97-AF65-F5344CB8AC3E}">
        <p14:creationId xmlns:p14="http://schemas.microsoft.com/office/powerpoint/2010/main" val="3210893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8</a:t>
            </a:fld>
            <a:endParaRPr lang="en-US" noProof="0" dirty="0"/>
          </a:p>
        </p:txBody>
      </p:sp>
    </p:spTree>
    <p:extLst>
      <p:ext uri="{BB962C8B-B14F-4D97-AF65-F5344CB8AC3E}">
        <p14:creationId xmlns:p14="http://schemas.microsoft.com/office/powerpoint/2010/main" val="674091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10</a:t>
            </a:fld>
            <a:endParaRPr lang="en-US" noProof="0" dirty="0"/>
          </a:p>
        </p:txBody>
      </p:sp>
    </p:spTree>
    <p:extLst>
      <p:ext uri="{BB962C8B-B14F-4D97-AF65-F5344CB8AC3E}">
        <p14:creationId xmlns:p14="http://schemas.microsoft.com/office/powerpoint/2010/main" val="3585338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366290-4595-5745-A50F-D5EC13BAC604}" type="slidenum">
              <a:rPr lang="en-US" noProof="0" smtClean="0"/>
              <a:t>15</a:t>
            </a:fld>
            <a:endParaRPr lang="en-US" noProof="0" dirty="0"/>
          </a:p>
        </p:txBody>
      </p:sp>
    </p:spTree>
    <p:extLst>
      <p:ext uri="{BB962C8B-B14F-4D97-AF65-F5344CB8AC3E}">
        <p14:creationId xmlns:p14="http://schemas.microsoft.com/office/powerpoint/2010/main" val="32886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16</a:t>
            </a:fld>
            <a:endParaRPr lang="en-US" noProof="0" dirty="0"/>
          </a:p>
        </p:txBody>
      </p:sp>
    </p:spTree>
    <p:extLst>
      <p:ext uri="{BB962C8B-B14F-4D97-AF65-F5344CB8AC3E}">
        <p14:creationId xmlns:p14="http://schemas.microsoft.com/office/powerpoint/2010/main" val="2652101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dirty="0"/>
              <a:t>Click icon to add picture</a:t>
            </a:r>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dirty="0"/>
              <a:t>Click icon to add picture</a:t>
            </a:r>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endParaRPr lang="en-US"/>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6.pn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image" Target="../media/image9.svg"/><Relationship Id="rId2" Type="http://schemas.openxmlformats.org/officeDocument/2006/relationships/audio" Target="../media/media4.m4a"/><Relationship Id="rId16" Type="http://schemas.openxmlformats.org/officeDocument/2006/relationships/image" Target="../media/image8.png"/><Relationship Id="rId1" Type="http://schemas.microsoft.com/office/2007/relationships/media" Target="../media/media4.m4a"/><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image" Target="../media/image11.svg"/><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12.xml"/><Relationship Id="rId7" Type="http://schemas.openxmlformats.org/officeDocument/2006/relationships/diagramColors" Target="../diagrams/colors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3.xml"/><Relationship Id="rId11" Type="http://schemas.openxmlformats.org/officeDocument/2006/relationships/image" Target="../media/image6.png"/><Relationship Id="rId5" Type="http://schemas.openxmlformats.org/officeDocument/2006/relationships/diagramLayout" Target="../diagrams/layout3.xml"/><Relationship Id="rId10" Type="http://schemas.openxmlformats.org/officeDocument/2006/relationships/image" Target="../media/image13.svg"/><Relationship Id="rId4" Type="http://schemas.openxmlformats.org/officeDocument/2006/relationships/diagramData" Target="../diagrams/data3.xml"/><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9.xml"/><Relationship Id="rId7" Type="http://schemas.openxmlformats.org/officeDocument/2006/relationships/diagramColors" Target="../diagrams/colors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image" Target="../media/image6.png"/><Relationship Id="rId4" Type="http://schemas.openxmlformats.org/officeDocument/2006/relationships/diagramData" Target="../diagrams/data4.xml"/><Relationship Id="rId9"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6.png"/><Relationship Id="rId5" Type="http://schemas.openxmlformats.org/officeDocument/2006/relationships/image" Target="../media/image15.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6.png"/><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6.png"/><Relationship Id="rId5" Type="http://schemas.openxmlformats.org/officeDocument/2006/relationships/image" Target="../media/image18.png"/><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6.png"/><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6.png"/><Relationship Id="rId5" Type="http://schemas.openxmlformats.org/officeDocument/2006/relationships/image" Target="../media/image20.jpeg"/><Relationship Id="rId4" Type="http://schemas.openxmlformats.org/officeDocument/2006/relationships/notesSlide" Target="../notesSlides/notesSlide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6.png"/><Relationship Id="rId5" Type="http://schemas.openxmlformats.org/officeDocument/2006/relationships/image" Target="../media/image21.png"/><Relationship Id="rId4" Type="http://schemas.openxmlformats.org/officeDocument/2006/relationships/notesSlide" Target="../notesSlides/notesSlide6.xml"/></Relationships>
</file>

<file path=ppt/slides/_rels/slide1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2.xml"/><Relationship Id="rId7" Type="http://schemas.openxmlformats.org/officeDocument/2006/relationships/hyperlink" Target="https://www8.cao.go.jp/kourei/english/annualreport/2022/pdf/2022.pdf"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alzheimers.org.uk/about-dementia/types-dementia/what-is-dementia" TargetMode="External"/><Relationship Id="rId5" Type="http://schemas.openxmlformats.org/officeDocument/2006/relationships/hyperlink" Target="https://www.ageuk.org.uk/globalassets/ageuk/documents/policy-positions/health-and-wellbeing/ppp_mental_health_england.pdf" TargetMode="External"/><Relationship Id="rId4" Type="http://schemas.openxmlformats.org/officeDocument/2006/relationships/hyperlink" Target="https://www.adaptiveclothingaustralia.com/post/the-future-of-robotics-in-elderly-care?utm_source=chatgpt.com"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nhs.uk/conditions/falls/" TargetMode="External"/><Relationship Id="rId3" Type="http://schemas.openxmlformats.org/officeDocument/2006/relationships/hyperlink" Target="https://ageing-better.org.uk/our-ageing-population-state-ageing-2023-4" TargetMode="External"/><Relationship Id="rId7" Type="http://schemas.openxmlformats.org/officeDocument/2006/relationships/hyperlink" Target="https://www.legislation.gov.uk/ukpga/2010/15/contents" TargetMode="External"/><Relationship Id="rId2" Type="http://schemas.openxmlformats.org/officeDocument/2006/relationships/hyperlink" Target="https://www.cqc.org.uk/publications/major-report/state-care" TargetMode="External"/><Relationship Id="rId1" Type="http://schemas.openxmlformats.org/officeDocument/2006/relationships/slideLayout" Target="../slideLayouts/slideLayout8.xml"/><Relationship Id="rId6" Type="http://schemas.openxmlformats.org/officeDocument/2006/relationships/hyperlink" Target="https://hivelife.com/paro/?utm_source=chatgpt.com" TargetMode="External"/><Relationship Id="rId5" Type="http://schemas.openxmlformats.org/officeDocument/2006/relationships/hyperlink" Target="https://www.gov.uk/government/statistics/adult-social-care-in-england-monthly-statistics-july-2024/adult-social-care-in-england-monthly-statistics-july-2024" TargetMode="External"/><Relationship Id="rId4" Type="http://schemas.openxmlformats.org/officeDocument/2006/relationships/hyperlink" Target="https://www.gov.uk/government/publications/care-act-statutory-guidance"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who.int/newsroom/fact-sheets/detail/assistive-technology" TargetMode="External"/><Relationship Id="rId3" Type="http://schemas.openxmlformats.org/officeDocument/2006/relationships/hyperlink" Target="https://service-manual.nhs.uk/content/inclusive-content/age" TargetMode="External"/><Relationship Id="rId7" Type="http://schemas.openxmlformats.org/officeDocument/2006/relationships/hyperlink" Target="https://www.cpdonline.co.uk/" TargetMode="External"/><Relationship Id="rId2" Type="http://schemas.openxmlformats.org/officeDocument/2006/relationships/hyperlink" Target="https://www.longtermplan.nhs.uk/publication/nhs-long-term-plan/" TargetMode="External"/><Relationship Id="rId1" Type="http://schemas.openxmlformats.org/officeDocument/2006/relationships/slideLayout" Target="../slideLayouts/slideLayout8.xml"/><Relationship Id="rId6" Type="http://schemas.openxmlformats.org/officeDocument/2006/relationships/hyperlink" Target="https://www.scie.org.uk/publications/guides/guide49/" TargetMode="External"/><Relationship Id="rId5" Type="http://schemas.openxmlformats.org/officeDocument/2006/relationships/hyperlink" Target="https://www.ons.gov.uk/" TargetMode="External"/><Relationship Id="rId4" Type="http://schemas.openxmlformats.org/officeDocument/2006/relationships/hyperlink" Target="https://www.england.nhs.uk/personalisedcare/social-prescrib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342900" y="1219200"/>
            <a:ext cx="6718300" cy="5156199"/>
          </a:xfrm>
        </p:spPr>
        <p:txBody>
          <a:bodyPr vert="horz" lIns="91440" tIns="45720" rIns="91440" bIns="45720" rtlCol="0" anchor="ctr">
            <a:normAutofit/>
          </a:bodyPr>
          <a:lstStyle/>
          <a:p>
            <a:r>
              <a:rPr lang="en-US" sz="2400" b="1" dirty="0"/>
              <a:t>BSc(Hons) Health and Social Care</a:t>
            </a:r>
            <a:br>
              <a:rPr lang="en-US" sz="2400" b="1" dirty="0"/>
            </a:br>
            <a:br>
              <a:rPr lang="en-US" sz="2400" b="1" dirty="0"/>
            </a:br>
            <a:br>
              <a:rPr lang="en-US" sz="2400" b="1" dirty="0"/>
            </a:br>
            <a:r>
              <a:rPr lang="en-US" sz="2400" b="1" dirty="0"/>
              <a:t>Module: (BMHP 6027) </a:t>
            </a:r>
            <a:br>
              <a:rPr lang="en-US" sz="2400" b="1" dirty="0"/>
            </a:br>
            <a:r>
              <a:rPr lang="en-US" sz="2400" b="1" dirty="0"/>
              <a:t>Empowering the Older Person</a:t>
            </a:r>
            <a:br>
              <a:rPr lang="en-US" sz="2400" b="1" dirty="0"/>
            </a:br>
            <a:br>
              <a:rPr lang="en-US" sz="2400" b="1" dirty="0"/>
            </a:br>
            <a:br>
              <a:rPr lang="en-US" sz="2400" b="1" dirty="0"/>
            </a:br>
            <a:r>
              <a:rPr lang="en-US" sz="2400" b="1" dirty="0"/>
              <a:t>COMPONEMT 1/Individual Presentation with voice-over (15 minutes)</a:t>
            </a:r>
            <a:br>
              <a:rPr lang="en-US" sz="2400" b="1" dirty="0"/>
            </a:br>
            <a:br>
              <a:rPr lang="en-US" sz="2400" b="1" dirty="0"/>
            </a:br>
            <a:r>
              <a:rPr lang="en-US" sz="2400" b="1" dirty="0"/>
              <a:t>Lecturer: Kennedy </a:t>
            </a:r>
            <a:r>
              <a:rPr lang="en-US" sz="2400" b="1" dirty="0" err="1"/>
              <a:t>Obohwemu</a:t>
            </a:r>
            <a:br>
              <a:rPr lang="en-US" sz="2400" b="1" dirty="0"/>
            </a:br>
            <a:r>
              <a:rPr lang="en-US" sz="2400" b="1" dirty="0"/>
              <a:t>Student: Naheed Ali(2311395)</a:t>
            </a:r>
            <a:br>
              <a:rPr lang="en-US" sz="2400" b="1" dirty="0"/>
            </a:br>
            <a:br>
              <a:rPr lang="en-US" sz="2400" b="1" dirty="0"/>
            </a:br>
            <a:r>
              <a:rPr lang="en-US" sz="2400" dirty="0"/>
              <a:t>Submission due date: 01/03/2026</a:t>
            </a:r>
            <a:br>
              <a:rPr lang="en-US" sz="1900" dirty="0"/>
            </a:br>
            <a:endParaRPr lang="en-US" sz="1900" dirty="0"/>
          </a:p>
        </p:txBody>
      </p:sp>
      <p:pic>
        <p:nvPicPr>
          <p:cNvPr id="5" name="Picture 4" descr="A group of people playing a game&#10;&#10;AI-generated content may be incorrect.">
            <a:extLst>
              <a:ext uri="{FF2B5EF4-FFF2-40B4-BE49-F238E27FC236}">
                <a16:creationId xmlns:a16="http://schemas.microsoft.com/office/drawing/2014/main" id="{7325B188-D2AB-CD79-75F6-25BC527B571B}"/>
              </a:ext>
            </a:extLst>
          </p:cNvPr>
          <p:cNvPicPr>
            <a:picLocks noChangeAspect="1"/>
          </p:cNvPicPr>
          <p:nvPr/>
        </p:nvPicPr>
        <p:blipFill>
          <a:blip r:embed="rId5"/>
          <a:srcRect l="8708" r="14383"/>
          <a:stretch>
            <a:fillRect/>
          </a:stretch>
        </p:blipFill>
        <p:spPr>
          <a:xfrm>
            <a:off x="7397749" y="372037"/>
            <a:ext cx="4333875" cy="6003362"/>
          </a:xfrm>
          <a:prstGeom prst="rect">
            <a:avLst/>
          </a:prstGeom>
          <a:noFill/>
          <a:scene3d>
            <a:camera prst="orthographicFront"/>
            <a:lightRig rig="threePt" dir="t"/>
          </a:scene3d>
          <a:sp3d>
            <a:bevelT prst="angle"/>
          </a:sp3d>
        </p:spPr>
      </p:pic>
      <p:pic>
        <p:nvPicPr>
          <p:cNvPr id="1030" name="Picture 6" descr="scvo.info">
            <a:extLst>
              <a:ext uri="{FF2B5EF4-FFF2-40B4-BE49-F238E27FC236}">
                <a16:creationId xmlns:a16="http://schemas.microsoft.com/office/drawing/2014/main" id="{A634AD10-3D68-C5D4-19DD-BA49EB85EA1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2900" y="330715"/>
            <a:ext cx="4692563" cy="781702"/>
          </a:xfrm>
          <a:prstGeom prst="rect">
            <a:avLst/>
          </a:prstGeom>
          <a:solidFill>
            <a:schemeClr val="accent1"/>
          </a:solidFill>
          <a:effectLst>
            <a:glow rad="63500">
              <a:schemeClr val="accent1">
                <a:satMod val="175000"/>
                <a:alpha val="40000"/>
              </a:schemeClr>
            </a:glow>
            <a:softEdge rad="317500"/>
          </a:effectLst>
        </p:spPr>
      </p:pic>
      <p:pic>
        <p:nvPicPr>
          <p:cNvPr id="6" name="Audio 5">
            <a:hlinkClick r:id="" action="ppaction://media"/>
            <a:extLst>
              <a:ext uri="{FF2B5EF4-FFF2-40B4-BE49-F238E27FC236}">
                <a16:creationId xmlns:a16="http://schemas.microsoft.com/office/drawing/2014/main" id="{69C12023-D128-5456-417C-8CACDD2372D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38167130"/>
      </p:ext>
    </p:extLst>
  </p:cSld>
  <p:clrMapOvr>
    <a:masterClrMapping/>
  </p:clrMapOvr>
  <mc:AlternateContent xmlns:mc="http://schemas.openxmlformats.org/markup-compatibility/2006">
    <mc:Choice xmlns:p14="http://schemas.microsoft.com/office/powerpoint/2010/main" Requires="p14">
      <p:transition spd="slow" p14:dur="3400" advTm="38307">
        <p14:reveal/>
      </p:transition>
    </mc:Choice>
    <mc:Fallback>
      <p:transition spd="slow" advTm="3830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72D2654-D37E-517B-E672-4522B21BB961}"/>
              </a:ext>
            </a:extLst>
          </p:cNvPr>
          <p:cNvSpPr txBox="1"/>
          <p:nvPr/>
        </p:nvSpPr>
        <p:spPr>
          <a:xfrm>
            <a:off x="317501" y="215900"/>
            <a:ext cx="8131556" cy="851196"/>
          </a:xfrm>
          <a:prstGeom prst="rect">
            <a:avLst/>
          </a:prstGeom>
        </p:spPr>
        <p:txBody>
          <a:bodyPr vert="horz" lIns="91440" tIns="45720" rIns="91440" bIns="45720" rtlCol="0" anchor="b" anchorCtr="0">
            <a:normAutofit/>
          </a:bodyPr>
          <a:lstStyle/>
          <a:p>
            <a:pPr>
              <a:lnSpc>
                <a:spcPct val="90000"/>
              </a:lnSpc>
              <a:spcBef>
                <a:spcPct val="0"/>
              </a:spcBef>
              <a:spcAft>
                <a:spcPts val="600"/>
              </a:spcAft>
            </a:pPr>
            <a:r>
              <a:rPr lang="en-US" sz="3200" b="1" kern="1200" dirty="0">
                <a:latin typeface="+mj-lt"/>
                <a:ea typeface="+mj-ea"/>
                <a:cs typeface="+mj-cs"/>
              </a:rPr>
              <a:t>Ageing </a:t>
            </a:r>
          </a:p>
        </p:txBody>
      </p:sp>
      <p:sp>
        <p:nvSpPr>
          <p:cNvPr id="3" name="Rectangle 1">
            <a:extLst>
              <a:ext uri="{FF2B5EF4-FFF2-40B4-BE49-F238E27FC236}">
                <a16:creationId xmlns:a16="http://schemas.microsoft.com/office/drawing/2014/main" id="{97E177A2-7A81-B6C8-036D-1DDFF48D2A6D}"/>
              </a:ext>
            </a:extLst>
          </p:cNvPr>
          <p:cNvSpPr>
            <a:spLocks noChangeArrowheads="1"/>
          </p:cNvSpPr>
          <p:nvPr/>
        </p:nvSpPr>
        <p:spPr bwMode="auto">
          <a:xfrm>
            <a:off x="317500" y="1295401"/>
            <a:ext cx="7556500" cy="548030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R="0" lvl="0" fontAlgn="base">
              <a:lnSpc>
                <a:spcPct val="90000"/>
              </a:lnSpc>
              <a:spcBef>
                <a:spcPts val="1000"/>
              </a:spcBef>
              <a:spcAft>
                <a:spcPct val="0"/>
              </a:spcAft>
              <a:buClrTx/>
              <a:buSzTx/>
              <a:tabLst/>
            </a:pPr>
            <a:r>
              <a:rPr kumimoji="0" lang="en-US" altLang="en-US" sz="2400" b="0" i="0" u="none" strike="noStrike" cap="none" normalizeH="0" baseline="0" dirty="0">
                <a:ln>
                  <a:noFill/>
                </a:ln>
                <a:effectLst/>
                <a:latin typeface="+mj-lt"/>
              </a:rPr>
              <a:t>Ageing is a </a:t>
            </a:r>
            <a:r>
              <a:rPr kumimoji="0" lang="en-US" altLang="en-US" sz="2400" b="1" i="0" u="none" strike="noStrike" cap="none" normalizeH="0" baseline="0" dirty="0">
                <a:ln>
                  <a:noFill/>
                </a:ln>
                <a:effectLst/>
                <a:latin typeface="+mj-lt"/>
              </a:rPr>
              <a:t>biological, social, and cultural process</a:t>
            </a:r>
            <a:endParaRPr kumimoji="0" lang="en-US" altLang="en-US" sz="2400" b="0" i="0" u="none" strike="noStrike" cap="none" normalizeH="0" baseline="0" dirty="0">
              <a:ln>
                <a:noFill/>
              </a:ln>
              <a:effectLst/>
              <a:latin typeface="+mj-lt"/>
            </a:endParaRPr>
          </a:p>
          <a:p>
            <a:pPr marR="0" lvl="0" fontAlgn="base">
              <a:lnSpc>
                <a:spcPct val="90000"/>
              </a:lnSpc>
              <a:spcBef>
                <a:spcPts val="1000"/>
              </a:spcBef>
              <a:spcAft>
                <a:spcPct val="0"/>
              </a:spcAft>
              <a:buClrTx/>
              <a:buSzTx/>
              <a:tabLst/>
            </a:pPr>
            <a:r>
              <a:rPr kumimoji="0" lang="en-US" altLang="en-US" sz="2400" b="0" i="0" u="none" strike="noStrike" cap="none" normalizeH="0" baseline="0" dirty="0">
                <a:ln>
                  <a:noFill/>
                </a:ln>
                <a:effectLst/>
                <a:latin typeface="+mj-lt"/>
              </a:rPr>
              <a:t>The meaning of “old age” </a:t>
            </a:r>
            <a:r>
              <a:rPr kumimoji="0" lang="en-US" altLang="en-US" sz="2400" b="1" i="0" u="none" strike="noStrike" cap="none" normalizeH="0" baseline="0" dirty="0">
                <a:ln>
                  <a:noFill/>
                </a:ln>
                <a:effectLst/>
                <a:latin typeface="+mj-lt"/>
              </a:rPr>
              <a:t>differs across cultures</a:t>
            </a:r>
            <a:r>
              <a:rPr kumimoji="0" lang="en-US" altLang="en-US" sz="2400" b="0" i="0" u="none" strike="noStrike" cap="none" normalizeH="0" baseline="0" dirty="0">
                <a:ln>
                  <a:noFill/>
                </a:ln>
                <a:effectLst/>
                <a:latin typeface="+mj-lt"/>
              </a:rPr>
              <a:t> and is not universally defined</a:t>
            </a:r>
          </a:p>
          <a:p>
            <a:pPr marR="0" lvl="0" fontAlgn="base">
              <a:lnSpc>
                <a:spcPct val="90000"/>
              </a:lnSpc>
              <a:spcBef>
                <a:spcPts val="1000"/>
              </a:spcBef>
              <a:spcAft>
                <a:spcPct val="0"/>
              </a:spcAft>
              <a:buClrTx/>
              <a:buSzTx/>
              <a:tabLst/>
            </a:pPr>
            <a:r>
              <a:rPr kumimoji="0" lang="en-US" altLang="en-US" sz="2400" b="1" i="0" u="none" strike="noStrike" cap="none" normalizeH="0" baseline="0" dirty="0">
                <a:ln>
                  <a:noFill/>
                </a:ln>
                <a:effectLst/>
                <a:latin typeface="+mj-lt"/>
              </a:rPr>
              <a:t>Cultural beliefs</a:t>
            </a:r>
            <a:r>
              <a:rPr kumimoji="0" lang="en-US" altLang="en-US" sz="2400" b="0" i="0" u="none" strike="noStrike" cap="none" normalizeH="0" baseline="0" dirty="0">
                <a:ln>
                  <a:noFill/>
                </a:ln>
                <a:effectLst/>
                <a:latin typeface="+mj-lt"/>
              </a:rPr>
              <a:t> shape how societies care for and support older people</a:t>
            </a:r>
          </a:p>
          <a:p>
            <a:pPr marR="0" lvl="0" fontAlgn="base">
              <a:lnSpc>
                <a:spcPct val="90000"/>
              </a:lnSpc>
              <a:spcBef>
                <a:spcPts val="1000"/>
              </a:spcBef>
              <a:spcAft>
                <a:spcPct val="0"/>
              </a:spcAft>
              <a:buClrTx/>
              <a:buSzTx/>
              <a:tabLst/>
            </a:pPr>
            <a:r>
              <a:rPr kumimoji="0" lang="en-US" altLang="en-US" sz="2400" b="1" i="0" u="none" strike="noStrike" cap="none" normalizeH="0" baseline="0" dirty="0">
                <a:ln>
                  <a:noFill/>
                </a:ln>
                <a:effectLst/>
                <a:latin typeface="+mj-lt"/>
              </a:rPr>
              <a:t>Definition challenges:</a:t>
            </a:r>
            <a:r>
              <a:rPr kumimoji="0" lang="en-US" altLang="en-US" sz="2400" b="0" i="0" u="none" strike="noStrike" cap="none" normalizeH="0" baseline="0" dirty="0">
                <a:ln>
                  <a:noFill/>
                </a:ln>
                <a:effectLst/>
                <a:latin typeface="+mj-lt"/>
              </a:rPr>
              <a:t> People aged 65+ are generally considered older, but biological ageing varies</a:t>
            </a:r>
          </a:p>
          <a:p>
            <a:pPr marR="0" lvl="0" fontAlgn="base">
              <a:lnSpc>
                <a:spcPct val="90000"/>
              </a:lnSpc>
              <a:spcBef>
                <a:spcPts val="1000"/>
              </a:spcBef>
              <a:spcAft>
                <a:spcPct val="0"/>
              </a:spcAft>
              <a:buClrTx/>
              <a:buSzTx/>
              <a:tabLst/>
            </a:pPr>
            <a:r>
              <a:rPr kumimoji="0" lang="en-US" altLang="en-US" sz="2400" b="0" i="0" u="none" strike="noStrike" cap="none" normalizeH="0" baseline="0" dirty="0">
                <a:ln>
                  <a:noFill/>
                </a:ln>
                <a:effectLst/>
                <a:latin typeface="+mj-lt"/>
              </a:rPr>
              <a:t>Example: A 75-year-old may be healthier than a 60-year-old </a:t>
            </a:r>
          </a:p>
          <a:p>
            <a:pPr marR="0" lvl="0" fontAlgn="base">
              <a:lnSpc>
                <a:spcPct val="90000"/>
              </a:lnSpc>
              <a:spcBef>
                <a:spcPts val="1000"/>
              </a:spcBef>
              <a:spcAft>
                <a:spcPct val="0"/>
              </a:spcAft>
              <a:buClrTx/>
              <a:buSzTx/>
              <a:tabLst/>
            </a:pPr>
            <a:r>
              <a:rPr kumimoji="0" lang="en-US" altLang="en-US" sz="2400" b="0" i="0" u="none" strike="noStrike" cap="none" normalizeH="0" baseline="0" dirty="0">
                <a:ln>
                  <a:noFill/>
                </a:ln>
                <a:effectLst/>
                <a:latin typeface="+mj-lt"/>
              </a:rPr>
              <a:t>Understanding these differences is essential for </a:t>
            </a:r>
            <a:r>
              <a:rPr kumimoji="0" lang="en-US" altLang="en-US" sz="2400" b="1" i="0" u="none" strike="noStrike" cap="none" normalizeH="0" baseline="0" dirty="0">
                <a:ln>
                  <a:noFill/>
                </a:ln>
                <a:effectLst/>
                <a:latin typeface="+mj-lt"/>
              </a:rPr>
              <a:t>multicultural health and social care.</a:t>
            </a:r>
          </a:p>
          <a:p>
            <a:pPr fontAlgn="base">
              <a:lnSpc>
                <a:spcPct val="90000"/>
              </a:lnSpc>
              <a:spcBef>
                <a:spcPts val="1000"/>
              </a:spcBef>
              <a:spcAft>
                <a:spcPct val="0"/>
              </a:spcAft>
            </a:pPr>
            <a:r>
              <a:rPr lang="en-US" altLang="en-US" sz="2400" dirty="0"/>
              <a:t>(NHS, 2020)</a:t>
            </a:r>
          </a:p>
          <a:p>
            <a:pPr marR="0" lvl="0" fontAlgn="base">
              <a:lnSpc>
                <a:spcPct val="90000"/>
              </a:lnSpc>
              <a:spcBef>
                <a:spcPts val="1000"/>
              </a:spcBef>
              <a:spcAft>
                <a:spcPct val="0"/>
              </a:spcAft>
              <a:buClrTx/>
              <a:buSzTx/>
              <a:tabLst/>
            </a:pPr>
            <a:endParaRPr kumimoji="0" lang="en-US" altLang="en-US" sz="2400" b="0" i="0" u="none" strike="noStrike" cap="none" normalizeH="0" baseline="0" dirty="0">
              <a:ln>
                <a:noFill/>
              </a:ln>
              <a:effectLst/>
              <a:latin typeface="+mj-lt"/>
            </a:endParaRPr>
          </a:p>
        </p:txBody>
      </p:sp>
      <p:sp>
        <p:nvSpPr>
          <p:cNvPr id="2" name="Slide Number Placeholder 1">
            <a:extLst>
              <a:ext uri="{FF2B5EF4-FFF2-40B4-BE49-F238E27FC236}">
                <a16:creationId xmlns:a16="http://schemas.microsoft.com/office/drawing/2014/main" id="{16E50824-361C-AEF5-BACA-8BB4874CE74C}"/>
              </a:ext>
            </a:extLst>
          </p:cNvPr>
          <p:cNvSpPr>
            <a:spLocks noGrp="1"/>
          </p:cNvSpPr>
          <p:nvPr>
            <p:ph type="sldNum" sz="quarter" idx="4"/>
          </p:nvPr>
        </p:nvSpPr>
        <p:spPr>
          <a:xfrm>
            <a:off x="11353800" y="5879804"/>
            <a:ext cx="661416" cy="895899"/>
          </a:xfrm>
        </p:spPr>
        <p:txBody>
          <a:bodyPr vert="horz" lIns="91440" tIns="45720" rIns="91440" bIns="45720" rtlCol="0" anchor="ctr">
            <a:normAutofit/>
          </a:bodyPr>
          <a:lstStyle/>
          <a:p>
            <a:pPr>
              <a:spcAft>
                <a:spcPts val="600"/>
              </a:spcAft>
            </a:pPr>
            <a:fld id="{58FB4751-880F-D840-AAA9-3A15815CC996}" type="slidenum">
              <a:rPr lang="en-US" smtClean="0"/>
              <a:pPr>
                <a:spcAft>
                  <a:spcPts val="600"/>
                </a:spcAft>
              </a:pPr>
              <a:t>2</a:t>
            </a:fld>
            <a:endParaRPr lang="en-US"/>
          </a:p>
        </p:txBody>
      </p:sp>
      <p:pic>
        <p:nvPicPr>
          <p:cNvPr id="8197" name="Picture 5" descr="Factors that contribute to the aging process">
            <a:extLst>
              <a:ext uri="{FF2B5EF4-FFF2-40B4-BE49-F238E27FC236}">
                <a16:creationId xmlns:a16="http://schemas.microsoft.com/office/drawing/2014/main" id="{42BF4DC8-CDCA-4907-4FD6-C90156CB63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99500" y="1511300"/>
            <a:ext cx="3175000" cy="4279604"/>
          </a:xfrm>
          <a:prstGeom prst="rect">
            <a:avLst/>
          </a:prstGeom>
          <a:solidFill>
            <a:schemeClr val="accent1"/>
          </a:solidFill>
          <a:scene3d>
            <a:camera prst="perspectiveContrastingLeftFacing"/>
            <a:lightRig rig="threePt" dir="t"/>
          </a:scene3d>
          <a:sp3d>
            <a:bevelT w="139700" h="139700" prst="divot"/>
          </a:sp3d>
        </p:spPr>
      </p:pic>
      <p:pic>
        <p:nvPicPr>
          <p:cNvPr id="6" name="Audio 5">
            <a:hlinkClick r:id="" action="ppaction://media"/>
            <a:extLst>
              <a:ext uri="{FF2B5EF4-FFF2-40B4-BE49-F238E27FC236}">
                <a16:creationId xmlns:a16="http://schemas.microsoft.com/office/drawing/2014/main" id="{1F4045D4-B9D9-C36B-0CD0-FEC45D0CB44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7275452"/>
      </p:ext>
    </p:extLst>
  </p:cSld>
  <p:clrMapOvr>
    <a:masterClrMapping/>
  </p:clrMapOvr>
  <mc:AlternateContent xmlns:mc="http://schemas.openxmlformats.org/markup-compatibility/2006">
    <mc:Choice xmlns:p14="http://schemas.microsoft.com/office/powerpoint/2010/main" Requires="p14">
      <p:transition spd="slow" p14:dur="2000" advTm="43731"/>
    </mc:Choice>
    <mc:Fallback>
      <p:transition spd="slow" advTm="43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F012FDC-7484-2B3B-E496-144348256B81}"/>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3</a:t>
            </a:fld>
            <a:endParaRPr lang="en-US" dirty="0"/>
          </a:p>
        </p:txBody>
      </p:sp>
      <p:sp>
        <p:nvSpPr>
          <p:cNvPr id="2" name="Scroll: Horizontal 1">
            <a:extLst>
              <a:ext uri="{FF2B5EF4-FFF2-40B4-BE49-F238E27FC236}">
                <a16:creationId xmlns:a16="http://schemas.microsoft.com/office/drawing/2014/main" id="{66995EB4-1232-5F74-CDB2-1E3B302F5491}"/>
              </a:ext>
            </a:extLst>
          </p:cNvPr>
          <p:cNvSpPr/>
          <p:nvPr/>
        </p:nvSpPr>
        <p:spPr>
          <a:xfrm>
            <a:off x="6809764" y="1299400"/>
            <a:ext cx="5030763" cy="5348615"/>
          </a:xfrm>
          <a:prstGeom prst="horizontalScroll">
            <a:avLst/>
          </a:prstGeom>
          <a:solidFill>
            <a:schemeClr val="bg2">
              <a:lumMod val="90000"/>
            </a:schemeClr>
          </a:solidFill>
          <a:ln>
            <a:solidFill>
              <a:schemeClr val="bg2"/>
            </a:solidFill>
          </a:ln>
          <a:effectLst>
            <a:glow rad="1397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buFontTx/>
              <a:buChar char="•"/>
            </a:pPr>
            <a:r>
              <a:rPr lang="en-US" altLang="en-US" dirty="0">
                <a:solidFill>
                  <a:schemeClr val="tx1"/>
                </a:solidFill>
                <a:latin typeface="+mj-lt"/>
              </a:rPr>
              <a:t>Over </a:t>
            </a:r>
            <a:r>
              <a:rPr lang="en-US" altLang="en-US" b="1" dirty="0">
                <a:solidFill>
                  <a:schemeClr val="tx1"/>
                </a:solidFill>
                <a:latin typeface="+mj-lt"/>
              </a:rPr>
              <a:t>10 million</a:t>
            </a:r>
            <a:r>
              <a:rPr lang="en-US" altLang="en-US" dirty="0">
                <a:solidFill>
                  <a:schemeClr val="tx1"/>
                </a:solidFill>
                <a:latin typeface="+mj-lt"/>
              </a:rPr>
              <a:t> people are aged </a:t>
            </a:r>
            <a:r>
              <a:rPr lang="en-US" altLang="en-US" b="1" dirty="0">
                <a:solidFill>
                  <a:schemeClr val="tx1"/>
                </a:solidFill>
                <a:latin typeface="+mj-lt"/>
              </a:rPr>
              <a:t>65+</a:t>
            </a:r>
            <a:r>
              <a:rPr lang="en-US" altLang="en-US" dirty="0">
                <a:solidFill>
                  <a:schemeClr val="tx1"/>
                </a:solidFill>
                <a:latin typeface="+mj-lt"/>
              </a:rPr>
              <a:t>, representing </a:t>
            </a:r>
            <a:r>
              <a:rPr lang="en-US" altLang="en-US" b="1" dirty="0">
                <a:solidFill>
                  <a:schemeClr val="tx1"/>
                </a:solidFill>
                <a:latin typeface="+mj-lt"/>
              </a:rPr>
              <a:t>18%</a:t>
            </a:r>
            <a:r>
              <a:rPr lang="en-US" altLang="en-US" dirty="0">
                <a:solidFill>
                  <a:schemeClr val="tx1"/>
                </a:solidFill>
                <a:latin typeface="+mj-lt"/>
              </a:rPr>
              <a:t> of the population.</a:t>
            </a:r>
          </a:p>
          <a:p>
            <a:pPr lvl="0" eaLnBrk="0" fontAlgn="base" hangingPunct="0">
              <a:spcBef>
                <a:spcPct val="0"/>
              </a:spcBef>
              <a:spcAft>
                <a:spcPct val="0"/>
              </a:spcAft>
              <a:buFontTx/>
              <a:buChar char="•"/>
            </a:pPr>
            <a:r>
              <a:rPr lang="en-US" altLang="en-US" dirty="0">
                <a:solidFill>
                  <a:schemeClr val="tx1"/>
                </a:solidFill>
                <a:latin typeface="+mj-lt"/>
              </a:rPr>
              <a:t>Those aged </a:t>
            </a:r>
            <a:r>
              <a:rPr lang="en-US" altLang="en-US" b="1" dirty="0">
                <a:solidFill>
                  <a:schemeClr val="tx1"/>
                </a:solidFill>
                <a:latin typeface="+mj-lt"/>
              </a:rPr>
              <a:t>65–79</a:t>
            </a:r>
            <a:r>
              <a:rPr lang="en-US" altLang="en-US" dirty="0">
                <a:solidFill>
                  <a:schemeClr val="tx1"/>
                </a:solidFill>
                <a:latin typeface="+mj-lt"/>
              </a:rPr>
              <a:t> are projected to rise by about </a:t>
            </a:r>
            <a:r>
              <a:rPr lang="en-US" altLang="en-US" b="1" dirty="0">
                <a:solidFill>
                  <a:schemeClr val="tx1"/>
                </a:solidFill>
                <a:latin typeface="+mj-lt"/>
              </a:rPr>
              <a:t>30%</a:t>
            </a:r>
            <a:r>
              <a:rPr lang="en-US" altLang="en-US" dirty="0">
                <a:solidFill>
                  <a:schemeClr val="tx1"/>
                </a:solidFill>
                <a:latin typeface="+mj-lt"/>
              </a:rPr>
              <a:t>, reaching </a:t>
            </a:r>
            <a:r>
              <a:rPr lang="en-US" altLang="en-US" b="1" dirty="0">
                <a:solidFill>
                  <a:schemeClr val="tx1"/>
                </a:solidFill>
                <a:latin typeface="+mj-lt"/>
              </a:rPr>
              <a:t>over 10 million</a:t>
            </a:r>
            <a:r>
              <a:rPr lang="en-US" altLang="en-US" dirty="0">
                <a:solidFill>
                  <a:schemeClr val="tx1"/>
                </a:solidFill>
                <a:latin typeface="+mj-lt"/>
              </a:rPr>
              <a:t> within 40 years.</a:t>
            </a:r>
          </a:p>
          <a:p>
            <a:pPr lvl="0" eaLnBrk="0" fontAlgn="base" hangingPunct="0">
              <a:spcBef>
                <a:spcPct val="0"/>
              </a:spcBef>
              <a:spcAft>
                <a:spcPct val="0"/>
              </a:spcAft>
              <a:buFontTx/>
              <a:buChar char="•"/>
            </a:pPr>
            <a:r>
              <a:rPr lang="en-US" altLang="en-US" dirty="0">
                <a:solidFill>
                  <a:schemeClr val="tx1"/>
                </a:solidFill>
                <a:latin typeface="+mj-lt"/>
              </a:rPr>
              <a:t>The </a:t>
            </a:r>
            <a:r>
              <a:rPr lang="en-US" altLang="en-US" b="1" dirty="0">
                <a:solidFill>
                  <a:schemeClr val="tx1"/>
                </a:solidFill>
                <a:latin typeface="+mj-lt"/>
              </a:rPr>
              <a:t>80+</a:t>
            </a:r>
            <a:r>
              <a:rPr lang="en-US" altLang="en-US" dirty="0">
                <a:solidFill>
                  <a:schemeClr val="tx1"/>
                </a:solidFill>
                <a:latin typeface="+mj-lt"/>
              </a:rPr>
              <a:t> age group, the fastest growing, will more than </a:t>
            </a:r>
            <a:r>
              <a:rPr lang="en-US" altLang="en-US" b="1" dirty="0">
                <a:solidFill>
                  <a:schemeClr val="tx1"/>
                </a:solidFill>
                <a:latin typeface="+mj-lt"/>
              </a:rPr>
              <a:t>double</a:t>
            </a:r>
            <a:r>
              <a:rPr lang="en-US" altLang="en-US" dirty="0">
                <a:solidFill>
                  <a:schemeClr val="tx1"/>
                </a:solidFill>
                <a:latin typeface="+mj-lt"/>
              </a:rPr>
              <a:t> to </a:t>
            </a:r>
            <a:r>
              <a:rPr lang="en-US" altLang="en-US" b="1" dirty="0">
                <a:solidFill>
                  <a:schemeClr val="tx1"/>
                </a:solidFill>
                <a:latin typeface="+mj-lt"/>
              </a:rPr>
              <a:t>over 6 million</a:t>
            </a:r>
            <a:r>
              <a:rPr lang="en-US" altLang="en-US" dirty="0">
                <a:solidFill>
                  <a:schemeClr val="tx1"/>
                </a:solidFill>
                <a:latin typeface="+mj-lt"/>
              </a:rPr>
              <a:t>.</a:t>
            </a:r>
          </a:p>
          <a:p>
            <a:pPr lvl="0" eaLnBrk="0" fontAlgn="base" hangingPunct="0">
              <a:spcBef>
                <a:spcPct val="0"/>
              </a:spcBef>
              <a:spcAft>
                <a:spcPct val="0"/>
              </a:spcAft>
            </a:pPr>
            <a:r>
              <a:rPr lang="en-GB" altLang="en-US" dirty="0">
                <a:solidFill>
                  <a:schemeClr val="tx1"/>
                </a:solidFill>
                <a:latin typeface="+mj-lt"/>
              </a:rPr>
              <a:t>(Centre for Ageing Better, 2023)</a:t>
            </a:r>
            <a:endParaRPr lang="en-US" altLang="en-US" dirty="0">
              <a:solidFill>
                <a:schemeClr val="tx1"/>
              </a:solidFill>
              <a:latin typeface="+mj-lt"/>
            </a:endParaRPr>
          </a:p>
        </p:txBody>
      </p:sp>
      <p:sp>
        <p:nvSpPr>
          <p:cNvPr id="4" name="Title 3">
            <a:extLst>
              <a:ext uri="{FF2B5EF4-FFF2-40B4-BE49-F238E27FC236}">
                <a16:creationId xmlns:a16="http://schemas.microsoft.com/office/drawing/2014/main" id="{8EB68844-DBD3-E25E-F8CF-048439F52071}"/>
              </a:ext>
            </a:extLst>
          </p:cNvPr>
          <p:cNvSpPr txBox="1">
            <a:spLocks/>
          </p:cNvSpPr>
          <p:nvPr/>
        </p:nvSpPr>
        <p:spPr>
          <a:xfrm>
            <a:off x="497857" y="1337501"/>
            <a:ext cx="5030765" cy="5348615"/>
          </a:xfrm>
          <a:prstGeom prst="horizontalScroll">
            <a:avLst/>
          </a:prstGeom>
          <a:solidFill>
            <a:schemeClr val="tx1">
              <a:lumMod val="40000"/>
              <a:lumOff val="60000"/>
            </a:schemeClr>
          </a:solidFill>
          <a:ln w="12700" cap="flat" cmpd="sng" algn="ctr">
            <a:solidFill>
              <a:schemeClr val="bg2"/>
            </a:solidFill>
            <a:prstDash val="solid"/>
            <a:miter lim="800000"/>
          </a:ln>
          <a:effectLst>
            <a:glow rad="228600">
              <a:schemeClr val="accent2">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algn="l" defTabSz="914400" rtl="0" eaLnBrk="1" latinLnBrk="0" hangingPunct="1">
              <a:lnSpc>
                <a:spcPct val="90000"/>
              </a:lnSpc>
              <a:spcBef>
                <a:spcPct val="0"/>
              </a:spcBef>
              <a:buNone/>
              <a:defRPr sz="32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lvl="0" eaLnBrk="0" fontAlgn="base" hangingPunct="0">
              <a:spcAft>
                <a:spcPct val="0"/>
              </a:spcAft>
              <a:buFontTx/>
              <a:buChar char="•"/>
            </a:pPr>
            <a:r>
              <a:rPr lang="en-US" altLang="en-US" sz="1800" dirty="0">
                <a:solidFill>
                  <a:schemeClr val="tx1"/>
                </a:solidFill>
                <a:latin typeface="+mj-lt"/>
              </a:rPr>
              <a:t>Countries face major challenges in </a:t>
            </a:r>
            <a:r>
              <a:rPr lang="en-US" altLang="en-US" sz="1800" b="1" dirty="0">
                <a:solidFill>
                  <a:schemeClr val="tx1"/>
                </a:solidFill>
                <a:latin typeface="+mj-lt"/>
              </a:rPr>
              <a:t>preparing health and social care systems</a:t>
            </a:r>
            <a:r>
              <a:rPr lang="en-US" altLang="en-US" sz="1800" dirty="0">
                <a:solidFill>
                  <a:schemeClr val="tx1"/>
                </a:solidFill>
                <a:latin typeface="+mj-lt"/>
              </a:rPr>
              <a:t> for population ageing.</a:t>
            </a:r>
          </a:p>
          <a:p>
            <a:pPr lvl="0" eaLnBrk="0" fontAlgn="base" hangingPunct="0">
              <a:spcAft>
                <a:spcPct val="0"/>
              </a:spcAft>
              <a:buFontTx/>
              <a:buChar char="•"/>
            </a:pPr>
            <a:r>
              <a:rPr lang="en-US" altLang="en-US" sz="1800" dirty="0">
                <a:solidFill>
                  <a:schemeClr val="tx1"/>
                </a:solidFill>
                <a:latin typeface="+mj-lt"/>
              </a:rPr>
              <a:t>By </a:t>
            </a:r>
            <a:r>
              <a:rPr lang="en-US" altLang="en-US" sz="1800" b="1" dirty="0">
                <a:solidFill>
                  <a:schemeClr val="tx1"/>
                </a:solidFill>
                <a:latin typeface="+mj-lt"/>
              </a:rPr>
              <a:t>2050</a:t>
            </a:r>
            <a:r>
              <a:rPr lang="en-US" altLang="en-US" sz="1800" dirty="0">
                <a:solidFill>
                  <a:schemeClr val="tx1"/>
                </a:solidFill>
                <a:latin typeface="+mj-lt"/>
              </a:rPr>
              <a:t>, </a:t>
            </a:r>
            <a:r>
              <a:rPr lang="en-US" altLang="en-US" sz="1800" b="1" dirty="0">
                <a:solidFill>
                  <a:schemeClr val="tx1"/>
                </a:solidFill>
                <a:latin typeface="+mj-lt"/>
              </a:rPr>
              <a:t>80%</a:t>
            </a:r>
            <a:r>
              <a:rPr lang="en-US" altLang="en-US" sz="1800" dirty="0">
                <a:solidFill>
                  <a:schemeClr val="tx1"/>
                </a:solidFill>
                <a:latin typeface="+mj-lt"/>
              </a:rPr>
              <a:t> of older people will live in low- and middle-income countries.</a:t>
            </a:r>
          </a:p>
          <a:p>
            <a:pPr lvl="0" eaLnBrk="0" fontAlgn="base" hangingPunct="0">
              <a:spcAft>
                <a:spcPct val="0"/>
              </a:spcAft>
              <a:buFontTx/>
              <a:buChar char="•"/>
            </a:pPr>
            <a:r>
              <a:rPr lang="en-US" altLang="en-US" sz="1800" dirty="0">
                <a:solidFill>
                  <a:schemeClr val="tx1"/>
                </a:solidFill>
                <a:latin typeface="+mj-lt"/>
              </a:rPr>
              <a:t>Population ageing is occurring much faster than in the past.</a:t>
            </a:r>
          </a:p>
          <a:p>
            <a:pPr lvl="0" eaLnBrk="0" fontAlgn="base" hangingPunct="0">
              <a:spcAft>
                <a:spcPct val="0"/>
              </a:spcAft>
              <a:buFontTx/>
              <a:buChar char="•"/>
            </a:pPr>
            <a:r>
              <a:rPr lang="en-US" altLang="en-US" sz="1800" dirty="0">
                <a:solidFill>
                  <a:schemeClr val="tx1"/>
                </a:solidFill>
                <a:latin typeface="+mj-lt"/>
              </a:rPr>
              <a:t>In </a:t>
            </a:r>
            <a:r>
              <a:rPr lang="en-US" altLang="en-US" sz="1800" b="1" dirty="0">
                <a:solidFill>
                  <a:schemeClr val="tx1"/>
                </a:solidFill>
                <a:latin typeface="+mj-lt"/>
              </a:rPr>
              <a:t>2020</a:t>
            </a:r>
            <a:r>
              <a:rPr lang="en-US" altLang="en-US" sz="1800" dirty="0">
                <a:solidFill>
                  <a:schemeClr val="tx1"/>
                </a:solidFill>
                <a:latin typeface="+mj-lt"/>
              </a:rPr>
              <a:t>, people aged </a:t>
            </a:r>
            <a:r>
              <a:rPr lang="en-US" altLang="en-US" sz="1800" b="1" dirty="0">
                <a:solidFill>
                  <a:schemeClr val="tx1"/>
                </a:solidFill>
                <a:latin typeface="+mj-lt"/>
              </a:rPr>
              <a:t>60+</a:t>
            </a:r>
            <a:r>
              <a:rPr lang="en-US" altLang="en-US" sz="1800" dirty="0">
                <a:solidFill>
                  <a:schemeClr val="tx1"/>
                </a:solidFill>
                <a:latin typeface="+mj-lt"/>
              </a:rPr>
              <a:t> outnumbered children under </a:t>
            </a:r>
            <a:r>
              <a:rPr lang="en-US" altLang="en-US" sz="1800" b="1" dirty="0">
                <a:solidFill>
                  <a:schemeClr val="tx1"/>
                </a:solidFill>
                <a:latin typeface="+mj-lt"/>
              </a:rPr>
              <a:t>5</a:t>
            </a:r>
            <a:r>
              <a:rPr lang="en-US" altLang="en-US" sz="1800" dirty="0">
                <a:solidFill>
                  <a:schemeClr val="tx1"/>
                </a:solidFill>
                <a:latin typeface="+mj-lt"/>
              </a:rPr>
              <a:t>.</a:t>
            </a:r>
          </a:p>
          <a:p>
            <a:pPr lvl="0" eaLnBrk="0" fontAlgn="base" hangingPunct="0">
              <a:spcAft>
                <a:spcPct val="0"/>
              </a:spcAft>
              <a:buFontTx/>
              <a:buChar char="•"/>
            </a:pPr>
            <a:r>
              <a:rPr lang="en-US" altLang="en-US" sz="1800" dirty="0">
                <a:solidFill>
                  <a:schemeClr val="tx1"/>
                </a:solidFill>
                <a:latin typeface="+mj-lt"/>
              </a:rPr>
              <a:t>From </a:t>
            </a:r>
            <a:r>
              <a:rPr lang="en-US" altLang="en-US" sz="1800" b="1" dirty="0">
                <a:solidFill>
                  <a:schemeClr val="tx1"/>
                </a:solidFill>
                <a:latin typeface="+mj-lt"/>
              </a:rPr>
              <a:t>2015 to 2050</a:t>
            </a:r>
            <a:r>
              <a:rPr lang="en-US" altLang="en-US" sz="1800" dirty="0">
                <a:solidFill>
                  <a:schemeClr val="tx1"/>
                </a:solidFill>
                <a:latin typeface="+mj-lt"/>
              </a:rPr>
              <a:t>, the global population aged </a:t>
            </a:r>
            <a:r>
              <a:rPr lang="en-US" altLang="en-US" sz="1800" b="1" dirty="0">
                <a:solidFill>
                  <a:schemeClr val="tx1"/>
                </a:solidFill>
                <a:latin typeface="+mj-lt"/>
              </a:rPr>
              <a:t>60+</a:t>
            </a:r>
            <a:r>
              <a:rPr lang="en-US" altLang="en-US" sz="1800" dirty="0">
                <a:solidFill>
                  <a:schemeClr val="tx1"/>
                </a:solidFill>
                <a:latin typeface="+mj-lt"/>
              </a:rPr>
              <a:t> will nearly double from </a:t>
            </a:r>
            <a:r>
              <a:rPr lang="en-US" altLang="en-US" sz="1800" b="1" dirty="0">
                <a:solidFill>
                  <a:schemeClr val="tx1"/>
                </a:solidFill>
                <a:latin typeface="+mj-lt"/>
              </a:rPr>
              <a:t>12% to 22%</a:t>
            </a:r>
            <a:r>
              <a:rPr lang="en-US" altLang="en-US" sz="1800" dirty="0">
                <a:solidFill>
                  <a:schemeClr val="tx1"/>
                </a:solidFill>
                <a:latin typeface="+mj-lt"/>
              </a:rPr>
              <a:t>.   </a:t>
            </a:r>
          </a:p>
          <a:p>
            <a:pPr lvl="0" eaLnBrk="0" fontAlgn="base" hangingPunct="0">
              <a:spcAft>
                <a:spcPct val="0"/>
              </a:spcAft>
            </a:pPr>
            <a:r>
              <a:rPr lang="en-US" altLang="en-US" sz="1800" dirty="0">
                <a:solidFill>
                  <a:schemeClr val="tx1"/>
                </a:solidFill>
                <a:latin typeface="+mj-lt"/>
              </a:rPr>
              <a:t>(Peace, 2022).</a:t>
            </a:r>
            <a:endParaRPr lang="en-GB" sz="1800" dirty="0">
              <a:solidFill>
                <a:schemeClr val="tx1"/>
              </a:solidFill>
              <a:latin typeface="+mj-lt"/>
            </a:endParaRPr>
          </a:p>
        </p:txBody>
      </p:sp>
      <p:sp>
        <p:nvSpPr>
          <p:cNvPr id="3" name="TextBox 2">
            <a:extLst>
              <a:ext uri="{FF2B5EF4-FFF2-40B4-BE49-F238E27FC236}">
                <a16:creationId xmlns:a16="http://schemas.microsoft.com/office/drawing/2014/main" id="{2245CD1F-A7BC-3B17-2B8C-302CEAD576AE}"/>
              </a:ext>
            </a:extLst>
          </p:cNvPr>
          <p:cNvSpPr txBox="1"/>
          <p:nvPr/>
        </p:nvSpPr>
        <p:spPr>
          <a:xfrm>
            <a:off x="6386868" y="765518"/>
            <a:ext cx="4585932" cy="461665"/>
          </a:xfrm>
          <a:prstGeom prst="rect">
            <a:avLst/>
          </a:prstGeom>
          <a:noFill/>
        </p:spPr>
        <p:txBody>
          <a:bodyPr wrap="square">
            <a:spAutoFit/>
          </a:bodyPr>
          <a:lstStyle/>
          <a:p>
            <a:r>
              <a:rPr lang="en-GB" altLang="en-US" sz="2400" b="1" dirty="0">
                <a:solidFill>
                  <a:schemeClr val="accent4">
                    <a:lumMod val="75000"/>
                  </a:schemeClr>
                </a:solidFill>
                <a:latin typeface="+mj-lt"/>
                <a:cs typeface="Aharoni" panose="020F0502020204030204" pitchFamily="2" charset="-79"/>
              </a:rPr>
              <a:t> Ageing Population in the UK</a:t>
            </a:r>
            <a:endParaRPr lang="en-GB" sz="2400" b="1" dirty="0">
              <a:solidFill>
                <a:schemeClr val="accent4">
                  <a:lumMod val="75000"/>
                </a:schemeClr>
              </a:solidFill>
              <a:latin typeface="+mj-lt"/>
              <a:cs typeface="Aharoni" panose="020F0502020204030204" pitchFamily="2" charset="-79"/>
            </a:endParaRPr>
          </a:p>
        </p:txBody>
      </p:sp>
      <p:sp>
        <p:nvSpPr>
          <p:cNvPr id="6" name="Title 1">
            <a:extLst>
              <a:ext uri="{FF2B5EF4-FFF2-40B4-BE49-F238E27FC236}">
                <a16:creationId xmlns:a16="http://schemas.microsoft.com/office/drawing/2014/main" id="{3F60639C-AAA3-6FBE-4C48-A4B2F4887A73}"/>
              </a:ext>
            </a:extLst>
          </p:cNvPr>
          <p:cNvSpPr>
            <a:spLocks noGrp="1" noChangeArrowheads="1"/>
          </p:cNvSpPr>
          <p:nvPr>
            <p:ph type="title"/>
          </p:nvPr>
        </p:nvSpPr>
        <p:spPr bwMode="auto">
          <a:xfrm>
            <a:off x="560019" y="765517"/>
            <a:ext cx="477241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r>
              <a:rPr lang="en-GB" altLang="en-US" sz="2400" b="1" dirty="0">
                <a:solidFill>
                  <a:schemeClr val="accent4">
                    <a:lumMod val="75000"/>
                  </a:schemeClr>
                </a:solidFill>
                <a:cs typeface="Aharoni" panose="02010803020104030203" pitchFamily="2" charset="-79"/>
              </a:rPr>
              <a:t>Population Ageing Globally</a:t>
            </a:r>
          </a:p>
        </p:txBody>
      </p:sp>
      <p:pic>
        <p:nvPicPr>
          <p:cNvPr id="10" name="Graphic 9" descr="Man with cane with solid fill">
            <a:extLst>
              <a:ext uri="{FF2B5EF4-FFF2-40B4-BE49-F238E27FC236}">
                <a16:creationId xmlns:a16="http://schemas.microsoft.com/office/drawing/2014/main" id="{0BF35ECC-C35D-1B6F-0AE4-E4013293B9A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76901" y="2690668"/>
            <a:ext cx="986480" cy="2906032"/>
          </a:xfrm>
          <a:prstGeom prst="rect">
            <a:avLst/>
          </a:prstGeom>
        </p:spPr>
      </p:pic>
      <p:pic>
        <p:nvPicPr>
          <p:cNvPr id="9" name="Audio 8">
            <a:hlinkClick r:id="" action="ppaction://media"/>
            <a:extLst>
              <a:ext uri="{FF2B5EF4-FFF2-40B4-BE49-F238E27FC236}">
                <a16:creationId xmlns:a16="http://schemas.microsoft.com/office/drawing/2014/main" id="{3564529A-0FD1-9A3A-1F6B-0F9E3C23084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8348926"/>
      </p:ext>
    </p:extLst>
  </p:cSld>
  <p:clrMapOvr>
    <a:masterClrMapping/>
  </p:clrMapOvr>
  <mc:AlternateContent xmlns:mc="http://schemas.openxmlformats.org/markup-compatibility/2006">
    <mc:Choice xmlns:p14="http://schemas.microsoft.com/office/powerpoint/2010/main" Requires="p14">
      <p:transition spd="slow" p14:dur="2000" advTm="77826"/>
    </mc:Choice>
    <mc:Fallback>
      <p:transition spd="slow" advTm="778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B226D-C87C-F4DF-BDC6-FAE713FA554E}"/>
              </a:ext>
            </a:extLst>
          </p:cNvPr>
          <p:cNvSpPr>
            <a:spLocks noGrp="1"/>
          </p:cNvSpPr>
          <p:nvPr>
            <p:ph type="title"/>
          </p:nvPr>
        </p:nvSpPr>
        <p:spPr>
          <a:xfrm>
            <a:off x="876300" y="0"/>
            <a:ext cx="10439400" cy="1977282"/>
          </a:xfrm>
        </p:spPr>
        <p:txBody>
          <a:bodyPr/>
          <a:lstStyle/>
          <a:p>
            <a:pPr algn="ctr"/>
            <a:r>
              <a:rPr lang="en-US" b="1" dirty="0"/>
              <a:t>Theories of Ageing</a:t>
            </a:r>
            <a:br>
              <a:rPr lang="en-US" b="1" dirty="0"/>
            </a:br>
            <a:br>
              <a:rPr lang="en-US" b="1" dirty="0"/>
            </a:br>
            <a:r>
              <a:rPr lang="en-GB" sz="2000" b="1" dirty="0"/>
              <a:t>A theory is an organised set of ideas used to explain, predict, or understand phenomena. It is based on evidence and research and provides a framework for interpreting the world.</a:t>
            </a:r>
            <a:endParaRPr lang="en-US" sz="2000" b="1" dirty="0"/>
          </a:p>
        </p:txBody>
      </p:sp>
      <p:graphicFrame>
        <p:nvGraphicFramePr>
          <p:cNvPr id="7" name="Content Placeholder 6">
            <a:extLst>
              <a:ext uri="{FF2B5EF4-FFF2-40B4-BE49-F238E27FC236}">
                <a16:creationId xmlns:a16="http://schemas.microsoft.com/office/drawing/2014/main" id="{F56C4B7A-943F-1EBE-33F2-B553CD3568F8}"/>
              </a:ext>
            </a:extLst>
          </p:cNvPr>
          <p:cNvGraphicFramePr>
            <a:graphicFrameLocks noGrp="1"/>
          </p:cNvGraphicFramePr>
          <p:nvPr>
            <p:ph sz="quarter" idx="11"/>
            <p:extLst>
              <p:ext uri="{D42A27DB-BD31-4B8C-83A1-F6EECF244321}">
                <p14:modId xmlns:p14="http://schemas.microsoft.com/office/powerpoint/2010/main" val="2615621675"/>
              </p:ext>
            </p:extLst>
          </p:nvPr>
        </p:nvGraphicFramePr>
        <p:xfrm>
          <a:off x="7869102" y="2333767"/>
          <a:ext cx="4146114" cy="37776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8" name="Content Placeholder 7">
            <a:extLst>
              <a:ext uri="{FF2B5EF4-FFF2-40B4-BE49-F238E27FC236}">
                <a16:creationId xmlns:a16="http://schemas.microsoft.com/office/drawing/2014/main" id="{1B025828-4B95-0C2F-A3CD-DC392115810A}"/>
              </a:ext>
            </a:extLst>
          </p:cNvPr>
          <p:cNvGraphicFramePr>
            <a:graphicFrameLocks noGrp="1"/>
          </p:cNvGraphicFramePr>
          <p:nvPr>
            <p:ph sz="quarter" idx="12"/>
            <p:extLst>
              <p:ext uri="{D42A27DB-BD31-4B8C-83A1-F6EECF244321}">
                <p14:modId xmlns:p14="http://schemas.microsoft.com/office/powerpoint/2010/main" val="2837246741"/>
              </p:ext>
            </p:extLst>
          </p:nvPr>
        </p:nvGraphicFramePr>
        <p:xfrm>
          <a:off x="4218162" y="2333767"/>
          <a:ext cx="3773090" cy="377767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0" name="Flowchart: Connector 9">
            <a:extLst>
              <a:ext uri="{FF2B5EF4-FFF2-40B4-BE49-F238E27FC236}">
                <a16:creationId xmlns:a16="http://schemas.microsoft.com/office/drawing/2014/main" id="{15554D39-8118-E1F9-0CB9-F7039C9C91AA}"/>
              </a:ext>
            </a:extLst>
          </p:cNvPr>
          <p:cNvSpPr/>
          <p:nvPr/>
        </p:nvSpPr>
        <p:spPr>
          <a:xfrm>
            <a:off x="307700" y="2484275"/>
            <a:ext cx="3773090" cy="3777672"/>
          </a:xfrm>
          <a:prstGeom prst="flowChartConnector">
            <a:avLst/>
          </a:prstGeom>
          <a:solidFill>
            <a:schemeClr val="bg2">
              <a:lumMod val="90000"/>
            </a:schemeClr>
          </a:solidFill>
          <a:ln>
            <a:solidFill>
              <a:schemeClr val="bg2">
                <a:lumMod val="50000"/>
              </a:schemeClr>
            </a:solidFill>
          </a:ln>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mj-lt"/>
              </a:rPr>
              <a:t> Genetic Theories </a:t>
            </a:r>
            <a:r>
              <a:rPr lang="en-GB" sz="1600" dirty="0">
                <a:solidFill>
                  <a:schemeClr val="tx1"/>
                </a:solidFill>
                <a:latin typeface="+mj-lt"/>
              </a:rPr>
              <a:t>of aging propose that lifespan is biologically programmed, with aging driven by mechanisms such as telomere shortening, sequential gene regulation, and hormonal control rather than passive damage alone</a:t>
            </a:r>
          </a:p>
        </p:txBody>
      </p:sp>
      <p:sp>
        <p:nvSpPr>
          <p:cNvPr id="4" name="TextBox 3">
            <a:extLst>
              <a:ext uri="{FF2B5EF4-FFF2-40B4-BE49-F238E27FC236}">
                <a16:creationId xmlns:a16="http://schemas.microsoft.com/office/drawing/2014/main" id="{A4D14F30-95D0-92D1-C734-94EB91A4D015}"/>
              </a:ext>
            </a:extLst>
          </p:cNvPr>
          <p:cNvSpPr txBox="1"/>
          <p:nvPr/>
        </p:nvSpPr>
        <p:spPr>
          <a:xfrm>
            <a:off x="3259454" y="6467926"/>
            <a:ext cx="6093724" cy="307777"/>
          </a:xfrm>
          <a:prstGeom prst="rect">
            <a:avLst/>
          </a:prstGeom>
          <a:noFill/>
        </p:spPr>
        <p:txBody>
          <a:bodyPr wrap="square">
            <a:spAutoFit/>
          </a:bodyPr>
          <a:lstStyle/>
          <a:p>
            <a:pPr algn="ctr"/>
            <a:r>
              <a:rPr lang="en-GB" sz="1400" dirty="0">
                <a:latin typeface="Arial Nova" panose="020B0504020202020204" pitchFamily="34" charset="0"/>
              </a:rPr>
              <a:t>(de Magalhães, J.P., 2025) </a:t>
            </a:r>
            <a:endParaRPr lang="en-GB" sz="1400" dirty="0"/>
          </a:p>
        </p:txBody>
      </p:sp>
      <p:sp>
        <p:nvSpPr>
          <p:cNvPr id="3" name="Slide Number Placeholder 2">
            <a:extLst>
              <a:ext uri="{FF2B5EF4-FFF2-40B4-BE49-F238E27FC236}">
                <a16:creationId xmlns:a16="http://schemas.microsoft.com/office/drawing/2014/main" id="{600FC690-5435-5F1A-B8FF-2683FBAC87FF}"/>
              </a:ext>
            </a:extLst>
          </p:cNvPr>
          <p:cNvSpPr>
            <a:spLocks noGrp="1"/>
          </p:cNvSpPr>
          <p:nvPr>
            <p:ph type="sldNum" sz="quarter" idx="4"/>
          </p:nvPr>
        </p:nvSpPr>
        <p:spPr/>
        <p:txBody>
          <a:bodyPr/>
          <a:lstStyle/>
          <a:p>
            <a:fld id="{58FB4751-880F-D840-AAA9-3A15815CC996}" type="slidenum">
              <a:rPr lang="en-US" smtClean="0"/>
              <a:pPr/>
              <a:t>4</a:t>
            </a:fld>
            <a:endParaRPr lang="en-US" dirty="0"/>
          </a:p>
        </p:txBody>
      </p:sp>
      <p:pic>
        <p:nvPicPr>
          <p:cNvPr id="6" name="Graphic 5" descr="Woman with cane with solid fill">
            <a:extLst>
              <a:ext uri="{FF2B5EF4-FFF2-40B4-BE49-F238E27FC236}">
                <a16:creationId xmlns:a16="http://schemas.microsoft.com/office/drawing/2014/main" id="{1654DA1D-7148-1267-41ED-CA0DED3C1830}"/>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3775397" y="5347547"/>
            <a:ext cx="914400" cy="914400"/>
          </a:xfrm>
          <a:prstGeom prst="rect">
            <a:avLst/>
          </a:prstGeom>
        </p:spPr>
      </p:pic>
      <p:pic>
        <p:nvPicPr>
          <p:cNvPr id="11" name="Graphic 10" descr="Man with cane with solid fill">
            <a:extLst>
              <a:ext uri="{FF2B5EF4-FFF2-40B4-BE49-F238E27FC236}">
                <a16:creationId xmlns:a16="http://schemas.microsoft.com/office/drawing/2014/main" id="{26A6F139-B3FB-3BC4-8413-9DF38CF0FFEE}"/>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7671424" y="5347547"/>
            <a:ext cx="914400" cy="914400"/>
          </a:xfrm>
          <a:prstGeom prst="rect">
            <a:avLst/>
          </a:prstGeom>
        </p:spPr>
      </p:pic>
      <p:pic>
        <p:nvPicPr>
          <p:cNvPr id="14" name="Audio 13">
            <a:hlinkClick r:id="" action="ppaction://media"/>
            <a:extLst>
              <a:ext uri="{FF2B5EF4-FFF2-40B4-BE49-F238E27FC236}">
                <a16:creationId xmlns:a16="http://schemas.microsoft.com/office/drawing/2014/main" id="{775FB097-1865-8E3C-932D-6D75F760EE96}"/>
              </a:ext>
            </a:extLst>
          </p:cNvPr>
          <p:cNvPicPr>
            <a:picLocks noChangeAspect="1"/>
          </p:cNvPicPr>
          <p:nvPr>
            <a:audioFile r:link="rId2"/>
            <p:extLst>
              <p:ext uri="{DAA4B4D4-6D71-4841-9C94-3DE7FCFB9230}">
                <p14:media xmlns:p14="http://schemas.microsoft.com/office/powerpoint/2010/main" r:embed="rId1"/>
              </p:ext>
            </p:extLst>
          </p:nvPr>
        </p:nvPicPr>
        <p:blipFill>
          <a:blip r:embed="rId1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602366"/>
      </p:ext>
    </p:extLst>
  </p:cSld>
  <p:clrMapOvr>
    <a:masterClrMapping/>
  </p:clrMapOvr>
  <mc:AlternateContent xmlns:mc="http://schemas.openxmlformats.org/markup-compatibility/2006">
    <mc:Choice xmlns:p14="http://schemas.microsoft.com/office/powerpoint/2010/main" Requires="p14">
      <p:transition spd="slow" p14:dur="2000" advTm="107299"/>
    </mc:Choice>
    <mc:Fallback>
      <p:transition spd="slow" advTm="107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A15BD-D60E-D24F-1590-4C4EF35060F8}"/>
              </a:ext>
            </a:extLst>
          </p:cNvPr>
          <p:cNvSpPr>
            <a:spLocks noGrp="1"/>
          </p:cNvSpPr>
          <p:nvPr>
            <p:ph type="title"/>
          </p:nvPr>
        </p:nvSpPr>
        <p:spPr>
          <a:xfrm>
            <a:off x="914400" y="622299"/>
            <a:ext cx="6413500" cy="1092201"/>
          </a:xfrm>
        </p:spPr>
        <p:txBody>
          <a:bodyPr anchor="b">
            <a:normAutofit fontScale="90000"/>
          </a:bodyPr>
          <a:lstStyle/>
          <a:p>
            <a:r>
              <a:rPr lang="en-GB" sz="3000" b="1" dirty="0"/>
              <a:t>               </a:t>
            </a:r>
            <a:br>
              <a:rPr lang="en-GB" sz="3000" b="1" dirty="0"/>
            </a:br>
            <a:r>
              <a:rPr lang="en-GB" sz="3000" b="1" dirty="0"/>
              <a:t>Policy and Legislations   </a:t>
            </a:r>
            <a:br>
              <a:rPr lang="en-GB" sz="3000" dirty="0"/>
            </a:br>
            <a:endParaRPr lang="en-GB" sz="3000" dirty="0"/>
          </a:p>
        </p:txBody>
      </p:sp>
      <p:sp>
        <p:nvSpPr>
          <p:cNvPr id="4" name="Slide Number Placeholder 3">
            <a:extLst>
              <a:ext uri="{FF2B5EF4-FFF2-40B4-BE49-F238E27FC236}">
                <a16:creationId xmlns:a16="http://schemas.microsoft.com/office/drawing/2014/main" id="{E3E8561C-EF4B-4C70-371A-E7CB9E23A91B}"/>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5</a:t>
            </a:fld>
            <a:endParaRPr lang="en-US"/>
          </a:p>
        </p:txBody>
      </p:sp>
      <p:graphicFrame>
        <p:nvGraphicFramePr>
          <p:cNvPr id="6" name="Content Placeholder 2">
            <a:extLst>
              <a:ext uri="{FF2B5EF4-FFF2-40B4-BE49-F238E27FC236}">
                <a16:creationId xmlns:a16="http://schemas.microsoft.com/office/drawing/2014/main" id="{B7CDABA7-873A-ED2B-216C-3740C87B118B}"/>
              </a:ext>
            </a:extLst>
          </p:cNvPr>
          <p:cNvGraphicFramePr>
            <a:graphicFrameLocks noGrp="1"/>
          </p:cNvGraphicFramePr>
          <p:nvPr>
            <p:ph type="tbl" sz="quarter" idx="14"/>
            <p:extLst>
              <p:ext uri="{D42A27DB-BD31-4B8C-83A1-F6EECF244321}">
                <p14:modId xmlns:p14="http://schemas.microsoft.com/office/powerpoint/2010/main" val="3987369195"/>
              </p:ext>
            </p:extLst>
          </p:nvPr>
        </p:nvGraphicFramePr>
        <p:xfrm>
          <a:off x="825500" y="1536699"/>
          <a:ext cx="10448925" cy="41275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5" name="Graphic 24" descr="Gavel with solid fill">
            <a:extLst>
              <a:ext uri="{FF2B5EF4-FFF2-40B4-BE49-F238E27FC236}">
                <a16:creationId xmlns:a16="http://schemas.microsoft.com/office/drawing/2014/main" id="{62382717-239A-99B2-C54D-98B73FBB0A9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978400" y="622299"/>
            <a:ext cx="914400" cy="914400"/>
          </a:xfrm>
          <a:prstGeom prst="rect">
            <a:avLst/>
          </a:prstGeom>
        </p:spPr>
      </p:pic>
      <p:sp>
        <p:nvSpPr>
          <p:cNvPr id="5" name="TextBox 4">
            <a:extLst>
              <a:ext uri="{FF2B5EF4-FFF2-40B4-BE49-F238E27FC236}">
                <a16:creationId xmlns:a16="http://schemas.microsoft.com/office/drawing/2014/main" id="{D0B52590-3D7D-2AB3-9843-B02C3865BB41}"/>
              </a:ext>
            </a:extLst>
          </p:cNvPr>
          <p:cNvSpPr txBox="1"/>
          <p:nvPr/>
        </p:nvSpPr>
        <p:spPr>
          <a:xfrm>
            <a:off x="571500" y="5446972"/>
            <a:ext cx="8089900" cy="369332"/>
          </a:xfrm>
          <a:prstGeom prst="rect">
            <a:avLst/>
          </a:prstGeom>
          <a:noFill/>
        </p:spPr>
        <p:txBody>
          <a:bodyPr wrap="square">
            <a:spAutoFit/>
          </a:bodyPr>
          <a:lstStyle/>
          <a:p>
            <a:r>
              <a:rPr lang="en-GB" dirty="0"/>
              <a:t>(Glasby, 2017; HM Government, 2010; NHS England, 2019; Brooker &amp; Latham, 2016)</a:t>
            </a:r>
          </a:p>
        </p:txBody>
      </p:sp>
      <p:pic>
        <p:nvPicPr>
          <p:cNvPr id="13" name="Audio 12">
            <a:hlinkClick r:id="" action="ppaction://media"/>
            <a:extLst>
              <a:ext uri="{FF2B5EF4-FFF2-40B4-BE49-F238E27FC236}">
                <a16:creationId xmlns:a16="http://schemas.microsoft.com/office/drawing/2014/main" id="{9C6AA638-8830-D083-1A48-B775DFA869B3}"/>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32330082"/>
      </p:ext>
    </p:extLst>
  </p:cSld>
  <p:clrMapOvr>
    <a:masterClrMapping/>
  </p:clrMapOvr>
  <mc:AlternateContent xmlns:mc="http://schemas.openxmlformats.org/markup-compatibility/2006">
    <mc:Choice xmlns:p14="http://schemas.microsoft.com/office/powerpoint/2010/main" Requires="p14">
      <p:transition spd="slow" p14:dur="2000" advTm="72329"/>
    </mc:Choice>
    <mc:Fallback>
      <p:transition spd="slow" advTm="72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10C82-030C-5C1A-2644-D4147BB4C359}"/>
              </a:ext>
            </a:extLst>
          </p:cNvPr>
          <p:cNvSpPr>
            <a:spLocks noGrp="1"/>
          </p:cNvSpPr>
          <p:nvPr>
            <p:ph type="title"/>
          </p:nvPr>
        </p:nvSpPr>
        <p:spPr>
          <a:xfrm>
            <a:off x="915924" y="513567"/>
            <a:ext cx="10360152" cy="726510"/>
          </a:xfrm>
        </p:spPr>
        <p:txBody>
          <a:bodyPr anchor="b">
            <a:normAutofit fontScale="90000"/>
          </a:bodyPr>
          <a:lstStyle/>
          <a:p>
            <a:r>
              <a:rPr lang="en-GB" sz="3100" b="1" dirty="0"/>
              <a:t>Dependency factors and Ratio for Elderly in the UK  </a:t>
            </a:r>
            <a:br>
              <a:rPr lang="en-GB" sz="2800" b="1" dirty="0"/>
            </a:br>
            <a:r>
              <a:rPr lang="en-GB" sz="2800" b="1" dirty="0"/>
              <a:t>                                                       (</a:t>
            </a:r>
            <a:r>
              <a:rPr lang="en-GB" sz="2700" b="1" dirty="0"/>
              <a:t>FACTS &amp; FIGURES)                                                       </a:t>
            </a:r>
          </a:p>
        </p:txBody>
      </p:sp>
      <p:sp>
        <p:nvSpPr>
          <p:cNvPr id="3" name="Content Placeholder 2">
            <a:extLst>
              <a:ext uri="{FF2B5EF4-FFF2-40B4-BE49-F238E27FC236}">
                <a16:creationId xmlns:a16="http://schemas.microsoft.com/office/drawing/2014/main" id="{A0C696D1-CC12-E8CE-EA80-D83AD732DEB9}"/>
              </a:ext>
            </a:extLst>
          </p:cNvPr>
          <p:cNvSpPr>
            <a:spLocks noGrp="1"/>
          </p:cNvSpPr>
          <p:nvPr>
            <p:ph sz="quarter" idx="1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3984" y="1428180"/>
            <a:ext cx="10849626" cy="4451624"/>
          </a:xfrm>
        </p:spPr>
        <p:txBody>
          <a:bodyPr>
            <a:normAutofit fontScale="92500" lnSpcReduction="20000"/>
          </a:bodyPr>
          <a:lstStyle/>
          <a:p>
            <a:pPr>
              <a:lnSpc>
                <a:spcPct val="100000"/>
              </a:lnSpc>
              <a:spcBef>
                <a:spcPts val="2500"/>
              </a:spcBef>
            </a:pPr>
            <a:r>
              <a:rPr lang="en-GB" sz="1800" b="1" dirty="0">
                <a:latin typeface="+mj-lt"/>
              </a:rPr>
              <a:t>Old-age dependency:</a:t>
            </a:r>
            <a:r>
              <a:rPr lang="en-GB" sz="1800" dirty="0">
                <a:latin typeface="+mj-lt"/>
              </a:rPr>
              <a:t> 30.8% of working-age population supported those 65+ in 2024. (Age UK, 2019).</a:t>
            </a:r>
          </a:p>
          <a:p>
            <a:pPr>
              <a:lnSpc>
                <a:spcPct val="100000"/>
              </a:lnSpc>
              <a:spcBef>
                <a:spcPts val="2500"/>
              </a:spcBef>
            </a:pPr>
            <a:r>
              <a:rPr lang="en-GB" sz="1800" b="1" dirty="0">
                <a:latin typeface="+mj-lt"/>
              </a:rPr>
              <a:t>Mental health &amp; dementia:</a:t>
            </a:r>
            <a:r>
              <a:rPr lang="en-GB" sz="1800" dirty="0">
                <a:latin typeface="+mj-lt"/>
              </a:rPr>
              <a:t> </a:t>
            </a:r>
          </a:p>
          <a:p>
            <a:pPr marL="285750" indent="-285750">
              <a:lnSpc>
                <a:spcPct val="100000"/>
              </a:lnSpc>
              <a:spcBef>
                <a:spcPts val="2500"/>
              </a:spcBef>
              <a:buFont typeface="Arial" panose="020B0604020202020204" pitchFamily="34" charset="0"/>
              <a:buChar char="•"/>
            </a:pPr>
            <a:r>
              <a:rPr lang="en-GB" sz="1800" dirty="0">
                <a:latin typeface="+mj-lt"/>
              </a:rPr>
              <a:t>In Europe, 5.5 million have dementia, ~1 million in the UK.</a:t>
            </a:r>
          </a:p>
          <a:p>
            <a:pPr marL="285750" indent="-285750">
              <a:lnSpc>
                <a:spcPct val="100000"/>
              </a:lnSpc>
              <a:spcBef>
                <a:spcPts val="2500"/>
              </a:spcBef>
              <a:buFont typeface="Arial" panose="020B0604020202020204" pitchFamily="34" charset="0"/>
              <a:buChar char="•"/>
            </a:pPr>
            <a:r>
              <a:rPr lang="en-GB" sz="1800" dirty="0">
                <a:latin typeface="+mj-lt"/>
              </a:rPr>
              <a:t> Alzheimer’s affects 4% of those 65+, doubling in 15 years, rising from 2% at 65–69 to 22% at 85–89.</a:t>
            </a:r>
          </a:p>
          <a:p>
            <a:pPr>
              <a:lnSpc>
                <a:spcPct val="100000"/>
              </a:lnSpc>
              <a:spcBef>
                <a:spcPts val="2500"/>
              </a:spcBef>
            </a:pPr>
            <a:r>
              <a:rPr lang="en-GB" sz="1800" dirty="0">
                <a:latin typeface="Arial" panose="020B0604020202020204" pitchFamily="34" charset="0"/>
                <a:cs typeface="Arial" panose="020B0604020202020204" pitchFamily="34" charset="0"/>
              </a:rPr>
              <a:t>(Alzheimer’s Society, 2023)</a:t>
            </a:r>
            <a:endParaRPr lang="en-GB" sz="1800" dirty="0">
              <a:latin typeface="+mj-lt"/>
            </a:endParaRPr>
          </a:p>
          <a:p>
            <a:r>
              <a:rPr lang="en-GB" sz="1800" b="1" dirty="0">
                <a:latin typeface="+mj-lt"/>
              </a:rPr>
              <a:t>Burden of Chronic Diseases  and </a:t>
            </a:r>
            <a:r>
              <a:rPr lang="en-GB" sz="1800" b="1" dirty="0" err="1">
                <a:latin typeface="+mj-lt"/>
              </a:rPr>
              <a:t>Fratality</a:t>
            </a:r>
            <a:r>
              <a:rPr lang="en-GB" sz="1800" b="1" dirty="0">
                <a:latin typeface="+mj-lt"/>
              </a:rPr>
              <a:t>(65+): </a:t>
            </a:r>
          </a:p>
          <a:p>
            <a:pPr marL="285750" indent="-285750">
              <a:lnSpc>
                <a:spcPct val="100000"/>
              </a:lnSpc>
              <a:buFont typeface="Arial" panose="020B0604020202020204" pitchFamily="34" charset="0"/>
              <a:buChar char="•"/>
            </a:pPr>
            <a:r>
              <a:rPr lang="en-GB" sz="1800" dirty="0">
                <a:latin typeface="+mj-lt"/>
              </a:rPr>
              <a:t>65% of 65–84 and 82% of 85+ have multiple conditions, increasing risk of morbidity and healthcare use.</a:t>
            </a:r>
          </a:p>
          <a:p>
            <a:pPr marL="285750" indent="-285750">
              <a:lnSpc>
                <a:spcPct val="100000"/>
              </a:lnSpc>
              <a:buFont typeface="Arial" panose="020B0604020202020204" pitchFamily="34" charset="0"/>
              <a:buChar char="•"/>
            </a:pPr>
            <a:r>
              <a:rPr lang="en-GB" sz="1800" dirty="0">
                <a:latin typeface="+mj-lt"/>
              </a:rPr>
              <a:t>Falls cause 19,000+ emergency admissions/year in England, costing £330M.</a:t>
            </a:r>
          </a:p>
          <a:p>
            <a:pPr marL="285750" indent="-285750">
              <a:lnSpc>
                <a:spcPct val="100000"/>
              </a:lnSpc>
              <a:buFont typeface="Arial" panose="020B0604020202020204" pitchFamily="34" charset="0"/>
              <a:buChar char="•"/>
            </a:pPr>
            <a:r>
              <a:rPr lang="en-GB" sz="1800" dirty="0">
                <a:latin typeface="+mj-lt"/>
              </a:rPr>
              <a:t>Hospitalisation: 2/3 of admissions are 65+, with those 85+ 25× more likely to stay.      </a:t>
            </a:r>
          </a:p>
          <a:p>
            <a:pPr>
              <a:lnSpc>
                <a:spcPct val="100000"/>
              </a:lnSpc>
            </a:pPr>
            <a:r>
              <a:rPr lang="en-GB" sz="1800" dirty="0">
                <a:latin typeface="+mj-lt"/>
              </a:rPr>
              <a:t>   (NHS, 2023)                                                                                   </a:t>
            </a:r>
          </a:p>
          <a:p>
            <a:pPr>
              <a:lnSpc>
                <a:spcPct val="100000"/>
              </a:lnSpc>
            </a:pPr>
            <a:endParaRPr lang="en-GB" sz="1800" dirty="0">
              <a:latin typeface="+mj-lt"/>
            </a:endParaRPr>
          </a:p>
          <a:p>
            <a:pPr>
              <a:spcBef>
                <a:spcPts val="2500"/>
              </a:spcBef>
            </a:pPr>
            <a:endParaRPr sz="1300" b="1" dirty="0"/>
          </a:p>
        </p:txBody>
      </p:sp>
      <p:sp>
        <p:nvSpPr>
          <p:cNvPr id="10" name="Slide Number Placeholder 4">
            <a:extLst>
              <a:ext uri="{FF2B5EF4-FFF2-40B4-BE49-F238E27FC236}">
                <a16:creationId xmlns:a16="http://schemas.microsoft.com/office/drawing/2014/main" id="{C09170F9-2441-B249-1145-CC3A8974A1E5}"/>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6</a:t>
            </a:fld>
            <a:endParaRPr lang="en-US"/>
          </a:p>
        </p:txBody>
      </p:sp>
      <p:pic>
        <p:nvPicPr>
          <p:cNvPr id="13" name="Audio 12">
            <a:hlinkClick r:id="" action="ppaction://media"/>
            <a:extLst>
              <a:ext uri="{FF2B5EF4-FFF2-40B4-BE49-F238E27FC236}">
                <a16:creationId xmlns:a16="http://schemas.microsoft.com/office/drawing/2014/main" id="{4500121C-55C9-1B4B-7A25-206DD194F7E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9439150"/>
      </p:ext>
    </p:extLst>
  </p:cSld>
  <p:clrMapOvr>
    <a:masterClrMapping/>
  </p:clrMapOvr>
  <mc:AlternateContent xmlns:mc="http://schemas.openxmlformats.org/markup-compatibility/2006">
    <mc:Choice xmlns:p14="http://schemas.microsoft.com/office/powerpoint/2010/main" Requires="p14">
      <p:transition spd="slow" p14:dur="2000" advTm="60752"/>
    </mc:Choice>
    <mc:Fallback>
      <p:transition spd="slow" advTm="60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E9909C6-08A6-8E09-CF41-9301741CAA34}"/>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7</a:t>
            </a:fld>
            <a:endParaRPr lang="en-US"/>
          </a:p>
        </p:txBody>
      </p:sp>
      <p:graphicFrame>
        <p:nvGraphicFramePr>
          <p:cNvPr id="10" name="Content Placeholder 2">
            <a:extLst>
              <a:ext uri="{FF2B5EF4-FFF2-40B4-BE49-F238E27FC236}">
                <a16:creationId xmlns:a16="http://schemas.microsoft.com/office/drawing/2014/main" id="{ADED9990-891F-1293-962A-7910695D657D}"/>
              </a:ext>
            </a:extLst>
          </p:cNvPr>
          <p:cNvGraphicFramePr>
            <a:graphicFrameLocks noGrp="1"/>
          </p:cNvGraphicFramePr>
          <p:nvPr>
            <p:ph sz="quarter" idx="12"/>
            <p:extLst>
              <p:ext uri="{D42A27DB-BD31-4B8C-83A1-F6EECF244321}">
                <p14:modId xmlns:p14="http://schemas.microsoft.com/office/powerpoint/2010/main" val="579225656"/>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399826" y="1850065"/>
          <a:ext cx="7851808" cy="43371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Placeholder 21" descr="Person in black skirt and white shirt holding some dandelions">
            <a:extLst>
              <a:ext uri="{FF2B5EF4-FFF2-40B4-BE49-F238E27FC236}">
                <a16:creationId xmlns:a16="http://schemas.microsoft.com/office/drawing/2014/main" id="{F83B92EE-49DC-7A06-05A8-2AF206172F61}"/>
              </a:ext>
            </a:extLst>
          </p:cNvPr>
          <p:cNvPicPr>
            <a:picLocks noGrp="1" noChangeAspect="1"/>
          </p:cNvPicPr>
          <p:nvPr>
            <p:ph type="pic" sz="quarter" idx="10"/>
          </p:nvPr>
        </p:nvPicPr>
        <p:blipFill rotWithShape="1">
          <a:blip r:embed="rId9" cstate="screen">
            <a:extLst>
              <a:ext uri="{28A0092B-C50C-407E-A947-70E740481C1C}">
                <a14:useLocalDpi xmlns:a14="http://schemas.microsoft.com/office/drawing/2010/main"/>
              </a:ext>
            </a:extLst>
          </a:blip>
          <a:srcRect l="1839" r="1839"/>
          <a:stretch>
            <a:fillRect/>
          </a:stretch>
        </p:blipFill>
        <p:spPr>
          <a:xfrm>
            <a:off x="8449054" y="0"/>
            <a:ext cx="3763582" cy="6463002"/>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a:scene3d>
            <a:camera prst="orthographicFront"/>
            <a:lightRig rig="threePt" dir="t"/>
          </a:scene3d>
          <a:sp3d>
            <a:bevelT w="139700" h="139700" prst="divot"/>
          </a:sp3d>
        </p:spPr>
      </p:pic>
      <p:sp>
        <p:nvSpPr>
          <p:cNvPr id="7" name="Title 6">
            <a:extLst>
              <a:ext uri="{FF2B5EF4-FFF2-40B4-BE49-F238E27FC236}">
                <a16:creationId xmlns:a16="http://schemas.microsoft.com/office/drawing/2014/main" id="{271C2373-ABE3-13FF-CB37-7BB2F5808DBC}"/>
              </a:ext>
            </a:extLst>
          </p:cNvPr>
          <p:cNvSpPr txBox="1">
            <a:spLocks noGrp="1"/>
          </p:cNvSpPr>
          <p:nvPr>
            <p:ph type="title"/>
          </p:nvPr>
        </p:nvSpPr>
        <p:spPr>
          <a:xfrm>
            <a:off x="510363" y="657427"/>
            <a:ext cx="8506044" cy="978729"/>
          </a:xfrm>
          <a:prstGeom prst="rect">
            <a:avLst/>
          </a:prstGeom>
          <a:noFill/>
        </p:spPr>
        <p:txBody>
          <a:bodyPr wrap="square">
            <a:spAutoFit/>
          </a:bodyPr>
          <a:lstStyle/>
          <a:p>
            <a:r>
              <a:rPr lang="en-US" b="1" kern="1200" dirty="0">
                <a:ea typeface="+mj-ea"/>
                <a:cs typeface="+mj-cs"/>
              </a:rPr>
              <a:t>The modern UK welfare state provides important support for older people</a:t>
            </a:r>
            <a:endParaRPr lang="en-GB" dirty="0"/>
          </a:p>
        </p:txBody>
      </p:sp>
      <p:pic>
        <p:nvPicPr>
          <p:cNvPr id="6" name="Audio 5">
            <a:hlinkClick r:id="" action="ppaction://media"/>
            <a:extLst>
              <a:ext uri="{FF2B5EF4-FFF2-40B4-BE49-F238E27FC236}">
                <a16:creationId xmlns:a16="http://schemas.microsoft.com/office/drawing/2014/main" id="{21A2EFC7-0473-C831-74B9-DB43BFE7E75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1861395"/>
      </p:ext>
    </p:extLst>
  </p:cSld>
  <p:clrMapOvr>
    <a:masterClrMapping/>
  </p:clrMapOvr>
  <mc:AlternateContent xmlns:mc="http://schemas.openxmlformats.org/markup-compatibility/2006">
    <mc:Choice xmlns:p14="http://schemas.microsoft.com/office/powerpoint/2010/main" Requires="p14">
      <p:transition spd="slow" p14:dur="2000" advTm="54304"/>
    </mc:Choice>
    <mc:Fallback>
      <p:transition spd="slow" advTm="54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361507" y="999461"/>
            <a:ext cx="11653709" cy="1229526"/>
          </a:xfrm>
        </p:spPr>
        <p:txBody>
          <a:bodyPr vert="horz" lIns="91440" tIns="45720" rIns="91440" bIns="45720" rtlCol="0" anchor="b" anchorCtr="0">
            <a:noAutofit/>
          </a:bodyPr>
          <a:lstStyle/>
          <a:p>
            <a:br>
              <a:rPr lang="en-US" b="1" kern="1200" dirty="0">
                <a:ea typeface="+mj-ea"/>
                <a:cs typeface="+mj-cs"/>
              </a:rPr>
            </a:br>
            <a:r>
              <a:rPr lang="en-GB" sz="2400" b="1" dirty="0"/>
              <a:t>Evaluation of Current Health and Social Care Services for Older Adults</a:t>
            </a:r>
            <a:br>
              <a:rPr lang="en-US" sz="1800" kern="1200" dirty="0">
                <a:latin typeface="+mj-lt"/>
                <a:ea typeface="+mj-ea"/>
                <a:cs typeface="+mj-cs"/>
              </a:rPr>
            </a:br>
            <a:br>
              <a:rPr lang="en-US" sz="1800" kern="1200" dirty="0">
                <a:latin typeface="+mj-lt"/>
                <a:ea typeface="+mj-ea"/>
                <a:cs typeface="+mj-cs"/>
              </a:rPr>
            </a:br>
            <a:r>
              <a:rPr lang="en-US" sz="1800" kern="1200" dirty="0">
                <a:ea typeface="+mj-ea"/>
                <a:cs typeface="+mj-cs"/>
              </a:rPr>
              <a:t>This includes healthcare from the NHS, financial help through State Pensions and Pension Credit, and social care for those who need extra support.</a:t>
            </a:r>
            <a:br>
              <a:rPr lang="en-US" sz="1800" kern="1200" dirty="0">
                <a:ea typeface="+mj-ea"/>
                <a:cs typeface="+mj-cs"/>
              </a:rPr>
            </a:br>
            <a:r>
              <a:rPr lang="en-US" sz="1800" kern="1200" dirty="0">
                <a:ea typeface="+mj-ea"/>
                <a:cs typeface="+mj-cs"/>
              </a:rPr>
              <a:t>These services help older adults maintain security, dignity, and independence in later life. </a:t>
            </a:r>
            <a:br>
              <a:rPr lang="en-US" sz="1800" kern="1200" dirty="0">
                <a:ea typeface="+mj-ea"/>
                <a:cs typeface="+mj-cs"/>
              </a:rPr>
            </a:br>
            <a:r>
              <a:rPr lang="en-US" sz="1800" kern="1200" dirty="0">
                <a:ea typeface="+mj-ea"/>
                <a:cs typeface="+mj-cs"/>
              </a:rPr>
              <a:t>(DWP, 2023).</a:t>
            </a:r>
          </a:p>
        </p:txBody>
      </p:sp>
      <p:sp>
        <p:nvSpPr>
          <p:cNvPr id="4" name="TextBox 3">
            <a:extLst>
              <a:ext uri="{FF2B5EF4-FFF2-40B4-BE49-F238E27FC236}">
                <a16:creationId xmlns:a16="http://schemas.microsoft.com/office/drawing/2014/main" id="{83B1CEAF-BC4E-346B-6AF1-6FA9619060DD}"/>
              </a:ext>
            </a:extLst>
          </p:cNvPr>
          <p:cNvSpPr txBox="1"/>
          <p:nvPr/>
        </p:nvSpPr>
        <p:spPr>
          <a:xfrm>
            <a:off x="4484318" y="2392471"/>
            <a:ext cx="7530898" cy="3908121"/>
          </a:xfrm>
          <a:prstGeom prst="rect">
            <a:avLst/>
          </a:prstGeom>
        </p:spPr>
        <p:txBody>
          <a:bodyPr vert="horz" lIns="91440" tIns="45720" rIns="91440" bIns="45720" rtlCol="0">
            <a:normAutofit lnSpcReduction="10000"/>
          </a:bodyPr>
          <a:lstStyle/>
          <a:p>
            <a:pPr>
              <a:lnSpc>
                <a:spcPct val="90000"/>
              </a:lnSpc>
              <a:spcBef>
                <a:spcPts val="1000"/>
              </a:spcBef>
            </a:pPr>
            <a:r>
              <a:rPr lang="en-US" sz="1900" b="1" cap="all" baseline="0" dirty="0">
                <a:latin typeface="+mj-lt"/>
              </a:rPr>
              <a:t>Adult Social Care in England (31 March 2024)</a:t>
            </a:r>
          </a:p>
          <a:p>
            <a:pPr>
              <a:lnSpc>
                <a:spcPct val="90000"/>
              </a:lnSpc>
              <a:spcBef>
                <a:spcPts val="1000"/>
              </a:spcBef>
            </a:pPr>
            <a:endParaRPr lang="en-US" sz="1900" cap="all" baseline="0" dirty="0">
              <a:latin typeface="+mj-lt"/>
            </a:endParaRPr>
          </a:p>
          <a:p>
            <a:pPr marL="228600" indent="-228600">
              <a:lnSpc>
                <a:spcPct val="90000"/>
              </a:lnSpc>
              <a:spcBef>
                <a:spcPts val="1000"/>
              </a:spcBef>
              <a:buFont typeface="Courier New" panose="02070309020205020404" pitchFamily="49" charset="0"/>
              <a:buChar char="o"/>
            </a:pPr>
            <a:r>
              <a:rPr lang="en-US" sz="1900" cap="all" baseline="0" dirty="0">
                <a:latin typeface="+mj-lt"/>
              </a:rPr>
              <a:t>660,460 people received long-term local authority adult social care</a:t>
            </a:r>
          </a:p>
          <a:p>
            <a:pPr marL="228600" indent="-228600">
              <a:lnSpc>
                <a:spcPct val="90000"/>
              </a:lnSpc>
              <a:spcBef>
                <a:spcPts val="1000"/>
              </a:spcBef>
              <a:buFont typeface="Courier New" panose="02070309020205020404" pitchFamily="49" charset="0"/>
              <a:buChar char="o"/>
            </a:pPr>
            <a:r>
              <a:rPr lang="en-US" sz="1900" cap="all" baseline="0" dirty="0">
                <a:latin typeface="+mj-lt"/>
              </a:rPr>
              <a:t>483,255 supported in the community</a:t>
            </a:r>
          </a:p>
          <a:p>
            <a:pPr marL="228600" indent="-228600">
              <a:lnSpc>
                <a:spcPct val="90000"/>
              </a:lnSpc>
              <a:spcBef>
                <a:spcPts val="1000"/>
              </a:spcBef>
              <a:buFont typeface="Courier New" panose="02070309020205020404" pitchFamily="49" charset="0"/>
              <a:buChar char="o"/>
            </a:pPr>
            <a:r>
              <a:rPr lang="en-US" sz="1900" cap="all" baseline="0" dirty="0">
                <a:latin typeface="+mj-lt"/>
              </a:rPr>
              <a:t>123,510 in residential care homes</a:t>
            </a:r>
          </a:p>
          <a:p>
            <a:pPr marL="228600" indent="-228600">
              <a:lnSpc>
                <a:spcPct val="90000"/>
              </a:lnSpc>
              <a:spcBef>
                <a:spcPts val="1000"/>
              </a:spcBef>
              <a:buFont typeface="Courier New" panose="02070309020205020404" pitchFamily="49" charset="0"/>
              <a:buChar char="o"/>
            </a:pPr>
            <a:r>
              <a:rPr lang="en-US" sz="1900" cap="all" baseline="0" dirty="0">
                <a:latin typeface="+mj-lt"/>
              </a:rPr>
              <a:t>529,150 in nursing homes</a:t>
            </a:r>
          </a:p>
          <a:p>
            <a:pPr marL="228600" indent="-228600">
              <a:lnSpc>
                <a:spcPct val="90000"/>
              </a:lnSpc>
              <a:spcBef>
                <a:spcPts val="1000"/>
              </a:spcBef>
              <a:buFont typeface="Courier New" panose="02070309020205020404" pitchFamily="49" charset="0"/>
              <a:buChar char="o"/>
            </a:pPr>
            <a:r>
              <a:rPr lang="en-US" sz="1900" cap="all" baseline="0" dirty="0">
                <a:latin typeface="+mj-lt"/>
              </a:rPr>
              <a:t>220 receiving care in prison</a:t>
            </a:r>
          </a:p>
          <a:p>
            <a:pPr marL="228600" indent="-228600">
              <a:lnSpc>
                <a:spcPct val="90000"/>
              </a:lnSpc>
              <a:spcBef>
                <a:spcPts val="1000"/>
              </a:spcBef>
              <a:buFont typeface="Courier New" panose="02070309020205020404" pitchFamily="49" charset="0"/>
              <a:buChar char="o"/>
            </a:pPr>
            <a:r>
              <a:rPr lang="en-US" sz="1900" cap="all" baseline="0" dirty="0">
                <a:latin typeface="+mj-lt"/>
              </a:rPr>
              <a:t>387,420 aged 65+ among long-term support recipients</a:t>
            </a:r>
          </a:p>
          <a:p>
            <a:pPr>
              <a:lnSpc>
                <a:spcPct val="90000"/>
              </a:lnSpc>
              <a:spcBef>
                <a:spcPts val="1000"/>
              </a:spcBef>
            </a:pPr>
            <a:r>
              <a:rPr lang="en-US" sz="1900" cap="all" baseline="0" dirty="0">
                <a:latin typeface="+mj-lt"/>
              </a:rPr>
              <a:t>(GOV.UK, 2024a)</a:t>
            </a:r>
          </a:p>
        </p:txBody>
      </p:sp>
      <p:sp>
        <p:nvSpPr>
          <p:cNvPr id="12" name="Slide Number Placeholder 4">
            <a:extLst>
              <a:ext uri="{FF2B5EF4-FFF2-40B4-BE49-F238E27FC236}">
                <a16:creationId xmlns:a16="http://schemas.microsoft.com/office/drawing/2014/main" id="{3AE6BC0E-5FBF-058B-0F2A-04D49E58B44A}"/>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8</a:t>
            </a:fld>
            <a:endParaRPr lang="en-US"/>
          </a:p>
        </p:txBody>
      </p:sp>
      <p:graphicFrame>
        <p:nvGraphicFramePr>
          <p:cNvPr id="2" name="Content Placeholder 4">
            <a:extLst>
              <a:ext uri="{FF2B5EF4-FFF2-40B4-BE49-F238E27FC236}">
                <a16:creationId xmlns:a16="http://schemas.microsoft.com/office/drawing/2014/main" id="{623FAAB9-E58D-3E0B-7E84-7C325733FA13}"/>
              </a:ext>
            </a:extLst>
          </p:cNvPr>
          <p:cNvGraphicFramePr>
            <a:graphicFrameLocks/>
          </p:cNvGraphicFramePr>
          <p:nvPr>
            <p:extLst>
              <p:ext uri="{D42A27DB-BD31-4B8C-83A1-F6EECF244321}">
                <p14:modId xmlns:p14="http://schemas.microsoft.com/office/powerpoint/2010/main" val="966263621"/>
              </p:ext>
            </p:extLst>
          </p:nvPr>
        </p:nvGraphicFramePr>
        <p:xfrm>
          <a:off x="361507" y="2676252"/>
          <a:ext cx="3772082" cy="3499080"/>
        </p:xfrm>
        <a:graphic>
          <a:graphicData uri="http://schemas.openxmlformats.org/drawingml/2006/table">
            <a:tbl>
              <a:tblPr firstRow="1" firstCol="1" bandRow="1">
                <a:noFill/>
                <a:tableStyleId>{5C22544A-7EE6-4342-B048-85BDC9FD1C3A}</a:tableStyleId>
              </a:tblPr>
              <a:tblGrid>
                <a:gridCol w="666070">
                  <a:extLst>
                    <a:ext uri="{9D8B030D-6E8A-4147-A177-3AD203B41FA5}">
                      <a16:colId xmlns:a16="http://schemas.microsoft.com/office/drawing/2014/main" val="3593454317"/>
                    </a:ext>
                  </a:extLst>
                </a:gridCol>
                <a:gridCol w="3106012">
                  <a:extLst>
                    <a:ext uri="{9D8B030D-6E8A-4147-A177-3AD203B41FA5}">
                      <a16:colId xmlns:a16="http://schemas.microsoft.com/office/drawing/2014/main" val="69353375"/>
                    </a:ext>
                  </a:extLst>
                </a:gridCol>
              </a:tblGrid>
              <a:tr h="583180">
                <a:tc>
                  <a:txBody>
                    <a:bodyPr/>
                    <a:lstStyle/>
                    <a:p>
                      <a:pPr algn="ctr">
                        <a:buNone/>
                      </a:pPr>
                      <a:r>
                        <a:rPr lang="en-GB" sz="2300" b="1" cap="none" spc="0" dirty="0">
                          <a:solidFill>
                            <a:schemeClr val="tx1"/>
                          </a:solidFill>
                          <a:effectLst/>
                        </a:rPr>
                        <a:t>1</a:t>
                      </a:r>
                    </a:p>
                  </a:txBody>
                  <a:tcPr marL="100030" marR="100030" marT="100030" marB="100030" anchor="ctr">
                    <a:lnL w="12700" cmpd="sng">
                      <a:noFill/>
                      <a:prstDash val="solid"/>
                    </a:lnL>
                    <a:lnR w="12700" cmpd="sng">
                      <a:noFill/>
                      <a:prstDash val="solid"/>
                    </a:lnR>
                    <a:lnT w="6350" cap="flat" cmpd="sng" algn="ctr">
                      <a:noFill/>
                      <a:prstDash val="solid"/>
                    </a:lnT>
                    <a:lnB w="6350" cap="flat" cmpd="sng" algn="ctr">
                      <a:noFill/>
                      <a:prstDash val="solid"/>
                    </a:lnB>
                    <a:solidFill>
                      <a:schemeClr val="bg1">
                        <a:lumMod val="95000"/>
                      </a:schemeClr>
                    </a:solidFill>
                  </a:tcPr>
                </a:tc>
                <a:tc>
                  <a:txBody>
                    <a:bodyPr/>
                    <a:lstStyle/>
                    <a:p>
                      <a:pPr algn="l">
                        <a:buNone/>
                      </a:pPr>
                      <a:r>
                        <a:rPr lang="en-GB" sz="1600" b="0" dirty="0">
                          <a:solidFill>
                            <a:schemeClr val="tx1"/>
                          </a:solidFill>
                        </a:rPr>
                        <a:t>Residential Care</a:t>
                      </a:r>
                      <a:endParaRPr lang="en-GB" sz="1500" b="0" cap="none" spc="0" dirty="0">
                        <a:solidFill>
                          <a:schemeClr val="tx1"/>
                        </a:solidFill>
                      </a:endParaRPr>
                    </a:p>
                  </a:txBody>
                  <a:tcPr marL="100030" marR="100030" marT="100030" marB="100030" anchor="ctr">
                    <a:lnL w="12700" cmpd="sng">
                      <a:noFill/>
                      <a:prstDash val="solid"/>
                    </a:lnL>
                    <a:lnR w="12700" cmpd="sng">
                      <a:noFill/>
                      <a:prstDash val="solid"/>
                    </a:lnR>
                    <a:lnT w="6350" cap="flat" cmpd="sng" algn="ctr">
                      <a:noFill/>
                      <a:prstDash val="solid"/>
                    </a:lnT>
                    <a:lnB w="6350" cap="flat" cmpd="sng" algn="ctr">
                      <a:noFill/>
                      <a:prstDash val="solid"/>
                    </a:lnB>
                    <a:solidFill>
                      <a:schemeClr val="bg1">
                        <a:lumMod val="95000"/>
                      </a:schemeClr>
                    </a:solidFill>
                  </a:tcPr>
                </a:tc>
                <a:extLst>
                  <a:ext uri="{0D108BD9-81ED-4DB2-BD59-A6C34878D82A}">
                    <a16:rowId xmlns:a16="http://schemas.microsoft.com/office/drawing/2014/main" val="506255795"/>
                  </a:ext>
                </a:extLst>
              </a:tr>
              <a:tr h="583180">
                <a:tc>
                  <a:txBody>
                    <a:bodyPr/>
                    <a:lstStyle/>
                    <a:p>
                      <a:pPr algn="ctr">
                        <a:buNone/>
                      </a:pPr>
                      <a:r>
                        <a:rPr lang="en-GB" sz="2300" b="1" cap="none" spc="0">
                          <a:solidFill>
                            <a:schemeClr val="tx1"/>
                          </a:solidFill>
                          <a:effectLst/>
                        </a:rPr>
                        <a:t>2</a:t>
                      </a:r>
                    </a:p>
                  </a:txBody>
                  <a:tcPr marL="100030" marR="100030" marT="100030" marB="100030" anchor="ctr">
                    <a:lnL w="12700" cmpd="sng">
                      <a:noFill/>
                      <a:prstDash val="solid"/>
                    </a:lnL>
                    <a:lnR w="12700" cmpd="sng">
                      <a:noFill/>
                      <a:prstDash val="solid"/>
                    </a:lnR>
                    <a:lnT w="6350" cap="flat" cmpd="sng" algn="ctr">
                      <a:noFill/>
                      <a:prstDash val="solid"/>
                    </a:lnT>
                    <a:lnB w="6350" cap="flat" cmpd="sng" algn="ctr">
                      <a:noFill/>
                      <a:prstDash val="solid"/>
                    </a:lnB>
                    <a:solidFill>
                      <a:schemeClr val="bg2">
                        <a:lumMod val="90000"/>
                      </a:schemeClr>
                    </a:solidFill>
                  </a:tcPr>
                </a:tc>
                <a:tc>
                  <a:txBody>
                    <a:bodyPr/>
                    <a:lstStyle/>
                    <a:p>
                      <a:pPr algn="l">
                        <a:buNone/>
                      </a:pPr>
                      <a:r>
                        <a:rPr lang="en-GB" sz="1600" dirty="0">
                          <a:solidFill>
                            <a:schemeClr val="tx1"/>
                          </a:solidFill>
                        </a:rPr>
                        <a:t>Residential Nursing Care</a:t>
                      </a:r>
                      <a:endParaRPr lang="en-GB" sz="1500" b="0" cap="none" spc="0" dirty="0">
                        <a:solidFill>
                          <a:schemeClr val="tx1"/>
                        </a:solidFill>
                      </a:endParaRPr>
                    </a:p>
                  </a:txBody>
                  <a:tcPr marL="100030" marR="100030" marT="100030" marB="100030" anchor="ctr">
                    <a:lnL w="12700" cmpd="sng">
                      <a:noFill/>
                      <a:prstDash val="solid"/>
                    </a:lnL>
                    <a:lnR w="12700" cmpd="sng">
                      <a:noFill/>
                      <a:prstDash val="solid"/>
                    </a:lnR>
                    <a:lnT w="6350" cap="flat" cmpd="sng" algn="ctr">
                      <a:noFill/>
                      <a:prstDash val="solid"/>
                    </a:lnT>
                    <a:lnB w="6350" cap="flat" cmpd="sng" algn="ctr">
                      <a:noFill/>
                      <a:prstDash val="solid"/>
                    </a:lnB>
                    <a:solidFill>
                      <a:schemeClr val="bg2">
                        <a:lumMod val="90000"/>
                      </a:schemeClr>
                    </a:solidFill>
                  </a:tcPr>
                </a:tc>
                <a:extLst>
                  <a:ext uri="{0D108BD9-81ED-4DB2-BD59-A6C34878D82A}">
                    <a16:rowId xmlns:a16="http://schemas.microsoft.com/office/drawing/2014/main" val="2752844336"/>
                  </a:ext>
                </a:extLst>
              </a:tr>
              <a:tr h="583180">
                <a:tc>
                  <a:txBody>
                    <a:bodyPr/>
                    <a:lstStyle/>
                    <a:p>
                      <a:pPr algn="ctr">
                        <a:buNone/>
                      </a:pPr>
                      <a:r>
                        <a:rPr lang="en-GB" sz="2300" b="1" cap="none" spc="0">
                          <a:solidFill>
                            <a:schemeClr val="tx1"/>
                          </a:solidFill>
                          <a:effectLst/>
                        </a:rPr>
                        <a:t>3</a:t>
                      </a:r>
                    </a:p>
                  </a:txBody>
                  <a:tcPr marL="100030" marR="100030" marT="100030" marB="100030" anchor="ctr">
                    <a:lnL w="12700" cmpd="sng">
                      <a:noFill/>
                      <a:prstDash val="solid"/>
                    </a:lnL>
                    <a:lnR w="12700" cmpd="sng">
                      <a:noFill/>
                      <a:prstDash val="solid"/>
                    </a:lnR>
                    <a:lnT w="6350" cap="flat" cmpd="sng" algn="ctr">
                      <a:noFill/>
                      <a:prstDash val="solid"/>
                    </a:lnT>
                    <a:lnB w="6350" cap="flat" cmpd="sng" algn="ctr">
                      <a:noFill/>
                      <a:prstDash val="solid"/>
                    </a:lnB>
                    <a:solidFill>
                      <a:schemeClr val="bg1">
                        <a:lumMod val="95000"/>
                      </a:schemeClr>
                    </a:solidFill>
                  </a:tcPr>
                </a:tc>
                <a:tc>
                  <a:txBody>
                    <a:bodyPr/>
                    <a:lstStyle/>
                    <a:p>
                      <a:pPr algn="l">
                        <a:buNone/>
                      </a:pPr>
                      <a:r>
                        <a:rPr lang="en-GB" sz="1600" dirty="0">
                          <a:solidFill>
                            <a:schemeClr val="tx1"/>
                          </a:solidFill>
                        </a:rPr>
                        <a:t>Hospital Care</a:t>
                      </a:r>
                      <a:endParaRPr lang="en-GB" sz="1500" b="0" cap="none" spc="0" dirty="0">
                        <a:solidFill>
                          <a:schemeClr val="tx1"/>
                        </a:solidFill>
                      </a:endParaRPr>
                    </a:p>
                  </a:txBody>
                  <a:tcPr marL="100030" marR="100030" marT="100030" marB="100030" anchor="ctr">
                    <a:lnL w="12700" cmpd="sng">
                      <a:noFill/>
                      <a:prstDash val="solid"/>
                    </a:lnL>
                    <a:lnR w="12700" cmpd="sng">
                      <a:noFill/>
                      <a:prstDash val="solid"/>
                    </a:lnR>
                    <a:lnT w="6350" cap="flat" cmpd="sng" algn="ctr">
                      <a:noFill/>
                      <a:prstDash val="solid"/>
                    </a:lnT>
                    <a:lnB w="6350" cap="flat" cmpd="sng" algn="ctr">
                      <a:noFill/>
                      <a:prstDash val="solid"/>
                    </a:lnB>
                    <a:solidFill>
                      <a:schemeClr val="bg1">
                        <a:lumMod val="95000"/>
                      </a:schemeClr>
                    </a:solidFill>
                  </a:tcPr>
                </a:tc>
                <a:extLst>
                  <a:ext uri="{0D108BD9-81ED-4DB2-BD59-A6C34878D82A}">
                    <a16:rowId xmlns:a16="http://schemas.microsoft.com/office/drawing/2014/main" val="1738218339"/>
                  </a:ext>
                </a:extLst>
              </a:tr>
              <a:tr h="583180">
                <a:tc>
                  <a:txBody>
                    <a:bodyPr/>
                    <a:lstStyle/>
                    <a:p>
                      <a:pPr algn="ctr">
                        <a:buNone/>
                      </a:pPr>
                      <a:r>
                        <a:rPr lang="en-GB" sz="2300" b="1" cap="none" spc="0" dirty="0">
                          <a:solidFill>
                            <a:schemeClr val="tx1"/>
                          </a:solidFill>
                          <a:effectLst/>
                        </a:rPr>
                        <a:t>4</a:t>
                      </a:r>
                    </a:p>
                  </a:txBody>
                  <a:tcPr marL="100030" marR="100030" marT="100030" marB="100030" anchor="ctr">
                    <a:lnL w="12700" cmpd="sng">
                      <a:noFill/>
                      <a:prstDash val="solid"/>
                    </a:lnL>
                    <a:lnR w="12700" cmpd="sng">
                      <a:noFill/>
                      <a:prstDash val="solid"/>
                    </a:lnR>
                    <a:lnT w="6350" cap="flat" cmpd="sng" algn="ctr">
                      <a:noFill/>
                      <a:prstDash val="solid"/>
                    </a:lnT>
                    <a:lnB w="6350" cap="flat" cmpd="sng" algn="ctr">
                      <a:noFill/>
                      <a:prstDash val="solid"/>
                    </a:lnB>
                    <a:solidFill>
                      <a:schemeClr val="bg2">
                        <a:lumMod val="90000"/>
                      </a:schemeClr>
                    </a:solidFill>
                  </a:tcPr>
                </a:tc>
                <a:tc>
                  <a:txBody>
                    <a:bodyPr/>
                    <a:lstStyle/>
                    <a:p>
                      <a:pPr algn="l">
                        <a:buNone/>
                      </a:pPr>
                      <a:r>
                        <a:rPr lang="en-GB" sz="1600" dirty="0">
                          <a:solidFill>
                            <a:schemeClr val="tx1"/>
                          </a:solidFill>
                        </a:rPr>
                        <a:t>Domiciliary Care</a:t>
                      </a:r>
                      <a:endParaRPr lang="en-GB" sz="1500" b="0" cap="none" spc="0" dirty="0">
                        <a:solidFill>
                          <a:schemeClr val="tx1"/>
                        </a:solidFill>
                      </a:endParaRPr>
                    </a:p>
                  </a:txBody>
                  <a:tcPr marL="100030" marR="100030" marT="100030" marB="100030" anchor="ctr">
                    <a:lnL w="12700" cmpd="sng">
                      <a:noFill/>
                      <a:prstDash val="solid"/>
                    </a:lnL>
                    <a:lnR w="12700" cmpd="sng">
                      <a:noFill/>
                      <a:prstDash val="solid"/>
                    </a:lnR>
                    <a:lnT w="6350" cap="flat" cmpd="sng" algn="ctr">
                      <a:noFill/>
                      <a:prstDash val="solid"/>
                    </a:lnT>
                    <a:lnB w="6350" cap="flat" cmpd="sng" algn="ctr">
                      <a:noFill/>
                      <a:prstDash val="solid"/>
                    </a:lnB>
                    <a:solidFill>
                      <a:schemeClr val="bg2">
                        <a:lumMod val="90000"/>
                      </a:schemeClr>
                    </a:solidFill>
                  </a:tcPr>
                </a:tc>
                <a:extLst>
                  <a:ext uri="{0D108BD9-81ED-4DB2-BD59-A6C34878D82A}">
                    <a16:rowId xmlns:a16="http://schemas.microsoft.com/office/drawing/2014/main" val="3324833676"/>
                  </a:ext>
                </a:extLst>
              </a:tr>
              <a:tr h="583180">
                <a:tc>
                  <a:txBody>
                    <a:bodyPr/>
                    <a:lstStyle/>
                    <a:p>
                      <a:pPr algn="ctr">
                        <a:buNone/>
                      </a:pPr>
                      <a:r>
                        <a:rPr lang="en-GB" sz="2300" b="1" cap="none" spc="0" dirty="0">
                          <a:solidFill>
                            <a:schemeClr val="tx1"/>
                          </a:solidFill>
                          <a:effectLst/>
                        </a:rPr>
                        <a:t>5</a:t>
                      </a:r>
                    </a:p>
                  </a:txBody>
                  <a:tcPr marL="100030" marR="100030" marT="100030" marB="100030" anchor="ctr">
                    <a:lnL w="12700" cmpd="sng">
                      <a:noFill/>
                      <a:prstDash val="solid"/>
                    </a:lnL>
                    <a:lnR w="12700" cmpd="sng">
                      <a:noFill/>
                      <a:prstDash val="solid"/>
                    </a:lnR>
                    <a:lnT w="6350" cap="flat" cmpd="sng" algn="ctr">
                      <a:noFill/>
                      <a:prstDash val="solid"/>
                    </a:lnT>
                    <a:lnB w="6350" cap="flat" cmpd="sng" algn="ctr">
                      <a:noFill/>
                      <a:prstDash val="solid"/>
                    </a:lnB>
                    <a:solidFill>
                      <a:schemeClr val="bg1">
                        <a:lumMod val="95000"/>
                      </a:schemeClr>
                    </a:solidFill>
                  </a:tcPr>
                </a:tc>
                <a:tc>
                  <a:txBody>
                    <a:bodyPr/>
                    <a:lstStyle/>
                    <a:p>
                      <a:pPr algn="l">
                        <a:buNone/>
                      </a:pPr>
                      <a:r>
                        <a:rPr lang="en-GB" sz="1600" dirty="0">
                          <a:solidFill>
                            <a:schemeClr val="tx1"/>
                          </a:solidFill>
                        </a:rPr>
                        <a:t>Live-in Care</a:t>
                      </a:r>
                    </a:p>
                  </a:txBody>
                  <a:tcPr marL="100030" marR="100030" marT="100030" marB="100030" anchor="ctr">
                    <a:lnL w="12700" cmpd="sng">
                      <a:noFill/>
                      <a:prstDash val="solid"/>
                    </a:lnL>
                    <a:lnR w="12700" cmpd="sng">
                      <a:noFill/>
                      <a:prstDash val="solid"/>
                    </a:lnR>
                    <a:lnT w="6350" cap="flat" cmpd="sng" algn="ctr">
                      <a:noFill/>
                      <a:prstDash val="solid"/>
                    </a:lnT>
                    <a:lnB w="6350" cap="flat" cmpd="sng" algn="ctr">
                      <a:noFill/>
                      <a:prstDash val="solid"/>
                    </a:lnB>
                    <a:solidFill>
                      <a:schemeClr val="bg1">
                        <a:lumMod val="95000"/>
                      </a:schemeClr>
                    </a:solidFill>
                  </a:tcPr>
                </a:tc>
                <a:extLst>
                  <a:ext uri="{0D108BD9-81ED-4DB2-BD59-A6C34878D82A}">
                    <a16:rowId xmlns:a16="http://schemas.microsoft.com/office/drawing/2014/main" val="822231840"/>
                  </a:ext>
                </a:extLst>
              </a:tr>
              <a:tr h="583180">
                <a:tc>
                  <a:txBody>
                    <a:bodyPr/>
                    <a:lstStyle/>
                    <a:p>
                      <a:pPr algn="ctr">
                        <a:buNone/>
                      </a:pPr>
                      <a:r>
                        <a:rPr lang="en-GB" sz="2300" b="1" cap="none" spc="0" dirty="0">
                          <a:solidFill>
                            <a:schemeClr val="tx1"/>
                          </a:solidFill>
                          <a:effectLst/>
                        </a:rPr>
                        <a:t>6</a:t>
                      </a:r>
                    </a:p>
                  </a:txBody>
                  <a:tcPr marL="100030" marR="100030" marT="100030" marB="100030" anchor="ctr">
                    <a:lnL w="12700" cmpd="sng">
                      <a:noFill/>
                      <a:prstDash val="solid"/>
                    </a:lnL>
                    <a:lnR w="12700" cmpd="sng">
                      <a:noFill/>
                      <a:prstDash val="solid"/>
                    </a:lnR>
                    <a:lnT w="6350" cap="flat" cmpd="sng" algn="ctr">
                      <a:noFill/>
                      <a:prstDash val="solid"/>
                    </a:lnT>
                    <a:lnB w="6350" cap="flat" cmpd="sng" algn="ctr">
                      <a:noFill/>
                      <a:prstDash val="solid"/>
                    </a:lnB>
                    <a:solidFill>
                      <a:schemeClr val="bg2">
                        <a:lumMod val="90000"/>
                      </a:schemeClr>
                    </a:solidFill>
                  </a:tcPr>
                </a:tc>
                <a:tc>
                  <a:txBody>
                    <a:bodyPr/>
                    <a:lstStyle/>
                    <a:p>
                      <a:pPr algn="l">
                        <a:buNone/>
                      </a:pPr>
                      <a:r>
                        <a:rPr lang="en-GB" sz="1600" dirty="0">
                          <a:solidFill>
                            <a:schemeClr val="tx1"/>
                          </a:solidFill>
                        </a:rPr>
                        <a:t>Assisted or supported living</a:t>
                      </a:r>
                    </a:p>
                  </a:txBody>
                  <a:tcPr marL="100030" marR="100030" marT="100030" marB="100030" anchor="ctr">
                    <a:lnL w="12700" cmpd="sng">
                      <a:noFill/>
                      <a:prstDash val="solid"/>
                    </a:lnL>
                    <a:lnR w="12700" cmpd="sng">
                      <a:noFill/>
                      <a:prstDash val="solid"/>
                    </a:lnR>
                    <a:lnT w="6350" cap="flat" cmpd="sng" algn="ctr">
                      <a:noFill/>
                      <a:prstDash val="solid"/>
                    </a:lnT>
                    <a:lnB w="6350" cap="flat" cmpd="sng" algn="ctr">
                      <a:noFill/>
                      <a:prstDash val="solid"/>
                    </a:lnB>
                    <a:solidFill>
                      <a:schemeClr val="bg2">
                        <a:lumMod val="90000"/>
                      </a:schemeClr>
                    </a:solidFill>
                  </a:tcPr>
                </a:tc>
                <a:extLst>
                  <a:ext uri="{0D108BD9-81ED-4DB2-BD59-A6C34878D82A}">
                    <a16:rowId xmlns:a16="http://schemas.microsoft.com/office/drawing/2014/main" val="2241361428"/>
                  </a:ext>
                </a:extLst>
              </a:tr>
            </a:tbl>
          </a:graphicData>
        </a:graphic>
      </p:graphicFrame>
      <p:sp>
        <p:nvSpPr>
          <p:cNvPr id="9" name="TextBox 8">
            <a:extLst>
              <a:ext uri="{FF2B5EF4-FFF2-40B4-BE49-F238E27FC236}">
                <a16:creationId xmlns:a16="http://schemas.microsoft.com/office/drawing/2014/main" id="{4BB6F091-CB87-AB2D-69B1-0B5402BF14CF}"/>
              </a:ext>
            </a:extLst>
          </p:cNvPr>
          <p:cNvSpPr txBox="1"/>
          <p:nvPr/>
        </p:nvSpPr>
        <p:spPr>
          <a:xfrm>
            <a:off x="499726" y="2267953"/>
            <a:ext cx="3040912" cy="307777"/>
          </a:xfrm>
          <a:prstGeom prst="rect">
            <a:avLst/>
          </a:prstGeom>
          <a:noFill/>
        </p:spPr>
        <p:txBody>
          <a:bodyPr wrap="square">
            <a:spAutoFit/>
          </a:bodyPr>
          <a:lstStyle/>
          <a:p>
            <a:r>
              <a:rPr lang="en-GB" sz="1400" b="1" dirty="0">
                <a:latin typeface="+mj-lt"/>
              </a:rPr>
              <a:t>Elderly Care Settings in the UK </a:t>
            </a:r>
          </a:p>
        </p:txBody>
      </p:sp>
      <p:pic>
        <p:nvPicPr>
          <p:cNvPr id="7" name="Audio 6">
            <a:hlinkClick r:id="" action="ppaction://media"/>
            <a:extLst>
              <a:ext uri="{FF2B5EF4-FFF2-40B4-BE49-F238E27FC236}">
                <a16:creationId xmlns:a16="http://schemas.microsoft.com/office/drawing/2014/main" id="{07A8BDB1-5222-E592-B1E6-20134A4D523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0000563"/>
      </p:ext>
    </p:extLst>
  </p:cSld>
  <p:clrMapOvr>
    <a:masterClrMapping/>
  </p:clrMapOvr>
  <mc:AlternateContent xmlns:mc="http://schemas.openxmlformats.org/markup-compatibility/2006">
    <mc:Choice xmlns:p14="http://schemas.microsoft.com/office/powerpoint/2010/main" Requires="p14">
      <p:transition spd="slow" p14:dur="2000" advTm="106890"/>
    </mc:Choice>
    <mc:Fallback>
      <p:transition spd="slow" advTm="106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3565F-46E5-3E68-3D47-22CEC3B6F634}"/>
              </a:ext>
            </a:extLst>
          </p:cNvPr>
          <p:cNvSpPr>
            <a:spLocks noGrp="1"/>
          </p:cNvSpPr>
          <p:nvPr>
            <p:ph type="title"/>
          </p:nvPr>
        </p:nvSpPr>
        <p:spPr>
          <a:xfrm>
            <a:off x="737938" y="363255"/>
            <a:ext cx="9257832" cy="637406"/>
          </a:xfrm>
        </p:spPr>
        <p:txBody>
          <a:bodyPr anchor="b">
            <a:normAutofit/>
          </a:bodyPr>
          <a:lstStyle/>
          <a:p>
            <a:r>
              <a:rPr lang="en-GB" b="1" dirty="0"/>
              <a:t>Person-Centred Care (PCC) in Elderly Care</a:t>
            </a:r>
          </a:p>
        </p:txBody>
      </p:sp>
      <p:sp>
        <p:nvSpPr>
          <p:cNvPr id="6" name="Content Placeholder 5">
            <a:extLst>
              <a:ext uri="{FF2B5EF4-FFF2-40B4-BE49-F238E27FC236}">
                <a16:creationId xmlns:a16="http://schemas.microsoft.com/office/drawing/2014/main" id="{8E32CA05-035D-62B5-B431-7BCB6FF0F0A0}"/>
              </a:ext>
            </a:extLst>
          </p:cNvPr>
          <p:cNvSpPr>
            <a:spLocks noGrp="1"/>
          </p:cNvSpPr>
          <p:nvPr>
            <p:ph sz="quarter" idx="12"/>
          </p:nvPr>
        </p:nvSpPr>
        <p:spPr>
          <a:xfrm>
            <a:off x="591860" y="2004164"/>
            <a:ext cx="5395581" cy="4615733"/>
          </a:xfrm>
        </p:spPr>
        <p:txBody>
          <a:bodyPr>
            <a:normAutofit/>
          </a:bodyPr>
          <a:lstStyle/>
          <a:p>
            <a:r>
              <a:rPr lang="en-GB" b="1" dirty="0">
                <a:latin typeface="+mj-lt"/>
              </a:rPr>
              <a:t>       Importance in Elderly Care</a:t>
            </a:r>
          </a:p>
          <a:p>
            <a:pPr marL="342900" indent="-342900">
              <a:buFont typeface="Wingdings" panose="05000000000000000000" pitchFamily="2" charset="2"/>
              <a:buChar char="ü"/>
            </a:pPr>
            <a:r>
              <a:rPr lang="en-GB" b="1" dirty="0">
                <a:latin typeface="+mj-lt"/>
              </a:rPr>
              <a:t>Enhances Quality of Life</a:t>
            </a:r>
            <a:br>
              <a:rPr lang="en-GB" dirty="0">
                <a:latin typeface="+mj-lt"/>
              </a:rPr>
            </a:br>
            <a:r>
              <a:rPr lang="en-GB" dirty="0">
                <a:latin typeface="+mj-lt"/>
              </a:rPr>
              <a:t>Aligns care with personal preferences, promoting dignity, satisfaction, and emotional well-being.</a:t>
            </a:r>
          </a:p>
          <a:p>
            <a:pPr marL="342900" indent="-342900">
              <a:buFont typeface="Wingdings" panose="05000000000000000000" pitchFamily="2" charset="2"/>
              <a:buChar char="ü"/>
            </a:pPr>
            <a:r>
              <a:rPr lang="en-GB" b="1" dirty="0">
                <a:latin typeface="+mj-lt"/>
              </a:rPr>
              <a:t>Improves Health Outcomes</a:t>
            </a:r>
            <a:br>
              <a:rPr lang="en-GB" dirty="0">
                <a:latin typeface="+mj-lt"/>
              </a:rPr>
            </a:br>
            <a:r>
              <a:rPr lang="en-GB" dirty="0">
                <a:latin typeface="+mj-lt"/>
              </a:rPr>
              <a:t>Reduces anxiety and depression, lowers stress, and encourages active participation in care.</a:t>
            </a:r>
          </a:p>
          <a:p>
            <a:pPr marL="342900" indent="-342900">
              <a:buFont typeface="Wingdings" panose="05000000000000000000" pitchFamily="2" charset="2"/>
              <a:buChar char="ü"/>
            </a:pPr>
            <a:r>
              <a:rPr lang="en-GB" b="1" dirty="0">
                <a:latin typeface="+mj-lt"/>
              </a:rPr>
              <a:t>Reduces Risk of Institutionalization</a:t>
            </a:r>
            <a:br>
              <a:rPr lang="en-GB" dirty="0">
                <a:latin typeface="+mj-lt"/>
              </a:rPr>
            </a:br>
            <a:r>
              <a:rPr lang="en-GB" dirty="0">
                <a:latin typeface="+mj-lt"/>
              </a:rPr>
              <a:t>Supports independence, maintains functional ability, and empowers older adults to live independently longer.</a:t>
            </a:r>
          </a:p>
          <a:p>
            <a:r>
              <a:rPr lang="en-GB" dirty="0">
                <a:latin typeface="+mj-lt"/>
              </a:rPr>
              <a:t>         (Lorber et al., 2025).</a:t>
            </a:r>
          </a:p>
          <a:p>
            <a:endParaRPr lang="en-GB" sz="1300" dirty="0"/>
          </a:p>
        </p:txBody>
      </p:sp>
      <p:sp>
        <p:nvSpPr>
          <p:cNvPr id="10" name="Slide Number Placeholder 3">
            <a:extLst>
              <a:ext uri="{FF2B5EF4-FFF2-40B4-BE49-F238E27FC236}">
                <a16:creationId xmlns:a16="http://schemas.microsoft.com/office/drawing/2014/main" id="{8B811A81-2026-7A94-C2C2-C4844525944C}"/>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9</a:t>
            </a:fld>
            <a:endParaRPr lang="en-US"/>
          </a:p>
        </p:txBody>
      </p:sp>
      <p:sp>
        <p:nvSpPr>
          <p:cNvPr id="3" name="Rectangle 6">
            <a:extLst>
              <a:ext uri="{FF2B5EF4-FFF2-40B4-BE49-F238E27FC236}">
                <a16:creationId xmlns:a16="http://schemas.microsoft.com/office/drawing/2014/main" id="{12386F97-6782-22B2-FA10-B3BB2205CB3A}"/>
              </a:ext>
            </a:extLst>
          </p:cNvPr>
          <p:cNvSpPr txBox="1">
            <a:spLocks noChangeArrowheads="1"/>
          </p:cNvSpPr>
          <p:nvPr/>
        </p:nvSpPr>
        <p:spPr bwMode="auto">
          <a:xfrm>
            <a:off x="6096001" y="1723756"/>
            <a:ext cx="5919216" cy="461573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55000" lnSpcReduction="20000"/>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pPr fontAlgn="base">
              <a:spcBef>
                <a:spcPts val="1000"/>
              </a:spcBef>
              <a:spcAft>
                <a:spcPct val="0"/>
              </a:spcAft>
            </a:pPr>
            <a:r>
              <a:rPr lang="en-US" altLang="en-US" sz="3600" b="1" dirty="0"/>
              <a:t>Key Barriers</a:t>
            </a:r>
          </a:p>
          <a:p>
            <a:pPr marL="342900" indent="-342900" fontAlgn="base">
              <a:spcBef>
                <a:spcPts val="1000"/>
              </a:spcBef>
              <a:spcAft>
                <a:spcPct val="0"/>
              </a:spcAft>
              <a:buFont typeface="Courier New" panose="02070309020205020404" pitchFamily="49" charset="0"/>
              <a:buChar char="o"/>
            </a:pPr>
            <a:r>
              <a:rPr lang="en-US" altLang="en-US" sz="3400" b="1" dirty="0"/>
              <a:t>Time Constraints &amp; Workload</a:t>
            </a:r>
            <a:br>
              <a:rPr lang="en-US" altLang="en-US" sz="3400" dirty="0"/>
            </a:br>
            <a:r>
              <a:rPr lang="en-US" altLang="en-US" sz="3400" dirty="0"/>
              <a:t>High patient-to-staff ratios limit time available for </a:t>
            </a:r>
            <a:r>
              <a:rPr lang="en-US" altLang="en-US" sz="3400" dirty="0" err="1"/>
              <a:t>individualised</a:t>
            </a:r>
            <a:r>
              <a:rPr lang="en-US" altLang="en-US" sz="3400" dirty="0"/>
              <a:t>, person-</a:t>
            </a:r>
            <a:r>
              <a:rPr lang="en-US" altLang="en-US" sz="3400" dirty="0" err="1"/>
              <a:t>centred</a:t>
            </a:r>
            <a:r>
              <a:rPr lang="en-US" altLang="en-US" sz="3400" dirty="0"/>
              <a:t> support.</a:t>
            </a:r>
          </a:p>
          <a:p>
            <a:pPr marL="342900" indent="-342900" fontAlgn="base">
              <a:spcBef>
                <a:spcPts val="1000"/>
              </a:spcBef>
              <a:spcAft>
                <a:spcPct val="0"/>
              </a:spcAft>
              <a:buFont typeface="Courier New" panose="02070309020205020404" pitchFamily="49" charset="0"/>
              <a:buChar char="o"/>
            </a:pPr>
            <a:r>
              <a:rPr lang="en-US" altLang="en-US" sz="3400" b="1" dirty="0"/>
              <a:t>Financial Limitations</a:t>
            </a:r>
            <a:br>
              <a:rPr lang="en-US" altLang="en-US" sz="3400" dirty="0"/>
            </a:br>
            <a:r>
              <a:rPr lang="en-US" altLang="en-US" sz="3400" dirty="0"/>
              <a:t>Restricted budgets reduce resources for </a:t>
            </a:r>
            <a:r>
              <a:rPr lang="en-US" altLang="en-US" sz="3400" dirty="0" err="1"/>
              <a:t>personalised</a:t>
            </a:r>
            <a:r>
              <a:rPr lang="en-US" altLang="en-US" sz="3400" dirty="0"/>
              <a:t> activities and tailored care planning.</a:t>
            </a:r>
          </a:p>
          <a:p>
            <a:pPr marL="342900" indent="-342900" fontAlgn="base">
              <a:spcBef>
                <a:spcPts val="1000"/>
              </a:spcBef>
              <a:spcAft>
                <a:spcPct val="0"/>
              </a:spcAft>
              <a:buFont typeface="Courier New" panose="02070309020205020404" pitchFamily="49" charset="0"/>
              <a:buChar char="o"/>
            </a:pPr>
            <a:r>
              <a:rPr lang="en-US" altLang="en-US" sz="3400" b="1" dirty="0"/>
              <a:t>Staff Shortages &amp; Retention Issues</a:t>
            </a:r>
            <a:br>
              <a:rPr lang="en-US" altLang="en-US" sz="3400" dirty="0"/>
            </a:br>
            <a:r>
              <a:rPr lang="en-US" altLang="en-US" sz="3400" dirty="0"/>
              <a:t>High turnover disrupts continuity of care, which is essential for building relationships in PCC.</a:t>
            </a:r>
          </a:p>
          <a:p>
            <a:pPr marL="342900" indent="-342900" fontAlgn="base">
              <a:spcBef>
                <a:spcPts val="1000"/>
              </a:spcBef>
              <a:spcAft>
                <a:spcPct val="0"/>
              </a:spcAft>
              <a:buFont typeface="Courier New" panose="02070309020205020404" pitchFamily="49" charset="0"/>
              <a:buChar char="o"/>
            </a:pPr>
            <a:r>
              <a:rPr lang="en-US" altLang="en-US" sz="3400" b="1" dirty="0"/>
              <a:t>Knowledge &amp; Training Gaps</a:t>
            </a:r>
            <a:br>
              <a:rPr lang="en-US" altLang="en-US" sz="3400" dirty="0"/>
            </a:br>
            <a:r>
              <a:rPr lang="en-US" altLang="en-US" sz="3400" dirty="0"/>
              <a:t>Limited staff training on PCC principles restricts effective implementation in practice.</a:t>
            </a:r>
          </a:p>
          <a:p>
            <a:pPr fontAlgn="base">
              <a:spcBef>
                <a:spcPts val="1000"/>
              </a:spcBef>
              <a:spcAft>
                <a:spcPct val="0"/>
              </a:spcAft>
            </a:pPr>
            <a:br>
              <a:rPr lang="en-US" altLang="en-US" sz="1900" dirty="0"/>
            </a:br>
            <a:r>
              <a:rPr lang="en-US" altLang="en-US" sz="2900" dirty="0"/>
              <a:t>           Care Quality Commission (2023).</a:t>
            </a:r>
          </a:p>
        </p:txBody>
      </p:sp>
      <p:sp>
        <p:nvSpPr>
          <p:cNvPr id="5" name="TextBox 4">
            <a:extLst>
              <a:ext uri="{FF2B5EF4-FFF2-40B4-BE49-F238E27FC236}">
                <a16:creationId xmlns:a16="http://schemas.microsoft.com/office/drawing/2014/main" id="{60187DBB-3A0A-B8DD-75F8-2A6791F87F7F}"/>
              </a:ext>
            </a:extLst>
          </p:cNvPr>
          <p:cNvSpPr txBox="1"/>
          <p:nvPr/>
        </p:nvSpPr>
        <p:spPr>
          <a:xfrm>
            <a:off x="577249" y="1197191"/>
            <a:ext cx="10761940" cy="646331"/>
          </a:xfrm>
          <a:prstGeom prst="rect">
            <a:avLst/>
          </a:prstGeom>
          <a:noFill/>
        </p:spPr>
        <p:txBody>
          <a:bodyPr wrap="square">
            <a:spAutoFit/>
          </a:bodyPr>
          <a:lstStyle/>
          <a:p>
            <a:r>
              <a:rPr lang="en-GB" dirty="0">
                <a:latin typeface="+mj-lt"/>
              </a:rPr>
              <a:t>An approach that places the older person at the centre of care, respecting their preferences, values, and individuality.</a:t>
            </a:r>
          </a:p>
        </p:txBody>
      </p:sp>
      <p:pic>
        <p:nvPicPr>
          <p:cNvPr id="8" name="Audio 7">
            <a:hlinkClick r:id="" action="ppaction://media"/>
            <a:extLst>
              <a:ext uri="{FF2B5EF4-FFF2-40B4-BE49-F238E27FC236}">
                <a16:creationId xmlns:a16="http://schemas.microsoft.com/office/drawing/2014/main" id="{CE87CA1D-FD77-0A32-9F39-DE095DFC74F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78240288"/>
      </p:ext>
    </p:extLst>
  </p:cSld>
  <p:clrMapOvr>
    <a:masterClrMapping/>
  </p:clrMapOvr>
  <mc:AlternateContent xmlns:mc="http://schemas.openxmlformats.org/markup-compatibility/2006">
    <mc:Choice xmlns:p14="http://schemas.microsoft.com/office/powerpoint/2010/main" Requires="p14">
      <p:transition spd="slow" p14:dur="2000" advTm="42298"/>
    </mc:Choice>
    <mc:Fallback>
      <p:transition spd="slow" advTm="42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99507-2567-0654-6496-D37F1BFDC640}"/>
              </a:ext>
            </a:extLst>
          </p:cNvPr>
          <p:cNvSpPr>
            <a:spLocks noGrp="1"/>
          </p:cNvSpPr>
          <p:nvPr>
            <p:ph type="title"/>
          </p:nvPr>
        </p:nvSpPr>
        <p:spPr>
          <a:xfrm>
            <a:off x="914399" y="323731"/>
            <a:ext cx="8329613" cy="719257"/>
          </a:xfrm>
        </p:spPr>
        <p:txBody>
          <a:bodyPr anchor="b">
            <a:normAutofit/>
          </a:bodyPr>
          <a:lstStyle/>
          <a:p>
            <a:r>
              <a:rPr lang="en-GB" sz="3000" b="1" dirty="0"/>
              <a:t>Overview: Care for the Elderly in the UK</a:t>
            </a:r>
          </a:p>
        </p:txBody>
      </p:sp>
      <p:sp>
        <p:nvSpPr>
          <p:cNvPr id="3" name="Text Placeholder 2">
            <a:extLst>
              <a:ext uri="{FF2B5EF4-FFF2-40B4-BE49-F238E27FC236}">
                <a16:creationId xmlns:a16="http://schemas.microsoft.com/office/drawing/2014/main" id="{C149AE3A-129F-6B20-EF71-0C7BC0BB0219}"/>
              </a:ext>
            </a:extLst>
          </p:cNvPr>
          <p:cNvSpPr>
            <a:spLocks noGrp="1"/>
          </p:cNvSpPr>
          <p:nvPr>
            <p:ph sz="quarter" idx="12"/>
          </p:nvPr>
        </p:nvSpPr>
        <p:spPr>
          <a:xfrm>
            <a:off x="304800" y="1128709"/>
            <a:ext cx="9396413" cy="5586412"/>
          </a:xfrm>
        </p:spPr>
        <p:txBody>
          <a:bodyPr numCol="2">
            <a:noAutofit/>
          </a:bodyPr>
          <a:lstStyle/>
          <a:p>
            <a:r>
              <a:rPr lang="en-GB" sz="1800" b="1" dirty="0">
                <a:latin typeface="+mj-lt"/>
              </a:rPr>
              <a:t>1. Current Care Provisions</a:t>
            </a:r>
          </a:p>
          <a:p>
            <a:pPr marL="285750" indent="-285750">
              <a:buFont typeface="Wingdings" panose="05000000000000000000" pitchFamily="2" charset="2"/>
              <a:buChar char="v"/>
            </a:pPr>
            <a:r>
              <a:rPr lang="en-GB" sz="1800" b="1" dirty="0">
                <a:latin typeface="+mj-lt"/>
              </a:rPr>
              <a:t>Care Homes</a:t>
            </a:r>
            <a:br>
              <a:rPr lang="en-GB" sz="1800" dirty="0">
                <a:latin typeface="+mj-lt"/>
              </a:rPr>
            </a:br>
            <a:r>
              <a:rPr lang="en-GB" sz="1800" dirty="0">
                <a:latin typeface="+mj-lt"/>
              </a:rPr>
              <a:t>Provide 24/7 support with personal care, medication, meals, activities, and specialist dementia units.</a:t>
            </a:r>
          </a:p>
          <a:p>
            <a:pPr marL="285750" indent="-285750">
              <a:buFont typeface="Wingdings" panose="05000000000000000000" pitchFamily="2" charset="2"/>
              <a:buChar char="v"/>
            </a:pPr>
            <a:r>
              <a:rPr lang="en-GB" sz="1800" b="1" dirty="0">
                <a:latin typeface="+mj-lt"/>
              </a:rPr>
              <a:t>Day Care Centres</a:t>
            </a:r>
            <a:br>
              <a:rPr lang="en-GB" sz="1800" dirty="0">
                <a:latin typeface="+mj-lt"/>
              </a:rPr>
            </a:br>
            <a:r>
              <a:rPr lang="en-GB" sz="1800" dirty="0">
                <a:latin typeface="+mj-lt"/>
              </a:rPr>
              <a:t>Offer social engagement, therapeutic activities, respite for carers, and health       monitoring.</a:t>
            </a:r>
          </a:p>
          <a:p>
            <a:pPr marL="285750" indent="-285750">
              <a:buFont typeface="Wingdings" panose="05000000000000000000" pitchFamily="2" charset="2"/>
              <a:buChar char="v"/>
            </a:pPr>
            <a:r>
              <a:rPr lang="en-GB" sz="1800" b="1" dirty="0">
                <a:latin typeface="+mj-lt"/>
              </a:rPr>
              <a:t>Community &amp; Homecare Services</a:t>
            </a:r>
            <a:br>
              <a:rPr lang="en-GB" sz="1800" dirty="0">
                <a:latin typeface="+mj-lt"/>
              </a:rPr>
            </a:br>
            <a:r>
              <a:rPr lang="en-GB" sz="1800" dirty="0">
                <a:latin typeface="+mj-lt"/>
              </a:rPr>
              <a:t>Enable older adults to remain at home with support (personal care, domestic help, nursing).</a:t>
            </a:r>
          </a:p>
          <a:p>
            <a:endParaRPr lang="en-GB" sz="1800" b="1" dirty="0">
              <a:latin typeface="+mj-lt"/>
            </a:endParaRPr>
          </a:p>
          <a:p>
            <a:endParaRPr lang="en-GB" sz="1800" b="1" dirty="0">
              <a:latin typeface="+mj-lt"/>
            </a:endParaRPr>
          </a:p>
          <a:p>
            <a:endParaRPr lang="en-GB" sz="1800" b="1" dirty="0">
              <a:latin typeface="+mj-lt"/>
            </a:endParaRPr>
          </a:p>
          <a:p>
            <a:endParaRPr lang="en-GB" sz="1400" dirty="0">
              <a:latin typeface="+mj-lt"/>
            </a:endParaRPr>
          </a:p>
          <a:p>
            <a:pPr algn="ctr"/>
            <a:r>
              <a:rPr lang="en-GB" sz="1400" dirty="0">
                <a:latin typeface="+mj-lt"/>
              </a:rPr>
              <a:t>            (NHS England, 2019; Brooker &amp; Latham,  2016)</a:t>
            </a:r>
          </a:p>
          <a:p>
            <a:r>
              <a:rPr lang="en-GB" sz="1800" b="1" dirty="0">
                <a:latin typeface="+mj-lt"/>
              </a:rPr>
              <a:t>2. Key Policies &amp; Legislation</a:t>
            </a:r>
          </a:p>
          <a:p>
            <a:pPr marL="285750" indent="-285750">
              <a:buFont typeface="Wingdings" panose="05000000000000000000" pitchFamily="2" charset="2"/>
              <a:buChar char="q"/>
            </a:pPr>
            <a:r>
              <a:rPr lang="en-GB" sz="1800" b="1" dirty="0">
                <a:latin typeface="+mj-lt"/>
              </a:rPr>
              <a:t>Care Act 2014</a:t>
            </a:r>
            <a:br>
              <a:rPr lang="en-GB" sz="1800" dirty="0">
                <a:latin typeface="+mj-lt"/>
              </a:rPr>
            </a:br>
            <a:r>
              <a:rPr lang="en-GB" sz="1800" dirty="0">
                <a:latin typeface="+mj-lt"/>
              </a:rPr>
              <a:t>• Duty to prevent needs escalating</a:t>
            </a:r>
            <a:br>
              <a:rPr lang="en-GB" sz="1800" dirty="0">
                <a:latin typeface="+mj-lt"/>
              </a:rPr>
            </a:br>
            <a:r>
              <a:rPr lang="en-GB" sz="1800" dirty="0">
                <a:latin typeface="+mj-lt"/>
              </a:rPr>
              <a:t>• Personal budgets &amp; assessments</a:t>
            </a:r>
            <a:br>
              <a:rPr lang="en-GB" sz="1800" dirty="0">
                <a:latin typeface="+mj-lt"/>
              </a:rPr>
            </a:br>
            <a:r>
              <a:rPr lang="en-GB" sz="1800" dirty="0">
                <a:latin typeface="+mj-lt"/>
              </a:rPr>
              <a:t>• Safeguarding adults at risk</a:t>
            </a:r>
            <a:br>
              <a:rPr lang="en-GB" sz="1800" dirty="0">
                <a:latin typeface="+mj-lt"/>
              </a:rPr>
            </a:br>
            <a:r>
              <a:rPr lang="en-GB" sz="1800" dirty="0">
                <a:latin typeface="+mj-lt"/>
              </a:rPr>
              <a:t>• Well-being principle (choice, dignity, respect).</a:t>
            </a:r>
          </a:p>
          <a:p>
            <a:pPr marL="285750" indent="-285750">
              <a:buFont typeface="Wingdings" panose="05000000000000000000" pitchFamily="2" charset="2"/>
              <a:buChar char="q"/>
            </a:pPr>
            <a:r>
              <a:rPr lang="en-GB" sz="1800" b="1" dirty="0">
                <a:latin typeface="+mj-lt"/>
              </a:rPr>
              <a:t>Equality Act 2010</a:t>
            </a:r>
            <a:br>
              <a:rPr lang="en-GB" sz="1800" dirty="0">
                <a:latin typeface="+mj-lt"/>
              </a:rPr>
            </a:br>
            <a:r>
              <a:rPr lang="en-GB" sz="1800" dirty="0">
                <a:latin typeface="+mj-lt"/>
              </a:rPr>
              <a:t>• Protects against discrimination (age, disability).</a:t>
            </a:r>
            <a:br>
              <a:rPr lang="en-GB" sz="1800" dirty="0">
                <a:latin typeface="+mj-lt"/>
              </a:rPr>
            </a:br>
            <a:r>
              <a:rPr lang="en-GB" sz="1800" dirty="0">
                <a:latin typeface="+mj-lt"/>
              </a:rPr>
              <a:t>• Requires reasonable adjustments in service delivery.</a:t>
            </a:r>
          </a:p>
          <a:p>
            <a:pPr marL="285750" indent="-285750">
              <a:buFont typeface="Wingdings" panose="05000000000000000000" pitchFamily="2" charset="2"/>
              <a:buChar char="q"/>
            </a:pPr>
            <a:r>
              <a:rPr lang="en-GB" sz="1800" b="1" dirty="0">
                <a:latin typeface="+mj-lt"/>
              </a:rPr>
              <a:t>NHS Long Term Plan (2019)</a:t>
            </a:r>
            <a:br>
              <a:rPr lang="en-GB" sz="1800" dirty="0">
                <a:latin typeface="+mj-lt"/>
              </a:rPr>
            </a:br>
            <a:r>
              <a:rPr lang="en-GB" sz="1800" dirty="0">
                <a:latin typeface="+mj-lt"/>
              </a:rPr>
              <a:t>• Increased community support</a:t>
            </a:r>
            <a:br>
              <a:rPr lang="en-GB" sz="1800" dirty="0">
                <a:latin typeface="+mj-lt"/>
              </a:rPr>
            </a:br>
            <a:r>
              <a:rPr lang="en-GB" sz="1800" dirty="0">
                <a:latin typeface="+mj-lt"/>
              </a:rPr>
              <a:t>• Better integration of health &amp; social care</a:t>
            </a:r>
            <a:br>
              <a:rPr lang="en-GB" sz="1800" dirty="0">
                <a:latin typeface="+mj-lt"/>
              </a:rPr>
            </a:br>
            <a:r>
              <a:rPr lang="en-GB" sz="1800" dirty="0">
                <a:latin typeface="+mj-lt"/>
              </a:rPr>
              <a:t>• Enhanced care for dementia (early diagnosis, post-diagnostic support)</a:t>
            </a:r>
          </a:p>
          <a:p>
            <a:endParaRPr lang="en-GB" sz="1800" dirty="0"/>
          </a:p>
        </p:txBody>
      </p:sp>
      <p:sp>
        <p:nvSpPr>
          <p:cNvPr id="9" name="Slide Number Placeholder 4">
            <a:extLst>
              <a:ext uri="{FF2B5EF4-FFF2-40B4-BE49-F238E27FC236}">
                <a16:creationId xmlns:a16="http://schemas.microsoft.com/office/drawing/2014/main" id="{C93263F6-D2EB-188B-05D6-EDF0463716FF}"/>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10</a:t>
            </a:fld>
            <a:endParaRPr lang="en-US"/>
          </a:p>
        </p:txBody>
      </p:sp>
      <p:pic>
        <p:nvPicPr>
          <p:cNvPr id="4" name="Picture 2" descr="Nursing Home Icon Stock Illustrations ...">
            <a:extLst>
              <a:ext uri="{FF2B5EF4-FFF2-40B4-BE49-F238E27FC236}">
                <a16:creationId xmlns:a16="http://schemas.microsoft.com/office/drawing/2014/main" id="{D6B7D534-A4A8-1E96-A055-E774CC92AD2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701213" y="323731"/>
            <a:ext cx="2490787" cy="5556073"/>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tx1">
              <a:lumMod val="20000"/>
              <a:lumOff val="80000"/>
            </a:schemeClr>
          </a:solidFill>
          <a:ln>
            <a:noFill/>
          </a:ln>
          <a:effectLst>
            <a:softEdge rad="635000"/>
          </a:effectLst>
        </p:spPr>
      </p:pic>
      <p:pic>
        <p:nvPicPr>
          <p:cNvPr id="7" name="Audio 6">
            <a:hlinkClick r:id="" action="ppaction://media"/>
            <a:extLst>
              <a:ext uri="{FF2B5EF4-FFF2-40B4-BE49-F238E27FC236}">
                <a16:creationId xmlns:a16="http://schemas.microsoft.com/office/drawing/2014/main" id="{35383E9A-1B90-8499-96A7-D81A39D31F1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52674"/>
      </p:ext>
    </p:extLst>
  </p:cSld>
  <p:clrMapOvr>
    <a:masterClrMapping/>
  </p:clrMapOvr>
  <mc:AlternateContent xmlns:mc="http://schemas.openxmlformats.org/markup-compatibility/2006">
    <mc:Choice xmlns:p14="http://schemas.microsoft.com/office/powerpoint/2010/main" Requires="p14">
      <p:transition spd="slow" p14:dur="2000" advTm="47131"/>
    </mc:Choice>
    <mc:Fallback>
      <p:transition spd="slow" advTm="471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86FF1-A613-4F37-05B5-3198E2D4A09C}"/>
              </a:ext>
            </a:extLst>
          </p:cNvPr>
          <p:cNvSpPr>
            <a:spLocks noGrp="1"/>
          </p:cNvSpPr>
          <p:nvPr>
            <p:ph type="title"/>
          </p:nvPr>
        </p:nvSpPr>
        <p:spPr>
          <a:xfrm>
            <a:off x="914400" y="88900"/>
            <a:ext cx="7534656" cy="609600"/>
          </a:xfrm>
        </p:spPr>
        <p:txBody>
          <a:bodyPr anchor="b">
            <a:normAutofit/>
          </a:bodyPr>
          <a:lstStyle/>
          <a:p>
            <a:r>
              <a:rPr lang="en-GB" sz="2800" b="1" dirty="0"/>
              <a:t>Theoretical Framework in settings</a:t>
            </a:r>
          </a:p>
        </p:txBody>
      </p:sp>
      <p:sp>
        <p:nvSpPr>
          <p:cNvPr id="9" name="Slide Number Placeholder 3">
            <a:extLst>
              <a:ext uri="{FF2B5EF4-FFF2-40B4-BE49-F238E27FC236}">
                <a16:creationId xmlns:a16="http://schemas.microsoft.com/office/drawing/2014/main" id="{1C8365DC-1CC4-31F4-C4CD-99FD7937BAE7}"/>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11</a:t>
            </a:fld>
            <a:endParaRPr lang="en-US"/>
          </a:p>
        </p:txBody>
      </p:sp>
      <p:sp>
        <p:nvSpPr>
          <p:cNvPr id="11" name="TextBox 10">
            <a:extLst>
              <a:ext uri="{FF2B5EF4-FFF2-40B4-BE49-F238E27FC236}">
                <a16:creationId xmlns:a16="http://schemas.microsoft.com/office/drawing/2014/main" id="{8DFAC4E9-0C31-7D5D-39B1-EC1DF6D064B0}"/>
              </a:ext>
            </a:extLst>
          </p:cNvPr>
          <p:cNvSpPr txBox="1"/>
          <p:nvPr/>
        </p:nvSpPr>
        <p:spPr>
          <a:xfrm>
            <a:off x="176783" y="900144"/>
            <a:ext cx="6287517" cy="5632311"/>
          </a:xfrm>
          <a:prstGeom prst="rect">
            <a:avLst/>
          </a:prstGeom>
          <a:noFill/>
        </p:spPr>
        <p:txBody>
          <a:bodyPr wrap="square">
            <a:spAutoFit/>
          </a:bodyPr>
          <a:lstStyle/>
          <a:p>
            <a:pPr>
              <a:buNone/>
            </a:pPr>
            <a:r>
              <a:rPr lang="en-GB" b="1" dirty="0">
                <a:latin typeface="+mj-lt"/>
              </a:rPr>
              <a:t>1. Genetic Theory</a:t>
            </a:r>
          </a:p>
          <a:p>
            <a:pPr>
              <a:buFont typeface="Arial" panose="020B0604020202020204" pitchFamily="34" charset="0"/>
              <a:buChar char="•"/>
            </a:pPr>
            <a:r>
              <a:rPr lang="en-GB" dirty="0">
                <a:latin typeface="+mj-lt"/>
              </a:rPr>
              <a:t>Suggests biological/genetic factors influence ageing processes.</a:t>
            </a:r>
          </a:p>
          <a:p>
            <a:pPr>
              <a:buFont typeface="Arial" panose="020B0604020202020204" pitchFamily="34" charset="0"/>
              <a:buChar char="•"/>
            </a:pPr>
            <a:r>
              <a:rPr lang="en-GB" b="1" dirty="0">
                <a:latin typeface="+mj-lt"/>
              </a:rPr>
              <a:t>In care settings:</a:t>
            </a:r>
            <a:r>
              <a:rPr lang="en-GB" dirty="0">
                <a:latin typeface="+mj-lt"/>
              </a:rPr>
              <a:t> used to understand predisposition to dementia/Alzheimer’s.</a:t>
            </a:r>
          </a:p>
          <a:p>
            <a:pPr>
              <a:buFont typeface="Arial" panose="020B0604020202020204" pitchFamily="34" charset="0"/>
              <a:buChar char="•"/>
            </a:pPr>
            <a:r>
              <a:rPr lang="en-GB" dirty="0">
                <a:latin typeface="+mj-lt"/>
              </a:rPr>
              <a:t>Helps plan personalised risk assessment &amp; preventative measures.</a:t>
            </a:r>
          </a:p>
          <a:p>
            <a:pPr>
              <a:buNone/>
            </a:pPr>
            <a:r>
              <a:rPr lang="en-GB" b="1" dirty="0">
                <a:latin typeface="+mj-lt"/>
              </a:rPr>
              <a:t>2. Disengagement Theory</a:t>
            </a:r>
          </a:p>
          <a:p>
            <a:pPr>
              <a:buFont typeface="Arial" panose="020B0604020202020204" pitchFamily="34" charset="0"/>
              <a:buChar char="•"/>
            </a:pPr>
            <a:r>
              <a:rPr lang="en-GB" dirty="0">
                <a:latin typeface="+mj-lt"/>
              </a:rPr>
              <a:t>Suggests older adults withdraw from society as a mutual adaptation with ageing.</a:t>
            </a:r>
          </a:p>
          <a:p>
            <a:pPr>
              <a:buFont typeface="Arial" panose="020B0604020202020204" pitchFamily="34" charset="0"/>
              <a:buChar char="•"/>
            </a:pPr>
            <a:r>
              <a:rPr lang="en-GB" b="1" dirty="0">
                <a:latin typeface="+mj-lt"/>
              </a:rPr>
              <a:t>In care settings:</a:t>
            </a:r>
            <a:r>
              <a:rPr lang="en-GB" dirty="0">
                <a:latin typeface="+mj-lt"/>
              </a:rPr>
              <a:t> limited by modern preference for active ageing.</a:t>
            </a:r>
          </a:p>
          <a:p>
            <a:pPr>
              <a:buFont typeface="Arial" panose="020B0604020202020204" pitchFamily="34" charset="0"/>
              <a:buChar char="•"/>
            </a:pPr>
            <a:r>
              <a:rPr lang="en-GB" dirty="0">
                <a:latin typeface="+mj-lt"/>
              </a:rPr>
              <a:t>Could negatively lead to reduced engagement if services are passive.</a:t>
            </a:r>
          </a:p>
          <a:p>
            <a:pPr>
              <a:buNone/>
            </a:pPr>
            <a:r>
              <a:rPr lang="en-GB" b="1" dirty="0">
                <a:latin typeface="+mj-lt"/>
              </a:rPr>
              <a:t>3. Continuity Theory</a:t>
            </a:r>
          </a:p>
          <a:p>
            <a:pPr>
              <a:buFont typeface="Arial" panose="020B0604020202020204" pitchFamily="34" charset="0"/>
              <a:buChar char="•"/>
            </a:pPr>
            <a:r>
              <a:rPr lang="en-GB" dirty="0">
                <a:latin typeface="+mj-lt"/>
              </a:rPr>
              <a:t>Older adults strive to maintain consistent identities and lifestyles.</a:t>
            </a:r>
          </a:p>
          <a:p>
            <a:pPr>
              <a:buFont typeface="Arial" panose="020B0604020202020204" pitchFamily="34" charset="0"/>
              <a:buChar char="•"/>
            </a:pPr>
            <a:r>
              <a:rPr lang="en-GB" b="1" dirty="0">
                <a:latin typeface="+mj-lt"/>
              </a:rPr>
              <a:t>In day centres/care homes:</a:t>
            </a:r>
            <a:br>
              <a:rPr lang="en-GB" dirty="0">
                <a:latin typeface="+mj-lt"/>
              </a:rPr>
            </a:br>
            <a:r>
              <a:rPr lang="en-GB" dirty="0">
                <a:latin typeface="+mj-lt"/>
              </a:rPr>
              <a:t>Encourages personalised activities reflecting past roles, hobbies &amp; routines.</a:t>
            </a:r>
          </a:p>
        </p:txBody>
      </p:sp>
      <p:sp>
        <p:nvSpPr>
          <p:cNvPr id="13" name="TextBox 12">
            <a:extLst>
              <a:ext uri="{FF2B5EF4-FFF2-40B4-BE49-F238E27FC236}">
                <a16:creationId xmlns:a16="http://schemas.microsoft.com/office/drawing/2014/main" id="{3B0AB123-FA60-0A2F-1AA9-89562006E0CA}"/>
              </a:ext>
            </a:extLst>
          </p:cNvPr>
          <p:cNvSpPr txBox="1"/>
          <p:nvPr/>
        </p:nvSpPr>
        <p:spPr>
          <a:xfrm>
            <a:off x="6616701" y="925543"/>
            <a:ext cx="3403600" cy="4031873"/>
          </a:xfrm>
          <a:prstGeom prst="rect">
            <a:avLst/>
          </a:prstGeom>
          <a:noFill/>
        </p:spPr>
        <p:txBody>
          <a:bodyPr wrap="square">
            <a:spAutoFit/>
          </a:bodyPr>
          <a:lstStyle/>
          <a:p>
            <a:pPr>
              <a:buNone/>
            </a:pPr>
            <a:r>
              <a:rPr lang="en-GB" sz="2000" b="1" dirty="0">
                <a:latin typeface="+mj-lt"/>
              </a:rPr>
              <a:t>Real-Life Examples</a:t>
            </a:r>
          </a:p>
          <a:p>
            <a:pPr>
              <a:buFont typeface="Arial" panose="020B0604020202020204" pitchFamily="34" charset="0"/>
              <a:buChar char="•"/>
            </a:pPr>
            <a:r>
              <a:rPr lang="en-GB" sz="2000" b="1" dirty="0">
                <a:latin typeface="+mj-lt"/>
              </a:rPr>
              <a:t>Dementia/Alzheimer’s:</a:t>
            </a:r>
            <a:br>
              <a:rPr lang="en-GB" dirty="0">
                <a:latin typeface="+mj-lt"/>
              </a:rPr>
            </a:br>
            <a:r>
              <a:rPr lang="en-GB" dirty="0">
                <a:latin typeface="+mj-lt"/>
              </a:rPr>
              <a:t>• Memory cafés in day centres promote </a:t>
            </a:r>
            <a:r>
              <a:rPr lang="en-GB" b="1" dirty="0">
                <a:latin typeface="+mj-lt"/>
              </a:rPr>
              <a:t>Continuity</a:t>
            </a:r>
            <a:r>
              <a:rPr lang="en-GB" dirty="0">
                <a:latin typeface="+mj-lt"/>
              </a:rPr>
              <a:t> through familiar music &amp; routines.</a:t>
            </a:r>
            <a:br>
              <a:rPr lang="en-GB" dirty="0">
                <a:latin typeface="+mj-lt"/>
              </a:rPr>
            </a:br>
            <a:r>
              <a:rPr lang="en-GB" dirty="0">
                <a:latin typeface="+mj-lt"/>
              </a:rPr>
              <a:t>• Specialist dementia care homes use personalised life history boards to reduce anxiety.</a:t>
            </a:r>
          </a:p>
          <a:p>
            <a:pPr>
              <a:buFont typeface="Arial" panose="020B0604020202020204" pitchFamily="34" charset="0"/>
              <a:buChar char="•"/>
            </a:pPr>
            <a:r>
              <a:rPr lang="en-GB" b="1" dirty="0">
                <a:latin typeface="+mj-lt"/>
              </a:rPr>
              <a:t>Homecare:</a:t>
            </a:r>
            <a:br>
              <a:rPr lang="en-GB" dirty="0">
                <a:latin typeface="+mj-lt"/>
              </a:rPr>
            </a:br>
            <a:r>
              <a:rPr lang="en-GB" dirty="0">
                <a:latin typeface="+mj-lt"/>
              </a:rPr>
              <a:t>Care workers help maintain routines (e.g., morning teatime, family calls).</a:t>
            </a:r>
          </a:p>
        </p:txBody>
      </p:sp>
      <p:pic>
        <p:nvPicPr>
          <p:cNvPr id="14" name="Picture 13" descr="Two people holding each other's hands">
            <a:extLst>
              <a:ext uri="{FF2B5EF4-FFF2-40B4-BE49-F238E27FC236}">
                <a16:creationId xmlns:a16="http://schemas.microsoft.com/office/drawing/2014/main" id="{6E9F441C-86E3-EEF6-DB5A-701498EDE14F}"/>
              </a:ext>
            </a:extLst>
          </p:cNvPr>
          <p:cNvPicPr>
            <a:picLocks noChangeAspect="1"/>
          </p:cNvPicPr>
          <p:nvPr/>
        </p:nvPicPr>
        <p:blipFill>
          <a:blip r:embed="rId4"/>
          <a:srcRect l="23578" r="29688" b="1"/>
          <a:stretch>
            <a:fillRect/>
          </a:stretch>
        </p:blipFill>
        <p:spPr>
          <a:xfrm>
            <a:off x="10414001" y="0"/>
            <a:ext cx="1941510" cy="5879804"/>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a:effectLst>
            <a:softEdge rad="317500"/>
          </a:effectLst>
        </p:spPr>
      </p:pic>
      <p:sp>
        <p:nvSpPr>
          <p:cNvPr id="16" name="TextBox 15">
            <a:extLst>
              <a:ext uri="{FF2B5EF4-FFF2-40B4-BE49-F238E27FC236}">
                <a16:creationId xmlns:a16="http://schemas.microsoft.com/office/drawing/2014/main" id="{A279ADA8-974B-E9E5-178C-6AB5C6B3A2B7}"/>
              </a:ext>
            </a:extLst>
          </p:cNvPr>
          <p:cNvSpPr txBox="1"/>
          <p:nvPr/>
        </p:nvSpPr>
        <p:spPr>
          <a:xfrm>
            <a:off x="6096000" y="6327753"/>
            <a:ext cx="3403600" cy="338554"/>
          </a:xfrm>
          <a:prstGeom prst="rect">
            <a:avLst/>
          </a:prstGeom>
          <a:noFill/>
        </p:spPr>
        <p:txBody>
          <a:bodyPr wrap="square">
            <a:spAutoFit/>
          </a:bodyPr>
          <a:lstStyle/>
          <a:p>
            <a:r>
              <a:rPr lang="en-GB" sz="1600" dirty="0">
                <a:latin typeface="+mj-lt"/>
              </a:rPr>
              <a:t>(Melzer, Pilling &amp; Ferrucci, 2020)</a:t>
            </a:r>
          </a:p>
        </p:txBody>
      </p:sp>
      <p:pic>
        <p:nvPicPr>
          <p:cNvPr id="5" name="Audio 4">
            <a:hlinkClick r:id="" action="ppaction://media"/>
            <a:extLst>
              <a:ext uri="{FF2B5EF4-FFF2-40B4-BE49-F238E27FC236}">
                <a16:creationId xmlns:a16="http://schemas.microsoft.com/office/drawing/2014/main" id="{D8F63281-DB54-94AF-0DA3-0E140606836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63409304"/>
      </p:ext>
    </p:extLst>
  </p:cSld>
  <p:clrMapOvr>
    <a:masterClrMapping/>
  </p:clrMapOvr>
  <mc:AlternateContent xmlns:mc="http://schemas.openxmlformats.org/markup-compatibility/2006">
    <mc:Choice xmlns:p14="http://schemas.microsoft.com/office/powerpoint/2010/main" Requires="p14">
      <p:transition spd="slow" p14:dur="2000" advTm="40216"/>
    </mc:Choice>
    <mc:Fallback>
      <p:transition spd="slow" advTm="40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7F23-0856-B936-EB86-9681B52774C0}"/>
              </a:ext>
            </a:extLst>
          </p:cNvPr>
          <p:cNvSpPr>
            <a:spLocks noGrp="1"/>
          </p:cNvSpPr>
          <p:nvPr>
            <p:ph type="title"/>
          </p:nvPr>
        </p:nvSpPr>
        <p:spPr>
          <a:xfrm>
            <a:off x="914400" y="914400"/>
            <a:ext cx="10360152" cy="914400"/>
          </a:xfrm>
        </p:spPr>
        <p:txBody>
          <a:bodyPr vert="horz" lIns="91440" tIns="45720" rIns="91440" bIns="45720" rtlCol="0" anchor="b" anchorCtr="0">
            <a:normAutofit/>
          </a:bodyPr>
          <a:lstStyle/>
          <a:p>
            <a:r>
              <a:rPr lang="en-US" b="1" kern="1200" dirty="0">
                <a:latin typeface="+mj-lt"/>
                <a:ea typeface="+mj-ea"/>
                <a:cs typeface="+mj-cs"/>
              </a:rPr>
              <a:t>Technological Innovations in Older People’s Care</a:t>
            </a:r>
          </a:p>
        </p:txBody>
      </p:sp>
      <p:sp>
        <p:nvSpPr>
          <p:cNvPr id="4" name="TextBox 3">
            <a:extLst>
              <a:ext uri="{FF2B5EF4-FFF2-40B4-BE49-F238E27FC236}">
                <a16:creationId xmlns:a16="http://schemas.microsoft.com/office/drawing/2014/main" id="{C17B48BC-69B7-7320-7B4A-D4E062E7AA27}"/>
              </a:ext>
            </a:extLst>
          </p:cNvPr>
          <p:cNvSpPr txBox="1"/>
          <p:nvPr/>
        </p:nvSpPr>
        <p:spPr>
          <a:xfrm>
            <a:off x="4605642" y="2039111"/>
            <a:ext cx="6748158" cy="3840480"/>
          </a:xfrm>
          <a:prstGeom prst="rect">
            <a:avLst/>
          </a:prstGeom>
        </p:spPr>
        <p:txBody>
          <a:bodyPr vert="horz" lIns="91440" tIns="45720" rIns="91440" bIns="45720" rtlCol="0">
            <a:normAutofit/>
          </a:bodyPr>
          <a:lstStyle/>
          <a:p>
            <a:pPr marL="342900" indent="-342900">
              <a:lnSpc>
                <a:spcPct val="90000"/>
              </a:lnSpc>
              <a:spcBef>
                <a:spcPts val="1000"/>
              </a:spcBef>
              <a:buFont typeface="Wingdings" panose="05000000000000000000" pitchFamily="2" charset="2"/>
              <a:buChar char="Ø"/>
            </a:pPr>
            <a:r>
              <a:rPr lang="en-US" sz="2000" b="1" dirty="0">
                <a:latin typeface="+mj-lt"/>
              </a:rPr>
              <a:t>Telecare &amp; remote monitoring (</a:t>
            </a:r>
            <a:r>
              <a:rPr lang="en-US" sz="2000" dirty="0">
                <a:latin typeface="+mj-lt"/>
              </a:rPr>
              <a:t>video doctor visits, remote blood pressure/glucose monitors, Life Alert fall alerts, and Apple Watch heart tracking.).</a:t>
            </a:r>
            <a:endParaRPr lang="en-US" sz="2000" b="1" dirty="0">
              <a:latin typeface="+mj-lt"/>
            </a:endParaRPr>
          </a:p>
          <a:p>
            <a:pPr marL="342900" indent="-342900">
              <a:lnSpc>
                <a:spcPct val="90000"/>
              </a:lnSpc>
              <a:spcBef>
                <a:spcPts val="1000"/>
              </a:spcBef>
              <a:buFont typeface="Wingdings" panose="05000000000000000000" pitchFamily="2" charset="2"/>
              <a:buChar char="Ø"/>
            </a:pPr>
            <a:r>
              <a:rPr lang="en-US" sz="2000" b="1" i="0" baseline="0" dirty="0">
                <a:latin typeface="+mj-lt"/>
              </a:rPr>
              <a:t>Assistive robotics &amp; smart homes, (</a:t>
            </a:r>
            <a:r>
              <a:rPr lang="en-US" sz="2000" dirty="0">
                <a:latin typeface="+mj-lt"/>
              </a:rPr>
              <a:t>Robotic vacuum like Roomba, Companion robots like Paro pepper, Voice assistants like Amazon Alexa, Smart lights and thermostats (e.g., Google Nest)).</a:t>
            </a:r>
          </a:p>
          <a:p>
            <a:pPr marL="342900" lvl="0" indent="-342900">
              <a:lnSpc>
                <a:spcPct val="90000"/>
              </a:lnSpc>
              <a:spcBef>
                <a:spcPts val="1000"/>
              </a:spcBef>
              <a:buFont typeface="Wingdings" panose="05000000000000000000" pitchFamily="2" charset="2"/>
              <a:buChar char="Ø"/>
            </a:pPr>
            <a:r>
              <a:rPr lang="en-GB" sz="2000" b="1" dirty="0">
                <a:latin typeface="+mj-lt"/>
              </a:rPr>
              <a:t>Care robots: </a:t>
            </a:r>
            <a:r>
              <a:rPr lang="en-GB" sz="2000" dirty="0">
                <a:latin typeface="+mj-lt"/>
              </a:rPr>
              <a:t>Devices that assist with tasks like lifting, mobility, and medication reminders.</a:t>
            </a:r>
          </a:p>
          <a:p>
            <a:pPr marL="342900" lvl="0" indent="-342900">
              <a:lnSpc>
                <a:spcPct val="90000"/>
              </a:lnSpc>
              <a:spcBef>
                <a:spcPts val="1000"/>
              </a:spcBef>
              <a:buFont typeface="Wingdings" panose="05000000000000000000" pitchFamily="2" charset="2"/>
              <a:buChar char="Ø"/>
            </a:pPr>
            <a:r>
              <a:rPr lang="en-US" sz="2000" b="1" dirty="0">
                <a:latin typeface="+mj-lt"/>
              </a:rPr>
              <a:t>Dementia technology</a:t>
            </a:r>
            <a:r>
              <a:rPr lang="en-US" sz="2000" dirty="0">
                <a:latin typeface="+mj-lt"/>
              </a:rPr>
              <a:t> (memory aids, GPS, VR)</a:t>
            </a:r>
          </a:p>
          <a:p>
            <a:pPr lvl="0">
              <a:lnSpc>
                <a:spcPct val="90000"/>
              </a:lnSpc>
              <a:spcBef>
                <a:spcPts val="1000"/>
              </a:spcBef>
            </a:pPr>
            <a:r>
              <a:rPr lang="en-GB" sz="2000" dirty="0"/>
              <a:t>     (</a:t>
            </a:r>
            <a:r>
              <a:rPr lang="en-GB" sz="2000" dirty="0" err="1">
                <a:latin typeface="+mj-lt"/>
              </a:rPr>
              <a:t>Woffindin</a:t>
            </a:r>
            <a:r>
              <a:rPr lang="en-GB" sz="2000" dirty="0">
                <a:latin typeface="+mj-lt"/>
              </a:rPr>
              <a:t>, 2024</a:t>
            </a:r>
            <a:r>
              <a:rPr lang="en-GB" sz="2000" dirty="0"/>
              <a:t>)</a:t>
            </a:r>
            <a:endParaRPr lang="en-US" sz="2000" dirty="0">
              <a:latin typeface="+mj-lt"/>
            </a:endParaRPr>
          </a:p>
          <a:p>
            <a:pPr lvl="0">
              <a:lnSpc>
                <a:spcPct val="90000"/>
              </a:lnSpc>
              <a:spcBef>
                <a:spcPts val="1000"/>
              </a:spcBef>
            </a:pPr>
            <a:endParaRPr lang="en-US" sz="1400" dirty="0"/>
          </a:p>
        </p:txBody>
      </p:sp>
      <p:sp>
        <p:nvSpPr>
          <p:cNvPr id="8" name="Slide Number Placeholder 3">
            <a:extLst>
              <a:ext uri="{FF2B5EF4-FFF2-40B4-BE49-F238E27FC236}">
                <a16:creationId xmlns:a16="http://schemas.microsoft.com/office/drawing/2014/main" id="{4BA7593E-F8EE-F2CF-C98E-416B3B746D3D}"/>
              </a:ext>
            </a:extLst>
          </p:cNvPr>
          <p:cNvSpPr>
            <a:spLocks noGrp="1"/>
          </p:cNvSpPr>
          <p:nvPr>
            <p:ph type="sldNum" sz="quarter" idx="4"/>
          </p:nvPr>
        </p:nvSpPr>
        <p:spPr>
          <a:xfrm>
            <a:off x="11353800" y="5879804"/>
            <a:ext cx="661416" cy="895899"/>
          </a:xfrm>
        </p:spPr>
        <p:txBody>
          <a:bodyPr vert="horz" lIns="91440" tIns="45720" rIns="91440" bIns="45720" rtlCol="0" anchor="ctr">
            <a:normAutofit/>
          </a:bodyPr>
          <a:lstStyle/>
          <a:p>
            <a:pPr>
              <a:spcAft>
                <a:spcPts val="600"/>
              </a:spcAft>
            </a:pPr>
            <a:fld id="{58FB4751-880F-D840-AAA9-3A15815CC996}" type="slidenum">
              <a:rPr lang="en-US" smtClean="0"/>
              <a:pPr>
                <a:spcAft>
                  <a:spcPts val="600"/>
                </a:spcAft>
              </a:pPr>
              <a:t>12</a:t>
            </a:fld>
            <a:endParaRPr lang="en-US"/>
          </a:p>
        </p:txBody>
      </p:sp>
      <p:pic>
        <p:nvPicPr>
          <p:cNvPr id="1026" name="Picture 2" descr="AI Therapy Robot for Elderly Patients ...">
            <a:extLst>
              <a:ext uri="{FF2B5EF4-FFF2-40B4-BE49-F238E27FC236}">
                <a16:creationId xmlns:a16="http://schemas.microsoft.com/office/drawing/2014/main" id="{4EE4A8B4-E465-2CBD-19BC-2943F09B30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233" y="1967501"/>
            <a:ext cx="3314700" cy="130732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1F535EF-4471-EAF4-3F5B-0E5211A2A0DC}"/>
              </a:ext>
            </a:extLst>
          </p:cNvPr>
          <p:cNvPicPr>
            <a:picLocks noChangeAspect="1"/>
          </p:cNvPicPr>
          <p:nvPr/>
        </p:nvPicPr>
        <p:blipFill>
          <a:blip r:embed="rId5"/>
          <a:stretch>
            <a:fillRect/>
          </a:stretch>
        </p:blipFill>
        <p:spPr>
          <a:xfrm>
            <a:off x="686234" y="3782860"/>
            <a:ext cx="3254452" cy="1928535"/>
          </a:xfrm>
          <a:prstGeom prst="rect">
            <a:avLst/>
          </a:prstGeom>
        </p:spPr>
      </p:pic>
      <p:sp>
        <p:nvSpPr>
          <p:cNvPr id="9" name="TextBox 8">
            <a:extLst>
              <a:ext uri="{FF2B5EF4-FFF2-40B4-BE49-F238E27FC236}">
                <a16:creationId xmlns:a16="http://schemas.microsoft.com/office/drawing/2014/main" id="{6DDC56F8-8CA6-8095-7E77-568124E018BB}"/>
              </a:ext>
            </a:extLst>
          </p:cNvPr>
          <p:cNvSpPr txBox="1"/>
          <p:nvPr/>
        </p:nvSpPr>
        <p:spPr>
          <a:xfrm>
            <a:off x="1089840" y="3274828"/>
            <a:ext cx="1695890" cy="369332"/>
          </a:xfrm>
          <a:prstGeom prst="rect">
            <a:avLst/>
          </a:prstGeom>
          <a:noFill/>
        </p:spPr>
        <p:txBody>
          <a:bodyPr wrap="square">
            <a:spAutoFit/>
          </a:bodyPr>
          <a:lstStyle/>
          <a:p>
            <a:r>
              <a:rPr lang="en-GB" dirty="0"/>
              <a:t>(Hive Life, 2020)</a:t>
            </a:r>
          </a:p>
        </p:txBody>
      </p:sp>
      <p:sp>
        <p:nvSpPr>
          <p:cNvPr id="11" name="TextBox 10">
            <a:extLst>
              <a:ext uri="{FF2B5EF4-FFF2-40B4-BE49-F238E27FC236}">
                <a16:creationId xmlns:a16="http://schemas.microsoft.com/office/drawing/2014/main" id="{FEA23CB1-86D2-F9E1-4011-FBBB3C4D5F4A}"/>
              </a:ext>
            </a:extLst>
          </p:cNvPr>
          <p:cNvSpPr txBox="1"/>
          <p:nvPr/>
        </p:nvSpPr>
        <p:spPr>
          <a:xfrm>
            <a:off x="646770" y="5711395"/>
            <a:ext cx="3314700" cy="369332"/>
          </a:xfrm>
          <a:prstGeom prst="rect">
            <a:avLst/>
          </a:prstGeom>
          <a:noFill/>
        </p:spPr>
        <p:txBody>
          <a:bodyPr wrap="square">
            <a:spAutoFit/>
          </a:bodyPr>
          <a:lstStyle/>
          <a:p>
            <a:r>
              <a:rPr lang="en-GB" dirty="0"/>
              <a:t>(Adaptive Clothing Australia, 2025)</a:t>
            </a:r>
          </a:p>
        </p:txBody>
      </p:sp>
      <p:pic>
        <p:nvPicPr>
          <p:cNvPr id="7" name="Audio 6">
            <a:hlinkClick r:id="" action="ppaction://media"/>
            <a:extLst>
              <a:ext uri="{FF2B5EF4-FFF2-40B4-BE49-F238E27FC236}">
                <a16:creationId xmlns:a16="http://schemas.microsoft.com/office/drawing/2014/main" id="{3C39F4B4-688C-99C1-C144-A33B890F907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4410034"/>
      </p:ext>
    </p:extLst>
  </p:cSld>
  <p:clrMapOvr>
    <a:masterClrMapping/>
  </p:clrMapOvr>
  <mc:AlternateContent xmlns:mc="http://schemas.openxmlformats.org/markup-compatibility/2006">
    <mc:Choice xmlns:p14="http://schemas.microsoft.com/office/powerpoint/2010/main" Requires="p14">
      <p:transition spd="slow" p14:dur="2000" advTm="59483"/>
    </mc:Choice>
    <mc:Fallback>
      <p:transition spd="slow" advTm="59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E90A8-77BB-B559-3ACB-E16553547F3A}"/>
              </a:ext>
            </a:extLst>
          </p:cNvPr>
          <p:cNvSpPr>
            <a:spLocks noGrp="1"/>
          </p:cNvSpPr>
          <p:nvPr>
            <p:ph type="title"/>
          </p:nvPr>
        </p:nvSpPr>
        <p:spPr>
          <a:xfrm>
            <a:off x="751563" y="438412"/>
            <a:ext cx="10847538" cy="577075"/>
          </a:xfrm>
        </p:spPr>
        <p:txBody>
          <a:bodyPr anchor="b">
            <a:normAutofit fontScale="90000"/>
          </a:bodyPr>
          <a:lstStyle/>
          <a:p>
            <a:r>
              <a:rPr lang="en-US" b="1" dirty="0"/>
              <a:t>Benefits and Challenges of Technology for Elderly in Care</a:t>
            </a:r>
            <a:endParaRPr lang="en-GB" dirty="0"/>
          </a:p>
        </p:txBody>
      </p:sp>
      <p:sp>
        <p:nvSpPr>
          <p:cNvPr id="11" name="Content Placeholder 10">
            <a:extLst>
              <a:ext uri="{FF2B5EF4-FFF2-40B4-BE49-F238E27FC236}">
                <a16:creationId xmlns:a16="http://schemas.microsoft.com/office/drawing/2014/main" id="{90E18001-D733-EF17-900F-F58CCCF16525}"/>
              </a:ext>
            </a:extLst>
          </p:cNvPr>
          <p:cNvSpPr>
            <a:spLocks noGrp="1"/>
          </p:cNvSpPr>
          <p:nvPr>
            <p:ph sz="quarter" idx="11"/>
          </p:nvPr>
        </p:nvSpPr>
        <p:spPr>
          <a:xfrm>
            <a:off x="176784" y="1465546"/>
            <a:ext cx="6061178" cy="5135670"/>
          </a:xfrm>
        </p:spPr>
        <p:txBody>
          <a:bodyPr>
            <a:normAutofit fontScale="25000" lnSpcReduction="20000"/>
          </a:bodyPr>
          <a:lstStyle/>
          <a:p>
            <a:pPr fontAlgn="ctr"/>
            <a:r>
              <a:rPr lang="en-GB" sz="11200" b="1" dirty="0">
                <a:latin typeface="+mj-lt"/>
              </a:rPr>
              <a:t>                                Benefits </a:t>
            </a:r>
            <a:endParaRPr lang="en-GB" sz="11200" dirty="0">
              <a:latin typeface="+mj-lt"/>
            </a:endParaRPr>
          </a:p>
          <a:p>
            <a:pPr marL="857250" indent="-857250" fontAlgn="ctr">
              <a:lnSpc>
                <a:spcPct val="120000"/>
              </a:lnSpc>
              <a:buFont typeface="Courier New" panose="02070309020205020404" pitchFamily="49" charset="0"/>
              <a:buChar char="o"/>
            </a:pPr>
            <a:r>
              <a:rPr lang="en-GB" sz="6400" dirty="0">
                <a:latin typeface="+mj-lt"/>
              </a:rPr>
              <a:t>Mobility aids, smart home devices, and hearing aids enhance independence and improve quality of life</a:t>
            </a:r>
          </a:p>
          <a:p>
            <a:pPr marL="857250" indent="-857250" fontAlgn="ctr">
              <a:lnSpc>
                <a:spcPct val="120000"/>
              </a:lnSpc>
              <a:buFont typeface="Courier New" panose="02070309020205020404" pitchFamily="49" charset="0"/>
              <a:buChar char="o"/>
            </a:pPr>
            <a:r>
              <a:rPr lang="en-GB" sz="6400" dirty="0">
                <a:latin typeface="+mj-lt"/>
              </a:rPr>
              <a:t>Wearables and remote monitoring deliver real-time health data and support preventive care. For example, Fitbit and Apple Watch track heart rate, steps, and sleep, while Amazon Alexa provides medication and home reminders, helping reduce hospital visits. Fall detection sensors in wearables like Life Alert automatically alert emergency services after a fall.</a:t>
            </a:r>
          </a:p>
          <a:p>
            <a:pPr marL="857250" indent="-857250" fontAlgn="ctr">
              <a:lnSpc>
                <a:spcPct val="120000"/>
              </a:lnSpc>
              <a:buFont typeface="Courier New" panose="02070309020205020404" pitchFamily="49" charset="0"/>
              <a:buChar char="o"/>
            </a:pPr>
            <a:r>
              <a:rPr lang="en-GB" sz="6400" dirty="0">
                <a:latin typeface="+mj-lt"/>
              </a:rPr>
              <a:t>Video calls and social platforms reduce isolation and help older adults stay connected with family and friends, especially in residential care</a:t>
            </a:r>
          </a:p>
          <a:p>
            <a:pPr marL="857250" indent="-857250" fontAlgn="ctr">
              <a:lnSpc>
                <a:spcPct val="120000"/>
              </a:lnSpc>
              <a:buFont typeface="Courier New" panose="02070309020205020404" pitchFamily="49" charset="0"/>
              <a:buChar char="o"/>
            </a:pPr>
            <a:r>
              <a:rPr lang="en-GB" sz="6400" dirty="0">
                <a:latin typeface="+mj-lt"/>
              </a:rPr>
              <a:t>Technology improves older adults’ physical health and overall quality of life, including mental and emotional well-being.</a:t>
            </a:r>
          </a:p>
          <a:p>
            <a:endParaRPr lang="en-GB" dirty="0"/>
          </a:p>
        </p:txBody>
      </p:sp>
      <p:sp>
        <p:nvSpPr>
          <p:cNvPr id="12" name="Content Placeholder 11">
            <a:extLst>
              <a:ext uri="{FF2B5EF4-FFF2-40B4-BE49-F238E27FC236}">
                <a16:creationId xmlns:a16="http://schemas.microsoft.com/office/drawing/2014/main" id="{0FC0C7F8-779F-C719-2954-626267BD1576}"/>
              </a:ext>
            </a:extLst>
          </p:cNvPr>
          <p:cNvSpPr>
            <a:spLocks noGrp="1"/>
          </p:cNvSpPr>
          <p:nvPr>
            <p:ph sz="quarter" idx="12"/>
          </p:nvPr>
        </p:nvSpPr>
        <p:spPr>
          <a:xfrm>
            <a:off x="6357747" y="1465546"/>
            <a:ext cx="5657469" cy="4860098"/>
          </a:xfrm>
        </p:spPr>
        <p:txBody>
          <a:bodyPr>
            <a:normAutofit/>
          </a:bodyPr>
          <a:lstStyle/>
          <a:p>
            <a:pPr fontAlgn="ctr"/>
            <a:r>
              <a:rPr lang="en-GB" sz="2600" b="1" dirty="0">
                <a:latin typeface="+mj-lt"/>
              </a:rPr>
              <a:t>                             Challenges</a:t>
            </a:r>
            <a:endParaRPr lang="en-GB" sz="2600" dirty="0">
              <a:latin typeface="+mj-lt"/>
            </a:endParaRPr>
          </a:p>
          <a:p>
            <a:pPr marL="342900" indent="-342900" fontAlgn="ctr">
              <a:lnSpc>
                <a:spcPct val="110000"/>
              </a:lnSpc>
              <a:buFont typeface="Courier New" panose="02070309020205020404" pitchFamily="49" charset="0"/>
              <a:buChar char="o"/>
            </a:pPr>
            <a:r>
              <a:rPr lang="en-GB" sz="1600" dirty="0">
                <a:latin typeface="+mj-lt"/>
              </a:rPr>
              <a:t>Health monitors and GPS trackers may raise issues around personal privacy and autonomy.</a:t>
            </a:r>
          </a:p>
          <a:p>
            <a:pPr marL="342900" indent="-342900" fontAlgn="ctr">
              <a:lnSpc>
                <a:spcPct val="110000"/>
              </a:lnSpc>
              <a:buFont typeface="Courier New" panose="02070309020205020404" pitchFamily="49" charset="0"/>
              <a:buChar char="o"/>
            </a:pPr>
            <a:r>
              <a:rPr lang="en-GB" sz="1600" dirty="0">
                <a:latin typeface="+mj-lt"/>
              </a:rPr>
              <a:t>Limited digital literacy and access can increase dependence on caregivers.</a:t>
            </a:r>
          </a:p>
          <a:p>
            <a:pPr marL="342900" indent="-342900" fontAlgn="ctr">
              <a:lnSpc>
                <a:spcPct val="110000"/>
              </a:lnSpc>
              <a:buFont typeface="Courier New" panose="02070309020205020404" pitchFamily="49" charset="0"/>
              <a:buChar char="o"/>
            </a:pPr>
            <a:r>
              <a:rPr lang="en-GB" sz="1600" dirty="0">
                <a:latin typeface="+mj-lt"/>
              </a:rPr>
              <a:t>Over-reliance may reduce face-to-face interaction and social engagement</a:t>
            </a:r>
          </a:p>
          <a:p>
            <a:pPr marL="342900" indent="-342900" fontAlgn="ctr">
              <a:lnSpc>
                <a:spcPct val="110000"/>
              </a:lnSpc>
              <a:buFont typeface="Courier New" panose="02070309020205020404" pitchFamily="49" charset="0"/>
              <a:buChar char="o"/>
            </a:pPr>
            <a:r>
              <a:rPr lang="en-GB" sz="1600" dirty="0">
                <a:latin typeface="+mj-lt"/>
              </a:rPr>
              <a:t>High device and internet costs may limit availability for some older adults. For example, robots like Paro and pepper are almost cost more than £6000 and some other technologies like that costs even half a million  pounds.</a:t>
            </a:r>
          </a:p>
          <a:p>
            <a:endParaRPr lang="en-GB" dirty="0"/>
          </a:p>
        </p:txBody>
      </p:sp>
      <p:sp>
        <p:nvSpPr>
          <p:cNvPr id="8" name="Slide Number Placeholder 3">
            <a:extLst>
              <a:ext uri="{FF2B5EF4-FFF2-40B4-BE49-F238E27FC236}">
                <a16:creationId xmlns:a16="http://schemas.microsoft.com/office/drawing/2014/main" id="{15B279D1-FAA1-1527-5674-1684F103E91E}"/>
              </a:ext>
            </a:extLst>
          </p:cNvPr>
          <p:cNvSpPr>
            <a:spLocks noGrp="1"/>
          </p:cNvSpPr>
          <p:nvPr>
            <p:ph type="sldNum" sz="quarter" idx="4"/>
          </p:nvPr>
        </p:nvSpPr>
        <p:spPr/>
        <p:txBody>
          <a:bodyPr/>
          <a:lstStyle/>
          <a:p>
            <a:pPr>
              <a:spcAft>
                <a:spcPts val="600"/>
              </a:spcAft>
            </a:pPr>
            <a:fld id="{58FB4751-880F-D840-AAA9-3A15815CC996}" type="slidenum">
              <a:rPr lang="en-US" smtClean="0"/>
              <a:pPr>
                <a:spcAft>
                  <a:spcPts val="600"/>
                </a:spcAft>
              </a:pPr>
              <a:t>13</a:t>
            </a:fld>
            <a:endParaRPr lang="en-US"/>
          </a:p>
        </p:txBody>
      </p:sp>
      <p:sp>
        <p:nvSpPr>
          <p:cNvPr id="16" name="TextBox 15">
            <a:extLst>
              <a:ext uri="{FF2B5EF4-FFF2-40B4-BE49-F238E27FC236}">
                <a16:creationId xmlns:a16="http://schemas.microsoft.com/office/drawing/2014/main" id="{2AEF7EDF-8EC2-FF96-EE83-A5CDB014B9C0}"/>
              </a:ext>
            </a:extLst>
          </p:cNvPr>
          <p:cNvSpPr txBox="1"/>
          <p:nvPr/>
        </p:nvSpPr>
        <p:spPr>
          <a:xfrm>
            <a:off x="6128352" y="6301744"/>
            <a:ext cx="1637778" cy="369332"/>
          </a:xfrm>
          <a:prstGeom prst="rect">
            <a:avLst/>
          </a:prstGeom>
          <a:noFill/>
        </p:spPr>
        <p:txBody>
          <a:bodyPr wrap="square">
            <a:spAutoFit/>
          </a:bodyPr>
          <a:lstStyle/>
          <a:p>
            <a:r>
              <a:rPr lang="en-GB" sz="1800" i="1" dirty="0">
                <a:latin typeface="Arial" panose="020B0604020202020204" pitchFamily="34" charset="0"/>
                <a:cs typeface="Arial" panose="020B0604020202020204" pitchFamily="34" charset="0"/>
              </a:rPr>
              <a:t>(WHO, 2024) </a:t>
            </a:r>
            <a:endParaRPr lang="en-GB" dirty="0"/>
          </a:p>
        </p:txBody>
      </p:sp>
      <p:pic>
        <p:nvPicPr>
          <p:cNvPr id="5" name="Audio 4">
            <a:hlinkClick r:id="" action="ppaction://media"/>
            <a:extLst>
              <a:ext uri="{FF2B5EF4-FFF2-40B4-BE49-F238E27FC236}">
                <a16:creationId xmlns:a16="http://schemas.microsoft.com/office/drawing/2014/main" id="{06118686-24D6-D258-BCF2-A8C3D93BD8A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2280518"/>
      </p:ext>
    </p:extLst>
  </p:cSld>
  <p:clrMapOvr>
    <a:masterClrMapping/>
  </p:clrMapOvr>
  <mc:AlternateContent xmlns:mc="http://schemas.openxmlformats.org/markup-compatibility/2006">
    <mc:Choice xmlns:p14="http://schemas.microsoft.com/office/powerpoint/2010/main" Requires="p14">
      <p:transition spd="slow" p14:dur="2000" advTm="48806"/>
    </mc:Choice>
    <mc:Fallback>
      <p:transition spd="slow" advTm="48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32CDF8B-4533-B12C-9D54-2B310E4760A7}"/>
              </a:ext>
            </a:extLst>
          </p:cNvPr>
          <p:cNvSpPr>
            <a:spLocks noGrp="1"/>
          </p:cNvSpPr>
          <p:nvPr>
            <p:ph type="title"/>
          </p:nvPr>
        </p:nvSpPr>
        <p:spPr>
          <a:xfrm>
            <a:off x="673100" y="584200"/>
            <a:ext cx="7493000" cy="673100"/>
          </a:xfrm>
        </p:spPr>
        <p:txBody>
          <a:bodyPr vert="horz" lIns="91440" tIns="45720" rIns="91440" bIns="45720" rtlCol="0" anchor="b" anchorCtr="0">
            <a:normAutofit/>
          </a:bodyPr>
          <a:lstStyle/>
          <a:p>
            <a:r>
              <a:rPr lang="en-US" b="1" kern="1200" dirty="0">
                <a:latin typeface="+mj-lt"/>
                <a:ea typeface="+mj-ea"/>
                <a:cs typeface="+mj-cs"/>
              </a:rPr>
              <a:t>Case Studies &amp; Real-World Practice</a:t>
            </a:r>
          </a:p>
        </p:txBody>
      </p:sp>
      <p:sp>
        <p:nvSpPr>
          <p:cNvPr id="3" name="Rectangle 1">
            <a:extLst>
              <a:ext uri="{FF2B5EF4-FFF2-40B4-BE49-F238E27FC236}">
                <a16:creationId xmlns:a16="http://schemas.microsoft.com/office/drawing/2014/main" id="{5D44C376-7ACD-B646-E3AD-F75ABCA2EC0D}"/>
              </a:ext>
            </a:extLst>
          </p:cNvPr>
          <p:cNvSpPr>
            <a:spLocks noChangeArrowheads="1"/>
          </p:cNvSpPr>
          <p:nvPr/>
        </p:nvSpPr>
        <p:spPr bwMode="auto">
          <a:xfrm>
            <a:off x="673100" y="1473201"/>
            <a:ext cx="6752605" cy="40767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342900" indent="-342900">
              <a:lnSpc>
                <a:spcPct val="90000"/>
              </a:lnSpc>
              <a:spcBef>
                <a:spcPts val="1000"/>
              </a:spcBef>
              <a:buFont typeface="Wingdings" panose="05000000000000000000" pitchFamily="2" charset="2"/>
              <a:buChar char="q"/>
            </a:pPr>
            <a:r>
              <a:rPr lang="en-US" sz="2400" b="1" dirty="0">
                <a:effectLst/>
                <a:latin typeface="+mj-lt"/>
              </a:rPr>
              <a:t>SCIE</a:t>
            </a:r>
            <a:r>
              <a:rPr lang="en-US" sz="2400" dirty="0">
                <a:effectLst/>
                <a:latin typeface="+mj-lt"/>
              </a:rPr>
              <a:t> –</a:t>
            </a:r>
            <a:r>
              <a:rPr lang="en-US" sz="2400" dirty="0">
                <a:latin typeface="+mj-lt"/>
              </a:rPr>
              <a:t>Promoting person-</a:t>
            </a:r>
            <a:r>
              <a:rPr lang="en-US" sz="2400" dirty="0" err="1">
                <a:latin typeface="+mj-lt"/>
              </a:rPr>
              <a:t>centred</a:t>
            </a:r>
            <a:r>
              <a:rPr lang="en-US" sz="2400" dirty="0">
                <a:latin typeface="+mj-lt"/>
              </a:rPr>
              <a:t> care ; SCIE guidance supports policy implementation but depends on adequate staffing.  (SICE, 2019)</a:t>
            </a:r>
          </a:p>
          <a:p>
            <a:pPr marL="342900" indent="-342900">
              <a:lnSpc>
                <a:spcPct val="90000"/>
              </a:lnSpc>
              <a:spcBef>
                <a:spcPts val="1000"/>
              </a:spcBef>
              <a:buFont typeface="Wingdings" panose="05000000000000000000" pitchFamily="2" charset="2"/>
              <a:buChar char="q"/>
            </a:pPr>
            <a:r>
              <a:rPr lang="en-US" sz="2400" b="1" dirty="0">
                <a:effectLst/>
                <a:latin typeface="+mj-lt"/>
              </a:rPr>
              <a:t>Age UK</a:t>
            </a:r>
            <a:r>
              <a:rPr lang="en-US" sz="2400" dirty="0">
                <a:effectLst/>
                <a:latin typeface="+mj-lt"/>
              </a:rPr>
              <a:t> – Combating loneliness via community initiatives; </a:t>
            </a:r>
            <a:r>
              <a:rPr lang="en-US" sz="2400" dirty="0">
                <a:latin typeface="+mj-lt"/>
              </a:rPr>
              <a:t>Age UK </a:t>
            </a:r>
            <a:r>
              <a:rPr lang="en-US" sz="2400" dirty="0" err="1">
                <a:latin typeface="+mj-lt"/>
              </a:rPr>
              <a:t>programmes</a:t>
            </a:r>
            <a:r>
              <a:rPr lang="en-US" sz="2400" dirty="0">
                <a:latin typeface="+mj-lt"/>
              </a:rPr>
              <a:t> rely partly on voluntary funding; sustainability can be uncertain. (Age Uk, 2022).</a:t>
            </a:r>
            <a:endParaRPr lang="en-US" sz="2400" dirty="0">
              <a:effectLst/>
              <a:latin typeface="+mj-lt"/>
            </a:endParaRPr>
          </a:p>
          <a:p>
            <a:pPr marL="342900" indent="-342900">
              <a:lnSpc>
                <a:spcPct val="90000"/>
              </a:lnSpc>
              <a:spcBef>
                <a:spcPts val="1000"/>
              </a:spcBef>
              <a:buFont typeface="Wingdings" panose="05000000000000000000" pitchFamily="2" charset="2"/>
              <a:buChar char="q"/>
            </a:pPr>
            <a:r>
              <a:rPr lang="en-US" sz="2400" b="1" dirty="0">
                <a:effectLst/>
                <a:latin typeface="+mj-lt"/>
              </a:rPr>
              <a:t>Japan</a:t>
            </a:r>
            <a:r>
              <a:rPr lang="en-US" sz="2400" dirty="0">
                <a:effectLst/>
                <a:latin typeface="+mj-lt"/>
              </a:rPr>
              <a:t> – Elder care enhanced by robotics and technology; </a:t>
            </a:r>
            <a:r>
              <a:rPr lang="en-US" sz="2400" dirty="0">
                <a:latin typeface="+mj-lt"/>
              </a:rPr>
              <a:t>Japan’s technological model may not be culturally transferable to all societies. (</a:t>
            </a:r>
            <a:r>
              <a:rPr lang="en-GB" sz="2400" dirty="0"/>
              <a:t>Cabinet Office, Government of Japan, 2022)</a:t>
            </a:r>
            <a:endParaRPr lang="en-US" sz="2400" dirty="0">
              <a:effectLst/>
              <a:latin typeface="+mj-lt"/>
            </a:endParaRPr>
          </a:p>
        </p:txBody>
      </p:sp>
      <p:pic>
        <p:nvPicPr>
          <p:cNvPr id="5127" name="Picture 7" descr="Dementia Care in Sheffield - Dementia Support | Helping Hands">
            <a:extLst>
              <a:ext uri="{FF2B5EF4-FFF2-40B4-BE49-F238E27FC236}">
                <a16:creationId xmlns:a16="http://schemas.microsoft.com/office/drawing/2014/main" id="{A1A254E6-8A0A-60A1-4D9D-0D80059631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29987" b="3"/>
          <a:stretch>
            <a:fillRect/>
          </a:stretch>
        </p:blipFill>
        <p:spPr bwMode="auto">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rgbClr val="FFFFFF"/>
          </a:solidFill>
          <a:ln>
            <a:noFill/>
          </a:ln>
        </p:spPr>
      </p:pic>
      <p:sp>
        <p:nvSpPr>
          <p:cNvPr id="2" name="Slide Number Placeholder 1">
            <a:extLst>
              <a:ext uri="{FF2B5EF4-FFF2-40B4-BE49-F238E27FC236}">
                <a16:creationId xmlns:a16="http://schemas.microsoft.com/office/drawing/2014/main" id="{C67C0687-6361-E629-D141-27DF58FA6A69}"/>
              </a:ext>
            </a:extLst>
          </p:cNvPr>
          <p:cNvSpPr>
            <a:spLocks noGrp="1"/>
          </p:cNvSpPr>
          <p:nvPr>
            <p:ph type="sldNum" sz="quarter" idx="4"/>
          </p:nvPr>
        </p:nvSpPr>
        <p:spPr>
          <a:xfrm>
            <a:off x="11353800" y="5879804"/>
            <a:ext cx="661416" cy="895899"/>
          </a:xfrm>
        </p:spPr>
        <p:txBody>
          <a:bodyPr vert="horz" lIns="91440" tIns="45720" rIns="91440" bIns="45720" rtlCol="0" anchor="ctr">
            <a:normAutofit/>
          </a:bodyPr>
          <a:lstStyle/>
          <a:p>
            <a:pPr>
              <a:spcAft>
                <a:spcPts val="600"/>
              </a:spcAft>
            </a:pPr>
            <a:fld id="{58FB4751-880F-D840-AAA9-3A15815CC996}" type="slidenum">
              <a:rPr lang="en-US" smtClean="0"/>
              <a:pPr>
                <a:spcAft>
                  <a:spcPts val="600"/>
                </a:spcAft>
              </a:pPr>
              <a:t>14</a:t>
            </a:fld>
            <a:endParaRPr lang="en-US"/>
          </a:p>
        </p:txBody>
      </p:sp>
      <p:pic>
        <p:nvPicPr>
          <p:cNvPr id="6" name="Audio 5">
            <a:hlinkClick r:id="" action="ppaction://media"/>
            <a:extLst>
              <a:ext uri="{FF2B5EF4-FFF2-40B4-BE49-F238E27FC236}">
                <a16:creationId xmlns:a16="http://schemas.microsoft.com/office/drawing/2014/main" id="{79841A53-4E8A-2BE0-0547-FEFBB071705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29015217"/>
      </p:ext>
    </p:extLst>
  </p:cSld>
  <p:clrMapOvr>
    <a:masterClrMapping/>
  </p:clrMapOvr>
  <mc:AlternateContent xmlns:mc="http://schemas.openxmlformats.org/markup-compatibility/2006">
    <mc:Choice xmlns:p14="http://schemas.microsoft.com/office/powerpoint/2010/main" Requires="p14">
      <p:transition spd="slow" p14:dur="2000" advTm="75789"/>
    </mc:Choice>
    <mc:Fallback>
      <p:transition spd="slow" advTm="75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2F82E390-4A98-F2E1-2192-592125660362}"/>
              </a:ext>
            </a:extLst>
          </p:cNvPr>
          <p:cNvSpPr>
            <a:spLocks noGrp="1"/>
          </p:cNvSpPr>
          <p:nvPr>
            <p:ph type="title"/>
          </p:nvPr>
        </p:nvSpPr>
        <p:spPr>
          <a:xfrm>
            <a:off x="3073400" y="63499"/>
            <a:ext cx="8203628" cy="850901"/>
          </a:xfrm>
          <a:scene3d>
            <a:camera prst="perspectiveAbove"/>
            <a:lightRig rig="threePt" dir="t"/>
          </a:scene3d>
        </p:spPr>
        <p:txBody>
          <a:bodyPr vert="horz" lIns="91440" tIns="45720" rIns="91440" bIns="45720" rtlCol="0" anchor="b" anchorCtr="0">
            <a:normAutofit/>
          </a:bodyPr>
          <a:lstStyle/>
          <a:p>
            <a:r>
              <a:rPr lang="en-US" sz="4400" b="1" kern="1200" dirty="0">
                <a:latin typeface="+mj-lt"/>
                <a:ea typeface="+mj-ea"/>
                <a:cs typeface="+mj-cs"/>
              </a:rPr>
              <a:t>Recommendations</a:t>
            </a:r>
          </a:p>
        </p:txBody>
      </p:sp>
      <p:pic>
        <p:nvPicPr>
          <p:cNvPr id="6151" name="Picture 7" descr="London Ballpoint Pen in Black Pebble ...">
            <a:extLst>
              <a:ext uri="{FF2B5EF4-FFF2-40B4-BE49-F238E27FC236}">
                <a16:creationId xmlns:a16="http://schemas.microsoft.com/office/drawing/2014/main" id="{25475067-CC7B-5D0A-4D97-970CB85A782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4497" r="9004" b="2"/>
          <a:stretch>
            <a:fillRect/>
          </a:stretch>
        </p:blipFill>
        <p:spPr bwMode="auto">
          <a:xfrm>
            <a:off x="0" y="261780"/>
            <a:ext cx="2310828"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rgbClr val="FFFFFF"/>
          </a:solidFill>
        </p:spPr>
      </p:pic>
      <p:sp>
        <p:nvSpPr>
          <p:cNvPr id="3" name="Rectangle 1">
            <a:extLst>
              <a:ext uri="{FF2B5EF4-FFF2-40B4-BE49-F238E27FC236}">
                <a16:creationId xmlns:a16="http://schemas.microsoft.com/office/drawing/2014/main" id="{70E74C8D-2549-2D32-CA15-D7CFB30DA061}"/>
              </a:ext>
            </a:extLst>
          </p:cNvPr>
          <p:cNvSpPr>
            <a:spLocks noChangeArrowheads="1"/>
          </p:cNvSpPr>
          <p:nvPr/>
        </p:nvSpPr>
        <p:spPr bwMode="auto">
          <a:xfrm>
            <a:off x="2501900" y="914400"/>
            <a:ext cx="9537700" cy="588010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342900" indent="-342900">
              <a:buFont typeface="+mj-lt"/>
              <a:buAutoNum type="arabicPeriod"/>
            </a:pPr>
            <a:r>
              <a:rPr lang="en-GB" b="1" dirty="0">
                <a:latin typeface="+mj-lt"/>
              </a:rPr>
              <a:t>Strengthen Personalised, Continuity-Based Care</a:t>
            </a:r>
          </a:p>
          <a:p>
            <a:pPr marL="285750" indent="-285750">
              <a:buFont typeface="Courier New" panose="02070309020205020404" pitchFamily="49" charset="0"/>
              <a:buChar char="o"/>
            </a:pPr>
            <a:r>
              <a:rPr lang="en-GB" dirty="0">
                <a:latin typeface="+mj-lt"/>
              </a:rPr>
              <a:t>Maintain identity, routines, cultural and religious preferences (Continuity Theory).</a:t>
            </a:r>
          </a:p>
          <a:p>
            <a:pPr marL="285750" indent="-285750">
              <a:buFont typeface="Courier New" panose="02070309020205020404" pitchFamily="49" charset="0"/>
              <a:buChar char="o"/>
            </a:pPr>
            <a:r>
              <a:rPr lang="en-GB" dirty="0">
                <a:latin typeface="+mj-lt"/>
              </a:rPr>
              <a:t>Use life-story work and personalised care plans in care homes and day centres.</a:t>
            </a:r>
          </a:p>
          <a:p>
            <a:pPr marL="285750" indent="-285750">
              <a:buFont typeface="Courier New" panose="02070309020205020404" pitchFamily="49" charset="0"/>
              <a:buChar char="o"/>
            </a:pPr>
            <a:r>
              <a:rPr lang="en-GB" dirty="0">
                <a:latin typeface="+mj-lt"/>
              </a:rPr>
              <a:t>Promote dignity and independence under the </a:t>
            </a:r>
            <a:r>
              <a:rPr lang="en-GB" b="1" dirty="0">
                <a:latin typeface="+mj-lt"/>
              </a:rPr>
              <a:t>Care Act 2014</a:t>
            </a:r>
            <a:r>
              <a:rPr lang="en-GB" dirty="0">
                <a:latin typeface="+mj-lt"/>
              </a:rPr>
              <a:t> wellbeing principle.</a:t>
            </a:r>
          </a:p>
          <a:p>
            <a:r>
              <a:rPr lang="en-GB" b="1" dirty="0">
                <a:latin typeface="+mj-lt"/>
              </a:rPr>
              <a:t>2. Increase Funding &amp; Workforce Support</a:t>
            </a:r>
          </a:p>
          <a:p>
            <a:pPr marL="285750" indent="-285750">
              <a:buFont typeface="Courier New" panose="02070309020205020404" pitchFamily="49" charset="0"/>
              <a:buChar char="o"/>
            </a:pPr>
            <a:r>
              <a:rPr lang="en-GB" dirty="0">
                <a:latin typeface="+mj-lt"/>
              </a:rPr>
              <a:t>Improve staff pay, recruitment and retention.</a:t>
            </a:r>
          </a:p>
          <a:p>
            <a:pPr marL="285750" indent="-285750">
              <a:buFont typeface="Courier New" panose="02070309020205020404" pitchFamily="49" charset="0"/>
              <a:buChar char="o"/>
            </a:pPr>
            <a:r>
              <a:rPr lang="en-GB" dirty="0">
                <a:latin typeface="+mj-lt"/>
              </a:rPr>
              <a:t>Provide specialist dementia and Alzheimer’s training.</a:t>
            </a:r>
          </a:p>
          <a:p>
            <a:pPr marL="285750" indent="-285750">
              <a:buFont typeface="Courier New" panose="02070309020205020404" pitchFamily="49" charset="0"/>
              <a:buChar char="o"/>
            </a:pPr>
            <a:r>
              <a:rPr lang="en-GB" dirty="0">
                <a:latin typeface="+mj-lt"/>
              </a:rPr>
              <a:t>Ensure adequate staffing ratios to improve safety and quality of care.</a:t>
            </a:r>
          </a:p>
          <a:p>
            <a:r>
              <a:rPr lang="en-GB" b="1" dirty="0">
                <a:latin typeface="+mj-lt"/>
              </a:rPr>
              <a:t>3. Expand Community &amp; Preventative Services</a:t>
            </a:r>
          </a:p>
          <a:p>
            <a:pPr marL="285750" indent="-285750">
              <a:buFont typeface="Courier New" panose="02070309020205020404" pitchFamily="49" charset="0"/>
              <a:buChar char="o"/>
            </a:pPr>
            <a:r>
              <a:rPr lang="en-GB" dirty="0">
                <a:latin typeface="+mj-lt"/>
              </a:rPr>
              <a:t>Invest in day care centres and community outreach.</a:t>
            </a:r>
          </a:p>
          <a:p>
            <a:pPr marL="285750" indent="-285750">
              <a:buFont typeface="Courier New" panose="02070309020205020404" pitchFamily="49" charset="0"/>
              <a:buChar char="o"/>
            </a:pPr>
            <a:r>
              <a:rPr lang="en-GB" dirty="0">
                <a:latin typeface="+mj-lt"/>
              </a:rPr>
              <a:t>Reduce loneliness and delay unnecessary residential admissions.</a:t>
            </a:r>
          </a:p>
          <a:p>
            <a:pPr marL="285750" indent="-285750">
              <a:buFont typeface="Courier New" panose="02070309020205020404" pitchFamily="49" charset="0"/>
              <a:buChar char="o"/>
            </a:pPr>
            <a:r>
              <a:rPr lang="en-GB" dirty="0">
                <a:latin typeface="+mj-lt"/>
              </a:rPr>
              <a:t>Promote early dementia screening in line with the </a:t>
            </a:r>
            <a:r>
              <a:rPr lang="en-GB" b="1" dirty="0">
                <a:latin typeface="+mj-lt"/>
              </a:rPr>
              <a:t>NHS Long Term Plan (2019)</a:t>
            </a:r>
            <a:r>
              <a:rPr lang="en-GB" dirty="0">
                <a:latin typeface="+mj-lt"/>
              </a:rPr>
              <a:t>.</a:t>
            </a:r>
          </a:p>
          <a:p>
            <a:r>
              <a:rPr lang="en-GB" b="1" dirty="0">
                <a:latin typeface="+mj-lt"/>
              </a:rPr>
              <a:t>4. Develop Integrated Health &amp; Social Care Models</a:t>
            </a:r>
          </a:p>
          <a:p>
            <a:pPr marL="285750" indent="-285750">
              <a:buFont typeface="Courier New" panose="02070309020205020404" pitchFamily="49" charset="0"/>
              <a:buChar char="o"/>
            </a:pPr>
            <a:r>
              <a:rPr lang="en-GB" dirty="0">
                <a:latin typeface="+mj-lt"/>
              </a:rPr>
              <a:t>Strengthen collaboration between NHS, local authorities and care providers.</a:t>
            </a:r>
          </a:p>
          <a:p>
            <a:pPr marL="285750" indent="-285750">
              <a:buFont typeface="Courier New" panose="02070309020205020404" pitchFamily="49" charset="0"/>
              <a:buChar char="o"/>
            </a:pPr>
            <a:r>
              <a:rPr lang="en-GB" dirty="0">
                <a:latin typeface="+mj-lt"/>
              </a:rPr>
              <a:t>Improve shared digital care planning and data coordination.</a:t>
            </a:r>
          </a:p>
          <a:p>
            <a:r>
              <a:rPr lang="en-GB" b="1" dirty="0">
                <a:latin typeface="+mj-lt"/>
              </a:rPr>
              <a:t>5. Promote Ethical &amp; Cost-Effective Technology</a:t>
            </a:r>
          </a:p>
          <a:p>
            <a:pPr marL="285750" indent="-285750">
              <a:buFont typeface="Courier New" panose="02070309020205020404" pitchFamily="49" charset="0"/>
              <a:buChar char="o"/>
            </a:pPr>
            <a:r>
              <a:rPr lang="en-GB" dirty="0">
                <a:latin typeface="+mj-lt"/>
              </a:rPr>
              <a:t>Expand assistive technologies (e.g., fall detectors, medication reminders).</a:t>
            </a:r>
          </a:p>
          <a:p>
            <a:pPr marL="285750" indent="-285750">
              <a:buFont typeface="Courier New" panose="02070309020205020404" pitchFamily="49" charset="0"/>
              <a:buChar char="o"/>
            </a:pPr>
            <a:r>
              <a:rPr lang="en-GB" dirty="0">
                <a:latin typeface="+mj-lt"/>
              </a:rPr>
              <a:t>Ensure affordability and accessibility.</a:t>
            </a:r>
          </a:p>
          <a:p>
            <a:pPr marL="285750" indent="-285750">
              <a:buFont typeface="Courier New" panose="02070309020205020404" pitchFamily="49" charset="0"/>
              <a:buChar char="o"/>
            </a:pPr>
            <a:r>
              <a:rPr lang="en-GB" dirty="0">
                <a:latin typeface="+mj-lt"/>
              </a:rPr>
              <a:t>Protect privacy and dignity under the </a:t>
            </a:r>
            <a:r>
              <a:rPr lang="en-GB" b="1" dirty="0">
                <a:latin typeface="+mj-lt"/>
              </a:rPr>
              <a:t>Equality Act 2010</a:t>
            </a:r>
            <a:r>
              <a:rPr lang="en-GB" dirty="0">
                <a:latin typeface="+mj-lt"/>
              </a:rPr>
              <a:t>.</a:t>
            </a:r>
          </a:p>
          <a:p>
            <a:pPr marL="285750" marR="0" lvl="0" indent="-285750" fontAlgn="base">
              <a:lnSpc>
                <a:spcPct val="90000"/>
              </a:lnSpc>
              <a:spcBef>
                <a:spcPts val="1000"/>
              </a:spcBef>
              <a:spcAft>
                <a:spcPct val="0"/>
              </a:spcAft>
              <a:buClrTx/>
              <a:buSzTx/>
              <a:buFont typeface="Wingdings" panose="05000000000000000000" pitchFamily="2" charset="2"/>
              <a:buChar char="Ø"/>
              <a:tabLst/>
            </a:pPr>
            <a:endParaRPr kumimoji="0" lang="en-US" altLang="en-US" sz="1600" b="0" i="0" u="none" strike="noStrike" cap="all" normalizeH="0" baseline="0" dirty="0">
              <a:ln>
                <a:noFill/>
              </a:ln>
              <a:effectLst/>
              <a:latin typeface="+mj-lt"/>
            </a:endParaRPr>
          </a:p>
        </p:txBody>
      </p:sp>
      <p:sp>
        <p:nvSpPr>
          <p:cNvPr id="2" name="Slide Number Placeholder 1" hidden="1">
            <a:extLst>
              <a:ext uri="{FF2B5EF4-FFF2-40B4-BE49-F238E27FC236}">
                <a16:creationId xmlns:a16="http://schemas.microsoft.com/office/drawing/2014/main" id="{0E23CD85-17EC-25E9-634F-B436BCF7DF22}"/>
              </a:ext>
            </a:extLst>
          </p:cNvPr>
          <p:cNvSpPr>
            <a:spLocks noGrp="1"/>
          </p:cNvSpPr>
          <p:nvPr>
            <p:ph type="sldNum" sz="quarter" idx="4294967295"/>
          </p:nvPr>
        </p:nvSpPr>
        <p:spPr>
          <a:xfrm>
            <a:off x="11353800" y="5879804"/>
            <a:ext cx="661416" cy="895899"/>
          </a:xfrm>
        </p:spPr>
        <p:txBody>
          <a:bodyPr vert="horz" lIns="91440" tIns="45720" rIns="91440" bIns="45720" rtlCol="0" anchor="ctr">
            <a:normAutofit/>
          </a:bodyPr>
          <a:lstStyle/>
          <a:p>
            <a:pPr>
              <a:spcAft>
                <a:spcPts val="600"/>
              </a:spcAft>
            </a:pPr>
            <a:fld id="{58FB4751-880F-D840-AAA9-3A15815CC996}" type="slidenum">
              <a:rPr lang="en-US" smtClean="0"/>
              <a:pPr>
                <a:spcAft>
                  <a:spcPts val="600"/>
                </a:spcAft>
              </a:pPr>
              <a:t>15</a:t>
            </a:fld>
            <a:endParaRPr lang="en-US"/>
          </a:p>
        </p:txBody>
      </p:sp>
      <p:pic>
        <p:nvPicPr>
          <p:cNvPr id="6" name="Audio 5">
            <a:hlinkClick r:id="" action="ppaction://media"/>
            <a:extLst>
              <a:ext uri="{FF2B5EF4-FFF2-40B4-BE49-F238E27FC236}">
                <a16:creationId xmlns:a16="http://schemas.microsoft.com/office/drawing/2014/main" id="{52281C55-9550-A99B-7233-0DEA84C56F5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75899759"/>
      </p:ext>
    </p:extLst>
  </p:cSld>
  <p:clrMapOvr>
    <a:masterClrMapping/>
  </p:clrMapOvr>
  <mc:AlternateContent xmlns:mc="http://schemas.openxmlformats.org/markup-compatibility/2006">
    <mc:Choice xmlns:p14="http://schemas.microsoft.com/office/powerpoint/2010/main" Requires="p14">
      <p:transition spd="slow" p14:dur="2000" advTm="72681"/>
    </mc:Choice>
    <mc:Fallback>
      <p:transition spd="slow" advTm="72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2951753-D967-191F-9E80-8E69223054F2}"/>
              </a:ext>
            </a:extLst>
          </p:cNvPr>
          <p:cNvSpPr>
            <a:spLocks noGrp="1"/>
          </p:cNvSpPr>
          <p:nvPr>
            <p:ph type="title"/>
          </p:nvPr>
        </p:nvSpPr>
        <p:spPr>
          <a:xfrm>
            <a:off x="851771" y="450937"/>
            <a:ext cx="3118980" cy="676405"/>
          </a:xfrm>
        </p:spPr>
        <p:txBody>
          <a:bodyPr vert="horz" lIns="91440" tIns="45720" rIns="91440" bIns="45720" rtlCol="0" anchor="b" anchorCtr="0">
            <a:normAutofit/>
          </a:bodyPr>
          <a:lstStyle/>
          <a:p>
            <a:r>
              <a:rPr lang="en-US" sz="4000" b="1" kern="1200" dirty="0">
                <a:latin typeface="+mj-lt"/>
                <a:ea typeface="+mj-ea"/>
                <a:cs typeface="+mj-cs"/>
              </a:rPr>
              <a:t>Conclusion</a:t>
            </a:r>
          </a:p>
        </p:txBody>
      </p:sp>
      <p:pic>
        <p:nvPicPr>
          <p:cNvPr id="6" name="Picture 5">
            <a:extLst>
              <a:ext uri="{FF2B5EF4-FFF2-40B4-BE49-F238E27FC236}">
                <a16:creationId xmlns:a16="http://schemas.microsoft.com/office/drawing/2014/main" id="{C9B62680-C992-4A1A-4746-22A4E879BF14}"/>
              </a:ext>
            </a:extLst>
          </p:cNvPr>
          <p:cNvPicPr>
            <a:picLocks noChangeAspect="1"/>
          </p:cNvPicPr>
          <p:nvPr/>
        </p:nvPicPr>
        <p:blipFill>
          <a:blip r:embed="rId5"/>
          <a:srcRect l="12140" r="9301"/>
          <a:stretch>
            <a:fillRect/>
          </a:stretch>
        </p:blipFill>
        <p:spPr>
          <a:xfrm>
            <a:off x="8066762" y="1241410"/>
            <a:ext cx="3948454" cy="4420354"/>
          </a:xfrm>
          <a:prstGeom prst="rect">
            <a:avLst/>
          </a:prstGeom>
          <a:noFill/>
          <a:effectLst>
            <a:innerShdw blurRad="114300">
              <a:prstClr val="black"/>
            </a:innerShdw>
          </a:effectLst>
          <a:scene3d>
            <a:camera prst="perspectiveContrastingLeftFacing"/>
            <a:lightRig rig="threePt" dir="t"/>
          </a:scene3d>
          <a:sp3d>
            <a:bevelT w="101600" prst="riblet"/>
          </a:sp3d>
        </p:spPr>
      </p:pic>
      <p:sp>
        <p:nvSpPr>
          <p:cNvPr id="3" name="Rectangle 1">
            <a:extLst>
              <a:ext uri="{FF2B5EF4-FFF2-40B4-BE49-F238E27FC236}">
                <a16:creationId xmlns:a16="http://schemas.microsoft.com/office/drawing/2014/main" id="{418B3917-0D45-99A3-3126-7C4EC9CF7225}"/>
              </a:ext>
            </a:extLst>
          </p:cNvPr>
          <p:cNvSpPr>
            <a:spLocks noChangeArrowheads="1"/>
          </p:cNvSpPr>
          <p:nvPr/>
        </p:nvSpPr>
        <p:spPr bwMode="auto">
          <a:xfrm>
            <a:off x="507491" y="1241409"/>
            <a:ext cx="7296223" cy="516565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342900" marR="0" lvl="0" indent="-342900" fontAlgn="base">
              <a:lnSpc>
                <a:spcPct val="90000"/>
              </a:lnSpc>
              <a:spcBef>
                <a:spcPts val="1000"/>
              </a:spcBef>
              <a:spcAft>
                <a:spcPct val="0"/>
              </a:spcAft>
              <a:buClrTx/>
              <a:buSzTx/>
              <a:buFont typeface="Wingdings" panose="05000000000000000000" pitchFamily="2" charset="2"/>
              <a:buChar char="v"/>
              <a:tabLst/>
            </a:pPr>
            <a:r>
              <a:rPr kumimoji="0" lang="en-US" altLang="en-US" sz="2400" b="1" i="0" u="none" strike="noStrike" cap="none" normalizeH="0" baseline="0" dirty="0">
                <a:ln>
                  <a:noFill/>
                </a:ln>
                <a:effectLst/>
                <a:latin typeface="+mj-lt"/>
              </a:rPr>
              <a:t>Care homes &amp; day </a:t>
            </a:r>
            <a:r>
              <a:rPr kumimoji="0" lang="en-US" altLang="en-US" sz="2400" b="1" i="0" u="none" strike="noStrike" cap="none" normalizeH="0" baseline="0" dirty="0" err="1">
                <a:ln>
                  <a:noFill/>
                </a:ln>
                <a:effectLst/>
                <a:latin typeface="+mj-lt"/>
              </a:rPr>
              <a:t>centres</a:t>
            </a:r>
            <a:r>
              <a:rPr kumimoji="0" lang="en-US" altLang="en-US" sz="2400" b="0" i="0" u="none" strike="noStrike" cap="none" normalizeH="0" baseline="0" dirty="0">
                <a:ln>
                  <a:noFill/>
                </a:ln>
                <a:effectLst/>
                <a:latin typeface="+mj-lt"/>
              </a:rPr>
              <a:t> – Provide essential support, social engagement, and independence for older adults.</a:t>
            </a:r>
          </a:p>
          <a:p>
            <a:pPr marL="342900" marR="0" lvl="0" indent="-342900" fontAlgn="base">
              <a:lnSpc>
                <a:spcPct val="90000"/>
              </a:lnSpc>
              <a:spcBef>
                <a:spcPts val="1000"/>
              </a:spcBef>
              <a:spcAft>
                <a:spcPct val="0"/>
              </a:spcAft>
              <a:buClrTx/>
              <a:buSzTx/>
              <a:buFont typeface="Wingdings" panose="05000000000000000000" pitchFamily="2" charset="2"/>
              <a:buChar char="v"/>
              <a:tabLst/>
            </a:pPr>
            <a:r>
              <a:rPr kumimoji="0" lang="en-US" altLang="en-US" sz="2400" b="1" i="0" u="none" strike="noStrike" cap="none" normalizeH="0" baseline="0" dirty="0">
                <a:ln>
                  <a:noFill/>
                </a:ln>
                <a:effectLst/>
                <a:latin typeface="+mj-lt"/>
              </a:rPr>
              <a:t>Theory matters</a:t>
            </a:r>
            <a:r>
              <a:rPr kumimoji="0" lang="en-US" altLang="en-US" sz="2400" b="0" i="0" u="none" strike="noStrike" cap="none" normalizeH="0" baseline="0" dirty="0">
                <a:ln>
                  <a:noFill/>
                </a:ln>
                <a:effectLst/>
                <a:latin typeface="+mj-lt"/>
              </a:rPr>
              <a:t> – Continuity Theory highlights identity and routine; Disengagement Theory reminds us not all withdrawal is voluntary.</a:t>
            </a:r>
          </a:p>
          <a:p>
            <a:pPr marL="342900" marR="0" lvl="0" indent="-342900" fontAlgn="base">
              <a:lnSpc>
                <a:spcPct val="90000"/>
              </a:lnSpc>
              <a:spcBef>
                <a:spcPts val="1000"/>
              </a:spcBef>
              <a:spcAft>
                <a:spcPct val="0"/>
              </a:spcAft>
              <a:buClrTx/>
              <a:buSzTx/>
              <a:buFont typeface="Wingdings" panose="05000000000000000000" pitchFamily="2" charset="2"/>
              <a:buChar char="v"/>
              <a:tabLst/>
            </a:pPr>
            <a:r>
              <a:rPr kumimoji="0" lang="en-US" altLang="en-US" sz="2400" b="1" i="0" u="none" strike="noStrike" cap="none" normalizeH="0" baseline="0" dirty="0">
                <a:ln>
                  <a:noFill/>
                </a:ln>
                <a:effectLst/>
                <a:latin typeface="+mj-lt"/>
              </a:rPr>
              <a:t>Policy &amp; legislation</a:t>
            </a:r>
            <a:r>
              <a:rPr kumimoji="0" lang="en-US" altLang="en-US" sz="2400" b="0" i="0" u="none" strike="noStrike" cap="none" normalizeH="0" baseline="0" dirty="0">
                <a:ln>
                  <a:noFill/>
                </a:ln>
                <a:effectLst/>
                <a:latin typeface="+mj-lt"/>
              </a:rPr>
              <a:t> – Care Act 2014 and Equality Act 2010 guide safe, person-</a:t>
            </a:r>
            <a:r>
              <a:rPr kumimoji="0" lang="en-US" altLang="en-US" sz="2400" b="0" i="0" u="none" strike="noStrike" cap="none" normalizeH="0" baseline="0" dirty="0" err="1">
                <a:ln>
                  <a:noFill/>
                </a:ln>
                <a:effectLst/>
                <a:latin typeface="+mj-lt"/>
              </a:rPr>
              <a:t>centred</a:t>
            </a:r>
            <a:r>
              <a:rPr kumimoji="0" lang="en-US" altLang="en-US" sz="2400" b="0" i="0" u="none" strike="noStrike" cap="none" normalizeH="0" baseline="0" dirty="0">
                <a:ln>
                  <a:noFill/>
                </a:ln>
                <a:effectLst/>
                <a:latin typeface="+mj-lt"/>
              </a:rPr>
              <a:t>, and equitable care.</a:t>
            </a:r>
          </a:p>
          <a:p>
            <a:pPr marL="342900" marR="0" lvl="0" indent="-342900" fontAlgn="base">
              <a:lnSpc>
                <a:spcPct val="90000"/>
              </a:lnSpc>
              <a:spcBef>
                <a:spcPts val="1000"/>
              </a:spcBef>
              <a:spcAft>
                <a:spcPct val="0"/>
              </a:spcAft>
              <a:buClrTx/>
              <a:buSzTx/>
              <a:buFont typeface="Wingdings" panose="05000000000000000000" pitchFamily="2" charset="2"/>
              <a:buChar char="v"/>
              <a:tabLst/>
            </a:pPr>
            <a:r>
              <a:rPr kumimoji="0" lang="en-US" altLang="en-US" sz="2400" b="1" i="0" u="none" strike="noStrike" cap="none" normalizeH="0" baseline="0" dirty="0">
                <a:ln>
                  <a:noFill/>
                </a:ln>
                <a:effectLst/>
                <a:latin typeface="+mj-lt"/>
              </a:rPr>
              <a:t>Innovation &amp; improvement</a:t>
            </a:r>
            <a:r>
              <a:rPr kumimoji="0" lang="en-US" altLang="en-US" sz="2400" b="0" i="0" u="none" strike="noStrike" cap="none" normalizeH="0" baseline="0" dirty="0">
                <a:ln>
                  <a:noFill/>
                </a:ln>
                <a:effectLst/>
                <a:latin typeface="+mj-lt"/>
              </a:rPr>
              <a:t> – Technology and </a:t>
            </a:r>
            <a:r>
              <a:rPr kumimoji="0" lang="en-US" altLang="en-US" sz="2400" b="0" i="0" u="none" strike="noStrike" cap="none" normalizeH="0" baseline="0" dirty="0" err="1">
                <a:ln>
                  <a:noFill/>
                </a:ln>
                <a:effectLst/>
                <a:latin typeface="+mj-lt"/>
              </a:rPr>
              <a:t>personalised</a:t>
            </a:r>
            <a:r>
              <a:rPr kumimoji="0" lang="en-US" altLang="en-US" sz="2400" b="0" i="0" u="none" strike="noStrike" cap="none" normalizeH="0" baseline="0" dirty="0">
                <a:ln>
                  <a:noFill/>
                </a:ln>
                <a:effectLst/>
                <a:latin typeface="+mj-lt"/>
              </a:rPr>
              <a:t> approaches can enhance care, but ethical, financial, and staffing challenges must be considered.</a:t>
            </a:r>
          </a:p>
        </p:txBody>
      </p:sp>
      <p:sp>
        <p:nvSpPr>
          <p:cNvPr id="2" name="Slide Number Placeholder 1">
            <a:extLst>
              <a:ext uri="{FF2B5EF4-FFF2-40B4-BE49-F238E27FC236}">
                <a16:creationId xmlns:a16="http://schemas.microsoft.com/office/drawing/2014/main" id="{A791AB72-A80A-4CB2-1119-3E8096F3EF4C}"/>
              </a:ext>
            </a:extLst>
          </p:cNvPr>
          <p:cNvSpPr>
            <a:spLocks noGrp="1"/>
          </p:cNvSpPr>
          <p:nvPr>
            <p:ph type="sldNum" sz="quarter" idx="4"/>
          </p:nvPr>
        </p:nvSpPr>
        <p:spPr>
          <a:xfrm>
            <a:off x="11353800" y="5879804"/>
            <a:ext cx="661416" cy="895899"/>
          </a:xfrm>
        </p:spPr>
        <p:txBody>
          <a:bodyPr vert="horz" lIns="91440" tIns="45720" rIns="91440" bIns="45720" rtlCol="0" anchor="ctr">
            <a:normAutofit/>
          </a:bodyPr>
          <a:lstStyle/>
          <a:p>
            <a:pPr>
              <a:spcAft>
                <a:spcPts val="600"/>
              </a:spcAft>
            </a:pPr>
            <a:fld id="{58FB4751-880F-D840-AAA9-3A15815CC996}" type="slidenum">
              <a:rPr lang="en-US" smtClean="0"/>
              <a:pPr>
                <a:spcAft>
                  <a:spcPts val="600"/>
                </a:spcAft>
              </a:pPr>
              <a:t>16</a:t>
            </a:fld>
            <a:endParaRPr lang="en-US" dirty="0"/>
          </a:p>
        </p:txBody>
      </p:sp>
      <p:sp>
        <p:nvSpPr>
          <p:cNvPr id="9" name="TextBox 8">
            <a:extLst>
              <a:ext uri="{FF2B5EF4-FFF2-40B4-BE49-F238E27FC236}">
                <a16:creationId xmlns:a16="http://schemas.microsoft.com/office/drawing/2014/main" id="{B177F38F-C311-2200-2B3B-6685F48E5E02}"/>
              </a:ext>
            </a:extLst>
          </p:cNvPr>
          <p:cNvSpPr txBox="1"/>
          <p:nvPr/>
        </p:nvSpPr>
        <p:spPr>
          <a:xfrm>
            <a:off x="8959228" y="5906022"/>
            <a:ext cx="1950933" cy="369332"/>
          </a:xfrm>
          <a:prstGeom prst="rect">
            <a:avLst/>
          </a:prstGeom>
          <a:noFill/>
        </p:spPr>
        <p:txBody>
          <a:bodyPr wrap="square">
            <a:spAutoFit/>
          </a:bodyPr>
          <a:lstStyle/>
          <a:p>
            <a:r>
              <a:rPr lang="en-GB" sz="1800" dirty="0">
                <a:latin typeface="Arial Nova" panose="020B0504020202020204" pitchFamily="34" charset="0"/>
              </a:rPr>
              <a:t>Glasby, J. (2017</a:t>
            </a:r>
            <a:endParaRPr lang="en-GB" dirty="0"/>
          </a:p>
        </p:txBody>
      </p:sp>
      <p:pic>
        <p:nvPicPr>
          <p:cNvPr id="7" name="Audio 6">
            <a:hlinkClick r:id="" action="ppaction://media"/>
            <a:extLst>
              <a:ext uri="{FF2B5EF4-FFF2-40B4-BE49-F238E27FC236}">
                <a16:creationId xmlns:a16="http://schemas.microsoft.com/office/drawing/2014/main" id="{D15B29CA-6135-9549-304B-9CB6DCFFF9E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8835014"/>
      </p:ext>
    </p:extLst>
  </p:cSld>
  <p:clrMapOvr>
    <a:masterClrMapping/>
  </p:clrMapOvr>
  <mc:AlternateContent xmlns:mc="http://schemas.openxmlformats.org/markup-compatibility/2006">
    <mc:Choice xmlns:p14="http://schemas.microsoft.com/office/powerpoint/2010/main" Requires="p14">
      <p:transition spd="slow" p14:dur="2000" advTm="32570"/>
    </mc:Choice>
    <mc:Fallback>
      <p:transition spd="slow" advTm="32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F2D84-277F-4946-53C5-182A37B00F03}"/>
              </a:ext>
            </a:extLst>
          </p:cNvPr>
          <p:cNvSpPr>
            <a:spLocks noGrp="1"/>
          </p:cNvSpPr>
          <p:nvPr>
            <p:ph type="title"/>
          </p:nvPr>
        </p:nvSpPr>
        <p:spPr>
          <a:xfrm>
            <a:off x="501041" y="275573"/>
            <a:ext cx="10773510" cy="646331"/>
          </a:xfrm>
        </p:spPr>
        <p:txBody>
          <a:bodyPr/>
          <a:lstStyle/>
          <a:p>
            <a:r>
              <a:rPr lang="en-GB" b="1" dirty="0"/>
              <a:t>References</a:t>
            </a:r>
          </a:p>
        </p:txBody>
      </p:sp>
      <p:sp>
        <p:nvSpPr>
          <p:cNvPr id="4" name="Slide Number Placeholder 3">
            <a:extLst>
              <a:ext uri="{FF2B5EF4-FFF2-40B4-BE49-F238E27FC236}">
                <a16:creationId xmlns:a16="http://schemas.microsoft.com/office/drawing/2014/main" id="{579C0B4F-085E-6CA3-1FC3-9FD03BCDAD90}"/>
              </a:ext>
            </a:extLst>
          </p:cNvPr>
          <p:cNvSpPr>
            <a:spLocks noGrp="1"/>
          </p:cNvSpPr>
          <p:nvPr>
            <p:ph type="sldNum" sz="quarter" idx="4"/>
          </p:nvPr>
        </p:nvSpPr>
        <p:spPr/>
        <p:txBody>
          <a:bodyPr/>
          <a:lstStyle/>
          <a:p>
            <a:fld id="{58FB4751-880F-D840-AAA9-3A15815CC996}" type="slidenum">
              <a:rPr lang="en-US" smtClean="0"/>
              <a:pPr/>
              <a:t>17</a:t>
            </a:fld>
            <a:endParaRPr lang="en-US" dirty="0"/>
          </a:p>
        </p:txBody>
      </p:sp>
      <p:sp>
        <p:nvSpPr>
          <p:cNvPr id="6" name="TextBox 5">
            <a:extLst>
              <a:ext uri="{FF2B5EF4-FFF2-40B4-BE49-F238E27FC236}">
                <a16:creationId xmlns:a16="http://schemas.microsoft.com/office/drawing/2014/main" id="{693159EE-B984-9354-4B47-F4668EB1099F}"/>
              </a:ext>
            </a:extLst>
          </p:cNvPr>
          <p:cNvSpPr txBox="1"/>
          <p:nvPr/>
        </p:nvSpPr>
        <p:spPr>
          <a:xfrm>
            <a:off x="176784" y="1004705"/>
            <a:ext cx="11838432" cy="5293757"/>
          </a:xfrm>
          <a:prstGeom prst="rect">
            <a:avLst/>
          </a:prstGeom>
          <a:noFill/>
        </p:spPr>
        <p:txBody>
          <a:bodyPr wrap="square">
            <a:spAutoFit/>
          </a:bodyPr>
          <a:lstStyle/>
          <a:p>
            <a:r>
              <a:rPr lang="en-GB" sz="2000" dirty="0">
                <a:latin typeface="Arial Nova" panose="020B0504020202020204" pitchFamily="34" charset="0"/>
              </a:rPr>
              <a:t>Adaptive Clothing Australia (2025) </a:t>
            </a:r>
            <a:r>
              <a:rPr lang="en-GB" sz="2000" i="1" dirty="0">
                <a:latin typeface="Arial Nova" panose="020B0504020202020204" pitchFamily="34" charset="0"/>
              </a:rPr>
              <a:t>The future of robotics in elderly care.</a:t>
            </a:r>
            <a:r>
              <a:rPr lang="en-GB" sz="2000" dirty="0">
                <a:latin typeface="Arial Nova" panose="020B0504020202020204" pitchFamily="34" charset="0"/>
              </a:rPr>
              <a:t> Available at: </a:t>
            </a:r>
            <a:r>
              <a:rPr lang="en-GB" sz="2000" dirty="0">
                <a:latin typeface="Arial Nova" panose="020B0504020202020204" pitchFamily="34" charset="0"/>
                <a:hlinkClick r:id="rId4"/>
              </a:rPr>
              <a:t>https://www.adaptiveclothingaustralia.com/post/the-future-of-robotics-in-elderly-care</a:t>
            </a:r>
            <a:r>
              <a:rPr lang="en-GB" sz="2000" dirty="0">
                <a:latin typeface="Arial Nova" panose="020B0504020202020204" pitchFamily="34" charset="0"/>
              </a:rPr>
              <a:t> (Accessed: 22 February 2026).</a:t>
            </a:r>
          </a:p>
          <a:p>
            <a:r>
              <a:rPr lang="en-GB" sz="2000" dirty="0">
                <a:latin typeface="Arial Nova" panose="020B0504020202020204" pitchFamily="34" charset="0"/>
              </a:rPr>
              <a:t>Age UK (2019) </a:t>
            </a:r>
            <a:r>
              <a:rPr lang="en-GB" sz="2000" i="1" dirty="0">
                <a:latin typeface="Arial Nova" panose="020B0504020202020204" pitchFamily="34" charset="0"/>
              </a:rPr>
              <a:t>Mental health (England).</a:t>
            </a:r>
            <a:r>
              <a:rPr lang="en-GB" sz="2000" dirty="0">
                <a:latin typeface="Arial Nova" panose="020B0504020202020204" pitchFamily="34" charset="0"/>
              </a:rPr>
              <a:t> Available at: </a:t>
            </a:r>
            <a:r>
              <a:rPr lang="en-GB" sz="2000" dirty="0">
                <a:latin typeface="Arial Nova" panose="020B0504020202020204" pitchFamily="34" charset="0"/>
                <a:hlinkClick r:id="rId5"/>
              </a:rPr>
              <a:t>https://www.ageuk.org.uk/globalassets/ageuk/documents/policy-positions/health-and-wellbeing/ppp_mental_health_england.pdf</a:t>
            </a:r>
            <a:r>
              <a:rPr lang="en-GB" sz="2000" dirty="0">
                <a:latin typeface="Arial Nova" panose="020B0504020202020204" pitchFamily="34" charset="0"/>
              </a:rPr>
              <a:t> (Accessed: 20 February 2026).</a:t>
            </a:r>
          </a:p>
          <a:p>
            <a:r>
              <a:rPr lang="en-GB" altLang="en-US" sz="2000" dirty="0">
                <a:latin typeface="Arial Nova" panose="020B0504020202020204" pitchFamily="34" charset="0"/>
              </a:rPr>
              <a:t>Age UK (2022) Loneliness in later life. London: Age UK. Available at: https://www.ageuk.org.uk/globalassets/age-uk/documents/reports-and-publications/reports-and-briefings/loneliness/loneliness-in-later-life-2022.pdf (Accessed: 27 February 2026).</a:t>
            </a:r>
          </a:p>
          <a:p>
            <a:r>
              <a:rPr lang="en-GB" sz="2000" dirty="0">
                <a:latin typeface="Arial Nova" panose="020B0504020202020204" pitchFamily="34" charset="0"/>
              </a:rPr>
              <a:t>Alzheimer’s Society (2023) </a:t>
            </a:r>
            <a:r>
              <a:rPr lang="en-GB" sz="2000" i="1" dirty="0">
                <a:latin typeface="Arial Nova" panose="020B0504020202020204" pitchFamily="34" charset="0"/>
              </a:rPr>
              <a:t>What is dementia?</a:t>
            </a:r>
            <a:r>
              <a:rPr lang="en-GB" sz="2000" dirty="0">
                <a:latin typeface="Arial Nova" panose="020B0504020202020204" pitchFamily="34" charset="0"/>
              </a:rPr>
              <a:t> Available at: </a:t>
            </a:r>
            <a:r>
              <a:rPr lang="en-GB" sz="2000" dirty="0">
                <a:latin typeface="Arial Nova" panose="020B0504020202020204" pitchFamily="34" charset="0"/>
                <a:hlinkClick r:id="rId6"/>
              </a:rPr>
              <a:t>https://www.alzheimers.org.uk/about-dementia/types-dementia/what-is-dementia</a:t>
            </a:r>
            <a:r>
              <a:rPr lang="en-GB" sz="2000" dirty="0">
                <a:latin typeface="Arial Nova" panose="020B0504020202020204" pitchFamily="34" charset="0"/>
              </a:rPr>
              <a:t> (Accessed: 27 February 2026).</a:t>
            </a:r>
          </a:p>
          <a:p>
            <a:r>
              <a:rPr lang="en-GB" sz="2000" dirty="0">
                <a:latin typeface="Arial Nova" panose="020B0504020202020204" pitchFamily="34" charset="0"/>
              </a:rPr>
              <a:t>Brooker, D. and Latham, I. (2016) </a:t>
            </a:r>
            <a:r>
              <a:rPr lang="en-GB" sz="2000" i="1" dirty="0">
                <a:latin typeface="Arial Nova" panose="020B0504020202020204" pitchFamily="34" charset="0"/>
              </a:rPr>
              <a:t>Person-centred dementia care: Making services better with the VIPS framework.</a:t>
            </a:r>
            <a:r>
              <a:rPr lang="en-GB" sz="2000" dirty="0">
                <a:latin typeface="Arial Nova" panose="020B0504020202020204" pitchFamily="34" charset="0"/>
              </a:rPr>
              <a:t> 2nd </a:t>
            </a:r>
            <a:r>
              <a:rPr lang="en-GB" sz="2000" dirty="0" err="1">
                <a:latin typeface="Arial Nova" panose="020B0504020202020204" pitchFamily="34" charset="0"/>
              </a:rPr>
              <a:t>edn</a:t>
            </a:r>
            <a:r>
              <a:rPr lang="en-GB" sz="2000" dirty="0">
                <a:latin typeface="Arial Nova" panose="020B0504020202020204" pitchFamily="34" charset="0"/>
              </a:rPr>
              <a:t>. London: Jessica Kingsley Publishers.</a:t>
            </a:r>
          </a:p>
          <a:p>
            <a:r>
              <a:rPr lang="en-GB" sz="2000" dirty="0">
                <a:latin typeface="Arial Nova" panose="020B0504020202020204" pitchFamily="34" charset="0"/>
              </a:rPr>
              <a:t>Cabinet Office, Government of Japan (2022) </a:t>
            </a:r>
            <a:r>
              <a:rPr lang="en-GB" sz="2000" i="1" dirty="0">
                <a:latin typeface="Arial Nova" panose="020B0504020202020204" pitchFamily="34" charset="0"/>
              </a:rPr>
              <a:t>Annual report on the ageing society 2022.</a:t>
            </a:r>
            <a:r>
              <a:rPr lang="en-GB" sz="2000" dirty="0">
                <a:latin typeface="Arial Nova" panose="020B0504020202020204" pitchFamily="34" charset="0"/>
              </a:rPr>
              <a:t> Tokyo: Cabinet Office, Government of Japan. Available at: </a:t>
            </a:r>
            <a:r>
              <a:rPr lang="en-GB" sz="2000" dirty="0">
                <a:latin typeface="Arial Nova" panose="020B0504020202020204" pitchFamily="34" charset="0"/>
                <a:hlinkClick r:id="rId7"/>
              </a:rPr>
              <a:t>https://www8.cao.go.jp/kourei/english/annualreport/2022/pdf/2022.pdf</a:t>
            </a:r>
            <a:r>
              <a:rPr lang="en-GB" sz="2000" dirty="0">
                <a:latin typeface="Arial Nova" panose="020B0504020202020204" pitchFamily="34" charset="0"/>
              </a:rPr>
              <a:t> (Accessed: 26 February 2026).</a:t>
            </a:r>
          </a:p>
          <a:p>
            <a:pPr marL="285750" indent="-285750" eaLnBrk="1" hangingPunct="1">
              <a:buFont typeface="Arial" panose="020B0604020202020204" pitchFamily="34" charset="0"/>
              <a:buChar char="•"/>
            </a:pPr>
            <a:endParaRPr lang="en-GB" altLang="en-US" sz="1800" dirty="0"/>
          </a:p>
        </p:txBody>
      </p:sp>
      <p:pic>
        <p:nvPicPr>
          <p:cNvPr id="7" name="Audio 6">
            <a:hlinkClick r:id="" action="ppaction://media"/>
            <a:extLst>
              <a:ext uri="{FF2B5EF4-FFF2-40B4-BE49-F238E27FC236}">
                <a16:creationId xmlns:a16="http://schemas.microsoft.com/office/drawing/2014/main" id="{8977EF5B-8F05-B88A-8DCC-F5DCB31063A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3548928"/>
      </p:ext>
    </p:extLst>
  </p:cSld>
  <p:clrMapOvr>
    <a:masterClrMapping/>
  </p:clrMapOvr>
  <mc:AlternateContent xmlns:mc="http://schemas.openxmlformats.org/markup-compatibility/2006">
    <mc:Choice xmlns:p14="http://schemas.microsoft.com/office/powerpoint/2010/main" Requires="p14">
      <p:transition spd="slow" p14:dur="2000" advTm="2271"/>
    </mc:Choice>
    <mc:Fallback>
      <p:transition spd="slow" advTm="2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F084FBB-4F6E-9A4F-5454-AC4E0AA980A5}"/>
              </a:ext>
            </a:extLst>
          </p:cNvPr>
          <p:cNvSpPr txBox="1"/>
          <p:nvPr/>
        </p:nvSpPr>
        <p:spPr>
          <a:xfrm>
            <a:off x="176784" y="263047"/>
            <a:ext cx="11838432" cy="6512656"/>
          </a:xfrm>
          <a:prstGeom prst="rect">
            <a:avLst/>
          </a:prstGeom>
        </p:spPr>
        <p:txBody>
          <a:bodyPr vert="horz" lIns="91440" tIns="45720" rIns="91440" bIns="45720" rtlCol="0">
            <a:normAutofit fontScale="92500" lnSpcReduction="10000"/>
          </a:bodyPr>
          <a:lstStyle/>
          <a:p>
            <a:pPr marL="285750" indent="-285750">
              <a:buFont typeface="Arial" panose="020B0604020202020204" pitchFamily="34" charset="0"/>
              <a:buChar char="•"/>
            </a:pPr>
            <a:endParaRPr lang="en-GB" sz="1600" b="1" dirty="0">
              <a:latin typeface="Arial Nova" panose="020B0504020202020204" pitchFamily="34" charset="0"/>
            </a:endParaRPr>
          </a:p>
          <a:p>
            <a:pPr marL="285750" indent="-285750">
              <a:buFont typeface="Arial" panose="020B0604020202020204" pitchFamily="34" charset="0"/>
              <a:buChar char="•"/>
            </a:pPr>
            <a:endParaRPr lang="en-GB" sz="1600" b="1" dirty="0">
              <a:latin typeface="Arial Nova" panose="020B0504020202020204" pitchFamily="34" charset="0"/>
            </a:endParaRPr>
          </a:p>
          <a:p>
            <a:pPr marL="285750" indent="-285750">
              <a:buFont typeface="Arial" panose="020B0604020202020204" pitchFamily="34" charset="0"/>
              <a:buChar char="•"/>
            </a:pPr>
            <a:endParaRPr lang="en-GB" sz="1600" b="1" dirty="0">
              <a:latin typeface="Arial Nova" panose="020B0504020202020204" pitchFamily="34" charset="0"/>
            </a:endParaRPr>
          </a:p>
          <a:p>
            <a:r>
              <a:rPr lang="en-GB" sz="2000" dirty="0">
                <a:latin typeface="Arial Nova" panose="020B0504020202020204" pitchFamily="34" charset="0"/>
              </a:rPr>
              <a:t>Care Quality Commission (2023) </a:t>
            </a:r>
            <a:r>
              <a:rPr lang="en-GB" sz="2000" i="1" dirty="0">
                <a:latin typeface="Arial Nova" panose="020B0504020202020204" pitchFamily="34" charset="0"/>
              </a:rPr>
              <a:t>The state of health care and adult social care in England 2022/23.</a:t>
            </a:r>
            <a:r>
              <a:rPr lang="en-GB" sz="2000" dirty="0">
                <a:latin typeface="Arial Nova" panose="020B0504020202020204" pitchFamily="34" charset="0"/>
              </a:rPr>
              <a:t> Newcastle upon Tyne: Care Quality Commission. Available at: </a:t>
            </a:r>
            <a:r>
              <a:rPr lang="en-GB" sz="2000" dirty="0">
                <a:latin typeface="Arial Nova" panose="020B0504020202020204" pitchFamily="34" charset="0"/>
                <a:hlinkClick r:id="rId2"/>
              </a:rPr>
              <a:t>https://www.cqc.org.uk/publications/major-report/state-care</a:t>
            </a:r>
            <a:r>
              <a:rPr lang="en-GB" sz="2000" dirty="0">
                <a:latin typeface="Arial Nova" panose="020B0504020202020204" pitchFamily="34" charset="0"/>
              </a:rPr>
              <a:t> (Accessed: 20 February 2026</a:t>
            </a:r>
          </a:p>
          <a:p>
            <a:r>
              <a:rPr lang="en-GB" sz="2000" dirty="0">
                <a:latin typeface="Arial Nova" panose="020B0504020202020204" pitchFamily="34" charset="0"/>
              </a:rPr>
              <a:t>Centre for Ageing Better (2023) </a:t>
            </a:r>
            <a:r>
              <a:rPr lang="en-GB" sz="2000" i="1" dirty="0">
                <a:latin typeface="Arial Nova" panose="020B0504020202020204" pitchFamily="34" charset="0"/>
              </a:rPr>
              <a:t>The state of ageing 2023–24.</a:t>
            </a:r>
            <a:r>
              <a:rPr lang="en-GB" sz="2000" dirty="0">
                <a:latin typeface="Arial Nova" panose="020B0504020202020204" pitchFamily="34" charset="0"/>
              </a:rPr>
              <a:t> Available at: </a:t>
            </a:r>
            <a:r>
              <a:rPr lang="en-GB" sz="2000" dirty="0">
                <a:latin typeface="Arial Nova" panose="020B0504020202020204" pitchFamily="34" charset="0"/>
                <a:hlinkClick r:id="rId3"/>
              </a:rPr>
              <a:t>https://ageing-better.org.uk/our-ageing-population-state-ageing-2023-4</a:t>
            </a:r>
            <a:r>
              <a:rPr lang="en-GB" sz="2000" dirty="0">
                <a:latin typeface="Arial Nova" panose="020B0504020202020204" pitchFamily="34" charset="0"/>
              </a:rPr>
              <a:t> (Accessed: 18 February 2026).</a:t>
            </a:r>
          </a:p>
          <a:p>
            <a:r>
              <a:rPr lang="en-GB" sz="2000" dirty="0">
                <a:latin typeface="Arial Nova" panose="020B0504020202020204" pitchFamily="34" charset="0"/>
              </a:rPr>
              <a:t>Department of Health and Social Care (2014) </a:t>
            </a:r>
            <a:r>
              <a:rPr lang="en-GB" sz="2000" i="1" dirty="0">
                <a:latin typeface="Arial Nova" panose="020B0504020202020204" pitchFamily="34" charset="0"/>
              </a:rPr>
              <a:t>Care and support statutory guidance: Statutory guidance for implementation of the Care Act 2014.</a:t>
            </a:r>
            <a:r>
              <a:rPr lang="en-GB" sz="2000" dirty="0">
                <a:latin typeface="Arial Nova" panose="020B0504020202020204" pitchFamily="34" charset="0"/>
              </a:rPr>
              <a:t> Available at: </a:t>
            </a:r>
            <a:r>
              <a:rPr lang="en-GB" sz="2000" dirty="0">
                <a:latin typeface="Arial Nova" panose="020B0504020202020204" pitchFamily="34" charset="0"/>
                <a:hlinkClick r:id="rId4"/>
              </a:rPr>
              <a:t>https://www.gov.uk/government/publications/care-act-statutory-guidance</a:t>
            </a:r>
            <a:r>
              <a:rPr lang="en-GB" sz="2000" dirty="0">
                <a:latin typeface="Arial Nova" panose="020B0504020202020204" pitchFamily="34" charset="0"/>
              </a:rPr>
              <a:t> (Accessed: 20 February 2026).</a:t>
            </a:r>
          </a:p>
          <a:p>
            <a:r>
              <a:rPr lang="en-GB" sz="2000" dirty="0">
                <a:latin typeface="Arial Nova" panose="020B0504020202020204" pitchFamily="34" charset="0"/>
              </a:rPr>
              <a:t>Glasby, J. (2017) </a:t>
            </a:r>
            <a:r>
              <a:rPr lang="en-GB" sz="2000" i="1" dirty="0">
                <a:latin typeface="Arial Nova" panose="020B0504020202020204" pitchFamily="34" charset="0"/>
              </a:rPr>
              <a:t>Understanding health and social care.</a:t>
            </a:r>
            <a:r>
              <a:rPr lang="en-GB" sz="2000" dirty="0">
                <a:latin typeface="Arial Nova" panose="020B0504020202020204" pitchFamily="34" charset="0"/>
              </a:rPr>
              <a:t> 3rd </a:t>
            </a:r>
            <a:r>
              <a:rPr lang="en-GB" sz="2000" dirty="0" err="1">
                <a:latin typeface="Arial Nova" panose="020B0504020202020204" pitchFamily="34" charset="0"/>
              </a:rPr>
              <a:t>edn</a:t>
            </a:r>
            <a:r>
              <a:rPr lang="en-GB" sz="2000" dirty="0">
                <a:latin typeface="Arial Nova" panose="020B0504020202020204" pitchFamily="34" charset="0"/>
              </a:rPr>
              <a:t>. Bristol: Policy Press.</a:t>
            </a:r>
          </a:p>
          <a:p>
            <a:r>
              <a:rPr lang="en-GB" sz="2000" dirty="0">
                <a:latin typeface="Arial Nova" panose="020B0504020202020204" pitchFamily="34" charset="0"/>
              </a:rPr>
              <a:t>GOV.UK (2024a) </a:t>
            </a:r>
            <a:r>
              <a:rPr lang="en-GB" sz="2000" i="1" dirty="0">
                <a:latin typeface="Arial Nova" panose="020B0504020202020204" pitchFamily="34" charset="0"/>
              </a:rPr>
              <a:t>Adult social care in England, monthly statistics: July 2024.</a:t>
            </a:r>
            <a:r>
              <a:rPr lang="en-GB" sz="2000" dirty="0">
                <a:latin typeface="Arial Nova" panose="020B0504020202020204" pitchFamily="34" charset="0"/>
              </a:rPr>
              <a:t> Available at: </a:t>
            </a:r>
            <a:r>
              <a:rPr lang="en-GB" sz="2000" dirty="0">
                <a:latin typeface="Arial Nova" panose="020B0504020202020204" pitchFamily="34" charset="0"/>
                <a:hlinkClick r:id="rId5"/>
              </a:rPr>
              <a:t>https://www.gov.uk/government/statistics/adult-social-care-in-england-monthly-statistics-july-2024/adult-social-care-in-england-monthly-statistics-july-2024</a:t>
            </a:r>
            <a:r>
              <a:rPr lang="en-GB" sz="2000" dirty="0">
                <a:latin typeface="Arial Nova" panose="020B0504020202020204" pitchFamily="34" charset="0"/>
              </a:rPr>
              <a:t> (Accessed: 20 February 2026).</a:t>
            </a:r>
          </a:p>
          <a:p>
            <a:r>
              <a:rPr lang="en-GB" sz="2000" dirty="0">
                <a:latin typeface="Arial Nova" panose="020B0504020202020204" pitchFamily="34" charset="0"/>
              </a:rPr>
              <a:t>Hive Life (2020) </a:t>
            </a:r>
            <a:r>
              <a:rPr lang="en-GB" sz="2000" i="1" dirty="0">
                <a:latin typeface="Arial Nova" panose="020B0504020202020204" pitchFamily="34" charset="0"/>
              </a:rPr>
              <a:t>PARO: The AI therapy robot for elderly patients.</a:t>
            </a:r>
            <a:r>
              <a:rPr lang="en-GB" sz="2000" dirty="0">
                <a:latin typeface="Arial Nova" panose="020B0504020202020204" pitchFamily="34" charset="0"/>
              </a:rPr>
              <a:t> Available at: </a:t>
            </a:r>
            <a:r>
              <a:rPr lang="en-GB" sz="2000" dirty="0">
                <a:latin typeface="Arial Nova" panose="020B0504020202020204" pitchFamily="34" charset="0"/>
                <a:hlinkClick r:id="rId6"/>
              </a:rPr>
              <a:t>https://hivelife.com/paro/</a:t>
            </a:r>
            <a:r>
              <a:rPr lang="en-GB" sz="2000" dirty="0">
                <a:latin typeface="Arial Nova" panose="020B0504020202020204" pitchFamily="34" charset="0"/>
              </a:rPr>
              <a:t> (Accessed: 18 February 2026).</a:t>
            </a:r>
          </a:p>
          <a:p>
            <a:r>
              <a:rPr lang="en-GB" sz="2000" dirty="0">
                <a:latin typeface="Arial Nova" panose="020B0504020202020204" pitchFamily="34" charset="0"/>
              </a:rPr>
              <a:t>HM Government (2010) </a:t>
            </a:r>
            <a:r>
              <a:rPr lang="en-GB" sz="2000" i="1" dirty="0">
                <a:latin typeface="Arial Nova" panose="020B0504020202020204" pitchFamily="34" charset="0"/>
              </a:rPr>
              <a:t>Equality Act 2010.</a:t>
            </a:r>
            <a:r>
              <a:rPr lang="en-GB" sz="2000" dirty="0">
                <a:latin typeface="Arial Nova" panose="020B0504020202020204" pitchFamily="34" charset="0"/>
              </a:rPr>
              <a:t> London: The Stationery Office. Available at: </a:t>
            </a:r>
            <a:r>
              <a:rPr lang="en-GB" sz="2000" dirty="0">
                <a:latin typeface="Arial Nova" panose="020B0504020202020204" pitchFamily="34" charset="0"/>
                <a:hlinkClick r:id="rId7"/>
              </a:rPr>
              <a:t>https://www.legislation.gov.uk/ukpga/2010/15/contents</a:t>
            </a:r>
            <a:r>
              <a:rPr lang="en-GB" sz="2000" dirty="0">
                <a:latin typeface="Arial Nova" panose="020B0504020202020204" pitchFamily="34" charset="0"/>
              </a:rPr>
              <a:t> (Accessed: 27 February 2026).</a:t>
            </a:r>
          </a:p>
          <a:p>
            <a:r>
              <a:rPr lang="en-GB" sz="2000" dirty="0">
                <a:latin typeface="Arial Nova" panose="020B0504020202020204" pitchFamily="34" charset="0"/>
              </a:rPr>
              <a:t>Lorber, M., Mlinar </a:t>
            </a:r>
            <a:r>
              <a:rPr lang="en-GB" sz="2000" dirty="0" err="1">
                <a:latin typeface="Arial Nova" panose="020B0504020202020204" pitchFamily="34" charset="0"/>
              </a:rPr>
              <a:t>Reljić</a:t>
            </a:r>
            <a:r>
              <a:rPr lang="en-GB" sz="2000" dirty="0">
                <a:latin typeface="Arial Nova" panose="020B0504020202020204" pitchFamily="34" charset="0"/>
              </a:rPr>
              <a:t>, N., McCormack, B. and Kmetec, S. (2025) ‘Person-centred care in association with psychological well-being of older adults’, </a:t>
            </a:r>
            <a:r>
              <a:rPr lang="en-GB" sz="2000" i="1" dirty="0">
                <a:latin typeface="Arial Nova" panose="020B0504020202020204" pitchFamily="34" charset="0"/>
              </a:rPr>
              <a:t>Healthcare</a:t>
            </a:r>
            <a:r>
              <a:rPr lang="en-GB" sz="2000" dirty="0">
                <a:latin typeface="Arial Nova" panose="020B0504020202020204" pitchFamily="34" charset="0"/>
              </a:rPr>
              <a:t>, 13(12), p.1379. doi:10.3390/healthcare13121379.</a:t>
            </a:r>
          </a:p>
          <a:p>
            <a:r>
              <a:rPr lang="en-GB" sz="2000" dirty="0">
                <a:latin typeface="Arial Nova" panose="020B0504020202020204" pitchFamily="34" charset="0"/>
              </a:rPr>
              <a:t>Melzer, D., Pilling, L.C. and Ferrucci, L. (2020) ‘The genetics of human ageing’, </a:t>
            </a:r>
            <a:r>
              <a:rPr lang="en-GB" sz="2000" i="1" dirty="0">
                <a:latin typeface="Arial Nova" panose="020B0504020202020204" pitchFamily="34" charset="0"/>
              </a:rPr>
              <a:t>Nature Reviews Genetics</a:t>
            </a:r>
            <a:r>
              <a:rPr lang="en-GB" sz="2000" dirty="0">
                <a:latin typeface="Arial Nova" panose="020B0504020202020204" pitchFamily="34" charset="0"/>
              </a:rPr>
              <a:t>, 21(2), pp. 88–101. doi:10.1038/s41576-019-0183-6.</a:t>
            </a:r>
          </a:p>
          <a:p>
            <a:r>
              <a:rPr lang="en-GB" sz="2000" dirty="0">
                <a:latin typeface="Arial Nova" panose="020B0504020202020204" pitchFamily="34" charset="0"/>
              </a:rPr>
              <a:t>NHS (2023) </a:t>
            </a:r>
            <a:r>
              <a:rPr lang="en-GB" sz="2000" i="1" dirty="0">
                <a:latin typeface="Arial Nova" panose="020B0504020202020204" pitchFamily="34" charset="0"/>
              </a:rPr>
              <a:t>Falls: Overview.</a:t>
            </a:r>
            <a:r>
              <a:rPr lang="en-GB" sz="2000" dirty="0">
                <a:latin typeface="Arial Nova" panose="020B0504020202020204" pitchFamily="34" charset="0"/>
              </a:rPr>
              <a:t> Available at: </a:t>
            </a:r>
            <a:r>
              <a:rPr lang="en-GB" sz="2000" dirty="0">
                <a:latin typeface="Arial Nova" panose="020B0504020202020204" pitchFamily="34" charset="0"/>
                <a:hlinkClick r:id="rId8"/>
              </a:rPr>
              <a:t>https://www.nhs.uk/conditions/falls/</a:t>
            </a:r>
            <a:r>
              <a:rPr lang="en-GB" sz="2000" dirty="0">
                <a:latin typeface="Arial Nova" panose="020B0504020202020204" pitchFamily="34" charset="0"/>
              </a:rPr>
              <a:t> (Accessed: 18 February 2026).</a:t>
            </a:r>
          </a:p>
        </p:txBody>
      </p:sp>
      <p:sp>
        <p:nvSpPr>
          <p:cNvPr id="4" name="Slide Number Placeholder 3">
            <a:extLst>
              <a:ext uri="{FF2B5EF4-FFF2-40B4-BE49-F238E27FC236}">
                <a16:creationId xmlns:a16="http://schemas.microsoft.com/office/drawing/2014/main" id="{A6CD6889-25C9-8BC2-E070-C1DFF873A667}"/>
              </a:ext>
            </a:extLst>
          </p:cNvPr>
          <p:cNvSpPr>
            <a:spLocks noGrp="1"/>
          </p:cNvSpPr>
          <p:nvPr>
            <p:ph type="sldNum" sz="quarter" idx="4"/>
          </p:nvPr>
        </p:nvSpPr>
        <p:spPr>
          <a:xfrm>
            <a:off x="11353800" y="5879804"/>
            <a:ext cx="661416" cy="895899"/>
          </a:xfrm>
        </p:spPr>
        <p:txBody>
          <a:bodyPr vert="horz" lIns="91440" tIns="45720" rIns="91440" bIns="45720" rtlCol="0" anchor="ctr">
            <a:normAutofit/>
          </a:bodyPr>
          <a:lstStyle/>
          <a:p>
            <a:pPr>
              <a:spcAft>
                <a:spcPts val="600"/>
              </a:spcAft>
            </a:pPr>
            <a:fld id="{58FB4751-880F-D840-AAA9-3A15815CC996}" type="slidenum">
              <a:rPr lang="en-US" smtClean="0"/>
              <a:pPr>
                <a:spcAft>
                  <a:spcPts val="600"/>
                </a:spcAft>
              </a:pPr>
              <a:t>18</a:t>
            </a:fld>
            <a:endParaRPr lang="en-US"/>
          </a:p>
        </p:txBody>
      </p:sp>
    </p:spTree>
    <p:extLst>
      <p:ext uri="{BB962C8B-B14F-4D97-AF65-F5344CB8AC3E}">
        <p14:creationId xmlns:p14="http://schemas.microsoft.com/office/powerpoint/2010/main" val="13697393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4D5FD-A216-68A1-9FF1-75C8AC801402}"/>
              </a:ext>
            </a:extLst>
          </p:cNvPr>
          <p:cNvSpPr>
            <a:spLocks noGrp="1"/>
          </p:cNvSpPr>
          <p:nvPr>
            <p:ph type="title"/>
          </p:nvPr>
        </p:nvSpPr>
        <p:spPr>
          <a:xfrm>
            <a:off x="325677" y="388308"/>
            <a:ext cx="10734805" cy="5761972"/>
          </a:xfrm>
        </p:spPr>
        <p:txBody>
          <a:bodyPr/>
          <a:lstStyle/>
          <a:p>
            <a:br>
              <a:rPr lang="en-GB" sz="1600" b="1" dirty="0"/>
            </a:br>
            <a:br>
              <a:rPr lang="en-GB" sz="1600" b="1" dirty="0"/>
            </a:br>
            <a:br>
              <a:rPr lang="en-GB" sz="1600" b="1" dirty="0"/>
            </a:br>
            <a:r>
              <a:rPr lang="en-GB" sz="2000" dirty="0">
                <a:latin typeface="Arial Nova" panose="020B0504020202020204" pitchFamily="34" charset="0"/>
              </a:rPr>
              <a:t>NHS England (2019) </a:t>
            </a:r>
            <a:r>
              <a:rPr lang="en-GB" sz="2000" i="1" dirty="0">
                <a:latin typeface="Arial Nova" panose="020B0504020202020204" pitchFamily="34" charset="0"/>
              </a:rPr>
              <a:t>The NHS Long Term Plan.</a:t>
            </a:r>
            <a:r>
              <a:rPr lang="en-GB" sz="2000" dirty="0">
                <a:latin typeface="Arial Nova" panose="020B0504020202020204" pitchFamily="34" charset="0"/>
              </a:rPr>
              <a:t> London: NHS England. Available at: </a:t>
            </a:r>
            <a:r>
              <a:rPr lang="en-GB" sz="2000" dirty="0">
                <a:latin typeface="Arial Nova" panose="020B0504020202020204" pitchFamily="34" charset="0"/>
                <a:hlinkClick r:id="rId2"/>
              </a:rPr>
              <a:t>https://www.longtermplan.nhs.uk/publication/nhs-long-term-plan/</a:t>
            </a:r>
            <a:r>
              <a:rPr lang="en-GB" sz="2000" dirty="0">
                <a:latin typeface="Arial Nova" panose="020B0504020202020204" pitchFamily="34" charset="0"/>
              </a:rPr>
              <a:t> (Accessed: 27 February 2026).</a:t>
            </a:r>
            <a:br>
              <a:rPr lang="en-GB" sz="2000" dirty="0">
                <a:latin typeface="Arial Nova" panose="020B0504020202020204" pitchFamily="34" charset="0"/>
              </a:rPr>
            </a:br>
            <a:r>
              <a:rPr lang="en-GB" sz="2000" dirty="0">
                <a:latin typeface="Arial Nova" panose="020B0504020202020204" pitchFamily="34" charset="0"/>
              </a:rPr>
              <a:t>NHS England (2020) </a:t>
            </a:r>
            <a:r>
              <a:rPr lang="en-GB" sz="2000" i="1" dirty="0">
                <a:latin typeface="Arial Nova" panose="020B0504020202020204" pitchFamily="34" charset="0"/>
              </a:rPr>
              <a:t>Age.</a:t>
            </a:r>
            <a:r>
              <a:rPr lang="en-GB" sz="2000" dirty="0">
                <a:latin typeface="Arial Nova" panose="020B0504020202020204" pitchFamily="34" charset="0"/>
              </a:rPr>
              <a:t> Available at: </a:t>
            </a:r>
            <a:r>
              <a:rPr lang="en-GB" sz="2000" dirty="0">
                <a:latin typeface="Arial Nova" panose="020B0504020202020204" pitchFamily="34" charset="0"/>
                <a:hlinkClick r:id="rId3"/>
              </a:rPr>
              <a:t>https://service-manual.nhs.uk/content/inclusive-content/age</a:t>
            </a:r>
            <a:r>
              <a:rPr lang="en-GB" sz="2000" dirty="0">
                <a:latin typeface="Arial Nova" panose="020B0504020202020204" pitchFamily="34" charset="0"/>
              </a:rPr>
              <a:t> (Accessed: 18 February 2026).</a:t>
            </a:r>
            <a:br>
              <a:rPr lang="en-GB" sz="2000" dirty="0">
                <a:latin typeface="Arial Nova" panose="020B0504020202020204" pitchFamily="34" charset="0"/>
              </a:rPr>
            </a:br>
            <a:r>
              <a:rPr lang="en-GB" sz="2000" dirty="0">
                <a:latin typeface="Arial Nova" panose="020B0504020202020204" pitchFamily="34" charset="0"/>
              </a:rPr>
              <a:t>NHS England (2023) </a:t>
            </a:r>
            <a:r>
              <a:rPr lang="en-GB" sz="2000" i="1" dirty="0">
                <a:latin typeface="Arial Nova" panose="020B0504020202020204" pitchFamily="34" charset="0"/>
              </a:rPr>
              <a:t>Social prescribing.</a:t>
            </a:r>
            <a:r>
              <a:rPr lang="en-GB" sz="2000" dirty="0">
                <a:latin typeface="Arial Nova" panose="020B0504020202020204" pitchFamily="34" charset="0"/>
              </a:rPr>
              <a:t> Available at: </a:t>
            </a:r>
            <a:r>
              <a:rPr lang="en-GB" sz="2000" dirty="0">
                <a:latin typeface="Arial Nova" panose="020B0504020202020204" pitchFamily="34" charset="0"/>
                <a:hlinkClick r:id="rId4"/>
              </a:rPr>
              <a:t>https://www.england.nhs.uk/personalisedcare/social-prescribing/</a:t>
            </a:r>
            <a:r>
              <a:rPr lang="en-GB" sz="2000" dirty="0">
                <a:latin typeface="Arial Nova" panose="020B0504020202020204" pitchFamily="34" charset="0"/>
              </a:rPr>
              <a:t> (Accessed: 14 February 2026).</a:t>
            </a:r>
            <a:br>
              <a:rPr lang="en-GB" sz="2000" dirty="0">
                <a:latin typeface="Arial Nova" panose="020B0504020202020204" pitchFamily="34" charset="0"/>
              </a:rPr>
            </a:br>
            <a:r>
              <a:rPr lang="en-GB" sz="2000" dirty="0">
                <a:latin typeface="Arial Nova" panose="020B0504020202020204" pitchFamily="34" charset="0"/>
              </a:rPr>
              <a:t>ONS (2025) </a:t>
            </a:r>
            <a:r>
              <a:rPr lang="en-GB" sz="2000" i="1" dirty="0">
                <a:latin typeface="Arial Nova" panose="020B0504020202020204" pitchFamily="34" charset="0"/>
              </a:rPr>
              <a:t>Comparison of old age dependency ratio estimates and projections, UK and constituent countries.</a:t>
            </a:r>
            <a:r>
              <a:rPr lang="en-GB" sz="2000" dirty="0">
                <a:latin typeface="Arial Nova" panose="020B0504020202020204" pitchFamily="34" charset="0"/>
              </a:rPr>
              <a:t> Available at: </a:t>
            </a:r>
            <a:r>
              <a:rPr lang="en-GB" sz="2000" dirty="0">
                <a:latin typeface="Arial Nova" panose="020B0504020202020204" pitchFamily="34" charset="0"/>
                <a:hlinkClick r:id="rId5"/>
              </a:rPr>
              <a:t>https://www.ons.gov.uk</a:t>
            </a:r>
            <a:r>
              <a:rPr lang="en-GB" sz="2000" dirty="0">
                <a:latin typeface="Arial Nova" panose="020B0504020202020204" pitchFamily="34" charset="0"/>
              </a:rPr>
              <a:t> (Accessed: 26 February 2026).</a:t>
            </a:r>
            <a:br>
              <a:rPr lang="en-GB" sz="2000" dirty="0">
                <a:latin typeface="Arial Nova" panose="020B0504020202020204" pitchFamily="34" charset="0"/>
              </a:rPr>
            </a:br>
            <a:r>
              <a:rPr lang="en-GB" sz="2000" dirty="0">
                <a:latin typeface="Arial Nova" panose="020B0504020202020204" pitchFamily="34" charset="0"/>
              </a:rPr>
              <a:t>Peace, S. (2022) ‘The global context’, in </a:t>
            </a:r>
            <a:r>
              <a:rPr lang="en-GB" sz="2000" i="1" dirty="0">
                <a:latin typeface="Arial Nova" panose="020B0504020202020204" pitchFamily="34" charset="0"/>
              </a:rPr>
              <a:t>The environments of ageing.</a:t>
            </a:r>
            <a:r>
              <a:rPr lang="en-GB" sz="2000" dirty="0">
                <a:latin typeface="Arial Nova" panose="020B0504020202020204" pitchFamily="34" charset="0"/>
              </a:rPr>
              <a:t> Bristol: Bristol University Press, pp. 49–72.</a:t>
            </a:r>
            <a:br>
              <a:rPr lang="en-GB" sz="2000" dirty="0">
                <a:latin typeface="Arial Nova" panose="020B0504020202020204" pitchFamily="34" charset="0"/>
              </a:rPr>
            </a:br>
            <a:r>
              <a:rPr lang="en-GB" sz="2000" dirty="0">
                <a:latin typeface="Arial Nova" panose="020B0504020202020204" pitchFamily="34" charset="0"/>
              </a:rPr>
              <a:t>SCIE (Social Care Institute for Excellence) (2019) </a:t>
            </a:r>
            <a:r>
              <a:rPr lang="en-GB" sz="2000" i="1" dirty="0">
                <a:latin typeface="Arial Nova" panose="020B0504020202020204" pitchFamily="34" charset="0"/>
              </a:rPr>
              <a:t>Strengths-based approaches in social work: Practice framework and handbook.</a:t>
            </a:r>
            <a:r>
              <a:rPr lang="en-GB" sz="2000" dirty="0">
                <a:latin typeface="Arial Nova" panose="020B0504020202020204" pitchFamily="34" charset="0"/>
              </a:rPr>
              <a:t> London: SCIE. Available at: </a:t>
            </a:r>
            <a:r>
              <a:rPr lang="en-GB" sz="2000" dirty="0">
                <a:latin typeface="Arial Nova" panose="020B0504020202020204" pitchFamily="34" charset="0"/>
                <a:hlinkClick r:id="rId6"/>
              </a:rPr>
              <a:t>https://www.scie.org.uk/publications/guides/guide49/</a:t>
            </a:r>
            <a:r>
              <a:rPr lang="en-GB" sz="2000" dirty="0">
                <a:latin typeface="Arial Nova" panose="020B0504020202020204" pitchFamily="34" charset="0"/>
              </a:rPr>
              <a:t> (Accessed: 27 February 2026).</a:t>
            </a:r>
            <a:br>
              <a:rPr lang="en-GB" sz="2000" dirty="0">
                <a:latin typeface="Arial Nova" panose="020B0504020202020204" pitchFamily="34" charset="0"/>
              </a:rPr>
            </a:br>
            <a:r>
              <a:rPr lang="en-GB" sz="2000" dirty="0" err="1">
                <a:latin typeface="Arial Nova" panose="020B0504020202020204" pitchFamily="34" charset="0"/>
              </a:rPr>
              <a:t>Woffindin</a:t>
            </a:r>
            <a:r>
              <a:rPr lang="en-GB" sz="2000" dirty="0">
                <a:latin typeface="Arial Nova" panose="020B0504020202020204" pitchFamily="34" charset="0"/>
              </a:rPr>
              <a:t>, L. (2024) </a:t>
            </a:r>
            <a:r>
              <a:rPr lang="en-GB" sz="2000" i="1" dirty="0">
                <a:latin typeface="Arial Nova" panose="020B0504020202020204" pitchFamily="34" charset="0"/>
              </a:rPr>
              <a:t>Assistive technology in health and social care.</a:t>
            </a:r>
            <a:r>
              <a:rPr lang="en-GB" sz="2000" dirty="0">
                <a:latin typeface="Arial Nova" panose="020B0504020202020204" pitchFamily="34" charset="0"/>
              </a:rPr>
              <a:t> Available at: </a:t>
            </a:r>
            <a:r>
              <a:rPr lang="en-GB" sz="2000" dirty="0">
                <a:latin typeface="Arial Nova" panose="020B0504020202020204" pitchFamily="34" charset="0"/>
                <a:hlinkClick r:id="rId7"/>
              </a:rPr>
              <a:t>https://www.cpdonline.co.uk</a:t>
            </a:r>
            <a:r>
              <a:rPr lang="en-GB" sz="2000" dirty="0">
                <a:latin typeface="Arial Nova" panose="020B0504020202020204" pitchFamily="34" charset="0"/>
              </a:rPr>
              <a:t> (Accessed: 26 February 2026).</a:t>
            </a:r>
            <a:br>
              <a:rPr lang="en-US" sz="2000" i="1" dirty="0">
                <a:latin typeface="Arial Nova" panose="020B0504020202020204" pitchFamily="34" charset="0"/>
                <a:cs typeface="Arial" panose="020B0604020202020204" pitchFamily="34" charset="0"/>
              </a:rPr>
            </a:br>
            <a:r>
              <a:rPr lang="en-GB" sz="2000" dirty="0">
                <a:latin typeface="Arial Nova" panose="020B0504020202020204" pitchFamily="34" charset="0"/>
              </a:rPr>
              <a:t>WHO (2024) </a:t>
            </a:r>
            <a:r>
              <a:rPr lang="en-GB" sz="2000" i="1" dirty="0">
                <a:latin typeface="Arial Nova" panose="020B0504020202020204" pitchFamily="34" charset="0"/>
              </a:rPr>
              <a:t>Assistive technology.</a:t>
            </a:r>
            <a:r>
              <a:rPr lang="en-GB" sz="2000" dirty="0">
                <a:latin typeface="Arial Nova" panose="020B0504020202020204" pitchFamily="34" charset="0"/>
              </a:rPr>
              <a:t> Available at: </a:t>
            </a:r>
            <a:r>
              <a:rPr lang="en-GB" sz="2000" dirty="0">
                <a:latin typeface="Arial Nova" panose="020B0504020202020204" pitchFamily="34" charset="0"/>
                <a:hlinkClick r:id="rId8"/>
              </a:rPr>
              <a:t>https://www.who.int/newsroom/fact-sheets/detail/assistive-technology</a:t>
            </a:r>
            <a:r>
              <a:rPr lang="en-GB" sz="2000" dirty="0">
                <a:latin typeface="Arial Nova" panose="020B0504020202020204" pitchFamily="34" charset="0"/>
              </a:rPr>
              <a:t> (Accessed: 25 February 2026).</a:t>
            </a:r>
          </a:p>
        </p:txBody>
      </p:sp>
      <p:sp>
        <p:nvSpPr>
          <p:cNvPr id="5" name="Slide Number Placeholder 4">
            <a:extLst>
              <a:ext uri="{FF2B5EF4-FFF2-40B4-BE49-F238E27FC236}">
                <a16:creationId xmlns:a16="http://schemas.microsoft.com/office/drawing/2014/main" id="{DE3B2893-81D2-8D6B-2717-8292FC35DE1B}"/>
              </a:ext>
            </a:extLst>
          </p:cNvPr>
          <p:cNvSpPr>
            <a:spLocks noGrp="1"/>
          </p:cNvSpPr>
          <p:nvPr>
            <p:ph type="sldNum" sz="quarter" idx="4"/>
          </p:nvPr>
        </p:nvSpPr>
        <p:spPr/>
        <p:txBody>
          <a:bodyPr/>
          <a:lstStyle/>
          <a:p>
            <a:fld id="{58FB4751-880F-D840-AAA9-3A15815CC996}" type="slidenum">
              <a:rPr lang="en-US" smtClean="0"/>
              <a:pPr/>
              <a:t>19</a:t>
            </a:fld>
            <a:endParaRPr lang="en-US" dirty="0"/>
          </a:p>
        </p:txBody>
      </p:sp>
    </p:spTree>
    <p:extLst>
      <p:ext uri="{BB962C8B-B14F-4D97-AF65-F5344CB8AC3E}">
        <p14:creationId xmlns:p14="http://schemas.microsoft.com/office/powerpoint/2010/main" val="241599926"/>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2.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2320</TotalTime>
  <Words>3152</Words>
  <Application>Microsoft Office PowerPoint</Application>
  <PresentationFormat>Widescreen</PresentationFormat>
  <Paragraphs>221</Paragraphs>
  <Slides>19</Slides>
  <Notes>6</Notes>
  <HiddenSlides>0</HiddenSlides>
  <MMClips>17</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Aharoni</vt:lpstr>
      <vt:lpstr>Arial</vt:lpstr>
      <vt:lpstr>Arial Nova</vt:lpstr>
      <vt:lpstr>Calibri</vt:lpstr>
      <vt:lpstr>Courier New</vt:lpstr>
      <vt:lpstr>Gill Sans Nova Light</vt:lpstr>
      <vt:lpstr>Sagona Book</vt:lpstr>
      <vt:lpstr>Wingdings</vt:lpstr>
      <vt:lpstr>Custom</vt:lpstr>
      <vt:lpstr>BSc(Hons) Health and Social Care   Module: (BMHP 6027)  Empowering the Older Person   COMPONEMT 1/Individual Presentation with voice-over (15 minutes)  Lecturer: Kennedy Obohwemu Student: Naheed Ali(2311395)  Submission due date: 01/03/2026 </vt:lpstr>
      <vt:lpstr>PowerPoint Presentation</vt:lpstr>
      <vt:lpstr>Population Ageing Globally</vt:lpstr>
      <vt:lpstr>Theories of Ageing  A theory is an organised set of ideas used to explain, predict, or understand phenomena. It is based on evidence and research and provides a framework for interpreting the world.</vt:lpstr>
      <vt:lpstr>                Policy and Legislations    </vt:lpstr>
      <vt:lpstr>Dependency factors and Ratio for Elderly in the UK                                                          (FACTS &amp; FIGURES)                                                       </vt:lpstr>
      <vt:lpstr>The modern UK welfare state provides important support for older people</vt:lpstr>
      <vt:lpstr> Evaluation of Current Health and Social Care Services for Older Adults  This includes healthcare from the NHS, financial help through State Pensions and Pension Credit, and social care for those who need extra support. These services help older adults maintain security, dignity, and independence in later life.  (DWP, 2023).</vt:lpstr>
      <vt:lpstr>Person-Centred Care (PCC) in Elderly Care</vt:lpstr>
      <vt:lpstr>Overview: Care for the Elderly in the UK</vt:lpstr>
      <vt:lpstr>Theoretical Framework in settings</vt:lpstr>
      <vt:lpstr>Technological Innovations in Older People’s Care</vt:lpstr>
      <vt:lpstr>Benefits and Challenges of Technology for Elderly in Care</vt:lpstr>
      <vt:lpstr>Case Studies &amp; Real-World Practice</vt:lpstr>
      <vt:lpstr>Recommendations</vt:lpstr>
      <vt:lpstr>Conclusion</vt:lpstr>
      <vt:lpstr>References</vt:lpstr>
      <vt:lpstr>PowerPoint Presentation</vt:lpstr>
      <vt:lpstr>   NHS England (2019) The NHS Long Term Plan. London: NHS England. Available at: https://www.longtermplan.nhs.uk/publication/nhs-long-term-plan/ (Accessed: 27 February 2026). NHS England (2020) Age. Available at: https://service-manual.nhs.uk/content/inclusive-content/age (Accessed: 18 February 2026). NHS England (2023) Social prescribing. Available at: https://www.england.nhs.uk/personalisedcare/social-prescribing/ (Accessed: 14 February 2026). ONS (2025) Comparison of old age dependency ratio estimates and projections, UK and constituent countries. Available at: https://www.ons.gov.uk (Accessed: 26 February 2026). Peace, S. (2022) ‘The global context’, in The environments of ageing. Bristol: Bristol University Press, pp. 49–72. SCIE (Social Care Institute for Excellence) (2019) Strengths-based approaches in social work: Practice framework and handbook. London: SCIE. Available at: https://www.scie.org.uk/publications/guides/guide49/ (Accessed: 27 February 2026). Woffindin, L. (2024) Assistive technology in health and social care. Available at: https://www.cpdonline.co.uk (Accessed: 26 February 2026). WHO (2024) Assistive technology. Available at: https://www.who.int/newsroom/fact-sheets/detail/assistive-technology (Accessed: 25 February 2026).</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bilal sajid</dc:creator>
  <cp:lastModifiedBy>Naheed Ali</cp:lastModifiedBy>
  <cp:revision>650</cp:revision>
  <dcterms:created xsi:type="dcterms:W3CDTF">2026-02-08T14:40:31Z</dcterms:created>
  <dcterms:modified xsi:type="dcterms:W3CDTF">2026-02-28T22:16:07Z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