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14"/>
  </p:notesMasterIdLst>
  <p:sldIdLst>
    <p:sldId id="277" r:id="rId2"/>
    <p:sldId id="272" r:id="rId3"/>
    <p:sldId id="273" r:id="rId4"/>
    <p:sldId id="274" r:id="rId5"/>
    <p:sldId id="275" r:id="rId6"/>
    <p:sldId id="278" r:id="rId7"/>
    <p:sldId id="279" r:id="rId8"/>
    <p:sldId id="281" r:id="rId9"/>
    <p:sldId id="280" r:id="rId10"/>
    <p:sldId id="283" r:id="rId11"/>
    <p:sldId id="282" r:id="rId12"/>
    <p:sldId id="28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5396B8-349D-44A7-8A81-5CD358B92FC1}" v="238" dt="2022-11-13T22:24:58.404"/>
    <p1510:client id="{F252380E-807D-EF87-1741-64DDB2237A5C}" v="1432" dt="2022-11-14T09:17:01.2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D25918-8266-4EB4-AC7B-848CB052FA1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EAD74AF-1C86-483D-9E17-798EBEF0A5D0}">
      <dgm:prSet/>
      <dgm:spPr/>
      <dgm:t>
        <a:bodyPr/>
        <a:lstStyle/>
        <a:p>
          <a:r>
            <a:rPr lang="en-GB" dirty="0"/>
            <a:t>Effective Team Working and Communication</a:t>
          </a:r>
          <a:endParaRPr lang="en-US" dirty="0"/>
        </a:p>
      </dgm:t>
    </dgm:pt>
    <dgm:pt modelId="{C454D53A-A074-4355-B046-F039ADBDE1B1}" type="parTrans" cxnId="{183EB04E-3CF8-4418-B1FA-D9B41C9B7149}">
      <dgm:prSet/>
      <dgm:spPr/>
      <dgm:t>
        <a:bodyPr/>
        <a:lstStyle/>
        <a:p>
          <a:endParaRPr lang="en-US"/>
        </a:p>
      </dgm:t>
    </dgm:pt>
    <dgm:pt modelId="{9CFF8EC8-151B-4F23-A896-FB7EBC3B3480}" type="sibTrans" cxnId="{183EB04E-3CF8-4418-B1FA-D9B41C9B7149}">
      <dgm:prSet/>
      <dgm:spPr/>
      <dgm:t>
        <a:bodyPr/>
        <a:lstStyle/>
        <a:p>
          <a:endParaRPr lang="en-US"/>
        </a:p>
      </dgm:t>
    </dgm:pt>
    <dgm:pt modelId="{A00BA27C-F25D-401F-8CFD-C84BDB5DCDF9}">
      <dgm:prSet/>
      <dgm:spPr/>
      <dgm:t>
        <a:bodyPr/>
        <a:lstStyle/>
        <a:p>
          <a:r>
            <a:rPr lang="en-GB"/>
            <a:t>Team 1 Group presentation</a:t>
          </a:r>
          <a:endParaRPr lang="en-US"/>
        </a:p>
      </dgm:t>
    </dgm:pt>
    <dgm:pt modelId="{2F4B7C46-6A80-4AB2-B39D-66256E29957D}" type="parTrans" cxnId="{2D0A9255-B79A-4A3C-AAF4-33050C1DC9D6}">
      <dgm:prSet/>
      <dgm:spPr/>
      <dgm:t>
        <a:bodyPr/>
        <a:lstStyle/>
        <a:p>
          <a:endParaRPr lang="en-US"/>
        </a:p>
      </dgm:t>
    </dgm:pt>
    <dgm:pt modelId="{7A3E2425-5471-44E7-9ACD-A6E3C3D6E87F}" type="sibTrans" cxnId="{2D0A9255-B79A-4A3C-AAF4-33050C1DC9D6}">
      <dgm:prSet/>
      <dgm:spPr/>
      <dgm:t>
        <a:bodyPr/>
        <a:lstStyle/>
        <a:p>
          <a:endParaRPr lang="en-US"/>
        </a:p>
      </dgm:t>
    </dgm:pt>
    <dgm:pt modelId="{B29DEBCF-F98A-4B10-BC1D-D95E3129D876}">
      <dgm:prSet/>
      <dgm:spPr/>
      <dgm:t>
        <a:bodyPr/>
        <a:lstStyle/>
        <a:p>
          <a:r>
            <a:rPr lang="en-GB" dirty="0"/>
            <a:t>BMSW 4002</a:t>
          </a:r>
          <a:endParaRPr lang="en-US" dirty="0"/>
        </a:p>
      </dgm:t>
    </dgm:pt>
    <dgm:pt modelId="{0106B793-EEB7-4855-85A2-152D651C4C1E}" type="parTrans" cxnId="{C8CE43E8-5ACD-43EA-A422-8090B2E5EE5C}">
      <dgm:prSet/>
      <dgm:spPr/>
      <dgm:t>
        <a:bodyPr/>
        <a:lstStyle/>
        <a:p>
          <a:endParaRPr lang="en-US"/>
        </a:p>
      </dgm:t>
    </dgm:pt>
    <dgm:pt modelId="{4BE54E86-449C-4425-B3D1-DD5D8EC57BB4}" type="sibTrans" cxnId="{C8CE43E8-5ACD-43EA-A422-8090B2E5EE5C}">
      <dgm:prSet/>
      <dgm:spPr/>
      <dgm:t>
        <a:bodyPr/>
        <a:lstStyle/>
        <a:p>
          <a:endParaRPr lang="en-US"/>
        </a:p>
      </dgm:t>
    </dgm:pt>
    <dgm:pt modelId="{29541C5C-40B5-401B-81D9-6EFC1559BA8C}">
      <dgm:prSet/>
      <dgm:spPr/>
      <dgm:t>
        <a:bodyPr/>
        <a:lstStyle/>
        <a:p>
          <a:r>
            <a:rPr lang="en-GB" dirty="0" err="1"/>
            <a:t>Ifzal</a:t>
          </a:r>
          <a:r>
            <a:rPr lang="en-GB" dirty="0"/>
            <a:t> Hussain </a:t>
          </a:r>
          <a:endParaRPr lang="en-US" dirty="0"/>
        </a:p>
      </dgm:t>
    </dgm:pt>
    <dgm:pt modelId="{9EB5A9D5-2154-4A30-B213-234AC0F80E32}" type="parTrans" cxnId="{82494C0B-1641-4BD3-A01F-B4B705686261}">
      <dgm:prSet/>
      <dgm:spPr/>
      <dgm:t>
        <a:bodyPr/>
        <a:lstStyle/>
        <a:p>
          <a:endParaRPr lang="en-US"/>
        </a:p>
      </dgm:t>
    </dgm:pt>
    <dgm:pt modelId="{6263665F-AD5B-4F50-917E-05DF5314EBC5}" type="sibTrans" cxnId="{82494C0B-1641-4BD3-A01F-B4B705686261}">
      <dgm:prSet/>
      <dgm:spPr/>
      <dgm:t>
        <a:bodyPr/>
        <a:lstStyle/>
        <a:p>
          <a:endParaRPr lang="en-US"/>
        </a:p>
      </dgm:t>
    </dgm:pt>
    <dgm:pt modelId="{E8BBD79D-B688-466F-A5CF-0FDD8835102C}">
      <dgm:prSet/>
      <dgm:spPr/>
      <dgm:t>
        <a:bodyPr/>
        <a:lstStyle/>
        <a:p>
          <a:r>
            <a:rPr lang="en-GB" dirty="0"/>
            <a:t>Hafiz </a:t>
          </a:r>
          <a:r>
            <a:rPr lang="en-GB" dirty="0" err="1"/>
            <a:t>Rahmani</a:t>
          </a:r>
          <a:r>
            <a:rPr lang="en-GB" dirty="0"/>
            <a:t> </a:t>
          </a:r>
          <a:endParaRPr lang="en-US" dirty="0"/>
        </a:p>
      </dgm:t>
    </dgm:pt>
    <dgm:pt modelId="{2FF0FAD2-3EFC-4C5C-8C2F-506BD514D8E7}" type="parTrans" cxnId="{A3973FC6-54B7-4FCD-9073-0098C4596764}">
      <dgm:prSet/>
      <dgm:spPr/>
      <dgm:t>
        <a:bodyPr/>
        <a:lstStyle/>
        <a:p>
          <a:endParaRPr lang="en-US"/>
        </a:p>
      </dgm:t>
    </dgm:pt>
    <dgm:pt modelId="{34B9A938-DBE1-4258-AC43-2A46137C41DD}" type="sibTrans" cxnId="{A3973FC6-54B7-4FCD-9073-0098C4596764}">
      <dgm:prSet/>
      <dgm:spPr/>
      <dgm:t>
        <a:bodyPr/>
        <a:lstStyle/>
        <a:p>
          <a:endParaRPr lang="en-US"/>
        </a:p>
      </dgm:t>
    </dgm:pt>
    <dgm:pt modelId="{B4ADCA92-423C-49B9-B7BA-3C416A4A556D}" type="pres">
      <dgm:prSet presAssocID="{B5D25918-8266-4EB4-AC7B-848CB052FA1B}" presName="linear" presStyleCnt="0">
        <dgm:presLayoutVars>
          <dgm:animLvl val="lvl"/>
          <dgm:resizeHandles val="exact"/>
        </dgm:presLayoutVars>
      </dgm:prSet>
      <dgm:spPr/>
    </dgm:pt>
    <dgm:pt modelId="{5507BAE3-E6F2-4EC6-8582-0EECC755B5EF}" type="pres">
      <dgm:prSet presAssocID="{2EAD74AF-1C86-483D-9E17-798EBEF0A5D0}" presName="parentText" presStyleLbl="node1" presStyleIdx="0" presStyleCnt="5">
        <dgm:presLayoutVars>
          <dgm:chMax val="0"/>
          <dgm:bulletEnabled val="1"/>
        </dgm:presLayoutVars>
      </dgm:prSet>
      <dgm:spPr/>
    </dgm:pt>
    <dgm:pt modelId="{30B179E5-E1C9-4038-975F-6AA1DB220133}" type="pres">
      <dgm:prSet presAssocID="{9CFF8EC8-151B-4F23-A896-FB7EBC3B3480}" presName="spacer" presStyleCnt="0"/>
      <dgm:spPr/>
    </dgm:pt>
    <dgm:pt modelId="{0B9DD874-EF29-4309-8263-CF8AE61AB135}" type="pres">
      <dgm:prSet presAssocID="{A00BA27C-F25D-401F-8CFD-C84BDB5DCDF9}" presName="parentText" presStyleLbl="node1" presStyleIdx="1" presStyleCnt="5">
        <dgm:presLayoutVars>
          <dgm:chMax val="0"/>
          <dgm:bulletEnabled val="1"/>
        </dgm:presLayoutVars>
      </dgm:prSet>
      <dgm:spPr/>
    </dgm:pt>
    <dgm:pt modelId="{03A872AC-4F97-4A35-9C10-0AFEB748657C}" type="pres">
      <dgm:prSet presAssocID="{7A3E2425-5471-44E7-9ACD-A6E3C3D6E87F}" presName="spacer" presStyleCnt="0"/>
      <dgm:spPr/>
    </dgm:pt>
    <dgm:pt modelId="{605E9811-C9A5-4133-9B71-126F968857A6}" type="pres">
      <dgm:prSet presAssocID="{B29DEBCF-F98A-4B10-BC1D-D95E3129D876}" presName="parentText" presStyleLbl="node1" presStyleIdx="2" presStyleCnt="5">
        <dgm:presLayoutVars>
          <dgm:chMax val="0"/>
          <dgm:bulletEnabled val="1"/>
        </dgm:presLayoutVars>
      </dgm:prSet>
      <dgm:spPr/>
    </dgm:pt>
    <dgm:pt modelId="{717D9B35-2C8E-483C-9A91-8886BE4C5C01}" type="pres">
      <dgm:prSet presAssocID="{4BE54E86-449C-4425-B3D1-DD5D8EC57BB4}" presName="spacer" presStyleCnt="0"/>
      <dgm:spPr/>
    </dgm:pt>
    <dgm:pt modelId="{8D507699-3392-4B5D-9B7A-5F27882355B4}" type="pres">
      <dgm:prSet presAssocID="{29541C5C-40B5-401B-81D9-6EFC1559BA8C}" presName="parentText" presStyleLbl="node1" presStyleIdx="3" presStyleCnt="5">
        <dgm:presLayoutVars>
          <dgm:chMax val="0"/>
          <dgm:bulletEnabled val="1"/>
        </dgm:presLayoutVars>
      </dgm:prSet>
      <dgm:spPr/>
    </dgm:pt>
    <dgm:pt modelId="{83C86C35-7632-4DB0-A5A5-05D8AE1E3E12}" type="pres">
      <dgm:prSet presAssocID="{6263665F-AD5B-4F50-917E-05DF5314EBC5}" presName="spacer" presStyleCnt="0"/>
      <dgm:spPr/>
    </dgm:pt>
    <dgm:pt modelId="{9CDA6BBC-1A4C-4B84-874A-42D7408E121F}" type="pres">
      <dgm:prSet presAssocID="{E8BBD79D-B688-466F-A5CF-0FDD8835102C}" presName="parentText" presStyleLbl="node1" presStyleIdx="4" presStyleCnt="5">
        <dgm:presLayoutVars>
          <dgm:chMax val="0"/>
          <dgm:bulletEnabled val="1"/>
        </dgm:presLayoutVars>
      </dgm:prSet>
      <dgm:spPr/>
    </dgm:pt>
  </dgm:ptLst>
  <dgm:cxnLst>
    <dgm:cxn modelId="{82494C0B-1641-4BD3-A01F-B4B705686261}" srcId="{B5D25918-8266-4EB4-AC7B-848CB052FA1B}" destId="{29541C5C-40B5-401B-81D9-6EFC1559BA8C}" srcOrd="3" destOrd="0" parTransId="{9EB5A9D5-2154-4A30-B213-234AC0F80E32}" sibTransId="{6263665F-AD5B-4F50-917E-05DF5314EBC5}"/>
    <dgm:cxn modelId="{339BDE1E-06A3-4027-9D4E-BD9E5FAE4B88}" type="presOf" srcId="{2EAD74AF-1C86-483D-9E17-798EBEF0A5D0}" destId="{5507BAE3-E6F2-4EC6-8582-0EECC755B5EF}" srcOrd="0" destOrd="0" presId="urn:microsoft.com/office/officeart/2005/8/layout/vList2"/>
    <dgm:cxn modelId="{DB62BF5D-F909-4047-AEAF-36CDD0763C40}" type="presOf" srcId="{B29DEBCF-F98A-4B10-BC1D-D95E3129D876}" destId="{605E9811-C9A5-4133-9B71-126F968857A6}" srcOrd="0" destOrd="0" presId="urn:microsoft.com/office/officeart/2005/8/layout/vList2"/>
    <dgm:cxn modelId="{183EB04E-3CF8-4418-B1FA-D9B41C9B7149}" srcId="{B5D25918-8266-4EB4-AC7B-848CB052FA1B}" destId="{2EAD74AF-1C86-483D-9E17-798EBEF0A5D0}" srcOrd="0" destOrd="0" parTransId="{C454D53A-A074-4355-B046-F039ADBDE1B1}" sibTransId="{9CFF8EC8-151B-4F23-A896-FB7EBC3B3480}"/>
    <dgm:cxn modelId="{2D0A9255-B79A-4A3C-AAF4-33050C1DC9D6}" srcId="{B5D25918-8266-4EB4-AC7B-848CB052FA1B}" destId="{A00BA27C-F25D-401F-8CFD-C84BDB5DCDF9}" srcOrd="1" destOrd="0" parTransId="{2F4B7C46-6A80-4AB2-B39D-66256E29957D}" sibTransId="{7A3E2425-5471-44E7-9ACD-A6E3C3D6E87F}"/>
    <dgm:cxn modelId="{489B7A77-F626-47DB-AAE5-6C478E55DA6E}" type="presOf" srcId="{B5D25918-8266-4EB4-AC7B-848CB052FA1B}" destId="{B4ADCA92-423C-49B9-B7BA-3C416A4A556D}" srcOrd="0" destOrd="0" presId="urn:microsoft.com/office/officeart/2005/8/layout/vList2"/>
    <dgm:cxn modelId="{27B0DCA0-710C-4CBE-B6CA-76BDF5D0A179}" type="presOf" srcId="{A00BA27C-F25D-401F-8CFD-C84BDB5DCDF9}" destId="{0B9DD874-EF29-4309-8263-CF8AE61AB135}" srcOrd="0" destOrd="0" presId="urn:microsoft.com/office/officeart/2005/8/layout/vList2"/>
    <dgm:cxn modelId="{AF23AAAC-126C-4926-815C-5F9CE8DA0274}" type="presOf" srcId="{E8BBD79D-B688-466F-A5CF-0FDD8835102C}" destId="{9CDA6BBC-1A4C-4B84-874A-42D7408E121F}" srcOrd="0" destOrd="0" presId="urn:microsoft.com/office/officeart/2005/8/layout/vList2"/>
    <dgm:cxn modelId="{AB5972B7-31CD-406B-9E00-29904BE81CCC}" type="presOf" srcId="{29541C5C-40B5-401B-81D9-6EFC1559BA8C}" destId="{8D507699-3392-4B5D-9B7A-5F27882355B4}" srcOrd="0" destOrd="0" presId="urn:microsoft.com/office/officeart/2005/8/layout/vList2"/>
    <dgm:cxn modelId="{A3973FC6-54B7-4FCD-9073-0098C4596764}" srcId="{B5D25918-8266-4EB4-AC7B-848CB052FA1B}" destId="{E8BBD79D-B688-466F-A5CF-0FDD8835102C}" srcOrd="4" destOrd="0" parTransId="{2FF0FAD2-3EFC-4C5C-8C2F-506BD514D8E7}" sibTransId="{34B9A938-DBE1-4258-AC43-2A46137C41DD}"/>
    <dgm:cxn modelId="{C8CE43E8-5ACD-43EA-A422-8090B2E5EE5C}" srcId="{B5D25918-8266-4EB4-AC7B-848CB052FA1B}" destId="{B29DEBCF-F98A-4B10-BC1D-D95E3129D876}" srcOrd="2" destOrd="0" parTransId="{0106B793-EEB7-4855-85A2-152D651C4C1E}" sibTransId="{4BE54E86-449C-4425-B3D1-DD5D8EC57BB4}"/>
    <dgm:cxn modelId="{4B3A4099-E4E7-4039-A91B-7A49110C9456}" type="presParOf" srcId="{B4ADCA92-423C-49B9-B7BA-3C416A4A556D}" destId="{5507BAE3-E6F2-4EC6-8582-0EECC755B5EF}" srcOrd="0" destOrd="0" presId="urn:microsoft.com/office/officeart/2005/8/layout/vList2"/>
    <dgm:cxn modelId="{D9A01D43-3559-448E-A0F8-D086068A8692}" type="presParOf" srcId="{B4ADCA92-423C-49B9-B7BA-3C416A4A556D}" destId="{30B179E5-E1C9-4038-975F-6AA1DB220133}" srcOrd="1" destOrd="0" presId="urn:microsoft.com/office/officeart/2005/8/layout/vList2"/>
    <dgm:cxn modelId="{A23E314F-2DED-4EDD-B775-0FE6090C490E}" type="presParOf" srcId="{B4ADCA92-423C-49B9-B7BA-3C416A4A556D}" destId="{0B9DD874-EF29-4309-8263-CF8AE61AB135}" srcOrd="2" destOrd="0" presId="urn:microsoft.com/office/officeart/2005/8/layout/vList2"/>
    <dgm:cxn modelId="{33C551FE-5830-4FF9-A56F-3ADD97D4FDEB}" type="presParOf" srcId="{B4ADCA92-423C-49B9-B7BA-3C416A4A556D}" destId="{03A872AC-4F97-4A35-9C10-0AFEB748657C}" srcOrd="3" destOrd="0" presId="urn:microsoft.com/office/officeart/2005/8/layout/vList2"/>
    <dgm:cxn modelId="{045CCFBD-025D-4994-BAE7-75370EAEE94F}" type="presParOf" srcId="{B4ADCA92-423C-49B9-B7BA-3C416A4A556D}" destId="{605E9811-C9A5-4133-9B71-126F968857A6}" srcOrd="4" destOrd="0" presId="urn:microsoft.com/office/officeart/2005/8/layout/vList2"/>
    <dgm:cxn modelId="{5FE915C6-EE2B-47CA-AD51-F2D2C737E967}" type="presParOf" srcId="{B4ADCA92-423C-49B9-B7BA-3C416A4A556D}" destId="{717D9B35-2C8E-483C-9A91-8886BE4C5C01}" srcOrd="5" destOrd="0" presId="urn:microsoft.com/office/officeart/2005/8/layout/vList2"/>
    <dgm:cxn modelId="{FC8F783B-7A59-45B9-B121-79091DC7CDE2}" type="presParOf" srcId="{B4ADCA92-423C-49B9-B7BA-3C416A4A556D}" destId="{8D507699-3392-4B5D-9B7A-5F27882355B4}" srcOrd="6" destOrd="0" presId="urn:microsoft.com/office/officeart/2005/8/layout/vList2"/>
    <dgm:cxn modelId="{4CA0B7E0-6F8F-4F09-BDE8-6EC53DD269D5}" type="presParOf" srcId="{B4ADCA92-423C-49B9-B7BA-3C416A4A556D}" destId="{83C86C35-7632-4DB0-A5A5-05D8AE1E3E12}" srcOrd="7" destOrd="0" presId="urn:microsoft.com/office/officeart/2005/8/layout/vList2"/>
    <dgm:cxn modelId="{ABD05E35-BDD8-49AB-B5B3-3C8FC62F5E67}" type="presParOf" srcId="{B4ADCA92-423C-49B9-B7BA-3C416A4A556D}" destId="{9CDA6BBC-1A4C-4B84-874A-42D7408E121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19B4A3-05D1-4FFF-80FD-6081901C87EE}"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447E4B8B-EFFB-428F-BF99-7380810A86A4}">
      <dgm:prSet phldrT="[Text]"/>
      <dgm:spPr/>
      <dgm:t>
        <a:bodyPr/>
        <a:lstStyle/>
        <a:p>
          <a:r>
            <a:rPr lang="en-GB" dirty="0"/>
            <a:t>Functions of communication</a:t>
          </a:r>
        </a:p>
      </dgm:t>
    </dgm:pt>
    <dgm:pt modelId="{12154A4C-B29A-441C-86B8-8E2451F1BEF2}" type="parTrans" cxnId="{680EE859-3431-4998-A44C-93E6C7639754}">
      <dgm:prSet/>
      <dgm:spPr/>
      <dgm:t>
        <a:bodyPr/>
        <a:lstStyle/>
        <a:p>
          <a:endParaRPr lang="en-GB"/>
        </a:p>
      </dgm:t>
    </dgm:pt>
    <dgm:pt modelId="{3DA54B10-EA32-4CBB-B4C8-BED838713CA1}" type="sibTrans" cxnId="{680EE859-3431-4998-A44C-93E6C7639754}">
      <dgm:prSet/>
      <dgm:spPr/>
      <dgm:t>
        <a:bodyPr/>
        <a:lstStyle/>
        <a:p>
          <a:endParaRPr lang="en-GB"/>
        </a:p>
      </dgm:t>
    </dgm:pt>
    <dgm:pt modelId="{20406D4C-4076-4157-8EC4-67D1185FC033}">
      <dgm:prSet phldrT="[Text]"/>
      <dgm:spPr/>
      <dgm:t>
        <a:bodyPr/>
        <a:lstStyle/>
        <a:p>
          <a:r>
            <a:rPr lang="en-GB" dirty="0"/>
            <a:t>Motivation</a:t>
          </a:r>
        </a:p>
      </dgm:t>
    </dgm:pt>
    <dgm:pt modelId="{79A64E4D-CB2F-4BF3-BD0C-687C5CD2EDB9}" type="parTrans" cxnId="{FC1934C1-6C3F-4DA0-BB02-A734B9006BCB}">
      <dgm:prSet/>
      <dgm:spPr/>
      <dgm:t>
        <a:bodyPr/>
        <a:lstStyle/>
        <a:p>
          <a:endParaRPr lang="en-GB"/>
        </a:p>
      </dgm:t>
    </dgm:pt>
    <dgm:pt modelId="{A8B568B5-8395-4556-8A2F-656C9E1074E5}" type="sibTrans" cxnId="{FC1934C1-6C3F-4DA0-BB02-A734B9006BCB}">
      <dgm:prSet/>
      <dgm:spPr/>
      <dgm:t>
        <a:bodyPr/>
        <a:lstStyle/>
        <a:p>
          <a:endParaRPr lang="en-GB"/>
        </a:p>
      </dgm:t>
    </dgm:pt>
    <dgm:pt modelId="{0214B4A6-6929-4CAF-BF88-12BE8C1C400B}">
      <dgm:prSet phldrT="[Text]"/>
      <dgm:spPr/>
      <dgm:t>
        <a:bodyPr/>
        <a:lstStyle/>
        <a:p>
          <a:r>
            <a:rPr lang="en-GB" dirty="0"/>
            <a:t>Emotional expressions</a:t>
          </a:r>
        </a:p>
      </dgm:t>
    </dgm:pt>
    <dgm:pt modelId="{7B131FD5-F77F-469C-91A1-E1800C07EDE3}" type="parTrans" cxnId="{A70927B4-593D-4FE5-BBCC-EF92907F1E70}">
      <dgm:prSet/>
      <dgm:spPr/>
      <dgm:t>
        <a:bodyPr/>
        <a:lstStyle/>
        <a:p>
          <a:endParaRPr lang="en-GB"/>
        </a:p>
      </dgm:t>
    </dgm:pt>
    <dgm:pt modelId="{70E74DEC-8794-4DE9-98C8-E42CB4547A57}" type="sibTrans" cxnId="{A70927B4-593D-4FE5-BBCC-EF92907F1E70}">
      <dgm:prSet/>
      <dgm:spPr/>
      <dgm:t>
        <a:bodyPr/>
        <a:lstStyle/>
        <a:p>
          <a:endParaRPr lang="en-GB"/>
        </a:p>
      </dgm:t>
    </dgm:pt>
    <dgm:pt modelId="{F338C4B0-E75F-4629-9294-62693C305EF5}">
      <dgm:prSet phldrT="[Text]"/>
      <dgm:spPr/>
      <dgm:t>
        <a:bodyPr/>
        <a:lstStyle/>
        <a:p>
          <a:r>
            <a:rPr lang="en-GB" dirty="0"/>
            <a:t>Information</a:t>
          </a:r>
        </a:p>
      </dgm:t>
    </dgm:pt>
    <dgm:pt modelId="{2CC87081-ADBF-40D8-A760-E72C77D0B0B9}" type="parTrans" cxnId="{0EA2EC67-DF22-42BC-B697-EF3E3FFE0E08}">
      <dgm:prSet/>
      <dgm:spPr/>
      <dgm:t>
        <a:bodyPr/>
        <a:lstStyle/>
        <a:p>
          <a:endParaRPr lang="en-GB"/>
        </a:p>
      </dgm:t>
    </dgm:pt>
    <dgm:pt modelId="{D34EE791-C86D-4705-A248-061C7A96F3CB}" type="sibTrans" cxnId="{0EA2EC67-DF22-42BC-B697-EF3E3FFE0E08}">
      <dgm:prSet/>
      <dgm:spPr/>
      <dgm:t>
        <a:bodyPr/>
        <a:lstStyle/>
        <a:p>
          <a:endParaRPr lang="en-GB"/>
        </a:p>
      </dgm:t>
    </dgm:pt>
    <dgm:pt modelId="{BC7DC9EE-8878-4208-BE45-E7499D0DE18A}">
      <dgm:prSet phldrT="[Text]"/>
      <dgm:spPr/>
      <dgm:t>
        <a:bodyPr/>
        <a:lstStyle/>
        <a:p>
          <a:r>
            <a:rPr lang="en-GB" dirty="0"/>
            <a:t>Control</a:t>
          </a:r>
        </a:p>
      </dgm:t>
    </dgm:pt>
    <dgm:pt modelId="{AEFE289F-8DA9-4908-A995-CF843434A189}" type="parTrans" cxnId="{48FD2090-6218-43CD-9618-117EE6BD145D}">
      <dgm:prSet/>
      <dgm:spPr/>
      <dgm:t>
        <a:bodyPr/>
        <a:lstStyle/>
        <a:p>
          <a:endParaRPr lang="en-GB"/>
        </a:p>
      </dgm:t>
    </dgm:pt>
    <dgm:pt modelId="{2DB9DDB7-2D20-4FDB-877D-ACF3C3621671}" type="sibTrans" cxnId="{48FD2090-6218-43CD-9618-117EE6BD145D}">
      <dgm:prSet/>
      <dgm:spPr/>
      <dgm:t>
        <a:bodyPr/>
        <a:lstStyle/>
        <a:p>
          <a:endParaRPr lang="en-GB"/>
        </a:p>
      </dgm:t>
    </dgm:pt>
    <dgm:pt modelId="{9B62AA98-6816-4CD6-A603-617DB0E7076A}" type="pres">
      <dgm:prSet presAssocID="{2A19B4A3-05D1-4FFF-80FD-6081901C87EE}" presName="cycle" presStyleCnt="0">
        <dgm:presLayoutVars>
          <dgm:chMax val="1"/>
          <dgm:dir/>
          <dgm:animLvl val="ctr"/>
          <dgm:resizeHandles val="exact"/>
        </dgm:presLayoutVars>
      </dgm:prSet>
      <dgm:spPr/>
    </dgm:pt>
    <dgm:pt modelId="{DE35A6C2-4BB0-44B2-ADE6-4031CC432B1F}" type="pres">
      <dgm:prSet presAssocID="{447E4B8B-EFFB-428F-BF99-7380810A86A4}" presName="centerShape" presStyleLbl="node0" presStyleIdx="0" presStyleCnt="1"/>
      <dgm:spPr/>
    </dgm:pt>
    <dgm:pt modelId="{B8C10B20-E0F0-46CA-985D-B1BDC2F36EE5}" type="pres">
      <dgm:prSet presAssocID="{79A64E4D-CB2F-4BF3-BD0C-687C5CD2EDB9}" presName="Name9" presStyleLbl="parChTrans1D2" presStyleIdx="0" presStyleCnt="4"/>
      <dgm:spPr/>
    </dgm:pt>
    <dgm:pt modelId="{1AB0BB35-92E0-4F35-AF9D-8233EFF236DB}" type="pres">
      <dgm:prSet presAssocID="{79A64E4D-CB2F-4BF3-BD0C-687C5CD2EDB9}" presName="connTx" presStyleLbl="parChTrans1D2" presStyleIdx="0" presStyleCnt="4"/>
      <dgm:spPr/>
    </dgm:pt>
    <dgm:pt modelId="{36DEE4B9-77C6-4BE3-B6B2-EE12D354573A}" type="pres">
      <dgm:prSet presAssocID="{20406D4C-4076-4157-8EC4-67D1185FC033}" presName="node" presStyleLbl="node1" presStyleIdx="0" presStyleCnt="4">
        <dgm:presLayoutVars>
          <dgm:bulletEnabled val="1"/>
        </dgm:presLayoutVars>
      </dgm:prSet>
      <dgm:spPr/>
    </dgm:pt>
    <dgm:pt modelId="{583EEDAD-903E-4129-83B1-46DD36B93444}" type="pres">
      <dgm:prSet presAssocID="{7B131FD5-F77F-469C-91A1-E1800C07EDE3}" presName="Name9" presStyleLbl="parChTrans1D2" presStyleIdx="1" presStyleCnt="4"/>
      <dgm:spPr/>
    </dgm:pt>
    <dgm:pt modelId="{FC97E1BA-1981-4C0B-88B6-4F7BD683F8FC}" type="pres">
      <dgm:prSet presAssocID="{7B131FD5-F77F-469C-91A1-E1800C07EDE3}" presName="connTx" presStyleLbl="parChTrans1D2" presStyleIdx="1" presStyleCnt="4"/>
      <dgm:spPr/>
    </dgm:pt>
    <dgm:pt modelId="{916EE91B-8A87-40D6-BA98-949C2525EF1D}" type="pres">
      <dgm:prSet presAssocID="{0214B4A6-6929-4CAF-BF88-12BE8C1C400B}" presName="node" presStyleLbl="node1" presStyleIdx="1" presStyleCnt="4">
        <dgm:presLayoutVars>
          <dgm:bulletEnabled val="1"/>
        </dgm:presLayoutVars>
      </dgm:prSet>
      <dgm:spPr/>
    </dgm:pt>
    <dgm:pt modelId="{70863B84-CE06-4EA9-B2A8-D9DAFC3B8C07}" type="pres">
      <dgm:prSet presAssocID="{2CC87081-ADBF-40D8-A760-E72C77D0B0B9}" presName="Name9" presStyleLbl="parChTrans1D2" presStyleIdx="2" presStyleCnt="4"/>
      <dgm:spPr/>
    </dgm:pt>
    <dgm:pt modelId="{05998D39-4986-4E66-A6E0-AECCCF72DF64}" type="pres">
      <dgm:prSet presAssocID="{2CC87081-ADBF-40D8-A760-E72C77D0B0B9}" presName="connTx" presStyleLbl="parChTrans1D2" presStyleIdx="2" presStyleCnt="4"/>
      <dgm:spPr/>
    </dgm:pt>
    <dgm:pt modelId="{A3A30AD2-1D6B-4259-972F-03A128B7DE6C}" type="pres">
      <dgm:prSet presAssocID="{F338C4B0-E75F-4629-9294-62693C305EF5}" presName="node" presStyleLbl="node1" presStyleIdx="2" presStyleCnt="4">
        <dgm:presLayoutVars>
          <dgm:bulletEnabled val="1"/>
        </dgm:presLayoutVars>
      </dgm:prSet>
      <dgm:spPr/>
    </dgm:pt>
    <dgm:pt modelId="{8430E228-E36C-4DA1-9C48-0A6615D4F854}" type="pres">
      <dgm:prSet presAssocID="{AEFE289F-8DA9-4908-A995-CF843434A189}" presName="Name9" presStyleLbl="parChTrans1D2" presStyleIdx="3" presStyleCnt="4"/>
      <dgm:spPr/>
    </dgm:pt>
    <dgm:pt modelId="{1A3E2DB0-FB6C-4458-A984-6CCF4EEC4D32}" type="pres">
      <dgm:prSet presAssocID="{AEFE289F-8DA9-4908-A995-CF843434A189}" presName="connTx" presStyleLbl="parChTrans1D2" presStyleIdx="3" presStyleCnt="4"/>
      <dgm:spPr/>
    </dgm:pt>
    <dgm:pt modelId="{B064FE64-76C5-4F89-87B7-55D67B15A2DD}" type="pres">
      <dgm:prSet presAssocID="{BC7DC9EE-8878-4208-BE45-E7499D0DE18A}" presName="node" presStyleLbl="node1" presStyleIdx="3" presStyleCnt="4">
        <dgm:presLayoutVars>
          <dgm:bulletEnabled val="1"/>
        </dgm:presLayoutVars>
      </dgm:prSet>
      <dgm:spPr/>
    </dgm:pt>
  </dgm:ptLst>
  <dgm:cxnLst>
    <dgm:cxn modelId="{AC29101B-7B7B-4A3D-A5E3-FFC1831DA947}" type="presOf" srcId="{2CC87081-ADBF-40D8-A760-E72C77D0B0B9}" destId="{70863B84-CE06-4EA9-B2A8-D9DAFC3B8C07}" srcOrd="0" destOrd="0" presId="urn:microsoft.com/office/officeart/2005/8/layout/radial1"/>
    <dgm:cxn modelId="{119E0122-94FE-467D-AC09-7A2DB68B8E8C}" type="presOf" srcId="{F338C4B0-E75F-4629-9294-62693C305EF5}" destId="{A3A30AD2-1D6B-4259-972F-03A128B7DE6C}" srcOrd="0" destOrd="0" presId="urn:microsoft.com/office/officeart/2005/8/layout/radial1"/>
    <dgm:cxn modelId="{E9624A26-4D21-486C-92EE-3E3EDF679F8B}" type="presOf" srcId="{BC7DC9EE-8878-4208-BE45-E7499D0DE18A}" destId="{B064FE64-76C5-4F89-87B7-55D67B15A2DD}" srcOrd="0" destOrd="0" presId="urn:microsoft.com/office/officeart/2005/8/layout/radial1"/>
    <dgm:cxn modelId="{AE997731-E8B5-4C79-8743-483C3FF407F4}" type="presOf" srcId="{7B131FD5-F77F-469C-91A1-E1800C07EDE3}" destId="{583EEDAD-903E-4129-83B1-46DD36B93444}" srcOrd="0" destOrd="0" presId="urn:microsoft.com/office/officeart/2005/8/layout/radial1"/>
    <dgm:cxn modelId="{0EA2EC67-DF22-42BC-B697-EF3E3FFE0E08}" srcId="{447E4B8B-EFFB-428F-BF99-7380810A86A4}" destId="{F338C4B0-E75F-4629-9294-62693C305EF5}" srcOrd="2" destOrd="0" parTransId="{2CC87081-ADBF-40D8-A760-E72C77D0B0B9}" sibTransId="{D34EE791-C86D-4705-A248-061C7A96F3CB}"/>
    <dgm:cxn modelId="{5DEAE16B-B408-4980-9C21-9CBFF7E1245C}" type="presOf" srcId="{20406D4C-4076-4157-8EC4-67D1185FC033}" destId="{36DEE4B9-77C6-4BE3-B6B2-EE12D354573A}" srcOrd="0" destOrd="0" presId="urn:microsoft.com/office/officeart/2005/8/layout/radial1"/>
    <dgm:cxn modelId="{680EE859-3431-4998-A44C-93E6C7639754}" srcId="{2A19B4A3-05D1-4FFF-80FD-6081901C87EE}" destId="{447E4B8B-EFFB-428F-BF99-7380810A86A4}" srcOrd="0" destOrd="0" parTransId="{12154A4C-B29A-441C-86B8-8E2451F1BEF2}" sibTransId="{3DA54B10-EA32-4CBB-B4C8-BED838713CA1}"/>
    <dgm:cxn modelId="{48FD2090-6218-43CD-9618-117EE6BD145D}" srcId="{447E4B8B-EFFB-428F-BF99-7380810A86A4}" destId="{BC7DC9EE-8878-4208-BE45-E7499D0DE18A}" srcOrd="3" destOrd="0" parTransId="{AEFE289F-8DA9-4908-A995-CF843434A189}" sibTransId="{2DB9DDB7-2D20-4FDB-877D-ACF3C3621671}"/>
    <dgm:cxn modelId="{A4C6C2A2-C956-48A3-921F-2491DE206380}" type="presOf" srcId="{447E4B8B-EFFB-428F-BF99-7380810A86A4}" destId="{DE35A6C2-4BB0-44B2-ADE6-4031CC432B1F}" srcOrd="0" destOrd="0" presId="urn:microsoft.com/office/officeart/2005/8/layout/radial1"/>
    <dgm:cxn modelId="{8033FDAD-AD3A-47C7-97C4-1EA2718B38AF}" type="presOf" srcId="{0214B4A6-6929-4CAF-BF88-12BE8C1C400B}" destId="{916EE91B-8A87-40D6-BA98-949C2525EF1D}" srcOrd="0" destOrd="0" presId="urn:microsoft.com/office/officeart/2005/8/layout/radial1"/>
    <dgm:cxn modelId="{A70927B4-593D-4FE5-BBCC-EF92907F1E70}" srcId="{447E4B8B-EFFB-428F-BF99-7380810A86A4}" destId="{0214B4A6-6929-4CAF-BF88-12BE8C1C400B}" srcOrd="1" destOrd="0" parTransId="{7B131FD5-F77F-469C-91A1-E1800C07EDE3}" sibTransId="{70E74DEC-8794-4DE9-98C8-E42CB4547A57}"/>
    <dgm:cxn modelId="{FC1934C1-6C3F-4DA0-BB02-A734B9006BCB}" srcId="{447E4B8B-EFFB-428F-BF99-7380810A86A4}" destId="{20406D4C-4076-4157-8EC4-67D1185FC033}" srcOrd="0" destOrd="0" parTransId="{79A64E4D-CB2F-4BF3-BD0C-687C5CD2EDB9}" sibTransId="{A8B568B5-8395-4556-8A2F-656C9E1074E5}"/>
    <dgm:cxn modelId="{267A77D0-B84F-4E26-9CD8-72964952342B}" type="presOf" srcId="{AEFE289F-8DA9-4908-A995-CF843434A189}" destId="{8430E228-E36C-4DA1-9C48-0A6615D4F854}" srcOrd="0" destOrd="0" presId="urn:microsoft.com/office/officeart/2005/8/layout/radial1"/>
    <dgm:cxn modelId="{046F49D9-5C68-4F18-BC7E-768F537CE68D}" type="presOf" srcId="{79A64E4D-CB2F-4BF3-BD0C-687C5CD2EDB9}" destId="{1AB0BB35-92E0-4F35-AF9D-8233EFF236DB}" srcOrd="1" destOrd="0" presId="urn:microsoft.com/office/officeart/2005/8/layout/radial1"/>
    <dgm:cxn modelId="{07643DDD-4D5A-4504-9141-73B52D1B7B54}" type="presOf" srcId="{2CC87081-ADBF-40D8-A760-E72C77D0B0B9}" destId="{05998D39-4986-4E66-A6E0-AECCCF72DF64}" srcOrd="1" destOrd="0" presId="urn:microsoft.com/office/officeart/2005/8/layout/radial1"/>
    <dgm:cxn modelId="{B29B89DE-A91A-4A3B-A051-9FE708ECD938}" type="presOf" srcId="{2A19B4A3-05D1-4FFF-80FD-6081901C87EE}" destId="{9B62AA98-6816-4CD6-A603-617DB0E7076A}" srcOrd="0" destOrd="0" presId="urn:microsoft.com/office/officeart/2005/8/layout/radial1"/>
    <dgm:cxn modelId="{2FF1C2E5-6E83-47A9-8427-C3C1C21BB144}" type="presOf" srcId="{AEFE289F-8DA9-4908-A995-CF843434A189}" destId="{1A3E2DB0-FB6C-4458-A984-6CCF4EEC4D32}" srcOrd="1" destOrd="0" presId="urn:microsoft.com/office/officeart/2005/8/layout/radial1"/>
    <dgm:cxn modelId="{45C35AE9-A150-45C2-A830-B3678DB24950}" type="presOf" srcId="{7B131FD5-F77F-469C-91A1-E1800C07EDE3}" destId="{FC97E1BA-1981-4C0B-88B6-4F7BD683F8FC}" srcOrd="1" destOrd="0" presId="urn:microsoft.com/office/officeart/2005/8/layout/radial1"/>
    <dgm:cxn modelId="{D5F2C9F9-69A3-4213-AED6-0F425637E9BB}" type="presOf" srcId="{79A64E4D-CB2F-4BF3-BD0C-687C5CD2EDB9}" destId="{B8C10B20-E0F0-46CA-985D-B1BDC2F36EE5}" srcOrd="0" destOrd="0" presId="urn:microsoft.com/office/officeart/2005/8/layout/radial1"/>
    <dgm:cxn modelId="{AADED656-D28D-465F-9BF9-C5142D1084D2}" type="presParOf" srcId="{9B62AA98-6816-4CD6-A603-617DB0E7076A}" destId="{DE35A6C2-4BB0-44B2-ADE6-4031CC432B1F}" srcOrd="0" destOrd="0" presId="urn:microsoft.com/office/officeart/2005/8/layout/radial1"/>
    <dgm:cxn modelId="{CD46BB15-7685-441A-A618-38C4A52F1587}" type="presParOf" srcId="{9B62AA98-6816-4CD6-A603-617DB0E7076A}" destId="{B8C10B20-E0F0-46CA-985D-B1BDC2F36EE5}" srcOrd="1" destOrd="0" presId="urn:microsoft.com/office/officeart/2005/8/layout/radial1"/>
    <dgm:cxn modelId="{D471307D-26E1-4E24-8969-32B9BB99185F}" type="presParOf" srcId="{B8C10B20-E0F0-46CA-985D-B1BDC2F36EE5}" destId="{1AB0BB35-92E0-4F35-AF9D-8233EFF236DB}" srcOrd="0" destOrd="0" presId="urn:microsoft.com/office/officeart/2005/8/layout/radial1"/>
    <dgm:cxn modelId="{360DCB01-554A-44F5-B2D3-01E74BBB013E}" type="presParOf" srcId="{9B62AA98-6816-4CD6-A603-617DB0E7076A}" destId="{36DEE4B9-77C6-4BE3-B6B2-EE12D354573A}" srcOrd="2" destOrd="0" presId="urn:microsoft.com/office/officeart/2005/8/layout/radial1"/>
    <dgm:cxn modelId="{59DCD2E6-B62D-411A-9C37-CE4048F22ADC}" type="presParOf" srcId="{9B62AA98-6816-4CD6-A603-617DB0E7076A}" destId="{583EEDAD-903E-4129-83B1-46DD36B93444}" srcOrd="3" destOrd="0" presId="urn:microsoft.com/office/officeart/2005/8/layout/radial1"/>
    <dgm:cxn modelId="{DC1C8AE1-F986-4949-A953-CF1ACFF2308F}" type="presParOf" srcId="{583EEDAD-903E-4129-83B1-46DD36B93444}" destId="{FC97E1BA-1981-4C0B-88B6-4F7BD683F8FC}" srcOrd="0" destOrd="0" presId="urn:microsoft.com/office/officeart/2005/8/layout/radial1"/>
    <dgm:cxn modelId="{847DE536-FD6C-4380-8A98-E6D6BF0CA542}" type="presParOf" srcId="{9B62AA98-6816-4CD6-A603-617DB0E7076A}" destId="{916EE91B-8A87-40D6-BA98-949C2525EF1D}" srcOrd="4" destOrd="0" presId="urn:microsoft.com/office/officeart/2005/8/layout/radial1"/>
    <dgm:cxn modelId="{C21BC9F1-CD9D-4E74-8DD6-B63FE466863E}" type="presParOf" srcId="{9B62AA98-6816-4CD6-A603-617DB0E7076A}" destId="{70863B84-CE06-4EA9-B2A8-D9DAFC3B8C07}" srcOrd="5" destOrd="0" presId="urn:microsoft.com/office/officeart/2005/8/layout/radial1"/>
    <dgm:cxn modelId="{35B9B41A-7C54-47FC-8198-C580E9105DD7}" type="presParOf" srcId="{70863B84-CE06-4EA9-B2A8-D9DAFC3B8C07}" destId="{05998D39-4986-4E66-A6E0-AECCCF72DF64}" srcOrd="0" destOrd="0" presId="urn:microsoft.com/office/officeart/2005/8/layout/radial1"/>
    <dgm:cxn modelId="{1F455D6D-AE3E-4019-885F-70D2E68ADEF3}" type="presParOf" srcId="{9B62AA98-6816-4CD6-A603-617DB0E7076A}" destId="{A3A30AD2-1D6B-4259-972F-03A128B7DE6C}" srcOrd="6" destOrd="0" presId="urn:microsoft.com/office/officeart/2005/8/layout/radial1"/>
    <dgm:cxn modelId="{2BA06B81-AB8F-4C6F-AFEE-491A820DC4A1}" type="presParOf" srcId="{9B62AA98-6816-4CD6-A603-617DB0E7076A}" destId="{8430E228-E36C-4DA1-9C48-0A6615D4F854}" srcOrd="7" destOrd="0" presId="urn:microsoft.com/office/officeart/2005/8/layout/radial1"/>
    <dgm:cxn modelId="{004229A5-31D9-47DC-9CE9-B885DC8D7AC8}" type="presParOf" srcId="{8430E228-E36C-4DA1-9C48-0A6615D4F854}" destId="{1A3E2DB0-FB6C-4458-A984-6CCF4EEC4D32}" srcOrd="0" destOrd="0" presId="urn:microsoft.com/office/officeart/2005/8/layout/radial1"/>
    <dgm:cxn modelId="{91A2BEF9-3EF2-4579-92C0-340F1CF00B0D}" type="presParOf" srcId="{9B62AA98-6816-4CD6-A603-617DB0E7076A}" destId="{B064FE64-76C5-4F89-87B7-55D67B15A2DD}"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7BAE3-E6F2-4EC6-8582-0EECC755B5EF}">
      <dsp:nvSpPr>
        <dsp:cNvPr id="0" name=""/>
        <dsp:cNvSpPr/>
      </dsp:nvSpPr>
      <dsp:spPr>
        <a:xfrm>
          <a:off x="0" y="952452"/>
          <a:ext cx="6666833" cy="64759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Effective Team Working and Communication</a:t>
          </a:r>
          <a:endParaRPr lang="en-US" sz="2700" kern="1200" dirty="0"/>
        </a:p>
      </dsp:txBody>
      <dsp:txXfrm>
        <a:off x="31613" y="984065"/>
        <a:ext cx="6603607" cy="584369"/>
      </dsp:txXfrm>
    </dsp:sp>
    <dsp:sp modelId="{0B9DD874-EF29-4309-8263-CF8AE61AB135}">
      <dsp:nvSpPr>
        <dsp:cNvPr id="0" name=""/>
        <dsp:cNvSpPr/>
      </dsp:nvSpPr>
      <dsp:spPr>
        <a:xfrm>
          <a:off x="0" y="1677807"/>
          <a:ext cx="6666833" cy="647595"/>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Team 1 Group presentation</a:t>
          </a:r>
          <a:endParaRPr lang="en-US" sz="2700" kern="1200"/>
        </a:p>
      </dsp:txBody>
      <dsp:txXfrm>
        <a:off x="31613" y="1709420"/>
        <a:ext cx="6603607" cy="584369"/>
      </dsp:txXfrm>
    </dsp:sp>
    <dsp:sp modelId="{605E9811-C9A5-4133-9B71-126F968857A6}">
      <dsp:nvSpPr>
        <dsp:cNvPr id="0" name=""/>
        <dsp:cNvSpPr/>
      </dsp:nvSpPr>
      <dsp:spPr>
        <a:xfrm>
          <a:off x="0" y="2403162"/>
          <a:ext cx="6666833" cy="64759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BMSW 4002</a:t>
          </a:r>
          <a:endParaRPr lang="en-US" sz="2700" kern="1200" dirty="0"/>
        </a:p>
      </dsp:txBody>
      <dsp:txXfrm>
        <a:off x="31613" y="2434775"/>
        <a:ext cx="6603607" cy="584369"/>
      </dsp:txXfrm>
    </dsp:sp>
    <dsp:sp modelId="{8D507699-3392-4B5D-9B7A-5F27882355B4}">
      <dsp:nvSpPr>
        <dsp:cNvPr id="0" name=""/>
        <dsp:cNvSpPr/>
      </dsp:nvSpPr>
      <dsp:spPr>
        <a:xfrm>
          <a:off x="0" y="3128517"/>
          <a:ext cx="6666833" cy="647595"/>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err="1"/>
            <a:t>Ifzal</a:t>
          </a:r>
          <a:r>
            <a:rPr lang="en-GB" sz="2700" kern="1200" dirty="0"/>
            <a:t> Hussain </a:t>
          </a:r>
          <a:endParaRPr lang="en-US" sz="2700" kern="1200" dirty="0"/>
        </a:p>
      </dsp:txBody>
      <dsp:txXfrm>
        <a:off x="31613" y="3160130"/>
        <a:ext cx="6603607" cy="584369"/>
      </dsp:txXfrm>
    </dsp:sp>
    <dsp:sp modelId="{9CDA6BBC-1A4C-4B84-874A-42D7408E121F}">
      <dsp:nvSpPr>
        <dsp:cNvPr id="0" name=""/>
        <dsp:cNvSpPr/>
      </dsp:nvSpPr>
      <dsp:spPr>
        <a:xfrm>
          <a:off x="0" y="3853872"/>
          <a:ext cx="6666833" cy="64759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Hafiz </a:t>
          </a:r>
          <a:r>
            <a:rPr lang="en-GB" sz="2700" kern="1200" dirty="0" err="1"/>
            <a:t>Rahmani</a:t>
          </a:r>
          <a:r>
            <a:rPr lang="en-GB" sz="2700" kern="1200" dirty="0"/>
            <a:t> </a:t>
          </a:r>
          <a:endParaRPr lang="en-US" sz="2700" kern="1200" dirty="0"/>
        </a:p>
      </dsp:txBody>
      <dsp:txXfrm>
        <a:off x="31613" y="3885485"/>
        <a:ext cx="6603607"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5A6C2-4BB0-44B2-ADE6-4031CC432B1F}">
      <dsp:nvSpPr>
        <dsp:cNvPr id="0" name=""/>
        <dsp:cNvSpPr/>
      </dsp:nvSpPr>
      <dsp:spPr>
        <a:xfrm>
          <a:off x="1617375" y="1082527"/>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GB" sz="700" kern="1200" dirty="0"/>
            <a:t>Functions of communication</a:t>
          </a:r>
        </a:p>
      </dsp:txBody>
      <dsp:txXfrm>
        <a:off x="1739039" y="1204191"/>
        <a:ext cx="587444" cy="587444"/>
      </dsp:txXfrm>
    </dsp:sp>
    <dsp:sp modelId="{B8C10B20-E0F0-46CA-985D-B1BDC2F36EE5}">
      <dsp:nvSpPr>
        <dsp:cNvPr id="0" name=""/>
        <dsp:cNvSpPr/>
      </dsp:nvSpPr>
      <dsp:spPr>
        <a:xfrm rot="16200000">
          <a:off x="1908119" y="939494"/>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529" y="951653"/>
        <a:ext cx="12464" cy="12464"/>
      </dsp:txXfrm>
    </dsp:sp>
    <dsp:sp modelId="{36DEE4B9-77C6-4BE3-B6B2-EE12D354573A}">
      <dsp:nvSpPr>
        <dsp:cNvPr id="0" name=""/>
        <dsp:cNvSpPr/>
      </dsp:nvSpPr>
      <dsp:spPr>
        <a:xfrm>
          <a:off x="1617375" y="2470"/>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Motivation</a:t>
          </a:r>
        </a:p>
      </dsp:txBody>
      <dsp:txXfrm>
        <a:off x="1739039" y="124134"/>
        <a:ext cx="587444" cy="587444"/>
      </dsp:txXfrm>
    </dsp:sp>
    <dsp:sp modelId="{583EEDAD-903E-4129-83B1-46DD36B93444}">
      <dsp:nvSpPr>
        <dsp:cNvPr id="0" name=""/>
        <dsp:cNvSpPr/>
      </dsp:nvSpPr>
      <dsp:spPr>
        <a:xfrm>
          <a:off x="2448148" y="1479522"/>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66558" y="1491681"/>
        <a:ext cx="12464" cy="12464"/>
      </dsp:txXfrm>
    </dsp:sp>
    <dsp:sp modelId="{916EE91B-8A87-40D6-BA98-949C2525EF1D}">
      <dsp:nvSpPr>
        <dsp:cNvPr id="0" name=""/>
        <dsp:cNvSpPr/>
      </dsp:nvSpPr>
      <dsp:spPr>
        <a:xfrm>
          <a:off x="2697433" y="1082527"/>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Emotional expressions</a:t>
          </a:r>
        </a:p>
      </dsp:txBody>
      <dsp:txXfrm>
        <a:off x="2819097" y="1204191"/>
        <a:ext cx="587444" cy="587444"/>
      </dsp:txXfrm>
    </dsp:sp>
    <dsp:sp modelId="{70863B84-CE06-4EA9-B2A8-D9DAFC3B8C07}">
      <dsp:nvSpPr>
        <dsp:cNvPr id="0" name=""/>
        <dsp:cNvSpPr/>
      </dsp:nvSpPr>
      <dsp:spPr>
        <a:xfrm rot="5400000">
          <a:off x="1908119" y="2019551"/>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26529" y="2031710"/>
        <a:ext cx="12464" cy="12464"/>
      </dsp:txXfrm>
    </dsp:sp>
    <dsp:sp modelId="{A3A30AD2-1D6B-4259-972F-03A128B7DE6C}">
      <dsp:nvSpPr>
        <dsp:cNvPr id="0" name=""/>
        <dsp:cNvSpPr/>
      </dsp:nvSpPr>
      <dsp:spPr>
        <a:xfrm>
          <a:off x="1617375" y="2162585"/>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Information</a:t>
          </a:r>
        </a:p>
      </dsp:txBody>
      <dsp:txXfrm>
        <a:off x="1739039" y="2284249"/>
        <a:ext cx="587444" cy="587444"/>
      </dsp:txXfrm>
    </dsp:sp>
    <dsp:sp modelId="{8430E228-E36C-4DA1-9C48-0A6615D4F854}">
      <dsp:nvSpPr>
        <dsp:cNvPr id="0" name=""/>
        <dsp:cNvSpPr/>
      </dsp:nvSpPr>
      <dsp:spPr>
        <a:xfrm rot="10800000">
          <a:off x="1368090" y="1479522"/>
          <a:ext cx="249285" cy="36782"/>
        </a:xfrm>
        <a:custGeom>
          <a:avLst/>
          <a:gdLst/>
          <a:ahLst/>
          <a:cxnLst/>
          <a:rect l="0" t="0" r="0" b="0"/>
          <a:pathLst>
            <a:path>
              <a:moveTo>
                <a:pt x="0" y="18391"/>
              </a:moveTo>
              <a:lnTo>
                <a:pt x="249285" y="183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486501" y="1491681"/>
        <a:ext cx="12464" cy="12464"/>
      </dsp:txXfrm>
    </dsp:sp>
    <dsp:sp modelId="{B064FE64-76C5-4F89-87B7-55D67B15A2DD}">
      <dsp:nvSpPr>
        <dsp:cNvPr id="0" name=""/>
        <dsp:cNvSpPr/>
      </dsp:nvSpPr>
      <dsp:spPr>
        <a:xfrm>
          <a:off x="537318" y="1082527"/>
          <a:ext cx="830772" cy="8307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dirty="0"/>
            <a:t>Control</a:t>
          </a:r>
        </a:p>
      </dsp:txBody>
      <dsp:txXfrm>
        <a:off x="658982" y="1204191"/>
        <a:ext cx="587444" cy="5874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DB3FD7-7597-4F06-B555-3C20AB17503C}" type="datetimeFigureOut">
              <a:rPr lang="en-GB" smtClean="0"/>
              <a:t>14/11/2022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D3E057-EC8C-4942-B74B-8782A64501B5}" type="slidenum">
              <a:rPr lang="en-GB" smtClean="0"/>
              <a:t>‹#›</a:t>
            </a:fld>
            <a:endParaRPr lang="en-GB"/>
          </a:p>
        </p:txBody>
      </p:sp>
    </p:spTree>
    <p:extLst>
      <p:ext uri="{BB962C8B-B14F-4D97-AF65-F5344CB8AC3E}">
        <p14:creationId xmlns:p14="http://schemas.microsoft.com/office/powerpoint/2010/main" val="319079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E69B-C35A-57C2-41F7-27B569529E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9409C5-6334-C5AB-03A5-075123C5ED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ABEF01-13E0-7478-FFE3-C1163702FCD8}"/>
              </a:ext>
            </a:extLst>
          </p:cNvPr>
          <p:cNvSpPr>
            <a:spLocks noGrp="1"/>
          </p:cNvSpPr>
          <p:nvPr>
            <p:ph type="dt" sz="half" idx="10"/>
          </p:nvPr>
        </p:nvSpPr>
        <p:spPr/>
        <p:txBody>
          <a:bodyPr/>
          <a:lstStyle/>
          <a:p>
            <a:fld id="{37C6E860-7333-4058-9C1C-450D38A688EC}" type="datetime1">
              <a:rPr lang="en-GB" smtClean="0"/>
              <a:t>14/11/2022</a:t>
            </a:fld>
            <a:endParaRPr lang="en-GB"/>
          </a:p>
        </p:txBody>
      </p:sp>
      <p:sp>
        <p:nvSpPr>
          <p:cNvPr id="5" name="Footer Placeholder 4">
            <a:extLst>
              <a:ext uri="{FF2B5EF4-FFF2-40B4-BE49-F238E27FC236}">
                <a16:creationId xmlns:a16="http://schemas.microsoft.com/office/drawing/2014/main" id="{AA296B43-9233-3DA4-C813-05DF0F505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E8323-A4A3-490B-0DC7-C5A1BBFB3AA7}"/>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1310725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B3CBE-4E32-B8E3-601F-A88D583281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0872A9-F955-EFB0-8CBD-A924D5E075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E807A-E25A-63AC-C83F-DEDB343E0065}"/>
              </a:ext>
            </a:extLst>
          </p:cNvPr>
          <p:cNvSpPr>
            <a:spLocks noGrp="1"/>
          </p:cNvSpPr>
          <p:nvPr>
            <p:ph type="dt" sz="half" idx="10"/>
          </p:nvPr>
        </p:nvSpPr>
        <p:spPr/>
        <p:txBody>
          <a:bodyPr/>
          <a:lstStyle/>
          <a:p>
            <a:fld id="{10C58DBD-0E36-4596-8C51-94882D37F457}" type="datetime1">
              <a:rPr lang="en-GB" smtClean="0"/>
              <a:t>14/11/2022</a:t>
            </a:fld>
            <a:endParaRPr lang="en-GB"/>
          </a:p>
        </p:txBody>
      </p:sp>
      <p:sp>
        <p:nvSpPr>
          <p:cNvPr id="5" name="Footer Placeholder 4">
            <a:extLst>
              <a:ext uri="{FF2B5EF4-FFF2-40B4-BE49-F238E27FC236}">
                <a16:creationId xmlns:a16="http://schemas.microsoft.com/office/drawing/2014/main" id="{D7D69EC4-351E-1BB4-8143-00D92607D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AFBF8B-2E8F-7B0B-CBF1-1AB4C10FDC14}"/>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779594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253-4269-3C09-5EAC-D188457244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4576F4-8779-BCA0-4111-6F8783E84C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A66A8-BB69-AD38-B2F3-952A67AE7E89}"/>
              </a:ext>
            </a:extLst>
          </p:cNvPr>
          <p:cNvSpPr>
            <a:spLocks noGrp="1"/>
          </p:cNvSpPr>
          <p:nvPr>
            <p:ph type="dt" sz="half" idx="10"/>
          </p:nvPr>
        </p:nvSpPr>
        <p:spPr/>
        <p:txBody>
          <a:bodyPr/>
          <a:lstStyle/>
          <a:p>
            <a:fld id="{B13190BB-B1EA-43C3-AD06-AAA4E93A4FDE}" type="datetime1">
              <a:rPr lang="en-GB" smtClean="0"/>
              <a:t>14/11/2022</a:t>
            </a:fld>
            <a:endParaRPr lang="en-GB"/>
          </a:p>
        </p:txBody>
      </p:sp>
      <p:sp>
        <p:nvSpPr>
          <p:cNvPr id="5" name="Footer Placeholder 4">
            <a:extLst>
              <a:ext uri="{FF2B5EF4-FFF2-40B4-BE49-F238E27FC236}">
                <a16:creationId xmlns:a16="http://schemas.microsoft.com/office/drawing/2014/main" id="{61ADB4AB-D4BA-DB27-1BDD-001A3E76D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7E7DC9-B142-58E8-8F17-98A946865432}"/>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2768862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C858-0D3A-A007-82E5-3D1FA9A636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63BF1A-0301-7D9B-112B-C6267577FF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5F139C-E14E-D2E0-0EE9-B76555EA5A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3F2A4B-1795-4B3A-7B3B-CB86D4679DD6}"/>
              </a:ext>
            </a:extLst>
          </p:cNvPr>
          <p:cNvSpPr>
            <a:spLocks noGrp="1"/>
          </p:cNvSpPr>
          <p:nvPr>
            <p:ph type="dt" sz="half" idx="10"/>
          </p:nvPr>
        </p:nvSpPr>
        <p:spPr/>
        <p:txBody>
          <a:bodyPr/>
          <a:lstStyle/>
          <a:p>
            <a:fld id="{61F9C00B-1E5D-409A-A9D5-0E5FA815F56F}" type="datetime1">
              <a:rPr lang="en-GB" smtClean="0"/>
              <a:t>14/11/2022</a:t>
            </a:fld>
            <a:endParaRPr lang="en-GB"/>
          </a:p>
        </p:txBody>
      </p:sp>
      <p:sp>
        <p:nvSpPr>
          <p:cNvPr id="6" name="Footer Placeholder 5">
            <a:extLst>
              <a:ext uri="{FF2B5EF4-FFF2-40B4-BE49-F238E27FC236}">
                <a16:creationId xmlns:a16="http://schemas.microsoft.com/office/drawing/2014/main" id="{429BEE9B-E34C-5F58-0279-E0B1ED34AF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57D6EE-0C3A-5A3B-F238-53863415CC3A}"/>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3007489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1272-286A-EC1C-C200-66688E3B7A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35667C-2896-EE41-800E-C5D4555FBF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08502E-947D-222E-DE91-E54465E258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6C88BC-CB67-C0EE-2076-E90CA52878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50F887-A971-2835-ABD5-B98C61142B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4C59A1-55E9-2FDF-EE30-C4A96F8CF8A2}"/>
              </a:ext>
            </a:extLst>
          </p:cNvPr>
          <p:cNvSpPr>
            <a:spLocks noGrp="1"/>
          </p:cNvSpPr>
          <p:nvPr>
            <p:ph type="dt" sz="half" idx="10"/>
          </p:nvPr>
        </p:nvSpPr>
        <p:spPr/>
        <p:txBody>
          <a:bodyPr/>
          <a:lstStyle/>
          <a:p>
            <a:fld id="{136777ED-C0BC-4E5C-8F02-CF1C8ED173F2}" type="datetime1">
              <a:rPr lang="en-GB" smtClean="0"/>
              <a:t>14/11/2022</a:t>
            </a:fld>
            <a:endParaRPr lang="en-GB"/>
          </a:p>
        </p:txBody>
      </p:sp>
      <p:sp>
        <p:nvSpPr>
          <p:cNvPr id="8" name="Footer Placeholder 7">
            <a:extLst>
              <a:ext uri="{FF2B5EF4-FFF2-40B4-BE49-F238E27FC236}">
                <a16:creationId xmlns:a16="http://schemas.microsoft.com/office/drawing/2014/main" id="{0D8427EB-3872-46B0-7D27-327540E717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69C250-6452-FBB2-7A46-319F3C7CFDBF}"/>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1642120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D529-F893-17D3-7EEC-6479C16262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9D38FB-A8C6-5F6D-8CB5-D03965E82497}"/>
              </a:ext>
            </a:extLst>
          </p:cNvPr>
          <p:cNvSpPr>
            <a:spLocks noGrp="1"/>
          </p:cNvSpPr>
          <p:nvPr>
            <p:ph type="dt" sz="half" idx="10"/>
          </p:nvPr>
        </p:nvSpPr>
        <p:spPr/>
        <p:txBody>
          <a:bodyPr/>
          <a:lstStyle/>
          <a:p>
            <a:fld id="{17415C05-094C-4190-8334-8C210796B85D}" type="datetime1">
              <a:rPr lang="en-GB" smtClean="0"/>
              <a:t>14/11/2022</a:t>
            </a:fld>
            <a:endParaRPr lang="en-GB"/>
          </a:p>
        </p:txBody>
      </p:sp>
      <p:sp>
        <p:nvSpPr>
          <p:cNvPr id="4" name="Footer Placeholder 3">
            <a:extLst>
              <a:ext uri="{FF2B5EF4-FFF2-40B4-BE49-F238E27FC236}">
                <a16:creationId xmlns:a16="http://schemas.microsoft.com/office/drawing/2014/main" id="{BEF7B9B1-1E7B-6355-CDF9-B702204F74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68A7F0-1091-519F-E596-7FF9DC2F9D1C}"/>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841438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1D8131-70E6-B3D3-1303-4D272B76B883}"/>
              </a:ext>
            </a:extLst>
          </p:cNvPr>
          <p:cNvSpPr>
            <a:spLocks noGrp="1"/>
          </p:cNvSpPr>
          <p:nvPr>
            <p:ph type="dt" sz="half" idx="10"/>
          </p:nvPr>
        </p:nvSpPr>
        <p:spPr/>
        <p:txBody>
          <a:bodyPr/>
          <a:lstStyle/>
          <a:p>
            <a:fld id="{A1E818C7-FE2A-42C0-B9AA-50F4284C2AAD}" type="datetime1">
              <a:rPr lang="en-GB" smtClean="0"/>
              <a:t>14/11/2022</a:t>
            </a:fld>
            <a:endParaRPr lang="en-GB"/>
          </a:p>
        </p:txBody>
      </p:sp>
      <p:sp>
        <p:nvSpPr>
          <p:cNvPr id="3" name="Footer Placeholder 2">
            <a:extLst>
              <a:ext uri="{FF2B5EF4-FFF2-40B4-BE49-F238E27FC236}">
                <a16:creationId xmlns:a16="http://schemas.microsoft.com/office/drawing/2014/main" id="{1BDC96D7-5DF1-14E8-5BEB-D9ABECBE7D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43581B-9538-19CC-7F0E-A6F56F8A12DE}"/>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3144612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3E66-D4C4-016D-09D7-DD527B5B7C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C5906A-1D74-C501-A853-20181050CC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497E67-7D28-0129-FAEA-18019254C6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93624B-21F5-FA3C-EF15-9A7CA885C095}"/>
              </a:ext>
            </a:extLst>
          </p:cNvPr>
          <p:cNvSpPr>
            <a:spLocks noGrp="1"/>
          </p:cNvSpPr>
          <p:nvPr>
            <p:ph type="dt" sz="half" idx="10"/>
          </p:nvPr>
        </p:nvSpPr>
        <p:spPr/>
        <p:txBody>
          <a:bodyPr/>
          <a:lstStyle/>
          <a:p>
            <a:fld id="{DDC57FF0-B111-4CF7-90BC-15B411730BFE}" type="datetime1">
              <a:rPr lang="en-GB" smtClean="0"/>
              <a:t>14/11/2022</a:t>
            </a:fld>
            <a:endParaRPr lang="en-GB"/>
          </a:p>
        </p:txBody>
      </p:sp>
      <p:sp>
        <p:nvSpPr>
          <p:cNvPr id="6" name="Footer Placeholder 5">
            <a:extLst>
              <a:ext uri="{FF2B5EF4-FFF2-40B4-BE49-F238E27FC236}">
                <a16:creationId xmlns:a16="http://schemas.microsoft.com/office/drawing/2014/main" id="{BA967B11-AF7C-BF96-39B3-DFACAF20A9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8F5C67-8805-91D0-C251-D85B0DC23C4A}"/>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3743307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97711-68FE-8B3B-2D1C-1F91482A54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E23722-8CA6-9F44-8610-677FE27D7A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51A5A2-177D-3DE2-D5A0-0A02CB946D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6969FF-D4BE-2ABB-2F69-D5542EE043EA}"/>
              </a:ext>
            </a:extLst>
          </p:cNvPr>
          <p:cNvSpPr>
            <a:spLocks noGrp="1"/>
          </p:cNvSpPr>
          <p:nvPr>
            <p:ph type="dt" sz="half" idx="10"/>
          </p:nvPr>
        </p:nvSpPr>
        <p:spPr/>
        <p:txBody>
          <a:bodyPr/>
          <a:lstStyle/>
          <a:p>
            <a:fld id="{D35728B5-990D-4555-A1F2-B06163473C2E}" type="datetime1">
              <a:rPr lang="en-GB" smtClean="0"/>
              <a:t>14/11/2022</a:t>
            </a:fld>
            <a:endParaRPr lang="en-GB"/>
          </a:p>
        </p:txBody>
      </p:sp>
      <p:sp>
        <p:nvSpPr>
          <p:cNvPr id="6" name="Footer Placeholder 5">
            <a:extLst>
              <a:ext uri="{FF2B5EF4-FFF2-40B4-BE49-F238E27FC236}">
                <a16:creationId xmlns:a16="http://schemas.microsoft.com/office/drawing/2014/main" id="{EC74BBAC-9232-B6CD-8858-CA37DAE506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B3AB21-8793-3BE9-E206-2357113DDDD1}"/>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2149739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AA918-4E88-CED3-2A3E-0E73C40006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CC351E-242C-4985-48C5-F4A4F9C0B5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A4B0F4-7443-517A-B5EB-5C49E396FF37}"/>
              </a:ext>
            </a:extLst>
          </p:cNvPr>
          <p:cNvSpPr>
            <a:spLocks noGrp="1"/>
          </p:cNvSpPr>
          <p:nvPr>
            <p:ph type="dt" sz="half" idx="10"/>
          </p:nvPr>
        </p:nvSpPr>
        <p:spPr/>
        <p:txBody>
          <a:bodyPr/>
          <a:lstStyle/>
          <a:p>
            <a:fld id="{CF2DA99E-A56F-4892-8389-41A742E6D4A8}" type="datetime1">
              <a:rPr lang="en-GB" smtClean="0"/>
              <a:t>14/11/2022</a:t>
            </a:fld>
            <a:endParaRPr lang="en-GB"/>
          </a:p>
        </p:txBody>
      </p:sp>
      <p:sp>
        <p:nvSpPr>
          <p:cNvPr id="5" name="Footer Placeholder 4">
            <a:extLst>
              <a:ext uri="{FF2B5EF4-FFF2-40B4-BE49-F238E27FC236}">
                <a16:creationId xmlns:a16="http://schemas.microsoft.com/office/drawing/2014/main" id="{CAAD44F0-69FB-837B-4289-5C0652DA57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159A9-1BCC-6D5A-B93F-ED54CED3ABA2}"/>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4172746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501D68-CB83-C487-CDF8-07BC4A4971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8DF75-A5C4-182B-1CBF-D16D543C7B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19714-A1FD-D754-AF2C-28365B4CCAA0}"/>
              </a:ext>
            </a:extLst>
          </p:cNvPr>
          <p:cNvSpPr>
            <a:spLocks noGrp="1"/>
          </p:cNvSpPr>
          <p:nvPr>
            <p:ph type="dt" sz="half" idx="10"/>
          </p:nvPr>
        </p:nvSpPr>
        <p:spPr/>
        <p:txBody>
          <a:bodyPr/>
          <a:lstStyle/>
          <a:p>
            <a:fld id="{D0C70D91-9951-4F9E-A893-A37A6180FDAD}" type="datetime1">
              <a:rPr lang="en-GB" smtClean="0"/>
              <a:t>14/11/2022</a:t>
            </a:fld>
            <a:endParaRPr lang="en-GB"/>
          </a:p>
        </p:txBody>
      </p:sp>
      <p:sp>
        <p:nvSpPr>
          <p:cNvPr id="5" name="Footer Placeholder 4">
            <a:extLst>
              <a:ext uri="{FF2B5EF4-FFF2-40B4-BE49-F238E27FC236}">
                <a16:creationId xmlns:a16="http://schemas.microsoft.com/office/drawing/2014/main" id="{5B770A53-E37A-EE24-7AB2-BF5B48CC6E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0607A-93FE-ACD6-B444-40BC3C8AFFC5}"/>
              </a:ext>
            </a:extLst>
          </p:cNvPr>
          <p:cNvSpPr>
            <a:spLocks noGrp="1"/>
          </p:cNvSpPr>
          <p:nvPr>
            <p:ph type="sldNum" sz="quarter" idx="12"/>
          </p:nvPr>
        </p:nvSpPr>
        <p:spPr/>
        <p:txBody>
          <a:bodyPr/>
          <a:lstStyle/>
          <a:p>
            <a:fld id="{0DF51074-0F54-4AF8-94C1-1F9DCB7CFA9E}" type="slidenum">
              <a:rPr lang="en-GB" smtClean="0"/>
              <a:t>‹#›</a:t>
            </a:fld>
            <a:endParaRPr lang="en-GB"/>
          </a:p>
        </p:txBody>
      </p:sp>
    </p:spTree>
    <p:extLst>
      <p:ext uri="{BB962C8B-B14F-4D97-AF65-F5344CB8AC3E}">
        <p14:creationId xmlns:p14="http://schemas.microsoft.com/office/powerpoint/2010/main" val="1788203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007657-4EA0-3E9B-8652-B3A0B572C4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BC0EE-2E4C-AC64-7770-9547CC5D97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4989D-C023-6372-C6A4-BE9E7DD35D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F7C270-5F09-45F8-9C5D-FD4B938B1E53}" type="datetime1">
              <a:rPr lang="en-GB" smtClean="0"/>
              <a:t>14/11/2022</a:t>
            </a:fld>
            <a:endParaRPr lang="en-GB"/>
          </a:p>
        </p:txBody>
      </p:sp>
      <p:sp>
        <p:nvSpPr>
          <p:cNvPr id="5" name="Footer Placeholder 4">
            <a:extLst>
              <a:ext uri="{FF2B5EF4-FFF2-40B4-BE49-F238E27FC236}">
                <a16:creationId xmlns:a16="http://schemas.microsoft.com/office/drawing/2014/main" id="{D0C94834-4B93-FFF4-2197-529340F408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1C6130-C522-C08F-C018-0E6EBAA01D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F51074-0F54-4AF8-94C1-1F9DCB7CFA9E}" type="slidenum">
              <a:rPr lang="en-GB" smtClean="0"/>
              <a:t>‹#›</a:t>
            </a:fld>
            <a:endParaRPr lang="en-GB"/>
          </a:p>
        </p:txBody>
      </p:sp>
    </p:spTree>
    <p:extLst>
      <p:ext uri="{BB962C8B-B14F-4D97-AF65-F5344CB8AC3E}">
        <p14:creationId xmlns:p14="http://schemas.microsoft.com/office/powerpoint/2010/main" val="385237651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log.nuclino.com/two-pizza-teams-the-science-behind-jeff-bezos-rule" TargetMode="External"/><Relationship Id="rId2" Type="http://schemas.openxmlformats.org/officeDocument/2006/relationships/hyperlink" Target="https://helpfulprofessor.com/shannon-weaver-model/" TargetMode="External"/><Relationship Id="rId1" Type="http://schemas.openxmlformats.org/officeDocument/2006/relationships/slideLayout" Target="../slideLayouts/slideLayout2.xml"/><Relationship Id="rId4" Type="http://schemas.openxmlformats.org/officeDocument/2006/relationships/hyperlink" Target="http://journals.rta.lv/index.php/SIE/article/viewFile/1555/216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CABB9-6C97-AB47-B1A4-75CBA8D73833}"/>
              </a:ext>
            </a:extLst>
          </p:cNvPr>
          <p:cNvSpPr>
            <a:spLocks noGrp="1"/>
          </p:cNvSpPr>
          <p:nvPr>
            <p:ph type="title"/>
          </p:nvPr>
        </p:nvSpPr>
        <p:spPr>
          <a:xfrm>
            <a:off x="586478" y="1683756"/>
            <a:ext cx="3115265" cy="2396359"/>
          </a:xfrm>
        </p:spPr>
        <p:txBody>
          <a:bodyPr anchor="b">
            <a:normAutofit/>
          </a:bodyPr>
          <a:lstStyle/>
          <a:p>
            <a:pPr algn="r"/>
            <a:r>
              <a:rPr lang="en-GB" sz="1800" b="1" dirty="0">
                <a:solidFill>
                  <a:srgbClr val="FFFFFF"/>
                </a:solidFill>
                <a:latin typeface="+mn-lt"/>
              </a:rPr>
              <a:t>Title</a:t>
            </a:r>
          </a:p>
        </p:txBody>
      </p:sp>
      <p:sp>
        <p:nvSpPr>
          <p:cNvPr id="4" name="Slide Number Placeholder 3">
            <a:extLst>
              <a:ext uri="{FF2B5EF4-FFF2-40B4-BE49-F238E27FC236}">
                <a16:creationId xmlns:a16="http://schemas.microsoft.com/office/drawing/2014/main" id="{9B6CD1FC-CF95-36E0-D4A2-3B7CCF0D8E80}"/>
              </a:ext>
            </a:extLst>
          </p:cNvPr>
          <p:cNvSpPr>
            <a:spLocks noGrp="1"/>
          </p:cNvSpPr>
          <p:nvPr>
            <p:ph type="sldNum" sz="quarter" idx="12"/>
          </p:nvPr>
        </p:nvSpPr>
        <p:spPr>
          <a:xfrm>
            <a:off x="11704320" y="6455431"/>
            <a:ext cx="445913"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a:t>
            </a:fld>
            <a:endParaRPr lang="en-GB" sz="1100">
              <a:solidFill>
                <a:schemeClr val="tx1">
                  <a:lumMod val="50000"/>
                  <a:lumOff val="50000"/>
                </a:schemeClr>
              </a:solidFill>
            </a:endParaRPr>
          </a:p>
        </p:txBody>
      </p:sp>
      <p:graphicFrame>
        <p:nvGraphicFramePr>
          <p:cNvPr id="19" name="Content Placeholder 2">
            <a:extLst>
              <a:ext uri="{FF2B5EF4-FFF2-40B4-BE49-F238E27FC236}">
                <a16:creationId xmlns:a16="http://schemas.microsoft.com/office/drawing/2014/main" id="{CF4CB614-59FF-C69D-67C2-4A1D938D5CD8}"/>
              </a:ext>
            </a:extLst>
          </p:cNvPr>
          <p:cNvGraphicFramePr>
            <a:graphicFrameLocks noGrp="1"/>
          </p:cNvGraphicFramePr>
          <p:nvPr>
            <p:ph idx="1"/>
            <p:extLst>
              <p:ext uri="{D42A27DB-BD31-4B8C-83A1-F6EECF244321}">
                <p14:modId xmlns:p14="http://schemas.microsoft.com/office/powerpoint/2010/main" val="28581573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0830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9"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2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3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C8EE9B8-5CD5-F109-3230-6614A089A77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1400" kern="1200" dirty="0">
                <a:solidFill>
                  <a:srgbClr val="FFFFFF"/>
                </a:solidFill>
                <a:latin typeface="+mn-lt"/>
                <a:ea typeface="+mj-ea"/>
                <a:cs typeface="+mj-cs"/>
              </a:rPr>
              <a:t>Table of content</a:t>
            </a:r>
          </a:p>
        </p:txBody>
      </p:sp>
      <p:sp>
        <p:nvSpPr>
          <p:cNvPr id="4" name="Slide Number Placeholder 3">
            <a:extLst>
              <a:ext uri="{FF2B5EF4-FFF2-40B4-BE49-F238E27FC236}">
                <a16:creationId xmlns:a16="http://schemas.microsoft.com/office/drawing/2014/main" id="{0867185D-5FBB-ACAB-E28C-CF53A9CD46B6}"/>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0DF51074-0F54-4AF8-94C1-1F9DCB7CFA9E}" type="slidenum">
              <a:rPr lang="en-US" sz="1100">
                <a:solidFill>
                  <a:schemeClr val="tx1">
                    <a:lumMod val="50000"/>
                    <a:lumOff val="50000"/>
                  </a:schemeClr>
                </a:solidFill>
              </a:rPr>
              <a:pPr>
                <a:spcAft>
                  <a:spcPts val="600"/>
                </a:spcAft>
              </a:pPr>
              <a:t>2</a:t>
            </a:fld>
            <a:endParaRPr lang="en-US" sz="1100">
              <a:solidFill>
                <a:schemeClr val="tx1">
                  <a:lumMod val="50000"/>
                  <a:lumOff val="50000"/>
                </a:schemeClr>
              </a:solidFill>
            </a:endParaRPr>
          </a:p>
        </p:txBody>
      </p:sp>
      <p:sp>
        <p:nvSpPr>
          <p:cNvPr id="10" name="Rectangle 2">
            <a:extLst>
              <a:ext uri="{FF2B5EF4-FFF2-40B4-BE49-F238E27FC236}">
                <a16:creationId xmlns:a16="http://schemas.microsoft.com/office/drawing/2014/main" id="{59951559-07FF-514F-A622-7FBEDB326AA4}"/>
              </a:ext>
            </a:extLst>
          </p:cNvPr>
          <p:cNvSpPr>
            <a:spLocks noChangeArrowheads="1"/>
          </p:cNvSpPr>
          <p:nvPr/>
        </p:nvSpPr>
        <p:spPr bwMode="auto">
          <a:xfrm>
            <a:off x="-681210" y="0"/>
            <a:ext cx="12873210" cy="558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8" name="Content Placeholder 7">
            <a:extLst>
              <a:ext uri="{FF2B5EF4-FFF2-40B4-BE49-F238E27FC236}">
                <a16:creationId xmlns:a16="http://schemas.microsoft.com/office/drawing/2014/main" id="{4DD11F42-81CB-3CDB-8422-2C7B6D61975E}"/>
              </a:ext>
            </a:extLst>
          </p:cNvPr>
          <p:cNvGraphicFramePr>
            <a:graphicFrameLocks noGrp="1"/>
          </p:cNvGraphicFramePr>
          <p:nvPr>
            <p:ph idx="1"/>
            <p:extLst>
              <p:ext uri="{D42A27DB-BD31-4B8C-83A1-F6EECF244321}">
                <p14:modId xmlns:p14="http://schemas.microsoft.com/office/powerpoint/2010/main" val="964717894"/>
              </p:ext>
            </p:extLst>
          </p:nvPr>
        </p:nvGraphicFramePr>
        <p:xfrm>
          <a:off x="4502428" y="719887"/>
          <a:ext cx="7225749" cy="5418232"/>
        </p:xfrm>
        <a:graphic>
          <a:graphicData uri="http://schemas.openxmlformats.org/drawingml/2006/table">
            <a:tbl>
              <a:tblPr firstRow="1" firstCol="1" bandRow="1"/>
              <a:tblGrid>
                <a:gridCol w="5388649">
                  <a:extLst>
                    <a:ext uri="{9D8B030D-6E8A-4147-A177-3AD203B41FA5}">
                      <a16:colId xmlns:a16="http://schemas.microsoft.com/office/drawing/2014/main" val="2363194658"/>
                    </a:ext>
                  </a:extLst>
                </a:gridCol>
                <a:gridCol w="1837100">
                  <a:extLst>
                    <a:ext uri="{9D8B030D-6E8A-4147-A177-3AD203B41FA5}">
                      <a16:colId xmlns:a16="http://schemas.microsoft.com/office/drawing/2014/main" val="1538787330"/>
                    </a:ext>
                  </a:extLst>
                </a:gridCol>
              </a:tblGrid>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Title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68257335"/>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Table of content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8520247"/>
                  </a:ext>
                </a:extLst>
              </a:tr>
              <a:tr h="349557">
                <a:tc>
                  <a: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Introduction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56333253"/>
                  </a:ext>
                </a:extLst>
              </a:tr>
              <a:tr h="655444">
                <a:tc>
                  <a: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The benefits of effective communication to Tom, his project team and to Amazon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63709888"/>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Models of Communication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00522011"/>
                  </a:ext>
                </a:extLst>
              </a:tr>
              <a:tr h="655444">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What model or models of communication should Tom apply and why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4418238"/>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Berlo’s Model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7</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6582320"/>
                  </a:ext>
                </a:extLst>
              </a:tr>
              <a:tr h="655444">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Which communication barriers have or can negatively impact the project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8</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4765306"/>
                  </a:ext>
                </a:extLst>
              </a:tr>
              <a:tr h="655444">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Discuss the channels of communication to be used by Tom to improve communication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9</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0838199"/>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Conclusion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6747930"/>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Reference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Slide 11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2644730"/>
                  </a:ext>
                </a:extLst>
              </a:tr>
              <a:tr h="349557">
                <a:tc>
                  <a:txBody>
                    <a:bodyPr/>
                    <a:lstStyle/>
                    <a:p>
                      <a:pPr>
                        <a:lnSpc>
                          <a:spcPct val="107000"/>
                        </a:lnSpc>
                        <a:spcAft>
                          <a:spcPts val="800"/>
                        </a:spcAft>
                      </a:pPr>
                      <a:r>
                        <a:rPr lang="en-GB" sz="1200">
                          <a:effectLst/>
                          <a:latin typeface="Calibri" panose="020F0502020204030204" pitchFamily="34" charset="0"/>
                          <a:ea typeface="Calibri" panose="020F0502020204030204" pitchFamily="34" charset="0"/>
                          <a:cs typeface="Calibri" panose="020F0502020204030204" pitchFamily="34" charset="0"/>
                        </a:rPr>
                        <a:t>Evaluation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Slide 12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07189" marR="10718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7493043"/>
                  </a:ext>
                </a:extLst>
              </a:tr>
            </a:tbl>
          </a:graphicData>
        </a:graphic>
      </p:graphicFrame>
    </p:spTree>
    <p:extLst>
      <p:ext uri="{BB962C8B-B14F-4D97-AF65-F5344CB8AC3E}">
        <p14:creationId xmlns:p14="http://schemas.microsoft.com/office/powerpoint/2010/main" val="408583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98CAA-FB84-5FBA-4C16-77E3D3D433C7}"/>
              </a:ext>
            </a:extLst>
          </p:cNvPr>
          <p:cNvSpPr>
            <a:spLocks noGrp="1"/>
          </p:cNvSpPr>
          <p:nvPr>
            <p:ph type="title"/>
          </p:nvPr>
        </p:nvSpPr>
        <p:spPr>
          <a:xfrm>
            <a:off x="466722" y="586855"/>
            <a:ext cx="3201366" cy="3387497"/>
          </a:xfrm>
        </p:spPr>
        <p:txBody>
          <a:bodyPr anchor="b">
            <a:normAutofit/>
          </a:bodyPr>
          <a:lstStyle/>
          <a:p>
            <a:pPr algn="r"/>
            <a:r>
              <a:rPr lang="en-GB" sz="1400" dirty="0">
                <a:solidFill>
                  <a:srgbClr val="FFFFFF"/>
                </a:solidFill>
                <a:latin typeface="+mn-lt"/>
              </a:rPr>
              <a:t>Introduction</a:t>
            </a:r>
          </a:p>
        </p:txBody>
      </p:sp>
      <p:sp>
        <p:nvSpPr>
          <p:cNvPr id="5" name="Content Placeholder 2">
            <a:extLst>
              <a:ext uri="{FF2B5EF4-FFF2-40B4-BE49-F238E27FC236}">
                <a16:creationId xmlns:a16="http://schemas.microsoft.com/office/drawing/2014/main" id="{E3D3FB14-95B5-C087-BA37-732B078202AE}"/>
              </a:ext>
            </a:extLst>
          </p:cNvPr>
          <p:cNvSpPr>
            <a:spLocks noGrp="1"/>
          </p:cNvSpPr>
          <p:nvPr>
            <p:ph idx="1"/>
          </p:nvPr>
        </p:nvSpPr>
        <p:spPr>
          <a:xfrm>
            <a:off x="4810259" y="649480"/>
            <a:ext cx="6555347" cy="5546047"/>
          </a:xfrm>
        </p:spPr>
        <p:txBody>
          <a:bodyPr anchor="ctr">
            <a:normAutofit/>
          </a:bodyPr>
          <a:lstStyle/>
          <a:p>
            <a:r>
              <a:rPr lang="en-GB" sz="1200" dirty="0">
                <a:effectLst/>
                <a:latin typeface="Calibri" panose="020F0502020204030204" pitchFamily="34" charset="0"/>
                <a:ea typeface="Calibri" panose="020F0502020204030204" pitchFamily="34" charset="0"/>
                <a:cs typeface="Calibri" panose="020F0502020204030204" pitchFamily="34" charset="0"/>
              </a:rPr>
              <a:t>Amazon opening 3 warehouses in major cities of Europe, Paris, London, and Berlin</a:t>
            </a:r>
          </a:p>
          <a:p>
            <a:r>
              <a:rPr lang="en-GB" sz="1200" dirty="0">
                <a:effectLst/>
                <a:latin typeface="Calibri" panose="020F0502020204030204" pitchFamily="34" charset="0"/>
                <a:ea typeface="Calibri" panose="020F0502020204030204" pitchFamily="34" charset="0"/>
                <a:cs typeface="Calibri" panose="020F0502020204030204" pitchFamily="34" charset="0"/>
              </a:rPr>
              <a:t>Projects aim is to foster fast and reliable delivery across Europe</a:t>
            </a:r>
          </a:p>
          <a:p>
            <a:r>
              <a:rPr lang="en-GB" sz="1200" dirty="0">
                <a:effectLst/>
                <a:latin typeface="Calibri" panose="020F0502020204030204" pitchFamily="34" charset="0"/>
                <a:ea typeface="Calibri" panose="020F0502020204030204" pitchFamily="34" charset="0"/>
                <a:cs typeface="Calibri" panose="020F0502020204030204" pitchFamily="34" charset="0"/>
              </a:rPr>
              <a:t>Tom Jackson is the project leader experiencing communication issue with his team</a:t>
            </a:r>
          </a:p>
          <a:p>
            <a:r>
              <a:rPr lang="en-GB" sz="1200" dirty="0">
                <a:effectLst/>
                <a:latin typeface="Calibri" panose="020F0502020204030204" pitchFamily="34" charset="0"/>
                <a:ea typeface="Calibri" panose="020F0502020204030204" pitchFamily="34" charset="0"/>
                <a:cs typeface="Calibri" panose="020F0502020204030204" pitchFamily="34" charset="0"/>
              </a:rPr>
              <a:t>Two team members are not getting over their difference and settled on their own personal gains</a:t>
            </a:r>
          </a:p>
          <a:p>
            <a:r>
              <a:rPr lang="en-GB" sz="1200" dirty="0">
                <a:effectLst/>
                <a:latin typeface="Calibri" panose="020F0502020204030204" pitchFamily="34" charset="0"/>
                <a:ea typeface="Calibri" panose="020F0502020204030204" pitchFamily="34" charset="0"/>
                <a:cs typeface="Calibri" panose="020F0502020204030204" pitchFamily="34" charset="0"/>
              </a:rPr>
              <a:t>This issue has the potential to jeopardise the entire project of achieving 3 warehouses across Europe.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p>
        </p:txBody>
      </p:sp>
      <p:sp>
        <p:nvSpPr>
          <p:cNvPr id="4" name="Slide Number Placeholder 3">
            <a:extLst>
              <a:ext uri="{FF2B5EF4-FFF2-40B4-BE49-F238E27FC236}">
                <a16:creationId xmlns:a16="http://schemas.microsoft.com/office/drawing/2014/main" id="{265C3944-D902-6A0A-D8D0-0FD81AADCB0D}"/>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3</a:t>
            </a:fld>
            <a:endParaRPr lang="en-GB" sz="1100">
              <a:solidFill>
                <a:schemeClr val="tx1">
                  <a:lumMod val="50000"/>
                  <a:lumOff val="50000"/>
                </a:schemeClr>
              </a:solidFill>
            </a:endParaRPr>
          </a:p>
        </p:txBody>
      </p:sp>
    </p:spTree>
    <p:extLst>
      <p:ext uri="{BB962C8B-B14F-4D97-AF65-F5344CB8AC3E}">
        <p14:creationId xmlns:p14="http://schemas.microsoft.com/office/powerpoint/2010/main" val="4014881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C935F-9B16-EF9E-4D19-FE0EBECA451D}"/>
              </a:ext>
            </a:extLst>
          </p:cNvPr>
          <p:cNvSpPr>
            <a:spLocks noGrp="1"/>
          </p:cNvSpPr>
          <p:nvPr>
            <p:ph type="title"/>
          </p:nvPr>
        </p:nvSpPr>
        <p:spPr>
          <a:xfrm>
            <a:off x="466722" y="505575"/>
            <a:ext cx="3201366" cy="3387497"/>
          </a:xfrm>
        </p:spPr>
        <p:txBody>
          <a:bodyPr anchor="b">
            <a:normAutofit/>
          </a:bodyPr>
          <a:lstStyle/>
          <a:p>
            <a:pPr algn="r"/>
            <a:r>
              <a:rPr lang="en-GB" sz="1400" dirty="0">
                <a:solidFill>
                  <a:srgbClr val="FFFFFF"/>
                </a:solidFill>
                <a:latin typeface="+mn-lt"/>
              </a:rPr>
              <a:t>The benefits of effective communication to Tom, his project team and to Amazon</a:t>
            </a:r>
          </a:p>
        </p:txBody>
      </p:sp>
      <p:sp>
        <p:nvSpPr>
          <p:cNvPr id="3" name="Content Placeholder 2">
            <a:extLst>
              <a:ext uri="{FF2B5EF4-FFF2-40B4-BE49-F238E27FC236}">
                <a16:creationId xmlns:a16="http://schemas.microsoft.com/office/drawing/2014/main" id="{DB481DCA-4475-AFEE-50F9-B2C162AB5DC3}"/>
              </a:ext>
            </a:extLst>
          </p:cNvPr>
          <p:cNvSpPr>
            <a:spLocks noGrp="1"/>
          </p:cNvSpPr>
          <p:nvPr>
            <p:ph idx="1"/>
          </p:nvPr>
        </p:nvSpPr>
        <p:spPr>
          <a:xfrm>
            <a:off x="4810259" y="649480"/>
            <a:ext cx="6555347" cy="5546047"/>
          </a:xfrm>
        </p:spPr>
        <p:txBody>
          <a:bodyPr anchor="ctr">
            <a:normAutofit/>
          </a:bodyPr>
          <a:lstStyle/>
          <a:p>
            <a:r>
              <a:rPr lang="en-GB" sz="1200" dirty="0"/>
              <a:t>A blog post from </a:t>
            </a:r>
            <a:r>
              <a:rPr lang="en-GB" sz="1200" dirty="0" err="1"/>
              <a:t>Nuclino</a:t>
            </a:r>
            <a:r>
              <a:rPr lang="en-GB" sz="1200" dirty="0"/>
              <a:t> claims that Jeff Bezos has offered a range of unorthodox business advice. When Jeff Bezos came up and declared, "No communication is awful," the subject of getting businesses to communicate more was under discussion. He concurs that effective communication is a key component of productive teamwork. </a:t>
            </a:r>
            <a:r>
              <a:rPr lang="en-GB" sz="1200" kern="18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Nuclino</a:t>
            </a:r>
            <a:r>
              <a:rPr lang="en-GB" sz="1200" kern="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(2016) Two – pizza team: The science behind Jeff Bezos’ rule</a:t>
            </a:r>
            <a:endParaRPr lang="en-GB" sz="1200" dirty="0"/>
          </a:p>
          <a:p>
            <a:r>
              <a:rPr lang="en-GB" sz="1200" dirty="0"/>
              <a:t>A team's ability to work together more effectively is boosted by effective communication, which fosters loyalty and builds trust among team members.</a:t>
            </a:r>
          </a:p>
          <a:p>
            <a:r>
              <a:rPr lang="en-GB" sz="1200" dirty="0"/>
              <a:t>The project won't stall out due to disagreement when there is effective communication because it increases productivity, encourages creativity, and helps to overcome problems.</a:t>
            </a:r>
          </a:p>
          <a:p>
            <a:r>
              <a:rPr lang="en-GB" sz="1200" dirty="0"/>
              <a:t>Communication abilities will guarantee efficient team management and assist in coordinating efforts to achieve project success.</a:t>
            </a:r>
          </a:p>
          <a:p>
            <a:r>
              <a:rPr lang="en-GB" sz="1200" dirty="0"/>
              <a:t>The success of the project will be positively impacted by effective communication, which will deliver the appropriate information in the proper manner at the appropriate time.</a:t>
            </a:r>
          </a:p>
          <a:p>
            <a:r>
              <a:rPr lang="en-GB" sz="1200" dirty="0"/>
              <a:t>Improved employee relations and higher productivity will benefit Amazon.com. It will guarantee that Amazon opens distribution centres throughout Europe and reaches their goal.</a:t>
            </a:r>
          </a:p>
          <a:p>
            <a:endParaRPr lang="en-GB" sz="2000" dirty="0"/>
          </a:p>
        </p:txBody>
      </p:sp>
      <p:sp>
        <p:nvSpPr>
          <p:cNvPr id="4" name="Slide Number Placeholder 3">
            <a:extLst>
              <a:ext uri="{FF2B5EF4-FFF2-40B4-BE49-F238E27FC236}">
                <a16:creationId xmlns:a16="http://schemas.microsoft.com/office/drawing/2014/main" id="{A964A4BF-D0C2-6955-D4D6-591922F9821D}"/>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spTree>
    <p:extLst>
      <p:ext uri="{BB962C8B-B14F-4D97-AF65-F5344CB8AC3E}">
        <p14:creationId xmlns:p14="http://schemas.microsoft.com/office/powerpoint/2010/main" val="2038063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CE9D3-F534-F2D8-3355-87BF6E9ACB98}"/>
              </a:ext>
            </a:extLst>
          </p:cNvPr>
          <p:cNvSpPr>
            <a:spLocks noGrp="1"/>
          </p:cNvSpPr>
          <p:nvPr>
            <p:ph type="title"/>
          </p:nvPr>
        </p:nvSpPr>
        <p:spPr>
          <a:xfrm>
            <a:off x="466722" y="546215"/>
            <a:ext cx="3201366" cy="3387497"/>
          </a:xfrm>
        </p:spPr>
        <p:txBody>
          <a:bodyPr anchor="b">
            <a:normAutofit/>
          </a:bodyPr>
          <a:lstStyle/>
          <a:p>
            <a:pPr algn="r"/>
            <a:r>
              <a:rPr lang="en-GB" sz="1400" dirty="0">
                <a:solidFill>
                  <a:srgbClr val="FFFFFF"/>
                </a:solidFill>
                <a:latin typeface="+mn-lt"/>
              </a:rPr>
              <a:t>Models of Communication</a:t>
            </a:r>
          </a:p>
        </p:txBody>
      </p:sp>
      <p:sp>
        <p:nvSpPr>
          <p:cNvPr id="5" name="Content Placeholder 2">
            <a:extLst>
              <a:ext uri="{FF2B5EF4-FFF2-40B4-BE49-F238E27FC236}">
                <a16:creationId xmlns:a16="http://schemas.microsoft.com/office/drawing/2014/main" id="{B2105CDB-9B86-B747-199E-111781A67CC3}"/>
              </a:ext>
            </a:extLst>
          </p:cNvPr>
          <p:cNvSpPr>
            <a:spLocks noGrp="1"/>
          </p:cNvSpPr>
          <p:nvPr>
            <p:ph idx="1"/>
          </p:nvPr>
        </p:nvSpPr>
        <p:spPr>
          <a:xfrm>
            <a:off x="4810259" y="649480"/>
            <a:ext cx="6555347" cy="5546047"/>
          </a:xfrm>
        </p:spPr>
        <p:txBody>
          <a:bodyPr anchor="ctr">
            <a:normAutofit/>
          </a:bodyPr>
          <a:lstStyle/>
          <a:p>
            <a:r>
              <a:rPr lang="en-GB" sz="1200" dirty="0">
                <a:effectLst/>
                <a:ea typeface="Calibri" panose="020F0502020204030204" pitchFamily="34" charset="0"/>
                <a:cs typeface="Times New Roman" panose="02020603050405020304" pitchFamily="18" charset="0"/>
              </a:rPr>
              <a:t>There are several communication theories and models. On this slide, we looked at the pyramid communication model and 4 functions of communication model. We decided to use a straightforward example to demonstrate how a communication model works, and we will recommend which model Tom should use to solve his issue on our next slide.</a:t>
            </a:r>
          </a:p>
          <a:p>
            <a:r>
              <a:rPr lang="en-GB" sz="1200" dirty="0">
                <a:effectLst/>
                <a:ea typeface="Calibri" panose="020F0502020204030204" pitchFamily="34" charset="0"/>
                <a:cs typeface="Times New Roman" panose="02020603050405020304" pitchFamily="18" charset="0"/>
              </a:rPr>
              <a:t>Pyramid communication, which puts the answer at the top and you’re reasoning and supporting augments at the bottom, helps corporate leaders quickly assimilate your information. </a:t>
            </a:r>
            <a:r>
              <a:rPr lang="en-GB" sz="1200" dirty="0" err="1">
                <a:effectLst/>
                <a:ea typeface="Calibri" panose="020F0502020204030204" pitchFamily="34" charset="0"/>
                <a:cs typeface="Times New Roman" panose="02020603050405020304" pitchFamily="18" charset="0"/>
              </a:rPr>
              <a:t>Kuriyan</a:t>
            </a:r>
            <a:r>
              <a:rPr lang="en-GB" sz="1200" dirty="0">
                <a:effectLst/>
                <a:ea typeface="Calibri" panose="020F0502020204030204" pitchFamily="34" charset="0"/>
                <a:cs typeface="Times New Roman" panose="02020603050405020304" pitchFamily="18" charset="0"/>
              </a:rPr>
              <a:t>, Ray, Toyama, (2008). </a:t>
            </a:r>
          </a:p>
          <a:p>
            <a:r>
              <a:rPr lang="en-GB" sz="1200" dirty="0">
                <a:effectLst/>
                <a:ea typeface="Calibri" panose="020F0502020204030204" pitchFamily="34" charset="0"/>
                <a:cs typeface="Times New Roman" panose="02020603050405020304" pitchFamily="18" charset="0"/>
              </a:rPr>
              <a:t>The goal behind the four functions of communicating models is to communicate in a way that you have control over the information presented, the information is true, reveal motive behind the speaking, and convey your emotion while communicating. </a:t>
            </a:r>
            <a:r>
              <a:rPr lang="en-GB" sz="1200" dirty="0">
                <a:latin typeface="Arial" panose="020B0604020202020204" pitchFamily="34" charset="0"/>
                <a:cs typeface="Arial" panose="020B0604020202020204" pitchFamily="34" charset="0"/>
              </a:rPr>
              <a:t>Robbins, and Coulter (2017)</a:t>
            </a:r>
            <a:endParaRPr lang="en-GB" sz="1200" dirty="0">
              <a:effectLst/>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a:p>
            <a:endParaRPr lang="en-GB" sz="2000" dirty="0">
              <a:effectLst/>
              <a:ea typeface="Calibri" panose="020F0502020204030204" pitchFamily="34" charset="0"/>
              <a:cs typeface="Times New Roman" panose="02020603050405020304" pitchFamily="18" charset="0"/>
            </a:endParaRPr>
          </a:p>
          <a:p>
            <a:endParaRPr lang="en-GB" sz="2000" dirty="0">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endParaRPr lang="en-GB" sz="2000" dirty="0">
              <a:ea typeface="Calibri" panose="020F0502020204030204" pitchFamily="34" charset="0"/>
              <a:cs typeface="Times New Roman" panose="02020603050405020304" pitchFamily="18" charset="0"/>
            </a:endParaRP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endParaRPr lang="en-GB" sz="2000" dirty="0"/>
          </a:p>
        </p:txBody>
      </p:sp>
      <p:sp>
        <p:nvSpPr>
          <p:cNvPr id="4" name="Slide Number Placeholder 3">
            <a:extLst>
              <a:ext uri="{FF2B5EF4-FFF2-40B4-BE49-F238E27FC236}">
                <a16:creationId xmlns:a16="http://schemas.microsoft.com/office/drawing/2014/main" id="{CD5160E7-C49A-B62C-5B62-95EFF91B413D}"/>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graphicFrame>
        <p:nvGraphicFramePr>
          <p:cNvPr id="6" name="Diagram 5">
            <a:extLst>
              <a:ext uri="{FF2B5EF4-FFF2-40B4-BE49-F238E27FC236}">
                <a16:creationId xmlns:a16="http://schemas.microsoft.com/office/drawing/2014/main" id="{A2596E11-6374-E1EE-DC6B-DF752D21C117}"/>
              </a:ext>
            </a:extLst>
          </p:cNvPr>
          <p:cNvGraphicFramePr/>
          <p:nvPr>
            <p:extLst>
              <p:ext uri="{D42A27DB-BD31-4B8C-83A1-F6EECF244321}">
                <p14:modId xmlns:p14="http://schemas.microsoft.com/office/powerpoint/2010/main" val="1277657592"/>
              </p:ext>
            </p:extLst>
          </p:nvPr>
        </p:nvGraphicFramePr>
        <p:xfrm>
          <a:off x="6094476" y="3059197"/>
          <a:ext cx="4065524" cy="2995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9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54907-79A4-5E24-5510-87CD20049836}"/>
              </a:ext>
            </a:extLst>
          </p:cNvPr>
          <p:cNvSpPr>
            <a:spLocks noGrp="1"/>
          </p:cNvSpPr>
          <p:nvPr>
            <p:ph type="title"/>
          </p:nvPr>
        </p:nvSpPr>
        <p:spPr>
          <a:xfrm>
            <a:off x="466722" y="586855"/>
            <a:ext cx="3201366" cy="3387497"/>
          </a:xfrm>
        </p:spPr>
        <p:txBody>
          <a:bodyPr anchor="b">
            <a:normAutofit/>
          </a:bodyPr>
          <a:lstStyle/>
          <a:p>
            <a:pPr algn="r"/>
            <a:r>
              <a:rPr lang="en-GB" sz="1400" b="1" dirty="0">
                <a:solidFill>
                  <a:srgbClr val="FFFFFF"/>
                </a:solidFill>
                <a:latin typeface="Calibri" panose="020F0502020204030204" pitchFamily="34" charset="0"/>
                <a:cs typeface="Calibri" panose="020F0502020204030204" pitchFamily="34" charset="0"/>
              </a:rPr>
              <a:t>What model or models of communication should Tom apply and why</a:t>
            </a:r>
            <a:br>
              <a:rPr lang="en-GB" sz="3400" b="1" dirty="0">
                <a:solidFill>
                  <a:srgbClr val="FFFFFF"/>
                </a:solidFill>
                <a:latin typeface="Calibri" panose="020F0502020204030204" pitchFamily="34" charset="0"/>
                <a:cs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344F51E1-B011-BBCC-D4C8-1314D3BE9AC4}"/>
              </a:ext>
            </a:extLst>
          </p:cNvPr>
          <p:cNvSpPr>
            <a:spLocks noGrp="1"/>
          </p:cNvSpPr>
          <p:nvPr>
            <p:ph idx="1"/>
          </p:nvPr>
        </p:nvSpPr>
        <p:spPr>
          <a:xfrm>
            <a:off x="4810259" y="649480"/>
            <a:ext cx="6555347" cy="5546047"/>
          </a:xfrm>
        </p:spPr>
        <p:txBody>
          <a:bodyPr anchor="ctr">
            <a:normAutofit/>
          </a:bodyPr>
          <a:lstStyle/>
          <a:p>
            <a:r>
              <a:rPr lang="en-GB" sz="1200" dirty="0">
                <a:effectLst/>
                <a:ea typeface="Times New Roman" panose="02020603050405020304" pitchFamily="18" charset="0"/>
              </a:rPr>
              <a:t>Additionally, we looked into the communication models proposed by Shannon &amp; Weaver and </a:t>
            </a:r>
            <a:r>
              <a:rPr lang="en-GB" sz="1200" dirty="0" err="1">
                <a:effectLst/>
                <a:ea typeface="Times New Roman" panose="02020603050405020304" pitchFamily="18" charset="0"/>
              </a:rPr>
              <a:t>Berlo</a:t>
            </a:r>
            <a:r>
              <a:rPr lang="en-GB" sz="1200" dirty="0">
                <a:effectLst/>
                <a:ea typeface="Times New Roman" panose="02020603050405020304" pitchFamily="18" charset="0"/>
              </a:rPr>
              <a:t>. In this slide, we will explain these models and their advantages.</a:t>
            </a:r>
          </a:p>
          <a:p>
            <a:r>
              <a:rPr lang="en-GB" sz="1200" dirty="0">
                <a:effectLst/>
                <a:ea typeface="Times New Roman" panose="02020603050405020304" pitchFamily="18" charset="0"/>
              </a:rPr>
              <a:t>The Sender, Encoder, Channel, Noise Decoder, Receiver, and Feedback components make up the Shannon and Weaver model. Finding a common channel when problems with several channels develop helps all employees understand the chain of command. As the channels are broken down, it will be much easier to identify where the issues within the workforce are. Drew, Chris, (2022)</a:t>
            </a:r>
          </a:p>
          <a:p>
            <a:r>
              <a:rPr lang="en-US" sz="1200" dirty="0">
                <a:effectLst/>
                <a:ea typeface="Times New Roman" panose="02020603050405020304" pitchFamily="18" charset="0"/>
              </a:rPr>
              <a:t>The </a:t>
            </a:r>
            <a:r>
              <a:rPr lang="en-US" sz="1200" dirty="0" err="1">
                <a:effectLst/>
                <a:ea typeface="Times New Roman" panose="02020603050405020304" pitchFamily="18" charset="0"/>
              </a:rPr>
              <a:t>Berlo</a:t>
            </a:r>
            <a:r>
              <a:rPr lang="en-US" sz="1200" dirty="0">
                <a:effectLst/>
                <a:ea typeface="Times New Roman" panose="02020603050405020304" pitchFamily="18" charset="0"/>
              </a:rPr>
              <a:t> Model of Communication extends Shannon and Weaver's framework while delving further into the causes of communication problems at various stages.</a:t>
            </a:r>
            <a:endParaRPr lang="en-GB" sz="1200" dirty="0">
              <a:effectLst/>
              <a:ea typeface="Times New Roman" panose="02020603050405020304" pitchFamily="18" charset="0"/>
            </a:endParaRPr>
          </a:p>
          <a:p>
            <a:r>
              <a:rPr lang="en-US" sz="1200" dirty="0">
                <a:effectLst/>
                <a:ea typeface="Times New Roman" panose="02020603050405020304" pitchFamily="18" charset="0"/>
              </a:rPr>
              <a:t>More precise instructions are provided, and the professionalism and effective communication skills between the sender and receiver who will be exchanging communications are also encouraged. Andris and </a:t>
            </a:r>
            <a:r>
              <a:rPr lang="en-US" sz="1200" dirty="0" err="1">
                <a:effectLst/>
                <a:ea typeface="Times New Roman" panose="02020603050405020304" pitchFamily="18" charset="0"/>
              </a:rPr>
              <a:t>Khalimzoda</a:t>
            </a:r>
            <a:r>
              <a:rPr lang="en-US" sz="1200" dirty="0">
                <a:effectLst/>
                <a:ea typeface="Times New Roman" panose="02020603050405020304" pitchFamily="18" charset="0"/>
              </a:rPr>
              <a:t>, </a:t>
            </a:r>
            <a:r>
              <a:rPr lang="en-US" sz="1200" dirty="0" err="1">
                <a:effectLst/>
                <a:ea typeface="Times New Roman" panose="02020603050405020304" pitchFamily="18" charset="0"/>
              </a:rPr>
              <a:t>Ilkhom</a:t>
            </a:r>
            <a:r>
              <a:rPr lang="en-US" sz="1200" dirty="0">
                <a:effectLst/>
                <a:ea typeface="Times New Roman" panose="02020603050405020304" pitchFamily="18" charset="0"/>
              </a:rPr>
              <a:t>, (2016)</a:t>
            </a:r>
            <a:r>
              <a:rPr lang="en-GB" sz="1200" dirty="0">
                <a:effectLst/>
                <a:ea typeface="Times New Roman" panose="02020603050405020304" pitchFamily="18" charset="0"/>
              </a:rPr>
              <a:t> </a:t>
            </a:r>
            <a:endParaRPr lang="en-GB" sz="1200" dirty="0"/>
          </a:p>
        </p:txBody>
      </p:sp>
      <p:sp>
        <p:nvSpPr>
          <p:cNvPr id="4" name="Slide Number Placeholder 3">
            <a:extLst>
              <a:ext uri="{FF2B5EF4-FFF2-40B4-BE49-F238E27FC236}">
                <a16:creationId xmlns:a16="http://schemas.microsoft.com/office/drawing/2014/main" id="{D0EA68C9-FA98-399E-40E7-BD551A17391F}"/>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6</a:t>
            </a:fld>
            <a:endParaRPr lang="en-GB" sz="1100">
              <a:solidFill>
                <a:schemeClr val="tx1">
                  <a:lumMod val="50000"/>
                  <a:lumOff val="50000"/>
                </a:schemeClr>
              </a:solidFill>
            </a:endParaRPr>
          </a:p>
        </p:txBody>
      </p:sp>
    </p:spTree>
    <p:extLst>
      <p:ext uri="{BB962C8B-B14F-4D97-AF65-F5344CB8AC3E}">
        <p14:creationId xmlns:p14="http://schemas.microsoft.com/office/powerpoint/2010/main" val="1018223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639A6-AA64-BEAD-E9F9-38AF437F651F}"/>
              </a:ext>
            </a:extLst>
          </p:cNvPr>
          <p:cNvSpPr>
            <a:spLocks noGrp="1"/>
          </p:cNvSpPr>
          <p:nvPr>
            <p:ph type="title"/>
          </p:nvPr>
        </p:nvSpPr>
        <p:spPr>
          <a:xfrm>
            <a:off x="466722" y="586855"/>
            <a:ext cx="3201366" cy="3387497"/>
          </a:xfrm>
        </p:spPr>
        <p:txBody>
          <a:bodyPr anchor="b">
            <a:normAutofit/>
          </a:bodyPr>
          <a:lstStyle/>
          <a:p>
            <a:pPr algn="r"/>
            <a:r>
              <a:rPr lang="en-GB" sz="1400" dirty="0" err="1">
                <a:solidFill>
                  <a:srgbClr val="FFFFFF"/>
                </a:solidFill>
                <a:latin typeface="+mn-lt"/>
              </a:rPr>
              <a:t>Berlo’s</a:t>
            </a:r>
            <a:r>
              <a:rPr lang="en-GB" sz="1400" dirty="0">
                <a:solidFill>
                  <a:srgbClr val="FFFFFF"/>
                </a:solidFill>
                <a:latin typeface="+mn-lt"/>
              </a:rPr>
              <a:t> Model</a:t>
            </a:r>
          </a:p>
        </p:txBody>
      </p:sp>
      <p:sp>
        <p:nvSpPr>
          <p:cNvPr id="4" name="Slide Number Placeholder 3">
            <a:extLst>
              <a:ext uri="{FF2B5EF4-FFF2-40B4-BE49-F238E27FC236}">
                <a16:creationId xmlns:a16="http://schemas.microsoft.com/office/drawing/2014/main" id="{EDE914EE-3CF9-25D9-90DE-60DC66E7F6C2}"/>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7</a:t>
            </a:fld>
            <a:endParaRPr lang="en-GB" sz="1100">
              <a:solidFill>
                <a:schemeClr val="tx1">
                  <a:lumMod val="50000"/>
                  <a:lumOff val="50000"/>
                </a:schemeClr>
              </a:solidFill>
            </a:endParaRPr>
          </a:p>
        </p:txBody>
      </p:sp>
      <p:pic>
        <p:nvPicPr>
          <p:cNvPr id="1028" name="Picture 4">
            <a:extLst>
              <a:ext uri="{FF2B5EF4-FFF2-40B4-BE49-F238E27FC236}">
                <a16:creationId xmlns:a16="http://schemas.microsoft.com/office/drawing/2014/main" id="{21BFE86F-5662-6910-45F7-4BB31F1040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86415" y="3092386"/>
            <a:ext cx="4420240" cy="35458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B834D07-91EC-05C9-9A3D-5BED4BF42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5236" y="1889759"/>
            <a:ext cx="2749083" cy="466026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33DAAC1-5DFD-EA31-6E4B-FBC0ADF8D1F4}"/>
              </a:ext>
            </a:extLst>
          </p:cNvPr>
          <p:cNvSpPr txBox="1"/>
          <p:nvPr/>
        </p:nvSpPr>
        <p:spPr>
          <a:xfrm>
            <a:off x="4286407" y="713914"/>
            <a:ext cx="4037839" cy="1664558"/>
          </a:xfrm>
          <a:prstGeom prst="rect">
            <a:avLst/>
          </a:prstGeom>
          <a:noFill/>
        </p:spPr>
        <p:txBody>
          <a:bodyPr wrap="square">
            <a:spAutoFit/>
          </a:bodyPr>
          <a:lstStyle/>
          <a:p>
            <a:pPr marL="651510">
              <a:lnSpc>
                <a:spcPct val="107000"/>
              </a:lnSpc>
              <a:spcAft>
                <a:spcPts val="800"/>
              </a:spcAft>
            </a:pPr>
            <a:r>
              <a:rPr lang="en-GB" sz="1200" dirty="0" err="1">
                <a:solidFill>
                  <a:srgbClr val="000000"/>
                </a:solidFill>
                <a:effectLst/>
                <a:ea typeface="Times New Roman" panose="02020603050405020304" pitchFamily="18" charset="0"/>
                <a:cs typeface="Times New Roman" panose="02020603050405020304" pitchFamily="18" charset="0"/>
              </a:rPr>
              <a:t>Berlo's</a:t>
            </a:r>
            <a:r>
              <a:rPr lang="en-GB" sz="1200" dirty="0">
                <a:solidFill>
                  <a:srgbClr val="000000"/>
                </a:solidFill>
                <a:effectLst/>
                <a:ea typeface="Times New Roman" panose="02020603050405020304" pitchFamily="18" charset="0"/>
                <a:cs typeface="Times New Roman" panose="02020603050405020304" pitchFamily="18" charset="0"/>
              </a:rPr>
              <a:t> model of communication is preferable because it helps Tom Jackson and Amazon more effectively identify the sources of conflict. These sources of conflict are difficult to find because no effective model of communication has been set up for the affected stakeholders in the proposed project, and the project was planned in a very hurried manner.</a:t>
            </a:r>
            <a:endParaRPr lang="en-GB" sz="1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8227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8"/>
                                        </p:tgtEl>
                                        <p:attrNameLst>
                                          <p:attrName>style.visibility</p:attrName>
                                        </p:attrNameLst>
                                      </p:cBhvr>
                                      <p:to>
                                        <p:strVal val="visible"/>
                                      </p:to>
                                    </p:set>
                                    <p:animEffect transition="in" filter="fade">
                                      <p:cBhvr>
                                        <p:cTn id="17" dur="500"/>
                                        <p:tgtEl>
                                          <p:spTgt spid="10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fade">
                                      <p:cBhvr>
                                        <p:cTn id="22"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B6952-AC9C-7481-A812-666EA363AC6A}"/>
              </a:ext>
            </a:extLst>
          </p:cNvPr>
          <p:cNvSpPr>
            <a:spLocks noGrp="1"/>
          </p:cNvSpPr>
          <p:nvPr>
            <p:ph type="title"/>
          </p:nvPr>
        </p:nvSpPr>
        <p:spPr>
          <a:xfrm>
            <a:off x="466722" y="586855"/>
            <a:ext cx="3201366" cy="3387497"/>
          </a:xfrm>
        </p:spPr>
        <p:txBody>
          <a:bodyPr anchor="b">
            <a:normAutofit/>
          </a:bodyPr>
          <a:lstStyle/>
          <a:p>
            <a:pPr algn="r"/>
            <a:r>
              <a:rPr lang="en-GB" sz="1400" b="0" i="0" dirty="0">
                <a:solidFill>
                  <a:srgbClr val="FFFFFF"/>
                </a:solidFill>
                <a:effectLst/>
                <a:latin typeface="+mn-lt"/>
              </a:rPr>
              <a:t>Which communication barriers have or can negatively impact the project team?</a:t>
            </a:r>
            <a:endParaRPr lang="en-GB" sz="1400" dirty="0">
              <a:solidFill>
                <a:srgbClr val="FFFFFF"/>
              </a:solidFill>
              <a:latin typeface="+mn-lt"/>
            </a:endParaRPr>
          </a:p>
        </p:txBody>
      </p:sp>
      <p:sp>
        <p:nvSpPr>
          <p:cNvPr id="3" name="Content Placeholder 2">
            <a:extLst>
              <a:ext uri="{FF2B5EF4-FFF2-40B4-BE49-F238E27FC236}">
                <a16:creationId xmlns:a16="http://schemas.microsoft.com/office/drawing/2014/main" id="{8E658411-4967-511B-BDEA-0E516EC52639}"/>
              </a:ext>
            </a:extLst>
          </p:cNvPr>
          <p:cNvSpPr>
            <a:spLocks noGrp="1"/>
          </p:cNvSpPr>
          <p:nvPr>
            <p:ph idx="1"/>
          </p:nvPr>
        </p:nvSpPr>
        <p:spPr>
          <a:xfrm>
            <a:off x="4810259" y="649480"/>
            <a:ext cx="6555347" cy="5546047"/>
          </a:xfrm>
        </p:spPr>
        <p:txBody>
          <a:bodyPr anchor="ctr">
            <a:normAutofit/>
          </a:bodyPr>
          <a:lstStyle/>
          <a:p>
            <a:r>
              <a:rPr lang="en-GB" sz="1200" b="0" i="0" dirty="0">
                <a:effectLst/>
              </a:rPr>
              <a:t>According to </a:t>
            </a:r>
            <a:r>
              <a:rPr lang="en-GB" sz="1200" b="0" i="0" dirty="0" err="1">
                <a:effectLst/>
              </a:rPr>
              <a:t>Willkomm</a:t>
            </a:r>
            <a:r>
              <a:rPr lang="en-GB" sz="1200" b="0" i="0" dirty="0">
                <a:effectLst/>
              </a:rPr>
              <a:t>, A (2018), communication barriers that can negatively impact the project team are language barriers because if the team members are unable to communicate through the same language, then it creates misunderstandings between both parties.</a:t>
            </a:r>
          </a:p>
          <a:p>
            <a:r>
              <a:rPr lang="en-GB" sz="1200" b="0" i="0" dirty="0">
                <a:effectLst/>
              </a:rPr>
              <a:t>Another communication barrier is the inability to listen to others, if the project team are not listening to what they each have to say and understand their point of view then it is likely that assumptions will be made based on their own perceptions rather than reality (</a:t>
            </a:r>
            <a:r>
              <a:rPr lang="en-GB" sz="1200" b="0" i="0" dirty="0" err="1">
                <a:effectLst/>
              </a:rPr>
              <a:t>Willkomm</a:t>
            </a:r>
            <a:r>
              <a:rPr lang="en-GB" sz="1200" b="0" i="0" dirty="0">
                <a:effectLst/>
              </a:rPr>
              <a:t>, A, 2018).</a:t>
            </a:r>
            <a:endParaRPr lang="en-GB" sz="1200" dirty="0"/>
          </a:p>
          <a:p>
            <a:r>
              <a:rPr lang="en-GB" sz="1200" b="0" i="0" dirty="0">
                <a:effectLst/>
              </a:rPr>
              <a:t>According to </a:t>
            </a:r>
            <a:r>
              <a:rPr lang="en-GB" sz="1200" b="0" i="0" dirty="0" err="1">
                <a:effectLst/>
              </a:rPr>
              <a:t>Martic</a:t>
            </a:r>
            <a:r>
              <a:rPr lang="en-GB" sz="1200" b="0" i="0" dirty="0">
                <a:effectLst/>
              </a:rPr>
              <a:t>, K (2022), communications barriers may also arise due to lack of trust between team members. If team members do not trust each other enough to share their views and ideas, then other members will not be aware of what may be going on leading to confusion due to not being on the same page.</a:t>
            </a:r>
          </a:p>
          <a:p>
            <a:r>
              <a:rPr lang="en-GB" sz="1200" b="0" i="0" dirty="0">
                <a:effectLst/>
              </a:rPr>
              <a:t>Disengagement also leads to miscommunication which then negatively impacts the team project due to no engagement being made between parties and therefore initially ruining the purpose of effective communication between the project team members (</a:t>
            </a:r>
            <a:r>
              <a:rPr lang="en-GB" sz="1200" b="0" i="0" dirty="0" err="1">
                <a:effectLst/>
              </a:rPr>
              <a:t>Martic</a:t>
            </a:r>
            <a:r>
              <a:rPr lang="en-GB" sz="1200" b="0" i="0" dirty="0">
                <a:effectLst/>
              </a:rPr>
              <a:t>, K 2022).</a:t>
            </a:r>
            <a:endParaRPr lang="en-GB" sz="1200" dirty="0"/>
          </a:p>
        </p:txBody>
      </p:sp>
      <p:sp>
        <p:nvSpPr>
          <p:cNvPr id="4" name="Slide Number Placeholder 3">
            <a:extLst>
              <a:ext uri="{FF2B5EF4-FFF2-40B4-BE49-F238E27FC236}">
                <a16:creationId xmlns:a16="http://schemas.microsoft.com/office/drawing/2014/main" id="{A7A2F72B-8404-1341-C9C0-9F33D4B82CEF}"/>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8</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42105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2CB84-8CA2-955B-0BB8-72E0144D509D}"/>
              </a:ext>
            </a:extLst>
          </p:cNvPr>
          <p:cNvSpPr>
            <a:spLocks noGrp="1"/>
          </p:cNvSpPr>
          <p:nvPr>
            <p:ph type="title"/>
          </p:nvPr>
        </p:nvSpPr>
        <p:spPr>
          <a:xfrm>
            <a:off x="466722" y="586855"/>
            <a:ext cx="3201366" cy="3387497"/>
          </a:xfrm>
        </p:spPr>
        <p:txBody>
          <a:bodyPr anchor="b">
            <a:normAutofit/>
          </a:bodyPr>
          <a:lstStyle/>
          <a:p>
            <a:pPr algn="r"/>
            <a:r>
              <a:rPr lang="en-GB" sz="1400" b="1" dirty="0">
                <a:solidFill>
                  <a:srgbClr val="FFFFFF"/>
                </a:solidFill>
                <a:latin typeface="Calibri" panose="020F0502020204030204" pitchFamily="34" charset="0"/>
                <a:cs typeface="Calibri" panose="020F0502020204030204" pitchFamily="34" charset="0"/>
              </a:rPr>
              <a:t>Discuss the channels of communication to be used by Tom to improve communication</a:t>
            </a:r>
            <a:br>
              <a:rPr lang="en-GB" sz="3400" b="1" dirty="0">
                <a:solidFill>
                  <a:srgbClr val="FFFFFF"/>
                </a:solidFill>
                <a:latin typeface="Calibri" panose="020F0502020204030204" pitchFamily="34" charset="0"/>
                <a:cs typeface="Calibri" panose="020F0502020204030204" pitchFamily="34"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ADE74308-90D3-F0BE-16B7-2FF84192EE72}"/>
              </a:ext>
            </a:extLst>
          </p:cNvPr>
          <p:cNvSpPr>
            <a:spLocks noGrp="1"/>
          </p:cNvSpPr>
          <p:nvPr>
            <p:ph idx="1"/>
          </p:nvPr>
        </p:nvSpPr>
        <p:spPr>
          <a:xfrm>
            <a:off x="4810259" y="649480"/>
            <a:ext cx="6555347" cy="5546047"/>
          </a:xfrm>
        </p:spPr>
        <p:txBody>
          <a:bodyPr anchor="ctr">
            <a:normAutofit/>
          </a:bodyPr>
          <a:lstStyle/>
          <a:p>
            <a:r>
              <a:rPr lang="en-GB" sz="1200" dirty="0">
                <a:solidFill>
                  <a:srgbClr val="000000"/>
                </a:solidFill>
                <a:effectLst/>
                <a:ea typeface="Times New Roman" panose="02020603050405020304" pitchFamily="18" charset="0"/>
                <a:cs typeface="Times New Roman" panose="02020603050405020304" pitchFamily="18" charset="0"/>
              </a:rPr>
              <a:t>Whatever style of communication we employ, the information must be successfully conveyed. Communication can take many different forms, including written, spoken, and non-verbal. Digital technology can be used to facilitate communication in the workplace and connect workers worldwide using platforms like M S Teams. </a:t>
            </a:r>
            <a:r>
              <a:rPr lang="en-GB" sz="1200" dirty="0">
                <a:effectLst/>
                <a:ea typeface="Calibri" panose="020F0502020204030204" pitchFamily="34" charset="0"/>
                <a:cs typeface="Times New Roman" panose="02020603050405020304" pitchFamily="18" charset="0"/>
              </a:rPr>
              <a:t>Stephens (2007).</a:t>
            </a:r>
          </a:p>
          <a:p>
            <a:r>
              <a:rPr lang="en-GB" sz="1200" dirty="0">
                <a:effectLst/>
                <a:ea typeface="Calibri" panose="020F0502020204030204" pitchFamily="34" charset="0"/>
                <a:cs typeface="Times New Roman" panose="02020603050405020304" pitchFamily="18" charset="0"/>
              </a:rPr>
              <a:t>Both the means of communication and the specific tools employed can be referred to as communication channels. One of the most popular methods of internal communication, along with email, staff newsletters, and video conferencing, is the intranet. Conversation and interaction between people happen through communication channels. These are the mediums that let you communicate with your target audience.</a:t>
            </a:r>
          </a:p>
          <a:p>
            <a:r>
              <a:rPr lang="en-GB" sz="1200" dirty="0">
                <a:effectLst/>
                <a:ea typeface="Calibri" panose="020F0502020204030204" pitchFamily="34" charset="0"/>
                <a:cs typeface="Times New Roman" panose="02020603050405020304" pitchFamily="18" charset="0"/>
              </a:rPr>
              <a:t>One of the most effective types of communication is face-to-face interaction. By utilising verbal and nonverbal indicators, face-to-face conversations provide you the ability to communicate your message more successfully. Digital communication can be confusing and lack tone and intent. Being able to disclose sensitive information makes in-person conversation productive. (Walther, J.B., et al 2005)</a:t>
            </a:r>
          </a:p>
          <a:p>
            <a:endParaRPr lang="en-GB" sz="2000" dirty="0"/>
          </a:p>
        </p:txBody>
      </p:sp>
      <p:sp>
        <p:nvSpPr>
          <p:cNvPr id="4" name="Slide Number Placeholder 3">
            <a:extLst>
              <a:ext uri="{FF2B5EF4-FFF2-40B4-BE49-F238E27FC236}">
                <a16:creationId xmlns:a16="http://schemas.microsoft.com/office/drawing/2014/main" id="{F5D2EA12-A96F-870F-72B0-D239BA81963A}"/>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9</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34743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93664F-1508-6C61-54B0-84CC1FFB7794}"/>
              </a:ext>
            </a:extLst>
          </p:cNvPr>
          <p:cNvSpPr>
            <a:spLocks noGrp="1"/>
          </p:cNvSpPr>
          <p:nvPr>
            <p:ph type="title"/>
          </p:nvPr>
        </p:nvSpPr>
        <p:spPr>
          <a:xfrm>
            <a:off x="826396" y="586855"/>
            <a:ext cx="4230100" cy="3387497"/>
          </a:xfrm>
        </p:spPr>
        <p:txBody>
          <a:bodyPr anchor="b">
            <a:normAutofit/>
          </a:bodyPr>
          <a:lstStyle/>
          <a:p>
            <a:pPr algn="r"/>
            <a:r>
              <a:rPr lang="en-GB" sz="1400" dirty="0">
                <a:solidFill>
                  <a:srgbClr val="FFFFFF"/>
                </a:solidFill>
                <a:latin typeface="+mn-lt"/>
              </a:rPr>
              <a:t>Conclusion</a:t>
            </a:r>
            <a:r>
              <a:rPr lang="en-GB" sz="4000" dirty="0">
                <a:solidFill>
                  <a:srgbClr val="FFFFFF"/>
                </a:solidFill>
              </a:rPr>
              <a:t> </a:t>
            </a:r>
          </a:p>
        </p:txBody>
      </p:sp>
      <p:sp>
        <p:nvSpPr>
          <p:cNvPr id="3" name="Content Placeholder 2">
            <a:extLst>
              <a:ext uri="{FF2B5EF4-FFF2-40B4-BE49-F238E27FC236}">
                <a16:creationId xmlns:a16="http://schemas.microsoft.com/office/drawing/2014/main" id="{119812BF-5423-A2F4-D68F-3C3189FDB2E9}"/>
              </a:ext>
            </a:extLst>
          </p:cNvPr>
          <p:cNvSpPr>
            <a:spLocks noGrp="1"/>
          </p:cNvSpPr>
          <p:nvPr>
            <p:ph idx="1"/>
          </p:nvPr>
        </p:nvSpPr>
        <p:spPr>
          <a:xfrm>
            <a:off x="6503158" y="649480"/>
            <a:ext cx="4862447" cy="5546047"/>
          </a:xfrm>
        </p:spPr>
        <p:txBody>
          <a:bodyPr anchor="ctr">
            <a:normAutofit/>
          </a:bodyPr>
          <a:lstStyle/>
          <a:p>
            <a:r>
              <a:rPr lang="en-GB" sz="1200" dirty="0">
                <a:effectLst/>
                <a:ea typeface="Calibri" panose="020F0502020204030204" pitchFamily="34" charset="0"/>
                <a:cs typeface="Calibri" panose="020F0502020204030204" pitchFamily="34" charset="0"/>
              </a:rPr>
              <a:t>Tom should create effective channels of communication with his team, is our advice. For instance, he might organise frequent team meetings on MS Team in addition to monthly in-person sessions. Tom will also need to resolve the conflicts on his team and motivate everyone to think beyond their individual objectives.</a:t>
            </a:r>
            <a:endParaRPr lang="en-GB" sz="1200" dirty="0">
              <a:effectLst/>
              <a:ea typeface="Calibri" panose="020F0502020204030204" pitchFamily="34" charset="0"/>
              <a:cs typeface="Times New Roman" panose="02020603050405020304" pitchFamily="18" charset="0"/>
            </a:endParaRPr>
          </a:p>
          <a:p>
            <a:r>
              <a:rPr lang="en-GB" sz="1200" dirty="0">
                <a:effectLst/>
                <a:ea typeface="Calibri" panose="020F0502020204030204" pitchFamily="34" charset="0"/>
              </a:rPr>
              <a:t>To boost morale and to give awards and recognition when the project is over, engage in team-building activities. Maintain the current team structure with Spencer as project lead, Michaela as project manager, and him as managing director to promote trust. Once tasks are allocated, the team will feel more purposeful and gain personally.</a:t>
            </a:r>
            <a:endParaRPr lang="en-GB" sz="1200" dirty="0">
              <a:effectLst/>
              <a:ea typeface="Times New Roman" panose="02020603050405020304" pitchFamily="18" charset="0"/>
            </a:endParaRPr>
          </a:p>
          <a:p>
            <a:r>
              <a:rPr lang="en-GB" sz="1200" dirty="0">
                <a:effectLst/>
                <a:ea typeface="Calibri" panose="020F0502020204030204" pitchFamily="34" charset="0"/>
                <a:cs typeface="Calibri" panose="020F0502020204030204" pitchFamily="34" charset="0"/>
              </a:rPr>
              <a:t>If Tom uses the strategies and models outlined in our presentation, he will be able to execute his plan and launch three Amazon sites across Europe.</a:t>
            </a:r>
            <a:endParaRPr lang="en-GB" sz="1200" dirty="0">
              <a:effectLst/>
              <a:ea typeface="Calibri" panose="020F0502020204030204" pitchFamily="34" charset="0"/>
              <a:cs typeface="Times New Roman" panose="02020603050405020304" pitchFamily="18" charset="0"/>
            </a:endParaRPr>
          </a:p>
          <a:p>
            <a:endParaRPr lang="en-GB" sz="1700" dirty="0"/>
          </a:p>
        </p:txBody>
      </p:sp>
      <p:sp>
        <p:nvSpPr>
          <p:cNvPr id="4" name="Slide Number Placeholder 3">
            <a:extLst>
              <a:ext uri="{FF2B5EF4-FFF2-40B4-BE49-F238E27FC236}">
                <a16:creationId xmlns:a16="http://schemas.microsoft.com/office/drawing/2014/main" id="{D91A3313-0316-E580-BF3C-FFA286D5F38C}"/>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10</a:t>
            </a:fld>
            <a:endParaRPr lang="en-GB" sz="1100">
              <a:solidFill>
                <a:schemeClr val="tx1">
                  <a:lumMod val="50000"/>
                  <a:lumOff val="50000"/>
                </a:schemeClr>
              </a:solidFill>
            </a:endParaRPr>
          </a:p>
        </p:txBody>
      </p:sp>
    </p:spTree>
    <p:extLst>
      <p:ext uri="{BB962C8B-B14F-4D97-AF65-F5344CB8AC3E}">
        <p14:creationId xmlns:p14="http://schemas.microsoft.com/office/powerpoint/2010/main" val="154318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87A773-C8CA-1B56-6951-81CBEDAC95DE}"/>
              </a:ext>
            </a:extLst>
          </p:cNvPr>
          <p:cNvSpPr>
            <a:spLocks noGrp="1"/>
          </p:cNvSpPr>
          <p:nvPr>
            <p:ph type="title"/>
          </p:nvPr>
        </p:nvSpPr>
        <p:spPr>
          <a:xfrm>
            <a:off x="785756" y="604822"/>
            <a:ext cx="4230100" cy="3387497"/>
          </a:xfrm>
        </p:spPr>
        <p:txBody>
          <a:bodyPr anchor="b">
            <a:normAutofit/>
          </a:bodyPr>
          <a:lstStyle/>
          <a:p>
            <a:pPr algn="r"/>
            <a:r>
              <a:rPr lang="en-GB" sz="1400" dirty="0">
                <a:solidFill>
                  <a:srgbClr val="FFFFFF"/>
                </a:solidFill>
                <a:latin typeface="+mn-lt"/>
              </a:rPr>
              <a:t>Reference</a:t>
            </a:r>
          </a:p>
        </p:txBody>
      </p:sp>
      <p:sp>
        <p:nvSpPr>
          <p:cNvPr id="3" name="Content Placeholder 2">
            <a:extLst>
              <a:ext uri="{FF2B5EF4-FFF2-40B4-BE49-F238E27FC236}">
                <a16:creationId xmlns:a16="http://schemas.microsoft.com/office/drawing/2014/main" id="{CBE4055F-0040-6E0F-9879-545C36B1CE15}"/>
              </a:ext>
            </a:extLst>
          </p:cNvPr>
          <p:cNvSpPr>
            <a:spLocks noGrp="1"/>
          </p:cNvSpPr>
          <p:nvPr>
            <p:ph idx="1"/>
          </p:nvPr>
        </p:nvSpPr>
        <p:spPr>
          <a:xfrm>
            <a:off x="6281256" y="396240"/>
            <a:ext cx="4862447" cy="5944161"/>
          </a:xfrm>
        </p:spPr>
        <p:txBody>
          <a:bodyPr anchor="ctr">
            <a:normAutofit fontScale="77500" lnSpcReduction="20000"/>
          </a:bodyPr>
          <a:lstStyle/>
          <a:p>
            <a:r>
              <a:rPr lang="en-GB" sz="1500" dirty="0">
                <a:effectLst/>
                <a:ea typeface="Times New Roman" panose="02020603050405020304" pitchFamily="18" charset="0"/>
              </a:rPr>
              <a:t>Drew, Chris (PhD), (2022) </a:t>
            </a:r>
            <a:r>
              <a:rPr lang="en-GB" sz="1500" i="1" dirty="0">
                <a:effectLst/>
                <a:ea typeface="Times New Roman" panose="02020603050405020304" pitchFamily="18" charset="0"/>
              </a:rPr>
              <a:t>‘</a:t>
            </a:r>
            <a:r>
              <a:rPr lang="en-US" sz="1500" i="1" dirty="0">
                <a:effectLst/>
                <a:ea typeface="Times New Roman" panose="02020603050405020304" pitchFamily="18" charset="0"/>
              </a:rPr>
              <a:t>Shannon Weaver Model Of Communication – 7 Key Concepts’</a:t>
            </a:r>
            <a:r>
              <a:rPr lang="en-US" sz="1500" dirty="0">
                <a:effectLst/>
                <a:ea typeface="Times New Roman" panose="02020603050405020304" pitchFamily="18" charset="0"/>
              </a:rPr>
              <a:t> [ONLINE] Available </a:t>
            </a:r>
            <a:r>
              <a:rPr lang="en-GB" sz="1500" dirty="0">
                <a:effectLst/>
                <a:ea typeface="Times New Roman" panose="02020603050405020304" pitchFamily="18" charset="0"/>
              </a:rPr>
              <a:t>at; </a:t>
            </a:r>
            <a:r>
              <a:rPr lang="en-US" sz="1500" u="none" strike="noStrike" dirty="0">
                <a:effectLst/>
                <a:ea typeface="Times New Roman" panose="02020603050405020304" pitchFamily="18" charset="0"/>
                <a:hlinkClick r:id="rId2"/>
              </a:rPr>
              <a:t>https://helpfulprofessor.com/shannon-weaver-model/</a:t>
            </a:r>
            <a:r>
              <a:rPr lang="en-US" sz="1500" dirty="0">
                <a:effectLst/>
                <a:ea typeface="Times New Roman" panose="02020603050405020304" pitchFamily="18" charset="0"/>
              </a:rPr>
              <a:t>​ [Accessed 6</a:t>
            </a:r>
            <a:r>
              <a:rPr lang="en-US" sz="1500" baseline="30000" dirty="0">
                <a:effectLst/>
                <a:ea typeface="Times New Roman" panose="02020603050405020304" pitchFamily="18" charset="0"/>
              </a:rPr>
              <a:t>th</a:t>
            </a:r>
            <a:r>
              <a:rPr lang="en-US" sz="1500" dirty="0">
                <a:effectLst/>
                <a:ea typeface="Times New Roman" panose="02020603050405020304" pitchFamily="18" charset="0"/>
              </a:rPr>
              <a:t> November 2022]</a:t>
            </a:r>
            <a:endParaRPr lang="en-GB" sz="1500" dirty="0">
              <a:effectLst/>
              <a:ea typeface="Times New Roman" panose="02020603050405020304" pitchFamily="18" charset="0"/>
            </a:endParaRPr>
          </a:p>
          <a:p>
            <a:r>
              <a:rPr lang="en-GB" sz="1500" dirty="0" err="1">
                <a:effectLst/>
                <a:ea typeface="Calibri" panose="020F0502020204030204" pitchFamily="34" charset="0"/>
                <a:cs typeface="Calibri" panose="020F0502020204030204" pitchFamily="34" charset="0"/>
              </a:rPr>
              <a:t>Kuriyan</a:t>
            </a:r>
            <a:r>
              <a:rPr lang="en-GB" sz="1500" dirty="0">
                <a:effectLst/>
                <a:ea typeface="Calibri" panose="020F0502020204030204" pitchFamily="34" charset="0"/>
                <a:cs typeface="Calibri" panose="020F0502020204030204" pitchFamily="34" charset="0"/>
              </a:rPr>
              <a:t>, R., Ray, I. and Toyama, K., (2008) </a:t>
            </a:r>
            <a:r>
              <a:rPr lang="en-GB" sz="1500" i="1" dirty="0">
                <a:effectLst/>
                <a:ea typeface="Calibri" panose="020F0502020204030204" pitchFamily="34" charset="0"/>
                <a:cs typeface="Calibri" panose="020F0502020204030204" pitchFamily="34" charset="0"/>
              </a:rPr>
              <a:t>Information and communication technologies for development: The bottom of the pyramid model in practice. The Information Society</a:t>
            </a:r>
            <a:r>
              <a:rPr lang="en-GB" sz="1500" dirty="0">
                <a:effectLst/>
                <a:ea typeface="Calibri" panose="020F0502020204030204" pitchFamily="34" charset="0"/>
                <a:cs typeface="Calibri" panose="020F0502020204030204" pitchFamily="34" charset="0"/>
              </a:rPr>
              <a:t>, </a:t>
            </a:r>
            <a:r>
              <a:rPr lang="en-GB" sz="1500" i="1" dirty="0">
                <a:effectLst/>
                <a:ea typeface="Calibri" panose="020F0502020204030204" pitchFamily="34" charset="0"/>
                <a:cs typeface="Calibri" panose="020F0502020204030204" pitchFamily="34" charset="0"/>
              </a:rPr>
              <a:t>24</a:t>
            </a:r>
            <a:r>
              <a:rPr lang="en-GB" sz="1500" dirty="0">
                <a:effectLst/>
                <a:ea typeface="Calibri" panose="020F0502020204030204" pitchFamily="34" charset="0"/>
                <a:cs typeface="Calibri" panose="020F0502020204030204" pitchFamily="34" charset="0"/>
              </a:rPr>
              <a:t>(2), pp.93-104.</a:t>
            </a:r>
            <a:endParaRPr lang="en-GB" sz="1500" dirty="0">
              <a:effectLst/>
              <a:ea typeface="Calibri" panose="020F0502020204030204" pitchFamily="34" charset="0"/>
              <a:cs typeface="Times New Roman" panose="02020603050405020304" pitchFamily="18" charset="0"/>
            </a:endParaRPr>
          </a:p>
          <a:p>
            <a:r>
              <a:rPr lang="en-GB" sz="1500" dirty="0" err="1">
                <a:effectLst/>
                <a:ea typeface="Times New Roman" panose="02020603050405020304" pitchFamily="18" charset="0"/>
              </a:rPr>
              <a:t>Martic</a:t>
            </a:r>
            <a:r>
              <a:rPr lang="en-GB" sz="1500" dirty="0">
                <a:effectLst/>
                <a:ea typeface="Times New Roman" panose="02020603050405020304" pitchFamily="18" charset="0"/>
              </a:rPr>
              <a:t>, K. (2022) </a:t>
            </a:r>
            <a:r>
              <a:rPr lang="en-GB" sz="1500" i="1" dirty="0">
                <a:effectLst/>
                <a:ea typeface="Times New Roman" panose="02020603050405020304" pitchFamily="18" charset="0"/>
              </a:rPr>
              <a:t>‘Top 13 Communication Barriers and How to Tackle Them’, </a:t>
            </a:r>
            <a:r>
              <a:rPr lang="en-GB" sz="1500" i="1" dirty="0" err="1">
                <a:effectLst/>
                <a:ea typeface="Times New Roman" panose="02020603050405020304" pitchFamily="18" charset="0"/>
              </a:rPr>
              <a:t>Haiilo</a:t>
            </a:r>
            <a:r>
              <a:rPr lang="en-GB" sz="1500" i="1" dirty="0">
                <a:effectLst/>
                <a:ea typeface="Times New Roman" panose="02020603050405020304" pitchFamily="18" charset="0"/>
              </a:rPr>
              <a:t>.</a:t>
            </a:r>
            <a:r>
              <a:rPr lang="en-GB" sz="1500" dirty="0">
                <a:effectLst/>
                <a:ea typeface="Times New Roman" panose="02020603050405020304" pitchFamily="18" charset="0"/>
              </a:rPr>
              <a:t> Accessed on: 13/11/2022. Available at: Top 13 Communication Barriers and How to Tackle Them (haiilo.com)</a:t>
            </a:r>
          </a:p>
          <a:p>
            <a:r>
              <a:rPr lang="en-GB" sz="1500" dirty="0" err="1">
                <a:effectLst/>
                <a:ea typeface="Calibri" panose="020F0502020204030204" pitchFamily="34" charset="0"/>
                <a:cs typeface="Calibri" panose="020F0502020204030204" pitchFamily="34" charset="0"/>
              </a:rPr>
              <a:t>Nucclino</a:t>
            </a:r>
            <a:r>
              <a:rPr lang="en-GB" sz="1500" dirty="0">
                <a:effectLst/>
                <a:ea typeface="Calibri" panose="020F0502020204030204" pitchFamily="34" charset="0"/>
                <a:cs typeface="Calibri" panose="020F0502020204030204" pitchFamily="34" charset="0"/>
              </a:rPr>
              <a:t> (2016) </a:t>
            </a:r>
            <a:r>
              <a:rPr lang="en-GB" sz="1500" i="1" kern="1800" dirty="0">
                <a:effectLst/>
                <a:ea typeface="Times New Roman" panose="02020603050405020304" pitchFamily="18" charset="0"/>
                <a:cs typeface="Calibri" panose="020F0502020204030204" pitchFamily="34" charset="0"/>
              </a:rPr>
              <a:t>Two-pizza teams: The science behind Jeff Bezos' rule, Available at</a:t>
            </a:r>
            <a:r>
              <a:rPr lang="en-GB" sz="1500" kern="1800" dirty="0">
                <a:effectLst/>
                <a:ea typeface="Times New Roman" panose="02020603050405020304" pitchFamily="18" charset="0"/>
                <a:cs typeface="Calibri" panose="020F0502020204030204" pitchFamily="34" charset="0"/>
              </a:rPr>
              <a:t> </a:t>
            </a:r>
            <a:r>
              <a:rPr lang="en-GB" sz="1500" u="sng" dirty="0">
                <a:effectLst/>
                <a:ea typeface="Calibri" panose="020F0502020204030204" pitchFamily="34" charset="0"/>
                <a:cs typeface="Calibri" panose="020F0502020204030204" pitchFamily="34" charset="0"/>
                <a:hlinkClick r:id="rId3"/>
              </a:rPr>
              <a:t>Two-pizza teams: The science behind Jeff Bezos' rule | Inside </a:t>
            </a:r>
            <a:r>
              <a:rPr lang="en-GB" sz="1500" u="sng" dirty="0" err="1">
                <a:effectLst/>
                <a:ea typeface="Calibri" panose="020F0502020204030204" pitchFamily="34" charset="0"/>
                <a:cs typeface="Calibri" panose="020F0502020204030204" pitchFamily="34" charset="0"/>
                <a:hlinkClick r:id="rId3"/>
              </a:rPr>
              <a:t>Nuclino</a:t>
            </a:r>
            <a:r>
              <a:rPr lang="en-GB" sz="1500" dirty="0">
                <a:effectLst/>
                <a:ea typeface="Calibri" panose="020F0502020204030204" pitchFamily="34" charset="0"/>
                <a:cs typeface="Calibri" panose="020F0502020204030204" pitchFamily="34" charset="0"/>
              </a:rPr>
              <a:t> Available at: </a:t>
            </a:r>
            <a:r>
              <a:rPr lang="en-GB" sz="1500" u="sng" dirty="0">
                <a:effectLst/>
                <a:ea typeface="Calibri" panose="020F0502020204030204" pitchFamily="34" charset="0"/>
                <a:cs typeface="Calibri" panose="020F0502020204030204" pitchFamily="34" charset="0"/>
                <a:hlinkClick r:id="rId3"/>
              </a:rPr>
              <a:t>Two-pizza teams: The science behind Jeff Bezos' rule | Inside </a:t>
            </a:r>
            <a:r>
              <a:rPr lang="en-GB" sz="1500" u="sng" dirty="0" err="1">
                <a:effectLst/>
                <a:ea typeface="Calibri" panose="020F0502020204030204" pitchFamily="34" charset="0"/>
                <a:cs typeface="Calibri" panose="020F0502020204030204" pitchFamily="34" charset="0"/>
                <a:hlinkClick r:id="rId3"/>
              </a:rPr>
              <a:t>Nuclino</a:t>
            </a:r>
            <a:r>
              <a:rPr lang="en-GB" sz="1500" dirty="0">
                <a:effectLst/>
                <a:ea typeface="Calibri" panose="020F0502020204030204" pitchFamily="34" charset="0"/>
                <a:cs typeface="Calibri" panose="020F0502020204030204" pitchFamily="34" charset="0"/>
              </a:rPr>
              <a:t> [Accessed 13</a:t>
            </a:r>
            <a:r>
              <a:rPr lang="en-GB" sz="1500" baseline="30000" dirty="0">
                <a:effectLst/>
                <a:ea typeface="Calibri" panose="020F0502020204030204" pitchFamily="34" charset="0"/>
                <a:cs typeface="Calibri" panose="020F0502020204030204" pitchFamily="34" charset="0"/>
              </a:rPr>
              <a:t>th</a:t>
            </a:r>
            <a:r>
              <a:rPr lang="en-GB" sz="1500" dirty="0">
                <a:effectLst/>
                <a:ea typeface="Calibri" panose="020F0502020204030204" pitchFamily="34" charset="0"/>
                <a:cs typeface="Calibri" panose="020F0502020204030204" pitchFamily="34" charset="0"/>
              </a:rPr>
              <a:t> November 2022]</a:t>
            </a:r>
            <a:endParaRPr lang="en-GB" sz="1500" dirty="0">
              <a:effectLst/>
              <a:ea typeface="Calibri" panose="020F0502020204030204" pitchFamily="34" charset="0"/>
              <a:cs typeface="Times New Roman" panose="02020603050405020304" pitchFamily="18" charset="0"/>
            </a:endParaRPr>
          </a:p>
          <a:p>
            <a:r>
              <a:rPr lang="en-US" sz="1500" dirty="0">
                <a:effectLst/>
                <a:ea typeface="Times New Roman" panose="02020603050405020304" pitchFamily="18" charset="0"/>
              </a:rPr>
              <a:t>Petersons, Andris and </a:t>
            </a:r>
            <a:r>
              <a:rPr lang="en-US" sz="1500" dirty="0" err="1">
                <a:effectLst/>
                <a:ea typeface="Times New Roman" panose="02020603050405020304" pitchFamily="18" charset="0"/>
              </a:rPr>
              <a:t>Khalimzoda</a:t>
            </a:r>
            <a:r>
              <a:rPr lang="en-US" sz="1500" dirty="0">
                <a:effectLst/>
                <a:ea typeface="Times New Roman" panose="02020603050405020304" pitchFamily="18" charset="0"/>
              </a:rPr>
              <a:t>, </a:t>
            </a:r>
            <a:r>
              <a:rPr lang="en-US" sz="1500" dirty="0" err="1">
                <a:effectLst/>
                <a:ea typeface="Times New Roman" panose="02020603050405020304" pitchFamily="18" charset="0"/>
              </a:rPr>
              <a:t>Ilkhom</a:t>
            </a:r>
            <a:r>
              <a:rPr lang="en-US" sz="1500" dirty="0">
                <a:effectLst/>
                <a:ea typeface="Times New Roman" panose="02020603050405020304" pitchFamily="18" charset="0"/>
              </a:rPr>
              <a:t>, (2016) ‘</a:t>
            </a:r>
            <a:r>
              <a:rPr lang="en-US" sz="1500" i="1" dirty="0">
                <a:effectLst/>
                <a:ea typeface="Times New Roman" panose="02020603050405020304" pitchFamily="18" charset="0"/>
              </a:rPr>
              <a:t>Communication Models And Common </a:t>
            </a:r>
            <a:r>
              <a:rPr lang="en-GB" sz="1500" i="1" dirty="0">
                <a:effectLst/>
                <a:ea typeface="Times New Roman" panose="02020603050405020304" pitchFamily="18" charset="0"/>
              </a:rPr>
              <a:t>Basis For Multicultural Communication In Latvia’ Proceedings of the International Scientific Conference</a:t>
            </a:r>
            <a:r>
              <a:rPr lang="en-US" sz="1500" i="1" dirty="0">
                <a:effectLst/>
                <a:ea typeface="Times New Roman" panose="02020603050405020304" pitchFamily="18" charset="0"/>
              </a:rPr>
              <a:t>. Volume IV. 423-433 </a:t>
            </a:r>
            <a:r>
              <a:rPr lang="en-GB" sz="1500" i="1" dirty="0">
                <a:effectLst/>
                <a:ea typeface="Times New Roman" panose="02020603050405020304" pitchFamily="18" charset="0"/>
              </a:rPr>
              <a:t>[ONLINE] Available at; </a:t>
            </a:r>
            <a:r>
              <a:rPr lang="en-US" sz="1500" i="1" u="none" strike="noStrike" dirty="0">
                <a:effectLst/>
                <a:ea typeface="Times New Roman" panose="02020603050405020304" pitchFamily="18" charset="0"/>
                <a:hlinkClick r:id="rId4"/>
              </a:rPr>
              <a:t>http://journals.rta.lv/index.php/SIE/article/viewFile/1555/2164</a:t>
            </a:r>
            <a:r>
              <a:rPr lang="en-GB" sz="1500" i="1" dirty="0">
                <a:effectLst/>
                <a:ea typeface="Times New Roman" panose="02020603050405020304" pitchFamily="18" charset="0"/>
              </a:rPr>
              <a:t> ​</a:t>
            </a:r>
            <a:r>
              <a:rPr lang="en-US" sz="1500" i="1" dirty="0">
                <a:effectLst/>
                <a:ea typeface="Times New Roman" panose="02020603050405020304" pitchFamily="18" charset="0"/>
              </a:rPr>
              <a:t>[Accessed 6</a:t>
            </a:r>
            <a:r>
              <a:rPr lang="en-US" sz="1500" i="1" baseline="30000" dirty="0">
                <a:effectLst/>
                <a:ea typeface="Times New Roman" panose="02020603050405020304" pitchFamily="18" charset="0"/>
              </a:rPr>
              <a:t>th</a:t>
            </a:r>
            <a:r>
              <a:rPr lang="en-US" sz="1500" i="1" dirty="0">
                <a:effectLst/>
                <a:ea typeface="Times New Roman" panose="02020603050405020304" pitchFamily="18" charset="0"/>
              </a:rPr>
              <a:t> November 2022]</a:t>
            </a:r>
            <a:r>
              <a:rPr lang="en-GB" sz="1500" i="1" dirty="0">
                <a:effectLst/>
                <a:ea typeface="Times New Roman" panose="02020603050405020304" pitchFamily="18" charset="0"/>
              </a:rPr>
              <a:t> </a:t>
            </a:r>
          </a:p>
          <a:p>
            <a:r>
              <a:rPr lang="en-GB" sz="1500" dirty="0">
                <a:effectLst/>
                <a:ea typeface="Calibri" panose="020F0502020204030204" pitchFamily="34" charset="0"/>
                <a:cs typeface="Calibri" panose="020F0502020204030204" pitchFamily="34" charset="0"/>
              </a:rPr>
              <a:t>Robbins, SP, &amp; Coulter, MA (2017), </a:t>
            </a:r>
            <a:r>
              <a:rPr lang="en-GB" sz="1500" i="1" dirty="0">
                <a:effectLst/>
                <a:ea typeface="Calibri" panose="020F0502020204030204" pitchFamily="34" charset="0"/>
                <a:cs typeface="Calibri" panose="020F0502020204030204" pitchFamily="34" charset="0"/>
              </a:rPr>
              <a:t>Management, Global Edition, Pearson Education Limited, Harlow, United Kingdom</a:t>
            </a:r>
            <a:r>
              <a:rPr lang="en-GB" sz="1500" dirty="0">
                <a:effectLst/>
                <a:ea typeface="Calibri" panose="020F0502020204030204" pitchFamily="34" charset="0"/>
                <a:cs typeface="Calibri" panose="020F0502020204030204" pitchFamily="34" charset="0"/>
              </a:rPr>
              <a:t>. Available from: ProQuest </a:t>
            </a:r>
            <a:r>
              <a:rPr lang="en-GB" sz="1500" dirty="0" err="1">
                <a:effectLst/>
                <a:ea typeface="Calibri" panose="020F0502020204030204" pitchFamily="34" charset="0"/>
                <a:cs typeface="Calibri" panose="020F0502020204030204" pitchFamily="34" charset="0"/>
              </a:rPr>
              <a:t>Ebook</a:t>
            </a:r>
            <a:r>
              <a:rPr lang="en-GB" sz="1500" dirty="0">
                <a:effectLst/>
                <a:ea typeface="Calibri" panose="020F0502020204030204" pitchFamily="34" charset="0"/>
                <a:cs typeface="Calibri" panose="020F0502020204030204" pitchFamily="34" charset="0"/>
              </a:rPr>
              <a:t> Central. [7 May 2020].</a:t>
            </a:r>
            <a:endParaRPr lang="en-GB" sz="1500" dirty="0">
              <a:effectLst/>
              <a:ea typeface="Calibri" panose="020F0502020204030204" pitchFamily="34" charset="0"/>
              <a:cs typeface="Times New Roman" panose="02020603050405020304" pitchFamily="18" charset="0"/>
            </a:endParaRPr>
          </a:p>
          <a:p>
            <a:r>
              <a:rPr lang="en-GB" sz="1500" dirty="0">
                <a:effectLst/>
                <a:ea typeface="Calibri" panose="020F0502020204030204" pitchFamily="34" charset="0"/>
                <a:cs typeface="Calibri" panose="020F0502020204030204" pitchFamily="34" charset="0"/>
              </a:rPr>
              <a:t>Stephens, K.K., (2007) </a:t>
            </a:r>
            <a:r>
              <a:rPr lang="en-GB" sz="1500" i="1" dirty="0">
                <a:effectLst/>
                <a:ea typeface="Calibri" panose="020F0502020204030204" pitchFamily="34" charset="0"/>
                <a:cs typeface="Calibri" panose="020F0502020204030204" pitchFamily="34" charset="0"/>
              </a:rPr>
              <a:t>The successive use of information and communication technologies at work. Communication theory,</a:t>
            </a:r>
            <a:r>
              <a:rPr lang="en-GB" sz="1500" dirty="0">
                <a:effectLst/>
                <a:ea typeface="Calibri" panose="020F0502020204030204" pitchFamily="34" charset="0"/>
                <a:cs typeface="Calibri" panose="020F0502020204030204" pitchFamily="34" charset="0"/>
              </a:rPr>
              <a:t> 17(4), pp.486-507.</a:t>
            </a:r>
            <a:endParaRPr lang="en-GB" sz="1500" dirty="0">
              <a:effectLst/>
              <a:ea typeface="Calibri" panose="020F0502020204030204" pitchFamily="34" charset="0"/>
              <a:cs typeface="Times New Roman" panose="02020603050405020304" pitchFamily="18" charset="0"/>
            </a:endParaRPr>
          </a:p>
          <a:p>
            <a:r>
              <a:rPr lang="en-GB" sz="1500" dirty="0">
                <a:effectLst/>
                <a:ea typeface="Calibri" panose="020F0502020204030204" pitchFamily="34" charset="0"/>
                <a:cs typeface="Calibri" panose="020F0502020204030204" pitchFamily="34" charset="0"/>
              </a:rPr>
              <a:t>Walther, J.B., </a:t>
            </a:r>
            <a:r>
              <a:rPr lang="en-GB" sz="1500" dirty="0" err="1">
                <a:effectLst/>
                <a:ea typeface="Calibri" panose="020F0502020204030204" pitchFamily="34" charset="0"/>
                <a:cs typeface="Calibri" panose="020F0502020204030204" pitchFamily="34" charset="0"/>
              </a:rPr>
              <a:t>Loh</a:t>
            </a:r>
            <a:r>
              <a:rPr lang="en-GB" sz="1500" dirty="0">
                <a:effectLst/>
                <a:ea typeface="Calibri" panose="020F0502020204030204" pitchFamily="34" charset="0"/>
                <a:cs typeface="Calibri" panose="020F0502020204030204" pitchFamily="34" charset="0"/>
              </a:rPr>
              <a:t>, T. and </a:t>
            </a:r>
            <a:r>
              <a:rPr lang="en-GB" sz="1500" dirty="0" err="1">
                <a:effectLst/>
                <a:ea typeface="Calibri" panose="020F0502020204030204" pitchFamily="34" charset="0"/>
                <a:cs typeface="Calibri" panose="020F0502020204030204" pitchFamily="34" charset="0"/>
              </a:rPr>
              <a:t>Granka</a:t>
            </a:r>
            <a:r>
              <a:rPr lang="en-GB" sz="1500" dirty="0">
                <a:effectLst/>
                <a:ea typeface="Calibri" panose="020F0502020204030204" pitchFamily="34" charset="0"/>
                <a:cs typeface="Calibri" panose="020F0502020204030204" pitchFamily="34" charset="0"/>
              </a:rPr>
              <a:t>, L., (2005)</a:t>
            </a:r>
            <a:r>
              <a:rPr lang="en-GB" sz="1500" i="1" dirty="0">
                <a:effectLst/>
                <a:ea typeface="Calibri" panose="020F0502020204030204" pitchFamily="34" charset="0"/>
                <a:cs typeface="Calibri" panose="020F0502020204030204" pitchFamily="34" charset="0"/>
              </a:rPr>
              <a:t> Let me count the ways: The interchange of verbal and nonverbal cues in computer-mediated and face-to-face affinity. Journal of language and social psychology, </a:t>
            </a:r>
            <a:r>
              <a:rPr lang="en-GB" sz="1500" dirty="0">
                <a:effectLst/>
                <a:ea typeface="Calibri" panose="020F0502020204030204" pitchFamily="34" charset="0"/>
                <a:cs typeface="Calibri" panose="020F0502020204030204" pitchFamily="34" charset="0"/>
              </a:rPr>
              <a:t>24(1), pp.36-65.</a:t>
            </a:r>
            <a:endParaRPr lang="en-GB" sz="1500" dirty="0">
              <a:effectLst/>
              <a:ea typeface="Calibri" panose="020F0502020204030204" pitchFamily="34" charset="0"/>
              <a:cs typeface="Times New Roman" panose="02020603050405020304" pitchFamily="18" charset="0"/>
            </a:endParaRPr>
          </a:p>
          <a:p>
            <a:r>
              <a:rPr lang="en-GB" sz="1500" dirty="0" err="1">
                <a:solidFill>
                  <a:srgbClr val="000000"/>
                </a:solidFill>
                <a:effectLst/>
                <a:ea typeface="Times New Roman" panose="02020603050405020304" pitchFamily="18" charset="0"/>
              </a:rPr>
              <a:t>Willkomm</a:t>
            </a:r>
            <a:r>
              <a:rPr lang="en-GB" sz="1500" dirty="0">
                <a:solidFill>
                  <a:srgbClr val="000000"/>
                </a:solidFill>
                <a:effectLst/>
                <a:ea typeface="Times New Roman" panose="02020603050405020304" pitchFamily="18" charset="0"/>
              </a:rPr>
              <a:t>, A. (2018) </a:t>
            </a:r>
            <a:r>
              <a:rPr lang="en-GB" sz="1500" i="1" dirty="0">
                <a:solidFill>
                  <a:srgbClr val="000000"/>
                </a:solidFill>
                <a:effectLst/>
                <a:ea typeface="Times New Roman" panose="02020603050405020304" pitchFamily="18" charset="0"/>
              </a:rPr>
              <a:t>‘6 Barriers to Effective Communication’, Drexel University Graduate College.</a:t>
            </a:r>
            <a:r>
              <a:rPr lang="en-GB" sz="1500" dirty="0">
                <a:solidFill>
                  <a:srgbClr val="000000"/>
                </a:solidFill>
                <a:effectLst/>
                <a:ea typeface="Times New Roman" panose="02020603050405020304" pitchFamily="18" charset="0"/>
              </a:rPr>
              <a:t> Accessed on: 13/11/2022. Available at: 6 Barriers to Effective Communication | Graduate College | Drexel University</a:t>
            </a:r>
            <a:endParaRPr lang="en-GB" sz="1500" dirty="0">
              <a:effectLst/>
              <a:ea typeface="Times New Roman" panose="02020603050405020304" pitchFamily="18" charset="0"/>
            </a:endParaRPr>
          </a:p>
          <a:p>
            <a:endParaRPr lang="en-GB" sz="1400" dirty="0"/>
          </a:p>
        </p:txBody>
      </p:sp>
      <p:sp>
        <p:nvSpPr>
          <p:cNvPr id="4" name="Slide Number Placeholder 3">
            <a:extLst>
              <a:ext uri="{FF2B5EF4-FFF2-40B4-BE49-F238E27FC236}">
                <a16:creationId xmlns:a16="http://schemas.microsoft.com/office/drawing/2014/main" id="{F76F17B3-E771-0B07-2A12-3739FF4FB93A}"/>
              </a:ext>
            </a:extLst>
          </p:cNvPr>
          <p:cNvSpPr>
            <a:spLocks noGrp="1"/>
          </p:cNvSpPr>
          <p:nvPr>
            <p:ph type="sldNum" sz="quarter" idx="12"/>
          </p:nvPr>
        </p:nvSpPr>
        <p:spPr>
          <a:xfrm>
            <a:off x="11704320" y="6455431"/>
            <a:ext cx="445913"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56245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898E8-C122-9401-DE9F-22CDB8A97E40}"/>
              </a:ext>
            </a:extLst>
          </p:cNvPr>
          <p:cNvSpPr>
            <a:spLocks noGrp="1"/>
          </p:cNvSpPr>
          <p:nvPr>
            <p:ph type="title"/>
          </p:nvPr>
        </p:nvSpPr>
        <p:spPr>
          <a:xfrm>
            <a:off x="466722" y="586855"/>
            <a:ext cx="3201366" cy="3387497"/>
          </a:xfrm>
        </p:spPr>
        <p:txBody>
          <a:bodyPr anchor="b">
            <a:normAutofit/>
          </a:bodyPr>
          <a:lstStyle/>
          <a:p>
            <a:pPr algn="r"/>
            <a:r>
              <a:rPr lang="en-GB" sz="1400" dirty="0">
                <a:solidFill>
                  <a:srgbClr val="FFFFFF"/>
                </a:solidFill>
                <a:latin typeface="+mn-lt"/>
              </a:rPr>
              <a:t>Evaluation</a:t>
            </a:r>
          </a:p>
        </p:txBody>
      </p:sp>
      <p:graphicFrame>
        <p:nvGraphicFramePr>
          <p:cNvPr id="10" name="Content Placeholder 9">
            <a:extLst>
              <a:ext uri="{FF2B5EF4-FFF2-40B4-BE49-F238E27FC236}">
                <a16:creationId xmlns:a16="http://schemas.microsoft.com/office/drawing/2014/main" id="{3CCDFD50-9CE0-E7BA-E6D4-684F72387D57}"/>
              </a:ext>
            </a:extLst>
          </p:cNvPr>
          <p:cNvGraphicFramePr>
            <a:graphicFrameLocks noGrp="1"/>
          </p:cNvGraphicFramePr>
          <p:nvPr>
            <p:ph idx="1"/>
            <p:extLst>
              <p:ext uri="{D42A27DB-BD31-4B8C-83A1-F6EECF244321}">
                <p14:modId xmlns:p14="http://schemas.microsoft.com/office/powerpoint/2010/main" val="685841445"/>
              </p:ext>
            </p:extLst>
          </p:nvPr>
        </p:nvGraphicFramePr>
        <p:xfrm>
          <a:off x="5224939" y="1796256"/>
          <a:ext cx="5725160" cy="3844926"/>
        </p:xfrm>
        <a:graphic>
          <a:graphicData uri="http://schemas.openxmlformats.org/drawingml/2006/table">
            <a:tbl>
              <a:tblPr firstRow="1" firstCol="1" bandRow="1"/>
              <a:tblGrid>
                <a:gridCol w="2862580">
                  <a:extLst>
                    <a:ext uri="{9D8B030D-6E8A-4147-A177-3AD203B41FA5}">
                      <a16:colId xmlns:a16="http://schemas.microsoft.com/office/drawing/2014/main" val="4090704252"/>
                    </a:ext>
                  </a:extLst>
                </a:gridCol>
                <a:gridCol w="2862580">
                  <a:extLst>
                    <a:ext uri="{9D8B030D-6E8A-4147-A177-3AD203B41FA5}">
                      <a16:colId xmlns:a16="http://schemas.microsoft.com/office/drawing/2014/main" val="173074766"/>
                    </a:ext>
                  </a:extLst>
                </a:gridCol>
              </a:tblGrid>
              <a:tr h="0">
                <a:tc>
                  <a:txBody>
                    <a:bodyPr/>
                    <a:lstStyle/>
                    <a:p>
                      <a:pPr>
                        <a:lnSpc>
                          <a:spcPct val="107000"/>
                        </a:lnSpc>
                        <a:spcAft>
                          <a:spcPts val="800"/>
                        </a:spcAft>
                      </a:pPr>
                      <a:r>
                        <a:rPr lang="en-GB" sz="1100" b="1" dirty="0">
                          <a:effectLst/>
                          <a:latin typeface="Calibri"/>
                          <a:ea typeface="Calibri" panose="020F0502020204030204" pitchFamily="34" charset="0"/>
                          <a:cs typeface="Times New Roman"/>
                        </a:rPr>
                        <a:t>Teamwork Evaluation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b="1" dirty="0">
                          <a:effectLst/>
                          <a:latin typeface="Calibri"/>
                          <a:ea typeface="Calibri" panose="020F0502020204030204" pitchFamily="34" charset="0"/>
                          <a:cs typeface="Times New Roman"/>
                        </a:rPr>
                        <a:t>Team responses</a:t>
                      </a:r>
                      <a:endParaRPr lang="en-GB" sz="1100" dirty="0">
                        <a:effectLst/>
                        <a:latin typeface="Calibri"/>
                        <a:ea typeface="Calibri" panose="020F0502020204030204" pitchFamily="34" charset="0"/>
                        <a:cs typeface="Times New Roman"/>
                      </a:endParaRPr>
                    </a:p>
                    <a:p>
                      <a:pPr>
                        <a:lnSpc>
                          <a:spcPct val="107000"/>
                        </a:lnSpc>
                        <a:spcAft>
                          <a:spcPts val="800"/>
                        </a:spcAft>
                      </a:pPr>
                      <a:endParaRPr lang="en-GB" sz="1100" dirty="0">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1519039"/>
                  </a:ext>
                </a:extLst>
              </a:tr>
              <a:tr h="0">
                <a:tc>
                  <a:txBody>
                    <a:bodyPr/>
                    <a:lstStyle/>
                    <a:p>
                      <a:pPr>
                        <a:lnSpc>
                          <a:spcPct val="107000"/>
                        </a:lnSpc>
                        <a:spcAft>
                          <a:spcPts val="800"/>
                        </a:spcAft>
                      </a:pPr>
                      <a:r>
                        <a:rPr lang="en-GB" sz="1100" dirty="0">
                          <a:effectLst/>
                          <a:latin typeface="Calibri"/>
                          <a:ea typeface="Calibri" panose="020F0502020204030204" pitchFamily="34" charset="0"/>
                          <a:cs typeface="Times New Roman"/>
                        </a:rPr>
                        <a:t>Who was in your team?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a:ea typeface="Calibri" panose="020F0502020204030204" pitchFamily="34" charset="0"/>
                          <a:cs typeface="Times New Roman"/>
                        </a:rPr>
                        <a:t> Jabir Ahsan, Boyd Malcolm and Mohammed Miah</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07235138"/>
                  </a:ext>
                </a:extLst>
              </a:tr>
              <a:tr h="0">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What were the key strengths of your team?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a:ea typeface="Calibri" panose="020F0502020204030204" pitchFamily="34" charset="0"/>
                          <a:cs typeface="Times New Roman"/>
                        </a:rPr>
                        <a:t>Our main </a:t>
                      </a:r>
                      <a:r>
                        <a:rPr lang="en-GB" sz="1100" dirty="0" err="1">
                          <a:effectLst/>
                          <a:latin typeface="Calibri"/>
                          <a:ea typeface="Calibri" panose="020F0502020204030204" pitchFamily="34" charset="0"/>
                          <a:cs typeface="Times New Roman"/>
                        </a:rPr>
                        <a:t>strentghs</a:t>
                      </a:r>
                      <a:r>
                        <a:rPr lang="en-GB" sz="1100" dirty="0">
                          <a:effectLst/>
                          <a:latin typeface="Calibri"/>
                          <a:ea typeface="Calibri" panose="020F0502020204030204" pitchFamily="34" charset="0"/>
                          <a:cs typeface="Times New Roman"/>
                        </a:rPr>
                        <a:t> were that we was able to collaborate and engage with each other to complete our task.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5004527"/>
                  </a:ext>
                </a:extLst>
              </a:tr>
              <a:tr h="0">
                <a:tc>
                  <a:txBody>
                    <a:bodyPr/>
                    <a:lstStyle/>
                    <a:p>
                      <a:pPr>
                        <a:lnSpc>
                          <a:spcPct val="107000"/>
                        </a:lnSpc>
                        <a:spcAft>
                          <a:spcPts val="800"/>
                        </a:spcAft>
                      </a:pPr>
                      <a:r>
                        <a:rPr lang="en-GB" sz="1100" dirty="0">
                          <a:effectLst/>
                          <a:latin typeface="Calibri"/>
                          <a:ea typeface="Calibri" panose="020F0502020204030204" pitchFamily="34" charset="0"/>
                          <a:cs typeface="Times New Roman"/>
                        </a:rPr>
                        <a:t>What were the challenges that you overcame as a team?</a:t>
                      </a:r>
                    </a:p>
                    <a:p>
                      <a:pPr>
                        <a:lnSpc>
                          <a:spcPct val="107000"/>
                        </a:lnSpc>
                        <a:spcAft>
                          <a:spcPts val="800"/>
                        </a:spcAft>
                      </a:pPr>
                      <a:endParaRPr lang="en-GB" sz="1100" dirty="0">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a:ea typeface="Calibri" panose="020F0502020204030204" pitchFamily="34" charset="0"/>
                          <a:cs typeface="Times New Roman"/>
                        </a:rPr>
                        <a:t>As we all work different hours and days it was a challenge to address or update each other, therefore, to overcome this we pre-arranged teams meeting on the time and days that was suited to us all.</a:t>
                      </a:r>
                      <a:endParaRPr lang="en-GB" sz="1100" dirty="0" err="1">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88857637"/>
                  </a:ext>
                </a:extLst>
              </a:tr>
              <a:tr h="0">
                <a:tc>
                  <a:txBody>
                    <a:bodyPr/>
                    <a:lstStyle/>
                    <a:p>
                      <a:pPr>
                        <a:lnSpc>
                          <a:spcPct val="107000"/>
                        </a:lnSpc>
                        <a:spcAft>
                          <a:spcPts val="800"/>
                        </a:spcAft>
                      </a:pPr>
                      <a:r>
                        <a:rPr lang="en-GB" sz="1100" dirty="0">
                          <a:effectLst/>
                          <a:latin typeface="Calibri"/>
                          <a:ea typeface="Calibri" panose="020F0502020204030204" pitchFamily="34" charset="0"/>
                          <a:cs typeface="Times New Roman"/>
                        </a:rPr>
                        <a:t>What would you do differently if you worked as a team again?</a:t>
                      </a:r>
                    </a:p>
                    <a:p>
                      <a:pPr>
                        <a:lnSpc>
                          <a:spcPct val="107000"/>
                        </a:lnSpc>
                        <a:spcAft>
                          <a:spcPts val="800"/>
                        </a:spcAft>
                      </a:pPr>
                      <a:endParaRPr lang="en-GB" sz="1100" dirty="0">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a:ea typeface="Calibri" panose="020F0502020204030204" pitchFamily="34" charset="0"/>
                          <a:cs typeface="Times New Roman"/>
                        </a:rPr>
                        <a:t>I would assign clear roles to each member of my </a:t>
                      </a:r>
                      <a:r>
                        <a:rPr lang="en-GB" sz="1100" dirty="0" err="1">
                          <a:effectLst/>
                          <a:latin typeface="Calibri"/>
                          <a:ea typeface="Calibri" panose="020F0502020204030204" pitchFamily="34" charset="0"/>
                          <a:cs typeface="Times New Roman"/>
                        </a:rPr>
                        <a:t>team,and</a:t>
                      </a:r>
                      <a:r>
                        <a:rPr lang="en-GB" sz="1100" dirty="0">
                          <a:effectLst/>
                          <a:latin typeface="Calibri"/>
                          <a:ea typeface="Calibri" panose="020F0502020204030204" pitchFamily="34" charset="0"/>
                          <a:cs typeface="Times New Roman"/>
                        </a:rPr>
                        <a:t> express that’s its important to keep information to the point and very clear. I would also monitor each members progress after every few days.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72729522"/>
                  </a:ext>
                </a:extLst>
              </a:tr>
              <a:tr h="0">
                <a:tc>
                  <a:txBody>
                    <a:bodyPr/>
                    <a:lstStyle/>
                    <a:p>
                      <a:pPr>
                        <a:lnSpc>
                          <a:spcPct val="107000"/>
                        </a:lnSpc>
                        <a:spcAft>
                          <a:spcPts val="800"/>
                        </a:spcAft>
                      </a:pPr>
                      <a:r>
                        <a:rPr lang="en-GB" sz="1100" dirty="0">
                          <a:effectLst/>
                          <a:latin typeface="Calibri"/>
                          <a:ea typeface="Calibri" panose="020F0502020204030204" pitchFamily="34" charset="0"/>
                          <a:cs typeface="Times New Roman"/>
                        </a:rPr>
                        <a:t>How would you rate your team working? Out of 10?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a:ea typeface="Calibri" panose="020F0502020204030204" pitchFamily="34" charset="0"/>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100" dirty="0">
                          <a:effectLst/>
                          <a:latin typeface="Calibri"/>
                          <a:ea typeface="Calibri" panose="020F0502020204030204" pitchFamily="34" charset="0"/>
                          <a:cs typeface="Times New Roman"/>
                        </a:rPr>
                        <a:t>We worked well as a group, however, I would rate my team 7.5/10, I believe there is always room for improvement.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06227653"/>
                  </a:ext>
                </a:extLst>
              </a:tr>
            </a:tbl>
          </a:graphicData>
        </a:graphic>
      </p:graphicFrame>
      <p:sp>
        <p:nvSpPr>
          <p:cNvPr id="4" name="Slide Number Placeholder 3">
            <a:extLst>
              <a:ext uri="{FF2B5EF4-FFF2-40B4-BE49-F238E27FC236}">
                <a16:creationId xmlns:a16="http://schemas.microsoft.com/office/drawing/2014/main" id="{8338AD60-7C51-F94A-8355-A0206B43DD48}"/>
              </a:ext>
            </a:extLst>
          </p:cNvPr>
          <p:cNvSpPr>
            <a:spLocks noGrp="1"/>
          </p:cNvSpPr>
          <p:nvPr>
            <p:ph type="sldNum" sz="quarter" idx="12"/>
          </p:nvPr>
        </p:nvSpPr>
        <p:spPr>
          <a:xfrm>
            <a:off x="11704320" y="6455664"/>
            <a:ext cx="448056" cy="365125"/>
          </a:xfrm>
        </p:spPr>
        <p:txBody>
          <a:bodyPr>
            <a:normAutofit/>
          </a:bodyPr>
          <a:lstStyle/>
          <a:p>
            <a:pPr>
              <a:spcAft>
                <a:spcPts val="600"/>
              </a:spcAft>
            </a:pPr>
            <a:fld id="{0DF51074-0F54-4AF8-94C1-1F9DCB7CFA9E}" type="slidenum">
              <a:rPr lang="en-GB" sz="1100">
                <a:solidFill>
                  <a:schemeClr val="tx1">
                    <a:lumMod val="50000"/>
                    <a:lumOff val="50000"/>
                  </a:schemeClr>
                </a:solidFill>
              </a:rPr>
              <a:pPr>
                <a:spcAft>
                  <a:spcPts val="600"/>
                </a:spcAft>
              </a:pPr>
              <a:t>12</a:t>
            </a:fld>
            <a:endParaRPr lang="en-GB" sz="1100">
              <a:solidFill>
                <a:schemeClr val="tx1">
                  <a:lumMod val="50000"/>
                  <a:lumOff val="50000"/>
                </a:schemeClr>
              </a:solidFill>
            </a:endParaRPr>
          </a:p>
        </p:txBody>
      </p:sp>
      <p:sp>
        <p:nvSpPr>
          <p:cNvPr id="12" name="Rectangle 3">
            <a:extLst>
              <a:ext uri="{FF2B5EF4-FFF2-40B4-BE49-F238E27FC236}">
                <a16:creationId xmlns:a16="http://schemas.microsoft.com/office/drawing/2014/main" id="{96BAD951-F914-A0F0-A169-EA650A9A92A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59585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797</TotalTime>
  <Words>1937</Words>
  <Application>Microsoft Office PowerPoint</Application>
  <PresentationFormat>Widescreen</PresentationFormat>
  <Paragraphs>127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Title</vt:lpstr>
      <vt:lpstr>Table of content</vt:lpstr>
      <vt:lpstr>Introduction</vt:lpstr>
      <vt:lpstr>The benefits of effective communication to Tom, his project team and to Amazon</vt:lpstr>
      <vt:lpstr>Models of Communication</vt:lpstr>
      <vt:lpstr>What model or models of communication should Tom apply and why </vt:lpstr>
      <vt:lpstr>Berlo’s Model</vt:lpstr>
      <vt:lpstr>Which communication barriers have or can negatively impact the project team?</vt:lpstr>
      <vt:lpstr>Discuss the channels of communication to be used by Tom to improve communication </vt:lpstr>
      <vt:lpstr>Conclusion </vt:lpstr>
      <vt:lpstr>Reference</vt:lpstr>
      <vt:lpstr>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mohammed miah</dc:creator>
  <cp:lastModifiedBy>mohammed miah</cp:lastModifiedBy>
  <cp:revision>77</cp:revision>
  <dcterms:created xsi:type="dcterms:W3CDTF">2022-10-16T13:51:35Z</dcterms:created>
  <dcterms:modified xsi:type="dcterms:W3CDTF">2022-11-14T09:18:24Z</dcterms:modified>
</cp:coreProperties>
</file>