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50" d="100"/>
          <a:sy n="50" d="100"/>
        </p:scale>
        <p:origin x="84" y="-6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GB"/>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F1E0029-9EDB-49C0-AD08-7D1DF9B09311}"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D0811-BE01-4D09-95CE-E35E80AFCBA9}" type="slidenum">
              <a:rPr lang="en-GB" smtClean="0"/>
              <a:t>‹#›</a:t>
            </a:fld>
            <a:endParaRPr lang="en-GB"/>
          </a:p>
        </p:txBody>
      </p:sp>
    </p:spTree>
    <p:extLst>
      <p:ext uri="{BB962C8B-B14F-4D97-AF65-F5344CB8AC3E}">
        <p14:creationId xmlns:p14="http://schemas.microsoft.com/office/powerpoint/2010/main" val="576156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F1E0029-9EDB-49C0-AD08-7D1DF9B09311}"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D0811-BE01-4D09-95CE-E35E80AFCBA9}" type="slidenum">
              <a:rPr lang="en-GB" smtClean="0"/>
              <a:t>‹#›</a:t>
            </a:fld>
            <a:endParaRPr lang="en-GB"/>
          </a:p>
        </p:txBody>
      </p:sp>
    </p:spTree>
    <p:extLst>
      <p:ext uri="{BB962C8B-B14F-4D97-AF65-F5344CB8AC3E}">
        <p14:creationId xmlns:p14="http://schemas.microsoft.com/office/powerpoint/2010/main" val="717440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GB"/>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F1E0029-9EDB-49C0-AD08-7D1DF9B09311}"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D0811-BE01-4D09-95CE-E35E80AFCBA9}" type="slidenum">
              <a:rPr lang="en-GB" smtClean="0"/>
              <a:t>‹#›</a:t>
            </a:fld>
            <a:endParaRPr lang="en-GB"/>
          </a:p>
        </p:txBody>
      </p:sp>
    </p:spTree>
    <p:extLst>
      <p:ext uri="{BB962C8B-B14F-4D97-AF65-F5344CB8AC3E}">
        <p14:creationId xmlns:p14="http://schemas.microsoft.com/office/powerpoint/2010/main" val="3578822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F1E0029-9EDB-49C0-AD08-7D1DF9B09311}"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D0811-BE01-4D09-95CE-E35E80AFCBA9}" type="slidenum">
              <a:rPr lang="en-GB" smtClean="0"/>
              <a:t>‹#›</a:t>
            </a:fld>
            <a:endParaRPr lang="en-GB"/>
          </a:p>
        </p:txBody>
      </p:sp>
    </p:spTree>
    <p:extLst>
      <p:ext uri="{BB962C8B-B14F-4D97-AF65-F5344CB8AC3E}">
        <p14:creationId xmlns:p14="http://schemas.microsoft.com/office/powerpoint/2010/main" val="929266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GB"/>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GB"/>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F1E0029-9EDB-49C0-AD08-7D1DF9B09311}" type="datetimeFigureOut">
              <a:rPr lang="en-GB" smtClean="0"/>
              <a:t>06/10/2022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2D0811-BE01-4D09-95CE-E35E80AFCBA9}" type="slidenum">
              <a:rPr lang="en-GB" smtClean="0"/>
              <a:t>‹#›</a:t>
            </a:fld>
            <a:endParaRPr lang="en-GB"/>
          </a:p>
        </p:txBody>
      </p:sp>
    </p:spTree>
    <p:extLst>
      <p:ext uri="{BB962C8B-B14F-4D97-AF65-F5344CB8AC3E}">
        <p14:creationId xmlns:p14="http://schemas.microsoft.com/office/powerpoint/2010/main" val="2612349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F1E0029-9EDB-49C0-AD08-7D1DF9B09311}" type="datetimeFigureOut">
              <a:rPr lang="en-GB" smtClean="0"/>
              <a:t>06/10/2022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2D0811-BE01-4D09-95CE-E35E80AFCBA9}" type="slidenum">
              <a:rPr lang="en-GB" smtClean="0"/>
              <a:t>‹#›</a:t>
            </a:fld>
            <a:endParaRPr lang="en-GB"/>
          </a:p>
        </p:txBody>
      </p:sp>
    </p:spTree>
    <p:extLst>
      <p:ext uri="{BB962C8B-B14F-4D97-AF65-F5344CB8AC3E}">
        <p14:creationId xmlns:p14="http://schemas.microsoft.com/office/powerpoint/2010/main" val="3081769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1E0029-9EDB-49C0-AD08-7D1DF9B09311}" type="datetimeFigureOut">
              <a:rPr lang="en-GB" smtClean="0"/>
              <a:t>06/10/2022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2D0811-BE01-4D09-95CE-E35E80AFCBA9}" type="slidenum">
              <a:rPr lang="en-GB" smtClean="0"/>
              <a:t>‹#›</a:t>
            </a:fld>
            <a:endParaRPr lang="en-GB"/>
          </a:p>
        </p:txBody>
      </p:sp>
    </p:spTree>
    <p:extLst>
      <p:ext uri="{BB962C8B-B14F-4D97-AF65-F5344CB8AC3E}">
        <p14:creationId xmlns:p14="http://schemas.microsoft.com/office/powerpoint/2010/main" val="1696749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GB"/>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GB"/>
              <a:t>Click to edit Master text styles</a:t>
            </a:r>
          </a:p>
        </p:txBody>
      </p:sp>
      <p:sp>
        <p:nvSpPr>
          <p:cNvPr id="5" name="Date Placeholder 4"/>
          <p:cNvSpPr>
            <a:spLocks noGrp="1"/>
          </p:cNvSpPr>
          <p:nvPr>
            <p:ph type="dt" sz="half" idx="10"/>
          </p:nvPr>
        </p:nvSpPr>
        <p:spPr/>
        <p:txBody>
          <a:bodyPr/>
          <a:lstStyle/>
          <a:p>
            <a:fld id="{EF1E0029-9EDB-49C0-AD08-7D1DF9B09311}"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D0811-BE01-4D09-95CE-E35E80AFCBA9}" type="slidenum">
              <a:rPr lang="en-GB" smtClean="0"/>
              <a:t>‹#›</a:t>
            </a:fld>
            <a:endParaRPr lang="en-GB"/>
          </a:p>
        </p:txBody>
      </p:sp>
    </p:spTree>
    <p:extLst>
      <p:ext uri="{BB962C8B-B14F-4D97-AF65-F5344CB8AC3E}">
        <p14:creationId xmlns:p14="http://schemas.microsoft.com/office/powerpoint/2010/main" val="2174159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GB"/>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GB"/>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GB"/>
              <a:t>Click to edit Master text styles</a:t>
            </a:r>
          </a:p>
        </p:txBody>
      </p:sp>
      <p:sp>
        <p:nvSpPr>
          <p:cNvPr id="5" name="Date Placeholder 4"/>
          <p:cNvSpPr>
            <a:spLocks noGrp="1"/>
          </p:cNvSpPr>
          <p:nvPr>
            <p:ph type="dt" sz="half" idx="10"/>
          </p:nvPr>
        </p:nvSpPr>
        <p:spPr/>
        <p:txBody>
          <a:bodyPr/>
          <a:lstStyle/>
          <a:p>
            <a:fld id="{EF1E0029-9EDB-49C0-AD08-7D1DF9B09311}" type="datetimeFigureOut">
              <a:rPr lang="en-GB" smtClean="0"/>
              <a:t>06/10/2022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D0811-BE01-4D09-95CE-E35E80AFCBA9}" type="slidenum">
              <a:rPr lang="en-GB" smtClean="0"/>
              <a:t>‹#›</a:t>
            </a:fld>
            <a:endParaRPr lang="en-GB"/>
          </a:p>
        </p:txBody>
      </p:sp>
    </p:spTree>
    <p:extLst>
      <p:ext uri="{BB962C8B-B14F-4D97-AF65-F5344CB8AC3E}">
        <p14:creationId xmlns:p14="http://schemas.microsoft.com/office/powerpoint/2010/main" val="789551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F1E0029-9EDB-49C0-AD08-7D1DF9B09311}"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D0811-BE01-4D09-95CE-E35E80AFCBA9}" type="slidenum">
              <a:rPr lang="en-GB" smtClean="0"/>
              <a:t>‹#›</a:t>
            </a:fld>
            <a:endParaRPr lang="en-GB"/>
          </a:p>
        </p:txBody>
      </p:sp>
    </p:spTree>
    <p:extLst>
      <p:ext uri="{BB962C8B-B14F-4D97-AF65-F5344CB8AC3E}">
        <p14:creationId xmlns:p14="http://schemas.microsoft.com/office/powerpoint/2010/main" val="778602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F1E0029-9EDB-49C0-AD08-7D1DF9B09311}" type="datetimeFigureOut">
              <a:rPr lang="en-GB" smtClean="0"/>
              <a:t>06/10/2022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D0811-BE01-4D09-95CE-E35E80AFCBA9}" type="slidenum">
              <a:rPr lang="en-GB" smtClean="0"/>
              <a:t>‹#›</a:t>
            </a:fld>
            <a:endParaRPr lang="en-GB"/>
          </a:p>
        </p:txBody>
      </p:sp>
    </p:spTree>
    <p:extLst>
      <p:ext uri="{BB962C8B-B14F-4D97-AF65-F5344CB8AC3E}">
        <p14:creationId xmlns:p14="http://schemas.microsoft.com/office/powerpoint/2010/main" val="2356428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EF1E0029-9EDB-49C0-AD08-7D1DF9B09311}" type="datetimeFigureOut">
              <a:rPr lang="en-GB" smtClean="0"/>
              <a:t>06/10/2022</a:t>
            </a:fld>
            <a:endParaRPr lang="en-GB"/>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122D0811-BE01-4D09-95CE-E35E80AFCBA9}" type="slidenum">
              <a:rPr lang="en-GB" smtClean="0"/>
              <a:t>‹#›</a:t>
            </a:fld>
            <a:endParaRPr lang="en-GB"/>
          </a:p>
        </p:txBody>
      </p:sp>
    </p:spTree>
    <p:extLst>
      <p:ext uri="{BB962C8B-B14F-4D97-AF65-F5344CB8AC3E}">
        <p14:creationId xmlns:p14="http://schemas.microsoft.com/office/powerpoint/2010/main" val="16389495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13" Type="http://schemas.openxmlformats.org/officeDocument/2006/relationships/image" Target="../media/image12.JPG"/><Relationship Id="rId18" Type="http://schemas.openxmlformats.org/officeDocument/2006/relationships/hyperlink" Target="https://elearningindustry.com/return-to-office-post-covid-19-workplace" TargetMode="External"/><Relationship Id="rId3" Type="http://schemas.openxmlformats.org/officeDocument/2006/relationships/image" Target="../media/image2.png"/><Relationship Id="rId21" Type="http://schemas.openxmlformats.org/officeDocument/2006/relationships/hyperlink" Target="https://hbr.org/2021/05/how-to-do-hybrid-right" TargetMode="External"/><Relationship Id="rId7" Type="http://schemas.openxmlformats.org/officeDocument/2006/relationships/image" Target="../media/image6.JPG"/><Relationship Id="rId12" Type="http://schemas.openxmlformats.org/officeDocument/2006/relationships/image" Target="../media/image11.JPG"/><Relationship Id="rId17" Type="http://schemas.openxmlformats.org/officeDocument/2006/relationships/hyperlink" Target="https://www.ceredigion.gov.uk/resident/" TargetMode="External"/><Relationship Id="rId25" Type="http://schemas.openxmlformats.org/officeDocument/2006/relationships/hyperlink" Target="https://www.hrreview.co.uk/hr-news/businesses-risk-losing-a-third-of-their-workforce-if-hybrid-working-is-abolished/136043" TargetMode="External"/><Relationship Id="rId2" Type="http://schemas.openxmlformats.org/officeDocument/2006/relationships/image" Target="../media/image1.JPG"/><Relationship Id="rId16" Type="http://schemas.openxmlformats.org/officeDocument/2006/relationships/hyperlink" Target="https://www.ft.com/content/d0df2f1b-2f83-4188-b236-83ca3f0313df" TargetMode="External"/><Relationship Id="rId20" Type="http://schemas.openxmlformats.org/officeDocument/2006/relationships/hyperlink" Target="https://fullpotentialgroup.com/motivation-and-hybrid-working/" TargetMode="External"/><Relationship Id="rId1" Type="http://schemas.openxmlformats.org/officeDocument/2006/relationships/slideLayout" Target="../slideLayouts/slideLayout4.xml"/><Relationship Id="rId6" Type="http://schemas.openxmlformats.org/officeDocument/2006/relationships/image" Target="../media/image5.JPG"/><Relationship Id="rId11" Type="http://schemas.openxmlformats.org/officeDocument/2006/relationships/image" Target="../media/image10.JPG"/><Relationship Id="rId24" Type="http://schemas.openxmlformats.org/officeDocument/2006/relationships/hyperlink" Target="https://octapull.com/en/blog/disadvantages-of-hybrid-work-model/" TargetMode="External"/><Relationship Id="rId5" Type="http://schemas.openxmlformats.org/officeDocument/2006/relationships/image" Target="../media/image4.JPG"/><Relationship Id="rId15" Type="http://schemas.openxmlformats.org/officeDocument/2006/relationships/hyperlink" Target="https://enterprisersproject.com/article/2021/6/what-hybrid-work-model" TargetMode="External"/><Relationship Id="rId23" Type="http://schemas.openxmlformats.org/officeDocument/2006/relationships/hyperlink" Target="https://www.ons.gov.uk/employmentandlabourmarket/peopleinwork/employmentandemployeetypes/articles/ishybridworkingheretostay/2022-05-23" TargetMode="External"/><Relationship Id="rId10" Type="http://schemas.openxmlformats.org/officeDocument/2006/relationships/image" Target="../media/image9.JPG"/><Relationship Id="rId19" Type="http://schemas.openxmlformats.org/officeDocument/2006/relationships/hyperlink" Target="https://intranet.royalholloway.ac.uk/staff/news-events/news-articles/hybrid-working/the-concept-and-potential-benefits-of-hybrid-working.aspx" TargetMode="External"/><Relationship Id="rId4" Type="http://schemas.openxmlformats.org/officeDocument/2006/relationships/image" Target="../media/image3.JPG"/><Relationship Id="rId9" Type="http://schemas.openxmlformats.org/officeDocument/2006/relationships/image" Target="../media/image8.JPG"/><Relationship Id="rId14" Type="http://schemas.openxmlformats.org/officeDocument/2006/relationships/image" Target="../media/image13.JPG"/><Relationship Id="rId22" Type="http://schemas.openxmlformats.org/officeDocument/2006/relationships/hyperlink" Target="https://hbr.org/2021/02/making-the-hybrid-workplace-fai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2296C8-7ABF-453C-B907-D0B1590780D6}"/>
              </a:ext>
            </a:extLst>
          </p:cNvPr>
          <p:cNvSpPr txBox="1"/>
          <p:nvPr/>
        </p:nvSpPr>
        <p:spPr>
          <a:xfrm>
            <a:off x="-265075" y="40731"/>
            <a:ext cx="30275213" cy="2308324"/>
          </a:xfrm>
          <a:prstGeom prst="rect">
            <a:avLst/>
          </a:prstGeom>
          <a:noFill/>
        </p:spPr>
        <p:txBody>
          <a:bodyPr wrap="square" rtlCol="0">
            <a:spAutoFit/>
          </a:bodyPr>
          <a:lstStyle/>
          <a:p>
            <a:pPr algn="ctr"/>
            <a:r>
              <a:rPr lang="en-GB" sz="7200" dirty="0"/>
              <a:t>Hybrid Working following COVID-19 – what impact does it have on the workplace?</a:t>
            </a:r>
          </a:p>
        </p:txBody>
      </p:sp>
      <p:pic>
        <p:nvPicPr>
          <p:cNvPr id="9" name="Content Placeholder 8" descr="Diagram&#10;&#10;Description automatically generated with low confidence">
            <a:extLst>
              <a:ext uri="{FF2B5EF4-FFF2-40B4-BE49-F238E27FC236}">
                <a16:creationId xmlns:a16="http://schemas.microsoft.com/office/drawing/2014/main" id="{52C7461A-A1D6-490E-BC15-75A7C375EA87}"/>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386550" y="32213452"/>
            <a:ext cx="6948324" cy="6852041"/>
          </a:xfrm>
        </p:spPr>
      </p:pic>
      <p:pic>
        <p:nvPicPr>
          <p:cNvPr id="12" name="Content Placeholder 11">
            <a:extLst>
              <a:ext uri="{FF2B5EF4-FFF2-40B4-BE49-F238E27FC236}">
                <a16:creationId xmlns:a16="http://schemas.microsoft.com/office/drawing/2014/main" id="{8F01D27E-8C84-493F-B287-B7D5DD2FA25E}"/>
              </a:ext>
            </a:extLst>
          </p:cNvPr>
          <p:cNvPicPr>
            <a:picLocks noGrp="1" noChangeAspect="1"/>
          </p:cNvPicPr>
          <p:nvPr>
            <p:ph sz="half" idx="2"/>
          </p:nvPr>
        </p:nvPicPr>
        <p:blipFill>
          <a:blip r:embed="rId3"/>
          <a:stretch>
            <a:fillRect/>
          </a:stretch>
        </p:blipFill>
        <p:spPr>
          <a:xfrm>
            <a:off x="1918535" y="11985545"/>
            <a:ext cx="5772150" cy="3629025"/>
          </a:xfrm>
        </p:spPr>
      </p:pic>
      <p:sp>
        <p:nvSpPr>
          <p:cNvPr id="10" name="TextBox 9">
            <a:extLst>
              <a:ext uri="{FF2B5EF4-FFF2-40B4-BE49-F238E27FC236}">
                <a16:creationId xmlns:a16="http://schemas.microsoft.com/office/drawing/2014/main" id="{91937130-70BB-4B29-BEA4-E75371BFD9D2}"/>
              </a:ext>
            </a:extLst>
          </p:cNvPr>
          <p:cNvSpPr txBox="1"/>
          <p:nvPr/>
        </p:nvSpPr>
        <p:spPr>
          <a:xfrm>
            <a:off x="2008118" y="38537583"/>
            <a:ext cx="5086585" cy="3046988"/>
          </a:xfrm>
          <a:prstGeom prst="rect">
            <a:avLst/>
          </a:prstGeom>
          <a:noFill/>
        </p:spPr>
        <p:txBody>
          <a:bodyPr wrap="square" rtlCol="0">
            <a:spAutoFit/>
          </a:bodyPr>
          <a:lstStyle/>
          <a:p>
            <a:pPr algn="ctr"/>
            <a:r>
              <a:rPr lang="en-GB" sz="2400" b="1" u="sng" dirty="0">
                <a:latin typeface="Arial" panose="020B0604020202020204" pitchFamily="34" charset="0"/>
                <a:cs typeface="Arial" panose="020B0604020202020204" pitchFamily="34" charset="0"/>
              </a:rPr>
              <a:t>The Hybrid Model</a:t>
            </a:r>
          </a:p>
          <a:p>
            <a:pPr algn="ctr"/>
            <a:endParaRPr lang="en-GB" sz="24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The traditional 9 – 5 working time has been turned on its head, where organisations are now realising that employees are able to work productively without needing to step foot into an office</a:t>
            </a:r>
            <a:r>
              <a:rPr lang="en-GB" dirty="0">
                <a:latin typeface="Arial" panose="020B0604020202020204" pitchFamily="34" charset="0"/>
                <a:cs typeface="Arial" panose="020B0604020202020204" pitchFamily="34" charset="0"/>
              </a:rPr>
              <a:t>. </a:t>
            </a:r>
          </a:p>
        </p:txBody>
      </p:sp>
      <p:sp>
        <p:nvSpPr>
          <p:cNvPr id="13" name="TextBox 12">
            <a:extLst>
              <a:ext uri="{FF2B5EF4-FFF2-40B4-BE49-F238E27FC236}">
                <a16:creationId xmlns:a16="http://schemas.microsoft.com/office/drawing/2014/main" id="{A80F6781-A17A-4F47-BD0E-2DAC09C3DCEA}"/>
              </a:ext>
            </a:extLst>
          </p:cNvPr>
          <p:cNvSpPr txBox="1"/>
          <p:nvPr/>
        </p:nvSpPr>
        <p:spPr>
          <a:xfrm>
            <a:off x="763459" y="15587268"/>
            <a:ext cx="8123867" cy="4154984"/>
          </a:xfrm>
          <a:prstGeom prst="rect">
            <a:avLst/>
          </a:prstGeom>
          <a:noFill/>
        </p:spPr>
        <p:txBody>
          <a:bodyPr wrap="square" rtlCol="0">
            <a:spAutoFit/>
          </a:bodyPr>
          <a:lstStyle/>
          <a:p>
            <a:pPr algn="ctr"/>
            <a:r>
              <a:rPr lang="en-GB" sz="2400" b="1" u="sng" dirty="0">
                <a:latin typeface="Arial" panose="020B0604020202020204" pitchFamily="34" charset="0"/>
                <a:cs typeface="Arial" panose="020B0604020202020204" pitchFamily="34" charset="0"/>
              </a:rPr>
              <a:t>Why a questionnaire?</a:t>
            </a:r>
          </a:p>
          <a:p>
            <a:pPr algn="ctr"/>
            <a:endParaRPr lang="en-GB" sz="2400" b="1" u="sng"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The purpose of my questionnaire was to focus on individual employee preference going forward – after all, the decision to work from home was not theirs to choose in the first instance. With the decision made to implement a hybrid policy within Ceredigion County Council as an 18-month ‘pilot’ I wanted to gauge the opinion of our staff members. As referenced by Haas and Mortensen (2021), ‘what comes next is neither the death of the office nor a return to the way things were.’ </a:t>
            </a:r>
          </a:p>
        </p:txBody>
      </p:sp>
      <p:sp>
        <p:nvSpPr>
          <p:cNvPr id="5" name="TextBox 4">
            <a:extLst>
              <a:ext uri="{FF2B5EF4-FFF2-40B4-BE49-F238E27FC236}">
                <a16:creationId xmlns:a16="http://schemas.microsoft.com/office/drawing/2014/main" id="{8CAD7218-D359-4715-9A7A-49425334344B}"/>
              </a:ext>
            </a:extLst>
          </p:cNvPr>
          <p:cNvSpPr txBox="1"/>
          <p:nvPr/>
        </p:nvSpPr>
        <p:spPr>
          <a:xfrm>
            <a:off x="766228" y="5950778"/>
            <a:ext cx="8123868" cy="3046988"/>
          </a:xfrm>
          <a:prstGeom prst="rect">
            <a:avLst/>
          </a:prstGeom>
          <a:noFill/>
        </p:spPr>
        <p:txBody>
          <a:bodyPr wrap="square" rtlCol="0">
            <a:spAutoFit/>
          </a:bodyPr>
          <a:lstStyle/>
          <a:p>
            <a:pPr algn="ctr"/>
            <a:r>
              <a:rPr lang="en-GB" sz="2400" b="1" u="sng" dirty="0">
                <a:latin typeface="Arial" panose="020B0604020202020204" pitchFamily="34" charset="0"/>
                <a:cs typeface="Arial" panose="020B0604020202020204" pitchFamily="34" charset="0"/>
              </a:rPr>
              <a:t>Company Profile</a:t>
            </a:r>
          </a:p>
          <a:p>
            <a:pPr algn="ctr"/>
            <a:endParaRPr lang="en-GB" sz="2400" b="1" u="sng"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Ceredigion County Council serves an area of 696</a:t>
            </a:r>
          </a:p>
          <a:p>
            <a:pPr algn="ctr"/>
            <a:r>
              <a:rPr lang="en-GB" sz="2400" dirty="0">
                <a:latin typeface="Arial" panose="020B0604020202020204" pitchFamily="34" charset="0"/>
                <a:cs typeface="Arial" panose="020B0604020202020204" pitchFamily="34" charset="0"/>
              </a:rPr>
              <a:t> square miles and has a population of around 75,000</a:t>
            </a:r>
          </a:p>
          <a:p>
            <a:pPr algn="ctr"/>
            <a:r>
              <a:rPr lang="en-GB" sz="2400" dirty="0">
                <a:latin typeface="Arial" panose="020B0604020202020204" pitchFamily="34" charset="0"/>
                <a:cs typeface="Arial" panose="020B0604020202020204" pitchFamily="34" charset="0"/>
              </a:rPr>
              <a:t>residents. The Local Authority employs around 4,000</a:t>
            </a:r>
          </a:p>
          <a:p>
            <a:pPr algn="ctr"/>
            <a:r>
              <a:rPr lang="en-GB" sz="2400" dirty="0">
                <a:latin typeface="Arial" panose="020B0604020202020204" pitchFamily="34" charset="0"/>
                <a:cs typeface="Arial" panose="020B0604020202020204" pitchFamily="34" charset="0"/>
              </a:rPr>
              <a:t>members of staff and is split into 12 different services. Three services were selected to provide feedback on hybrid working.</a:t>
            </a:r>
          </a:p>
        </p:txBody>
      </p:sp>
      <p:pic>
        <p:nvPicPr>
          <p:cNvPr id="7" name="Picture 6" descr="Logo&#10;&#10;Description automatically generated with medium confidence">
            <a:extLst>
              <a:ext uri="{FF2B5EF4-FFF2-40B4-BE49-F238E27FC236}">
                <a16:creationId xmlns:a16="http://schemas.microsoft.com/office/drawing/2014/main" id="{FB4F1516-6194-4CEC-84F0-3885B9273A1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99985" y="1774912"/>
            <a:ext cx="2730498" cy="3882818"/>
          </a:xfrm>
          <a:prstGeom prst="rect">
            <a:avLst/>
          </a:prstGeom>
        </p:spPr>
      </p:pic>
      <p:sp>
        <p:nvSpPr>
          <p:cNvPr id="8" name="Rectangle 7">
            <a:extLst>
              <a:ext uri="{FF2B5EF4-FFF2-40B4-BE49-F238E27FC236}">
                <a16:creationId xmlns:a16="http://schemas.microsoft.com/office/drawing/2014/main" id="{01E6603E-F902-411F-B0A4-91B678C91286}"/>
              </a:ext>
            </a:extLst>
          </p:cNvPr>
          <p:cNvSpPr/>
          <p:nvPr/>
        </p:nvSpPr>
        <p:spPr>
          <a:xfrm>
            <a:off x="721895" y="1244972"/>
            <a:ext cx="8165431" cy="9011979"/>
          </a:xfrm>
          <a:prstGeom prst="rect">
            <a:avLst/>
          </a:prstGeom>
          <a:no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3B18D750-3610-40E8-A711-27F478A4E2A5}"/>
              </a:ext>
            </a:extLst>
          </p:cNvPr>
          <p:cNvSpPr/>
          <p:nvPr/>
        </p:nvSpPr>
        <p:spPr>
          <a:xfrm>
            <a:off x="721895" y="11948888"/>
            <a:ext cx="8165431" cy="7793363"/>
          </a:xfrm>
          <a:prstGeom prst="rect">
            <a:avLst/>
          </a:prstGeom>
          <a:no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0E11DAF8-E774-49BE-9ABD-5CD2732C4A4B}"/>
              </a:ext>
            </a:extLst>
          </p:cNvPr>
          <p:cNvSpPr/>
          <p:nvPr/>
        </p:nvSpPr>
        <p:spPr>
          <a:xfrm>
            <a:off x="763459" y="21641919"/>
            <a:ext cx="8082303" cy="8147494"/>
          </a:xfrm>
          <a:prstGeom prst="rect">
            <a:avLst/>
          </a:prstGeom>
          <a:no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A4FBB06C-034F-440D-A1A6-EC86A7F8A4FE}"/>
              </a:ext>
            </a:extLst>
          </p:cNvPr>
          <p:cNvSpPr/>
          <p:nvPr/>
        </p:nvSpPr>
        <p:spPr>
          <a:xfrm>
            <a:off x="10585353" y="2349055"/>
            <a:ext cx="8525281" cy="7907896"/>
          </a:xfrm>
          <a:prstGeom prst="rect">
            <a:avLst/>
          </a:prstGeom>
          <a:no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819DE44D-CC82-4455-B9F1-4CD9EFEA2159}"/>
              </a:ext>
            </a:extLst>
          </p:cNvPr>
          <p:cNvSpPr/>
          <p:nvPr/>
        </p:nvSpPr>
        <p:spPr>
          <a:xfrm>
            <a:off x="21253599" y="1415347"/>
            <a:ext cx="8250643" cy="8841605"/>
          </a:xfrm>
          <a:prstGeom prst="rect">
            <a:avLst/>
          </a:prstGeom>
          <a:no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rrow: Down 2">
            <a:extLst>
              <a:ext uri="{FF2B5EF4-FFF2-40B4-BE49-F238E27FC236}">
                <a16:creationId xmlns:a16="http://schemas.microsoft.com/office/drawing/2014/main" id="{320D8706-CD77-44B0-8C55-E63479CA3615}"/>
              </a:ext>
            </a:extLst>
          </p:cNvPr>
          <p:cNvSpPr/>
          <p:nvPr/>
        </p:nvSpPr>
        <p:spPr>
          <a:xfrm>
            <a:off x="4378970" y="10415180"/>
            <a:ext cx="701912" cy="1396182"/>
          </a:xfrm>
          <a:prstGeom prst="downArrow">
            <a:avLst/>
          </a:prstGeom>
          <a:solidFill>
            <a:schemeClr val="accent5"/>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Down 16">
            <a:extLst>
              <a:ext uri="{FF2B5EF4-FFF2-40B4-BE49-F238E27FC236}">
                <a16:creationId xmlns:a16="http://schemas.microsoft.com/office/drawing/2014/main" id="{67EFDD3A-894A-4766-8B06-74EDD9056E71}"/>
              </a:ext>
            </a:extLst>
          </p:cNvPr>
          <p:cNvSpPr/>
          <p:nvPr/>
        </p:nvSpPr>
        <p:spPr>
          <a:xfrm>
            <a:off x="4453654" y="20017305"/>
            <a:ext cx="701912" cy="1396182"/>
          </a:xfrm>
          <a:prstGeom prst="downArrow">
            <a:avLst/>
          </a:prstGeom>
          <a:solidFill>
            <a:schemeClr val="accent5"/>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Down 17">
            <a:extLst>
              <a:ext uri="{FF2B5EF4-FFF2-40B4-BE49-F238E27FC236}">
                <a16:creationId xmlns:a16="http://schemas.microsoft.com/office/drawing/2014/main" id="{AF8D53E6-C657-453C-B46F-05DC048B7767}"/>
              </a:ext>
            </a:extLst>
          </p:cNvPr>
          <p:cNvSpPr/>
          <p:nvPr/>
        </p:nvSpPr>
        <p:spPr>
          <a:xfrm>
            <a:off x="4474436" y="30082461"/>
            <a:ext cx="701912" cy="1396182"/>
          </a:xfrm>
          <a:prstGeom prst="downArrow">
            <a:avLst/>
          </a:prstGeom>
          <a:solidFill>
            <a:schemeClr val="accent5"/>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756E7578-8AA9-4D88-861C-8A34068EC507}"/>
              </a:ext>
            </a:extLst>
          </p:cNvPr>
          <p:cNvSpPr/>
          <p:nvPr/>
        </p:nvSpPr>
        <p:spPr>
          <a:xfrm>
            <a:off x="8787031" y="35427167"/>
            <a:ext cx="1452914" cy="690132"/>
          </a:xfrm>
          <a:prstGeom prst="rightArrow">
            <a:avLst/>
          </a:prstGeom>
          <a:solidFill>
            <a:schemeClr val="accent5"/>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4E8700F6-E5F5-459B-98E4-E207AC18026A}"/>
              </a:ext>
            </a:extLst>
          </p:cNvPr>
          <p:cNvSpPr txBox="1"/>
          <p:nvPr/>
        </p:nvSpPr>
        <p:spPr>
          <a:xfrm>
            <a:off x="21638070" y="26154197"/>
            <a:ext cx="7454288" cy="3785652"/>
          </a:xfrm>
          <a:prstGeom prst="rect">
            <a:avLst/>
          </a:prstGeom>
          <a:noFill/>
        </p:spPr>
        <p:txBody>
          <a:bodyPr wrap="square" rtlCol="0">
            <a:spAutoFit/>
          </a:bodyPr>
          <a:lstStyle/>
          <a:p>
            <a:pPr algn="ctr"/>
            <a:r>
              <a:rPr lang="en-GB" sz="2400" b="1" u="sng" dirty="0">
                <a:latin typeface="Arial" panose="020B0604020202020204" pitchFamily="34" charset="0"/>
                <a:cs typeface="Arial" panose="020B0604020202020204" pitchFamily="34" charset="0"/>
              </a:rPr>
              <a:t>Employee workplace preference</a:t>
            </a:r>
          </a:p>
          <a:p>
            <a:pPr algn="ctr"/>
            <a:endParaRPr lang="en-GB" sz="2400" b="1" u="sng"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With two offices within the County having re-opened to allow employees to hot-desk, the results of responses received from the questionnaire specified that 37 employees from 71 responses received (52%) wanted a mixture of both home and office working, 31 employees (44%) wanted to continue working solely from home and only 3 employees (4%) wanted to be fully office-based.</a:t>
            </a:r>
          </a:p>
        </p:txBody>
      </p:sp>
      <p:sp>
        <p:nvSpPr>
          <p:cNvPr id="26" name="Arrow: Right 25">
            <a:extLst>
              <a:ext uri="{FF2B5EF4-FFF2-40B4-BE49-F238E27FC236}">
                <a16:creationId xmlns:a16="http://schemas.microsoft.com/office/drawing/2014/main" id="{D9D9DDF3-8506-466A-BBCE-A18C324995C7}"/>
              </a:ext>
            </a:extLst>
          </p:cNvPr>
          <p:cNvSpPr/>
          <p:nvPr/>
        </p:nvSpPr>
        <p:spPr>
          <a:xfrm>
            <a:off x="19688391" y="35466542"/>
            <a:ext cx="1452914" cy="690132"/>
          </a:xfrm>
          <a:prstGeom prst="rightArrow">
            <a:avLst/>
          </a:prstGeom>
          <a:solidFill>
            <a:schemeClr val="accent5"/>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1E7C55D0-589B-4DBA-82D0-10EC36F063CD}"/>
              </a:ext>
            </a:extLst>
          </p:cNvPr>
          <p:cNvSpPr txBox="1"/>
          <p:nvPr/>
        </p:nvSpPr>
        <p:spPr>
          <a:xfrm>
            <a:off x="21421938" y="22160272"/>
            <a:ext cx="8048730" cy="7987850"/>
          </a:xfrm>
          <a:prstGeom prst="rect">
            <a:avLst/>
          </a:prstGeom>
          <a:noFill/>
          <a:ln w="57150">
            <a:solidFill>
              <a:srgbClr val="002060"/>
            </a:solidFill>
          </a:ln>
        </p:spPr>
        <p:txBody>
          <a:bodyPr wrap="square" rtlCol="0">
            <a:spAutoFit/>
          </a:bodyPr>
          <a:lstStyle/>
          <a:p>
            <a:endParaRPr lang="en-GB" dirty="0"/>
          </a:p>
        </p:txBody>
      </p:sp>
      <p:sp>
        <p:nvSpPr>
          <p:cNvPr id="29" name="Arrow: Up 28">
            <a:extLst>
              <a:ext uri="{FF2B5EF4-FFF2-40B4-BE49-F238E27FC236}">
                <a16:creationId xmlns:a16="http://schemas.microsoft.com/office/drawing/2014/main" id="{136AA5C2-1830-4796-A0DD-ABEF87DCDBAF}"/>
              </a:ext>
            </a:extLst>
          </p:cNvPr>
          <p:cNvSpPr/>
          <p:nvPr/>
        </p:nvSpPr>
        <p:spPr>
          <a:xfrm>
            <a:off x="25112134" y="30244659"/>
            <a:ext cx="701912" cy="1396182"/>
          </a:xfrm>
          <a:prstGeom prst="upArrow">
            <a:avLst/>
          </a:prstGeom>
          <a:solidFill>
            <a:schemeClr val="accent5"/>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8EE10227-6965-48D7-828E-FA08A0808AF2}"/>
              </a:ext>
            </a:extLst>
          </p:cNvPr>
          <p:cNvSpPr txBox="1"/>
          <p:nvPr/>
        </p:nvSpPr>
        <p:spPr>
          <a:xfrm>
            <a:off x="10040843" y="15845569"/>
            <a:ext cx="9977104" cy="7478970"/>
          </a:xfrm>
          <a:prstGeom prst="rect">
            <a:avLst/>
          </a:prstGeom>
          <a:noFill/>
        </p:spPr>
        <p:txBody>
          <a:bodyPr wrap="square" rtlCol="0">
            <a:spAutoFit/>
          </a:bodyPr>
          <a:lstStyle/>
          <a:p>
            <a:pPr algn="ctr"/>
            <a:r>
              <a:rPr lang="en-GB" sz="2400" b="1" u="sng" dirty="0">
                <a:latin typeface="Arial" panose="020B0604020202020204" pitchFamily="34" charset="0"/>
                <a:cs typeface="Arial" panose="020B0604020202020204" pitchFamily="34" charset="0"/>
              </a:rPr>
              <a:t>Conclusions</a:t>
            </a:r>
          </a:p>
          <a:p>
            <a:pPr algn="ctr"/>
            <a:endParaRPr lang="en-GB" sz="2400" b="1" u="sng"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The results of the questionnaire are interesting in that they show that there is definite appetite amongst the workforce to take advantage of being able to work in a hybrid way, yet should that luxury be taken away, that would not deter most of the workforce from continuing to work for the Authority. </a:t>
            </a:r>
          </a:p>
          <a:p>
            <a:pPr algn="ctr"/>
            <a:r>
              <a:rPr lang="en-GB" sz="2400" dirty="0">
                <a:latin typeface="Arial" panose="020B0604020202020204" pitchFamily="34" charset="0"/>
                <a:cs typeface="Arial" panose="020B0604020202020204" pitchFamily="34" charset="0"/>
              </a:rPr>
              <a:t>Out of the 71 respondents, 40 individuals (56%) had taken advantage of hot-desking at two of the Authority’s offices following their re-opening, with 31 individuals (44%) not having done so. </a:t>
            </a:r>
          </a:p>
          <a:p>
            <a:pPr algn="ctr"/>
            <a:endParaRPr lang="en-GB" sz="24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Another question asked whether employees felt that their productivity had increased, decreased or stayed the same whilst working from home. Of the 71 respondents, 29 (41%) stated that they felt productivity had increased, 39 (55%) stated that they felt it had stayed the same, with only 3 (4%) stating that it had decreased. The results cast a positive light on hybrid working within the Authority, as the vast majority of respondents did not think that home working was having a detrimental effect on their ability to fulfil their roles.</a:t>
            </a:r>
          </a:p>
          <a:p>
            <a:pPr algn="ctr"/>
            <a:endParaRPr lang="en-GB" sz="24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FFE917B5-61F4-4D94-99F9-4B0E39B66DDA}"/>
              </a:ext>
            </a:extLst>
          </p:cNvPr>
          <p:cNvSpPr txBox="1"/>
          <p:nvPr/>
        </p:nvSpPr>
        <p:spPr>
          <a:xfrm>
            <a:off x="819561" y="26027524"/>
            <a:ext cx="8082303" cy="3416320"/>
          </a:xfrm>
          <a:prstGeom prst="rect">
            <a:avLst/>
          </a:prstGeom>
          <a:noFill/>
        </p:spPr>
        <p:txBody>
          <a:bodyPr wrap="square" rtlCol="0">
            <a:spAutoFit/>
          </a:bodyPr>
          <a:lstStyle/>
          <a:p>
            <a:pPr algn="ctr"/>
            <a:r>
              <a:rPr lang="en-GB" sz="2400" b="1" u="sng" dirty="0">
                <a:latin typeface="Arial" panose="020B0604020202020204" pitchFamily="34" charset="0"/>
                <a:cs typeface="Arial" panose="020B0604020202020204" pitchFamily="34" charset="0"/>
              </a:rPr>
              <a:t>What is Hybrid working?</a:t>
            </a:r>
          </a:p>
          <a:p>
            <a:pPr algn="ctr"/>
            <a:endParaRPr lang="en-GB" sz="2400" b="1" u="sng"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As restrictions have eased post-pandemic, organisations have been trying to work out ways of adapting to the ‘new normal’ with regards to employee work locations. </a:t>
            </a:r>
          </a:p>
          <a:p>
            <a:pPr algn="ctr"/>
            <a:r>
              <a:rPr lang="en-GB" sz="2400" dirty="0">
                <a:latin typeface="Arial" panose="020B0604020202020204" pitchFamily="34" charset="0"/>
                <a:cs typeface="Arial" panose="020B0604020202020204" pitchFamily="34" charset="0"/>
              </a:rPr>
              <a:t>The hybrid work model allows employees to work from various locations (most commonly from home) whilst also allowing them to return to the office as and when is required.</a:t>
            </a:r>
          </a:p>
        </p:txBody>
      </p:sp>
      <p:sp>
        <p:nvSpPr>
          <p:cNvPr id="32" name="TextBox 31">
            <a:extLst>
              <a:ext uri="{FF2B5EF4-FFF2-40B4-BE49-F238E27FC236}">
                <a16:creationId xmlns:a16="http://schemas.microsoft.com/office/drawing/2014/main" id="{FFE5FF37-EC3B-4BC0-9AA0-BD87C6477B94}"/>
              </a:ext>
            </a:extLst>
          </p:cNvPr>
          <p:cNvSpPr txBox="1"/>
          <p:nvPr/>
        </p:nvSpPr>
        <p:spPr>
          <a:xfrm>
            <a:off x="10435705" y="36998705"/>
            <a:ext cx="9103037" cy="4893647"/>
          </a:xfrm>
          <a:prstGeom prst="rect">
            <a:avLst/>
          </a:prstGeom>
          <a:noFill/>
        </p:spPr>
        <p:txBody>
          <a:bodyPr wrap="square" rtlCol="0">
            <a:spAutoFit/>
          </a:bodyPr>
          <a:lstStyle/>
          <a:p>
            <a:pPr algn="ctr"/>
            <a:r>
              <a:rPr lang="en-GB" sz="2400" b="1" u="sng" dirty="0">
                <a:latin typeface="Arial" panose="020B0604020202020204" pitchFamily="34" charset="0"/>
                <a:cs typeface="Arial" panose="020B0604020202020204" pitchFamily="34" charset="0"/>
              </a:rPr>
              <a:t>What are the benefits of hybrid working?</a:t>
            </a:r>
          </a:p>
          <a:p>
            <a:pPr algn="ctr"/>
            <a:endParaRPr lang="en-GB" sz="24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There are many significant benefits associated with hybrid working from both an employee and employer’s point of view. </a:t>
            </a:r>
          </a:p>
          <a:p>
            <a:pPr algn="ctr"/>
            <a:r>
              <a:rPr lang="en-GB" sz="2400" u="sng" dirty="0">
                <a:latin typeface="Arial" panose="020B0604020202020204" pitchFamily="34" charset="0"/>
                <a:cs typeface="Arial" panose="020B0604020202020204" pitchFamily="34" charset="0"/>
              </a:rPr>
              <a:t>Employee</a:t>
            </a:r>
            <a:r>
              <a:rPr lang="en-GB" sz="2400" dirty="0">
                <a:latin typeface="Arial" panose="020B0604020202020204" pitchFamily="34" charset="0"/>
                <a:cs typeface="Arial" panose="020B0604020202020204" pitchFamily="34" charset="0"/>
              </a:rPr>
              <a:t> – examples being better work/life balance, ability to spend more time with family and friends, less distractions so able to focus on work, saving on costs associated with travelling, increased wellbeing, being able to apply for jobs further away from home as the need to be ‘on site’ is not always a requirement for some employers.</a:t>
            </a:r>
          </a:p>
          <a:p>
            <a:pPr algn="ctr"/>
            <a:r>
              <a:rPr lang="en-GB" sz="2400" u="sng" dirty="0">
                <a:latin typeface="Arial" panose="020B0604020202020204" pitchFamily="34" charset="0"/>
                <a:cs typeface="Arial" panose="020B0604020202020204" pitchFamily="34" charset="0"/>
              </a:rPr>
              <a:t>Employer</a:t>
            </a:r>
            <a:r>
              <a:rPr lang="en-GB" sz="2400" dirty="0">
                <a:latin typeface="Arial" panose="020B0604020202020204" pitchFamily="34" charset="0"/>
                <a:cs typeface="Arial" panose="020B0604020202020204" pitchFamily="34" charset="0"/>
              </a:rPr>
              <a:t> – examples being savings made from reduced office spaces, increased levels of job satisfaction, a widening of the talent pool, reduced absence rates.</a:t>
            </a:r>
          </a:p>
        </p:txBody>
      </p:sp>
      <p:sp>
        <p:nvSpPr>
          <p:cNvPr id="33" name="TextBox 32">
            <a:extLst>
              <a:ext uri="{FF2B5EF4-FFF2-40B4-BE49-F238E27FC236}">
                <a16:creationId xmlns:a16="http://schemas.microsoft.com/office/drawing/2014/main" id="{204327BA-5ABB-48A7-886E-2118A2D2E8B2}"/>
              </a:ext>
            </a:extLst>
          </p:cNvPr>
          <p:cNvSpPr txBox="1"/>
          <p:nvPr/>
        </p:nvSpPr>
        <p:spPr>
          <a:xfrm>
            <a:off x="21421938" y="35706085"/>
            <a:ext cx="8082304" cy="6278642"/>
          </a:xfrm>
          <a:prstGeom prst="rect">
            <a:avLst/>
          </a:prstGeom>
          <a:noFill/>
        </p:spPr>
        <p:txBody>
          <a:bodyPr wrap="square" rtlCol="0">
            <a:spAutoFit/>
          </a:bodyPr>
          <a:lstStyle/>
          <a:p>
            <a:pPr algn="ctr"/>
            <a:endParaRPr lang="en-GB" sz="2400" b="1" u="sng" dirty="0">
              <a:latin typeface="Arial" panose="020B0604020202020204" pitchFamily="34" charset="0"/>
              <a:cs typeface="Arial" panose="020B0604020202020204" pitchFamily="34" charset="0"/>
            </a:endParaRPr>
          </a:p>
          <a:p>
            <a:pPr algn="ctr"/>
            <a:r>
              <a:rPr lang="en-GB" sz="2400" b="1" u="sng" dirty="0">
                <a:latin typeface="Arial" panose="020B0604020202020204" pitchFamily="34" charset="0"/>
                <a:cs typeface="Arial" panose="020B0604020202020204" pitchFamily="34" charset="0"/>
              </a:rPr>
              <a:t>What are the disadvantages of hybrid working?</a:t>
            </a:r>
          </a:p>
          <a:p>
            <a:pPr algn="ctr"/>
            <a:endParaRPr lang="en-GB" sz="2400" b="1" u="sng"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There are, of course, some disadvantages of hybrid working that affect both employee and employer.</a:t>
            </a:r>
          </a:p>
          <a:p>
            <a:pPr algn="ctr"/>
            <a:r>
              <a:rPr lang="en-GB" sz="2400" u="sng" dirty="0">
                <a:latin typeface="Arial" panose="020B0604020202020204" pitchFamily="34" charset="0"/>
                <a:cs typeface="Arial" panose="020B0604020202020204" pitchFamily="34" charset="0"/>
              </a:rPr>
              <a:t>Employee</a:t>
            </a:r>
            <a:r>
              <a:rPr lang="en-GB" sz="2400" dirty="0">
                <a:latin typeface="Arial" panose="020B0604020202020204" pitchFamily="34" charset="0"/>
                <a:cs typeface="Arial" panose="020B0604020202020204" pitchFamily="34" charset="0"/>
              </a:rPr>
              <a:t> – examples include suffering potential burnout by working longer hours and taking shorter breaks due to worrying that managers are ‘keeping tabs’ on them, increased reliance on technology, not feeling part of a team if they’ve never met colleagues in person, training not being as thorough as it would be in person.</a:t>
            </a:r>
          </a:p>
          <a:p>
            <a:pPr algn="ctr"/>
            <a:r>
              <a:rPr lang="en-GB" sz="2400" u="sng" dirty="0">
                <a:latin typeface="Arial" panose="020B0604020202020204" pitchFamily="34" charset="0"/>
                <a:cs typeface="Arial" panose="020B0604020202020204" pitchFamily="34" charset="0"/>
              </a:rPr>
              <a:t>Employer</a:t>
            </a:r>
            <a:r>
              <a:rPr lang="en-GB" sz="2400" dirty="0">
                <a:latin typeface="Arial" panose="020B0604020202020204" pitchFamily="34" charset="0"/>
                <a:cs typeface="Arial" panose="020B0604020202020204" pitchFamily="34" charset="0"/>
              </a:rPr>
              <a:t> – examples include needing to spend more money on office layout, poor team relationships having an effect on morale leading to a higher rate of resignations, risk of micromanagement leading to more grievance cases, not suitable for all industries.</a:t>
            </a:r>
            <a:endParaRPr lang="en-GB" sz="2400" u="sng" dirty="0">
              <a:latin typeface="Arial" panose="020B0604020202020204" pitchFamily="34" charset="0"/>
              <a:cs typeface="Arial" panose="020B0604020202020204" pitchFamily="34" charset="0"/>
            </a:endParaRPr>
          </a:p>
          <a:p>
            <a:pPr algn="ctr"/>
            <a:endParaRPr lang="en-GB" u="sng" dirty="0">
              <a:latin typeface="Arial" panose="020B0604020202020204" pitchFamily="34" charset="0"/>
              <a:cs typeface="Arial" panose="020B0604020202020204" pitchFamily="34" charset="0"/>
            </a:endParaRPr>
          </a:p>
        </p:txBody>
      </p:sp>
      <p:pic>
        <p:nvPicPr>
          <p:cNvPr id="35" name="Picture 34" descr="A picture containing text, clipart, screenshot, vector graphics&#10;&#10;Description automatically generated">
            <a:extLst>
              <a:ext uri="{FF2B5EF4-FFF2-40B4-BE49-F238E27FC236}">
                <a16:creationId xmlns:a16="http://schemas.microsoft.com/office/drawing/2014/main" id="{2E4C4BB9-357B-4EDE-A1B5-A95E5CD0F29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62935" y="21858233"/>
            <a:ext cx="6483350" cy="3657600"/>
          </a:xfrm>
          <a:prstGeom prst="rect">
            <a:avLst/>
          </a:prstGeom>
        </p:spPr>
      </p:pic>
      <p:pic>
        <p:nvPicPr>
          <p:cNvPr id="37" name="Picture 36" descr="Logo, company name&#10;&#10;Description automatically generated">
            <a:extLst>
              <a:ext uri="{FF2B5EF4-FFF2-40B4-BE49-F238E27FC236}">
                <a16:creationId xmlns:a16="http://schemas.microsoft.com/office/drawing/2014/main" id="{92EB94EF-0C9D-4174-85EE-616491B32CE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804686" y="31245918"/>
            <a:ext cx="8360534" cy="5519801"/>
          </a:xfrm>
          <a:prstGeom prst="rect">
            <a:avLst/>
          </a:prstGeom>
        </p:spPr>
      </p:pic>
      <p:sp>
        <p:nvSpPr>
          <p:cNvPr id="38" name="Rectangle 37">
            <a:extLst>
              <a:ext uri="{FF2B5EF4-FFF2-40B4-BE49-F238E27FC236}">
                <a16:creationId xmlns:a16="http://schemas.microsoft.com/office/drawing/2014/main" id="{F97A8D06-EE92-4B3F-BBEA-82C6E5E35C06}"/>
              </a:ext>
            </a:extLst>
          </p:cNvPr>
          <p:cNvSpPr/>
          <p:nvPr/>
        </p:nvSpPr>
        <p:spPr>
          <a:xfrm>
            <a:off x="10428192" y="31044448"/>
            <a:ext cx="9103038" cy="10847904"/>
          </a:xfrm>
          <a:prstGeom prst="rect">
            <a:avLst/>
          </a:prstGeom>
          <a:no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 name="Picture 39" descr="A picture containing diagram&#10;&#10;Description automatically generated">
            <a:extLst>
              <a:ext uri="{FF2B5EF4-FFF2-40B4-BE49-F238E27FC236}">
                <a16:creationId xmlns:a16="http://schemas.microsoft.com/office/drawing/2014/main" id="{1A945244-26E0-465B-B54F-48D67D19B2D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2586644" y="31737378"/>
            <a:ext cx="5844560" cy="4290943"/>
          </a:xfrm>
          <a:prstGeom prst="rect">
            <a:avLst/>
          </a:prstGeom>
        </p:spPr>
      </p:pic>
      <p:sp>
        <p:nvSpPr>
          <p:cNvPr id="41" name="Rectangle 40">
            <a:extLst>
              <a:ext uri="{FF2B5EF4-FFF2-40B4-BE49-F238E27FC236}">
                <a16:creationId xmlns:a16="http://schemas.microsoft.com/office/drawing/2014/main" id="{31E3A08C-2CDB-44A1-A39F-821030322D50}"/>
              </a:ext>
            </a:extLst>
          </p:cNvPr>
          <p:cNvSpPr/>
          <p:nvPr/>
        </p:nvSpPr>
        <p:spPr>
          <a:xfrm>
            <a:off x="763459" y="31771691"/>
            <a:ext cx="7932938" cy="10120661"/>
          </a:xfrm>
          <a:prstGeom prst="rect">
            <a:avLst/>
          </a:prstGeom>
          <a:no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3" name="Picture 42" descr="Chart, pie chart&#10;&#10;Description automatically generated">
            <a:extLst>
              <a:ext uri="{FF2B5EF4-FFF2-40B4-BE49-F238E27FC236}">
                <a16:creationId xmlns:a16="http://schemas.microsoft.com/office/drawing/2014/main" id="{C735134E-80BA-4EC2-ACAC-50A11627779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3372084" y="22371322"/>
            <a:ext cx="4182012" cy="3571825"/>
          </a:xfrm>
          <a:prstGeom prst="rect">
            <a:avLst/>
          </a:prstGeom>
        </p:spPr>
      </p:pic>
      <p:sp>
        <p:nvSpPr>
          <p:cNvPr id="44" name="Arrow: Up 43">
            <a:extLst>
              <a:ext uri="{FF2B5EF4-FFF2-40B4-BE49-F238E27FC236}">
                <a16:creationId xmlns:a16="http://schemas.microsoft.com/office/drawing/2014/main" id="{0511917A-252E-4F72-87F1-1143632C36DF}"/>
              </a:ext>
            </a:extLst>
          </p:cNvPr>
          <p:cNvSpPr/>
          <p:nvPr/>
        </p:nvSpPr>
        <p:spPr>
          <a:xfrm>
            <a:off x="25119647" y="20517766"/>
            <a:ext cx="701912" cy="1396182"/>
          </a:xfrm>
          <a:prstGeom prst="upArrow">
            <a:avLst/>
          </a:prstGeom>
          <a:solidFill>
            <a:schemeClr val="accent5"/>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TextBox 44">
            <a:extLst>
              <a:ext uri="{FF2B5EF4-FFF2-40B4-BE49-F238E27FC236}">
                <a16:creationId xmlns:a16="http://schemas.microsoft.com/office/drawing/2014/main" id="{E13F56A6-CE5F-47F5-B317-60582B0C1C98}"/>
              </a:ext>
            </a:extLst>
          </p:cNvPr>
          <p:cNvSpPr txBox="1"/>
          <p:nvPr/>
        </p:nvSpPr>
        <p:spPr>
          <a:xfrm>
            <a:off x="21429449" y="15807451"/>
            <a:ext cx="8041219" cy="5078313"/>
          </a:xfrm>
          <a:prstGeom prst="rect">
            <a:avLst/>
          </a:prstGeom>
          <a:noFill/>
        </p:spPr>
        <p:txBody>
          <a:bodyPr wrap="square" rtlCol="0">
            <a:spAutoFit/>
          </a:bodyPr>
          <a:lstStyle/>
          <a:p>
            <a:pPr algn="ctr"/>
            <a:r>
              <a:rPr lang="en-GB" sz="2400" b="1" u="sng" dirty="0">
                <a:latin typeface="Arial" panose="020B0604020202020204" pitchFamily="34" charset="0"/>
                <a:cs typeface="Arial" panose="020B0604020202020204" pitchFamily="34" charset="0"/>
              </a:rPr>
              <a:t>What can be done to create employee buy-in when designing a hybrid working policy?</a:t>
            </a:r>
          </a:p>
          <a:p>
            <a:endParaRPr lang="en-GB" sz="2400" b="1" u="sng"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Communication is key! By including the workforce in discussions early on it can create a sense of ownership to them. It is important to:</a:t>
            </a:r>
          </a:p>
          <a:p>
            <a:pPr marL="342900" indent="-342900">
              <a:buAutoNum type="arabicPeriod"/>
            </a:pPr>
            <a:r>
              <a:rPr lang="en-GB" sz="2400" dirty="0">
                <a:latin typeface="Arial" panose="020B0604020202020204" pitchFamily="34" charset="0"/>
                <a:cs typeface="Arial" panose="020B0604020202020204" pitchFamily="34" charset="0"/>
              </a:rPr>
              <a:t>Map out which roles are eligible for hybrid working</a:t>
            </a:r>
          </a:p>
          <a:p>
            <a:pPr marL="342900" indent="-342900">
              <a:buAutoNum type="arabicPeriod"/>
            </a:pPr>
            <a:r>
              <a:rPr lang="en-GB" sz="2400" dirty="0">
                <a:latin typeface="Arial" panose="020B0604020202020204" pitchFamily="34" charset="0"/>
                <a:cs typeface="Arial" panose="020B0604020202020204" pitchFamily="34" charset="0"/>
              </a:rPr>
              <a:t>Explain how to apply for hybrid working</a:t>
            </a:r>
          </a:p>
          <a:p>
            <a:pPr marL="342900" indent="-342900">
              <a:buAutoNum type="arabicPeriod"/>
            </a:pPr>
            <a:r>
              <a:rPr lang="en-GB" sz="2400" dirty="0">
                <a:latin typeface="Arial" panose="020B0604020202020204" pitchFamily="34" charset="0"/>
                <a:cs typeface="Arial" panose="020B0604020202020204" pitchFamily="34" charset="0"/>
              </a:rPr>
              <a:t>Allow employees to work from an office space as little or as often as they would like to</a:t>
            </a:r>
          </a:p>
          <a:p>
            <a:pPr marL="342900" indent="-342900">
              <a:buAutoNum type="arabicPeriod"/>
            </a:pPr>
            <a:r>
              <a:rPr lang="en-GB" sz="2400" dirty="0">
                <a:latin typeface="Arial" panose="020B0604020202020204" pitchFamily="34" charset="0"/>
                <a:cs typeface="Arial" panose="020B0604020202020204" pitchFamily="34" charset="0"/>
              </a:rPr>
              <a:t>Make sure that the right technology is in place to ensure that employees still feel part of a team</a:t>
            </a:r>
          </a:p>
          <a:p>
            <a:pPr marL="342900" indent="-342900">
              <a:buAutoNum type="arabicPeriod"/>
            </a:pPr>
            <a:endParaRPr lang="en-GB" dirty="0">
              <a:latin typeface="Arial" panose="020B0604020202020204" pitchFamily="34" charset="0"/>
              <a:cs typeface="Arial" panose="020B0604020202020204" pitchFamily="34" charset="0"/>
            </a:endParaRPr>
          </a:p>
          <a:p>
            <a:endParaRPr lang="en-GB" b="1" u="sng" dirty="0">
              <a:latin typeface="Arial" panose="020B0604020202020204" pitchFamily="34" charset="0"/>
              <a:cs typeface="Arial" panose="020B0604020202020204" pitchFamily="34" charset="0"/>
            </a:endParaRPr>
          </a:p>
        </p:txBody>
      </p:sp>
      <p:pic>
        <p:nvPicPr>
          <p:cNvPr id="47" name="Picture 46" descr="Diagram, venn diagram&#10;&#10;Description automatically generated">
            <a:extLst>
              <a:ext uri="{FF2B5EF4-FFF2-40B4-BE49-F238E27FC236}">
                <a16:creationId xmlns:a16="http://schemas.microsoft.com/office/drawing/2014/main" id="{9C4FA937-04EB-4C93-9589-08FA1D68B12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2770628" y="11969705"/>
            <a:ext cx="5241412" cy="3875864"/>
          </a:xfrm>
          <a:prstGeom prst="rect">
            <a:avLst/>
          </a:prstGeom>
        </p:spPr>
      </p:pic>
      <p:sp>
        <p:nvSpPr>
          <p:cNvPr id="4" name="TextBox 3">
            <a:extLst>
              <a:ext uri="{FF2B5EF4-FFF2-40B4-BE49-F238E27FC236}">
                <a16:creationId xmlns:a16="http://schemas.microsoft.com/office/drawing/2014/main" id="{D322EA52-EE30-4C07-BD28-AF9A34D67C1A}"/>
              </a:ext>
            </a:extLst>
          </p:cNvPr>
          <p:cNvSpPr txBox="1"/>
          <p:nvPr/>
        </p:nvSpPr>
        <p:spPr>
          <a:xfrm>
            <a:off x="21199166" y="4721178"/>
            <a:ext cx="8329613" cy="5632311"/>
          </a:xfrm>
          <a:prstGeom prst="rect">
            <a:avLst/>
          </a:prstGeom>
          <a:noFill/>
        </p:spPr>
        <p:txBody>
          <a:bodyPr wrap="square" rtlCol="0">
            <a:spAutoFit/>
          </a:bodyPr>
          <a:lstStyle/>
          <a:p>
            <a:pPr algn="ctr"/>
            <a:r>
              <a:rPr lang="en-GB" sz="2400" b="1" u="sng" dirty="0">
                <a:latin typeface="Arial" panose="020B0604020202020204" pitchFamily="34" charset="0"/>
                <a:cs typeface="Arial" panose="020B0604020202020204" pitchFamily="34" charset="0"/>
              </a:rPr>
              <a:t>Would the withdrawal of hybrid working negatively affect the workforce? </a:t>
            </a:r>
          </a:p>
          <a:p>
            <a:pPr algn="ctr"/>
            <a:endParaRPr lang="en-GB" sz="2400" b="1" u="sng"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According to the ONS (2022), in a survey held in February 2022 ‘84% of workers who had to work from home because of the coronavirus pandemic said they planned to carry out a mix of working at home and in their place of work in the future.’ </a:t>
            </a:r>
          </a:p>
          <a:p>
            <a:pPr algn="ctr"/>
            <a:r>
              <a:rPr lang="en-GB" sz="2400" dirty="0">
                <a:latin typeface="Arial" panose="020B0604020202020204" pitchFamily="34" charset="0"/>
                <a:cs typeface="Arial" panose="020B0604020202020204" pitchFamily="34" charset="0"/>
              </a:rPr>
              <a:t>The opinions of analysts vary on the subject, with HR Review (2021) stating that, following research by Thomas International, a ‘global assessment platform provider’, a third of staff that were questioned would resign if hybrid working was scrapped whereas Cavendish (2022) from the Financial Times questions whether it is time to admit that hybrid working is NOT working. </a:t>
            </a:r>
          </a:p>
        </p:txBody>
      </p:sp>
      <p:pic>
        <p:nvPicPr>
          <p:cNvPr id="21" name="Picture 20" descr="Diagram&#10;&#10;Description automatically generated">
            <a:extLst>
              <a:ext uri="{FF2B5EF4-FFF2-40B4-BE49-F238E27FC236}">
                <a16:creationId xmlns:a16="http://schemas.microsoft.com/office/drawing/2014/main" id="{6A9C1BFF-DF76-4B13-8408-EB73D390154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2745799" y="1586514"/>
            <a:ext cx="5266241" cy="3102344"/>
          </a:xfrm>
          <a:prstGeom prst="rect">
            <a:avLst/>
          </a:prstGeom>
        </p:spPr>
      </p:pic>
      <p:sp>
        <p:nvSpPr>
          <p:cNvPr id="30" name="TextBox 29">
            <a:extLst>
              <a:ext uri="{FF2B5EF4-FFF2-40B4-BE49-F238E27FC236}">
                <a16:creationId xmlns:a16="http://schemas.microsoft.com/office/drawing/2014/main" id="{A64B7AC0-D922-4B1D-94A8-E46FCEF42F79}"/>
              </a:ext>
            </a:extLst>
          </p:cNvPr>
          <p:cNvSpPr txBox="1"/>
          <p:nvPr/>
        </p:nvSpPr>
        <p:spPr>
          <a:xfrm>
            <a:off x="10609891" y="6301379"/>
            <a:ext cx="8525280" cy="3785652"/>
          </a:xfrm>
          <a:prstGeom prst="rect">
            <a:avLst/>
          </a:prstGeom>
          <a:noFill/>
        </p:spPr>
        <p:txBody>
          <a:bodyPr wrap="square" rtlCol="0">
            <a:spAutoFit/>
          </a:bodyPr>
          <a:lstStyle/>
          <a:p>
            <a:pPr algn="ctr"/>
            <a:r>
              <a:rPr lang="en-GB" sz="2400" b="1" u="sng" dirty="0">
                <a:latin typeface="Arial" panose="020B0604020202020204" pitchFamily="34" charset="0"/>
                <a:cs typeface="Arial" panose="020B0604020202020204" pitchFamily="34" charset="0"/>
              </a:rPr>
              <a:t>What if hybrid working was not an option for employees at Ceredigion County Council?</a:t>
            </a:r>
          </a:p>
          <a:p>
            <a:pPr algn="ctr"/>
            <a:endParaRPr lang="en-GB" sz="2400" b="1" u="sng"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This was one of the questions asked in my questionnaire – if the option of home working, or working in a hybrid way was taken away, would this lead to staff seeking other employment which would offer this benefit? Of the 99 individuals asked, 47 of the 71 respondents (67%) stated that they wouldn’t seek employment elsewhere, with 23 individuals (33%) stating that they would. </a:t>
            </a:r>
          </a:p>
        </p:txBody>
      </p:sp>
      <p:pic>
        <p:nvPicPr>
          <p:cNvPr id="34" name="Picture 33" descr="Chart, pie chart&#10;&#10;Description automatically generated">
            <a:extLst>
              <a:ext uri="{FF2B5EF4-FFF2-40B4-BE49-F238E27FC236}">
                <a16:creationId xmlns:a16="http://schemas.microsoft.com/office/drawing/2014/main" id="{BE705ED5-2844-4533-8DC3-857B93970CB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666583" y="2705349"/>
            <a:ext cx="4501601" cy="2952381"/>
          </a:xfrm>
          <a:prstGeom prst="rect">
            <a:avLst/>
          </a:prstGeom>
        </p:spPr>
      </p:pic>
      <p:pic>
        <p:nvPicPr>
          <p:cNvPr id="42" name="Picture 41" descr="A picture containing text, clipart&#10;&#10;Description automatically generated">
            <a:extLst>
              <a:ext uri="{FF2B5EF4-FFF2-40B4-BE49-F238E27FC236}">
                <a16:creationId xmlns:a16="http://schemas.microsoft.com/office/drawing/2014/main" id="{C041F3DE-BA0E-4301-B57C-3FA45C60C7A3}"/>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4543565" y="2848907"/>
            <a:ext cx="4418923" cy="2433782"/>
          </a:xfrm>
          <a:prstGeom prst="rect">
            <a:avLst/>
          </a:prstGeom>
        </p:spPr>
      </p:pic>
      <p:sp>
        <p:nvSpPr>
          <p:cNvPr id="46" name="Arrow: Down 45">
            <a:extLst>
              <a:ext uri="{FF2B5EF4-FFF2-40B4-BE49-F238E27FC236}">
                <a16:creationId xmlns:a16="http://schemas.microsoft.com/office/drawing/2014/main" id="{08F3C30F-9DA3-4530-A77C-9274DAC719BD}"/>
              </a:ext>
            </a:extLst>
          </p:cNvPr>
          <p:cNvSpPr/>
          <p:nvPr/>
        </p:nvSpPr>
        <p:spPr>
          <a:xfrm>
            <a:off x="14497037" y="10488297"/>
            <a:ext cx="701912" cy="1396182"/>
          </a:xfrm>
          <a:prstGeom prst="downArrow">
            <a:avLst/>
          </a:prstGeom>
          <a:solidFill>
            <a:schemeClr val="accent5"/>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Arrow: Left 47">
            <a:extLst>
              <a:ext uri="{FF2B5EF4-FFF2-40B4-BE49-F238E27FC236}">
                <a16:creationId xmlns:a16="http://schemas.microsoft.com/office/drawing/2014/main" id="{9751DCD6-132E-493A-B066-1693A4D241DD}"/>
              </a:ext>
            </a:extLst>
          </p:cNvPr>
          <p:cNvSpPr/>
          <p:nvPr/>
        </p:nvSpPr>
        <p:spPr>
          <a:xfrm>
            <a:off x="19531230" y="5011895"/>
            <a:ext cx="1452914" cy="690132"/>
          </a:xfrm>
          <a:prstGeom prst="leftArrow">
            <a:avLst/>
          </a:prstGeom>
          <a:solidFill>
            <a:schemeClr val="accent5"/>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9" name="Picture 48" descr="Chart, pie chart&#10;&#10;Description automatically generated">
            <a:extLst>
              <a:ext uri="{FF2B5EF4-FFF2-40B4-BE49-F238E27FC236}">
                <a16:creationId xmlns:a16="http://schemas.microsoft.com/office/drawing/2014/main" id="{49528F8E-1453-4F9B-8961-7DC6DD9DB006}"/>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3009759" y="22962522"/>
            <a:ext cx="3939903" cy="3416319"/>
          </a:xfrm>
          <a:prstGeom prst="rect">
            <a:avLst/>
          </a:prstGeom>
        </p:spPr>
      </p:pic>
      <p:pic>
        <p:nvPicPr>
          <p:cNvPr id="51" name="Picture 50" descr="Chart, pie chart&#10;&#10;Description automatically generated">
            <a:extLst>
              <a:ext uri="{FF2B5EF4-FFF2-40B4-BE49-F238E27FC236}">
                <a16:creationId xmlns:a16="http://schemas.microsoft.com/office/drawing/2014/main" id="{3FB0A338-9236-46AC-B277-7C211D0A264C}"/>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3009759" y="12390434"/>
            <a:ext cx="3939904" cy="3244627"/>
          </a:xfrm>
          <a:prstGeom prst="rect">
            <a:avLst/>
          </a:prstGeom>
        </p:spPr>
      </p:pic>
      <p:sp>
        <p:nvSpPr>
          <p:cNvPr id="53" name="Rectangle 52">
            <a:extLst>
              <a:ext uri="{FF2B5EF4-FFF2-40B4-BE49-F238E27FC236}">
                <a16:creationId xmlns:a16="http://schemas.microsoft.com/office/drawing/2014/main" id="{DFC0C9F5-F065-43CA-9443-7A0CD74FF730}"/>
              </a:ext>
            </a:extLst>
          </p:cNvPr>
          <p:cNvSpPr/>
          <p:nvPr/>
        </p:nvSpPr>
        <p:spPr>
          <a:xfrm>
            <a:off x="21414426" y="31771691"/>
            <a:ext cx="8097328" cy="10120661"/>
          </a:xfrm>
          <a:prstGeom prst="rect">
            <a:avLst/>
          </a:prstGeom>
          <a:no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DB993200-F3DC-4A0E-B426-A4CED835E566}"/>
              </a:ext>
            </a:extLst>
          </p:cNvPr>
          <p:cNvSpPr/>
          <p:nvPr/>
        </p:nvSpPr>
        <p:spPr>
          <a:xfrm>
            <a:off x="21223705" y="11948888"/>
            <a:ext cx="8280537" cy="8457783"/>
          </a:xfrm>
          <a:prstGeom prst="rect">
            <a:avLst/>
          </a:prstGeom>
          <a:no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row: Up 54">
            <a:extLst>
              <a:ext uri="{FF2B5EF4-FFF2-40B4-BE49-F238E27FC236}">
                <a16:creationId xmlns:a16="http://schemas.microsoft.com/office/drawing/2014/main" id="{99D447E2-5453-4A6F-B6D2-7207ECB62B33}"/>
              </a:ext>
            </a:extLst>
          </p:cNvPr>
          <p:cNvSpPr/>
          <p:nvPr/>
        </p:nvSpPr>
        <p:spPr>
          <a:xfrm>
            <a:off x="25119647" y="10420076"/>
            <a:ext cx="701912" cy="1396182"/>
          </a:xfrm>
          <a:prstGeom prst="upArrow">
            <a:avLst/>
          </a:prstGeom>
          <a:solidFill>
            <a:schemeClr val="accent5"/>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72E7B958-B5CB-4C70-87DC-2B2BB7B7C08C}"/>
              </a:ext>
            </a:extLst>
          </p:cNvPr>
          <p:cNvSpPr/>
          <p:nvPr/>
        </p:nvSpPr>
        <p:spPr>
          <a:xfrm>
            <a:off x="10083966" y="12305494"/>
            <a:ext cx="9986019" cy="14053666"/>
          </a:xfrm>
          <a:prstGeom prst="rect">
            <a:avLst/>
          </a:prstGeom>
          <a:no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C91ED443-A1FE-4C1E-B149-7DE5857CDF2C}"/>
              </a:ext>
            </a:extLst>
          </p:cNvPr>
          <p:cNvSpPr/>
          <p:nvPr/>
        </p:nvSpPr>
        <p:spPr>
          <a:xfrm>
            <a:off x="9288378" y="26782295"/>
            <a:ext cx="11695766" cy="4029167"/>
          </a:xfrm>
          <a:prstGeom prst="rect">
            <a:avLst/>
          </a:prstGeom>
          <a:no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4F73EC57-5B6D-4078-9DC5-97AD5F7DBA06}"/>
              </a:ext>
            </a:extLst>
          </p:cNvPr>
          <p:cNvSpPr txBox="1"/>
          <p:nvPr/>
        </p:nvSpPr>
        <p:spPr>
          <a:xfrm>
            <a:off x="9258745" y="26780175"/>
            <a:ext cx="11685565" cy="8386398"/>
          </a:xfrm>
          <a:prstGeom prst="rect">
            <a:avLst/>
          </a:prstGeom>
          <a:noFill/>
        </p:spPr>
        <p:txBody>
          <a:bodyPr wrap="square" rtlCol="0">
            <a:spAutoFit/>
          </a:bodyPr>
          <a:lstStyle/>
          <a:p>
            <a:pPr>
              <a:lnSpc>
                <a:spcPct val="107000"/>
              </a:lnSpc>
              <a:spcAft>
                <a:spcPts val="800"/>
              </a:spcAft>
            </a:pPr>
            <a:r>
              <a:rPr lang="en-GB" sz="1400" b="1" u="sng" dirty="0">
                <a:effectLst/>
                <a:latin typeface="Arial" panose="020B0604020202020204" pitchFamily="34" charset="0"/>
                <a:ea typeface="Calibri" panose="020F0502020204030204" pitchFamily="34" charset="0"/>
                <a:cs typeface="Arial" panose="020B0604020202020204" pitchFamily="34" charset="0"/>
              </a:rPr>
              <a:t>References: </a:t>
            </a:r>
            <a:r>
              <a:rPr lang="en-GB" sz="1400" dirty="0">
                <a:effectLst/>
                <a:latin typeface="Arial" panose="020B0604020202020204" pitchFamily="34" charset="0"/>
                <a:ea typeface="Calibri" panose="020F0502020204030204" pitchFamily="34" charset="0"/>
                <a:cs typeface="Arial" panose="020B0604020202020204" pitchFamily="34" charset="0"/>
              </a:rPr>
              <a:t>Casey, K. (2021) </a:t>
            </a:r>
            <a:r>
              <a:rPr lang="en-GB" sz="1400" i="1" dirty="0">
                <a:effectLst/>
                <a:latin typeface="Arial" panose="020B0604020202020204" pitchFamily="34" charset="0"/>
                <a:ea typeface="Calibri" panose="020F0502020204030204" pitchFamily="34" charset="0"/>
                <a:cs typeface="Arial" panose="020B0604020202020204" pitchFamily="34" charset="0"/>
              </a:rPr>
              <a:t>What is a hybrid work model? </a:t>
            </a:r>
            <a:r>
              <a:rPr lang="en-GB" sz="1400" dirty="0">
                <a:effectLst/>
                <a:latin typeface="Arial" panose="020B0604020202020204" pitchFamily="34" charset="0"/>
                <a:ea typeface="Calibri" panose="020F0502020204030204" pitchFamily="34" charset="0"/>
                <a:cs typeface="Arial" panose="020B0604020202020204" pitchFamily="34" charset="0"/>
              </a:rPr>
              <a:t>Available at: </a:t>
            </a:r>
            <a:r>
              <a:rPr lang="en-GB" sz="14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5"/>
              </a:rPr>
              <a:t>https://enterprisersproject.com/article/2021/6/what-hybrid-work-model</a:t>
            </a:r>
            <a:r>
              <a:rPr lang="en-GB" sz="1400" dirty="0">
                <a:effectLst/>
                <a:latin typeface="Arial" panose="020B0604020202020204" pitchFamily="34" charset="0"/>
                <a:ea typeface="Calibri" panose="020F0502020204030204" pitchFamily="34" charset="0"/>
                <a:cs typeface="Arial" panose="020B0604020202020204" pitchFamily="34" charset="0"/>
              </a:rPr>
              <a:t> (Accessed: 26 August 2022); Cavendish, C. (2022) </a:t>
            </a:r>
            <a:r>
              <a:rPr lang="en-GB" sz="1400" i="1" dirty="0">
                <a:effectLst/>
                <a:latin typeface="Arial" panose="020B0604020202020204" pitchFamily="34" charset="0"/>
                <a:ea typeface="Calibri" panose="020F0502020204030204" pitchFamily="34" charset="0"/>
                <a:cs typeface="Arial" panose="020B0604020202020204" pitchFamily="34" charset="0"/>
              </a:rPr>
              <a:t>It’s time to admit that hybrid is not working. </a:t>
            </a:r>
            <a:r>
              <a:rPr lang="en-GB" sz="1400" dirty="0">
                <a:effectLst/>
                <a:latin typeface="Arial" panose="020B0604020202020204" pitchFamily="34" charset="0"/>
                <a:ea typeface="Calibri" panose="020F0502020204030204" pitchFamily="34" charset="0"/>
                <a:cs typeface="Arial" panose="020B0604020202020204" pitchFamily="34" charset="0"/>
              </a:rPr>
              <a:t>Available at: </a:t>
            </a:r>
            <a:r>
              <a:rPr lang="en-GB" sz="14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6"/>
              </a:rPr>
              <a:t>https://www.ft.com/content/d0df2f1b-2f83-4188-b236-83ca3f0313df</a:t>
            </a:r>
            <a:r>
              <a:rPr lang="en-GB" sz="1400" dirty="0">
                <a:effectLst/>
                <a:latin typeface="Arial" panose="020B0604020202020204" pitchFamily="34" charset="0"/>
                <a:ea typeface="Calibri" panose="020F0502020204030204" pitchFamily="34" charset="0"/>
                <a:cs typeface="Arial" panose="020B0604020202020204" pitchFamily="34" charset="0"/>
              </a:rPr>
              <a:t> (accessed: 27 August 2022); Ceredigion County Council (no date). Available at: </a:t>
            </a:r>
            <a:r>
              <a:rPr lang="en-GB" sz="14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7"/>
              </a:rPr>
              <a:t>https://www.ceredigion.gov.uk/resident/</a:t>
            </a:r>
            <a:r>
              <a:rPr lang="en-GB" sz="1400" dirty="0">
                <a:effectLst/>
                <a:latin typeface="Arial" panose="020B0604020202020204" pitchFamily="34" charset="0"/>
                <a:ea typeface="Calibri" panose="020F0502020204030204" pitchFamily="34" charset="0"/>
                <a:cs typeface="Arial" panose="020B0604020202020204" pitchFamily="34" charset="0"/>
              </a:rPr>
              <a:t> (Accessed: 26 August 2022); eLearning Industry (2020). Available at: </a:t>
            </a:r>
            <a:r>
              <a:rPr lang="en-GB" sz="14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8"/>
              </a:rPr>
              <a:t>https://elearningindustry.com/return-to-office-post-covid-19-workplace</a:t>
            </a:r>
            <a:r>
              <a:rPr lang="en-GB" sz="1400" dirty="0">
                <a:effectLst/>
                <a:latin typeface="Arial" panose="020B0604020202020204" pitchFamily="34" charset="0"/>
                <a:ea typeface="Calibri" panose="020F0502020204030204" pitchFamily="34" charset="0"/>
                <a:cs typeface="Arial" panose="020B0604020202020204" pitchFamily="34" charset="0"/>
              </a:rPr>
              <a:t> (Accessed: 27 August 2022); Ennis, M. (2022) </a:t>
            </a:r>
            <a:r>
              <a:rPr lang="en-GB" sz="1400" i="1" dirty="0">
                <a:effectLst/>
                <a:latin typeface="Arial" panose="020B0604020202020204" pitchFamily="34" charset="0"/>
                <a:ea typeface="Calibri" panose="020F0502020204030204" pitchFamily="34" charset="0"/>
                <a:cs typeface="Arial" panose="020B0604020202020204" pitchFamily="34" charset="0"/>
              </a:rPr>
              <a:t>The concept and potential benefits of hybrid working. </a:t>
            </a:r>
            <a:r>
              <a:rPr lang="en-GB" sz="1400" dirty="0">
                <a:effectLst/>
                <a:latin typeface="Arial" panose="020B0604020202020204" pitchFamily="34" charset="0"/>
                <a:ea typeface="Calibri" panose="020F0502020204030204" pitchFamily="34" charset="0"/>
                <a:cs typeface="Arial" panose="020B0604020202020204" pitchFamily="34" charset="0"/>
              </a:rPr>
              <a:t>Available at: </a:t>
            </a:r>
            <a:r>
              <a:rPr lang="en-GB" sz="14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9"/>
              </a:rPr>
              <a:t>https://intranet.royalholloway.ac.uk/staff/news-events/news-articles/hybrid-working/the-concept-and-potential-benefits-of-hybrid-working.aspx</a:t>
            </a:r>
            <a:r>
              <a:rPr lang="en-GB" sz="1400" dirty="0">
                <a:effectLst/>
                <a:latin typeface="Arial" panose="020B0604020202020204" pitchFamily="34" charset="0"/>
                <a:ea typeface="Calibri" panose="020F0502020204030204" pitchFamily="34" charset="0"/>
                <a:cs typeface="Arial" panose="020B0604020202020204" pitchFamily="34" charset="0"/>
              </a:rPr>
              <a:t> (Accessed: 27 August 2022); Full Potential Group (no date). </a:t>
            </a:r>
            <a:r>
              <a:rPr lang="en-GB" sz="1400" i="1" dirty="0">
                <a:effectLst/>
                <a:latin typeface="Arial" panose="020B0604020202020204" pitchFamily="34" charset="0"/>
                <a:ea typeface="Calibri" panose="020F0502020204030204" pitchFamily="34" charset="0"/>
                <a:cs typeface="Arial" panose="020B0604020202020204" pitchFamily="34" charset="0"/>
              </a:rPr>
              <a:t>Motivation and Hybrid Working. </a:t>
            </a:r>
            <a:r>
              <a:rPr lang="en-GB" sz="1400" dirty="0">
                <a:effectLst/>
                <a:latin typeface="Arial" panose="020B0604020202020204" pitchFamily="34" charset="0"/>
                <a:ea typeface="Calibri" panose="020F0502020204030204" pitchFamily="34" charset="0"/>
                <a:cs typeface="Arial" panose="020B0604020202020204" pitchFamily="34" charset="0"/>
              </a:rPr>
              <a:t>Available at: </a:t>
            </a:r>
            <a:r>
              <a:rPr lang="en-GB" sz="14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0"/>
              </a:rPr>
              <a:t>https://fullpotentialgroup.com/motivation-and-hybrid-working/</a:t>
            </a:r>
            <a:r>
              <a:rPr lang="en-GB" sz="1400" dirty="0">
                <a:effectLst/>
                <a:latin typeface="Arial" panose="020B0604020202020204" pitchFamily="34" charset="0"/>
                <a:ea typeface="Calibri" panose="020F0502020204030204" pitchFamily="34" charset="0"/>
                <a:cs typeface="Arial" panose="020B0604020202020204" pitchFamily="34" charset="0"/>
              </a:rPr>
              <a:t> (Accessed: 27 August 2022); Gratton, L. (2021) </a:t>
            </a:r>
            <a:r>
              <a:rPr lang="en-GB" sz="1400" i="1" dirty="0">
                <a:effectLst/>
                <a:latin typeface="Arial" panose="020B0604020202020204" pitchFamily="34" charset="0"/>
                <a:ea typeface="Calibri" panose="020F0502020204030204" pitchFamily="34" charset="0"/>
                <a:cs typeface="Arial" panose="020B0604020202020204" pitchFamily="34" charset="0"/>
              </a:rPr>
              <a:t>How to Do Hybrid Right</a:t>
            </a:r>
            <a:r>
              <a:rPr lang="en-GB" sz="1400" dirty="0">
                <a:effectLst/>
                <a:latin typeface="Arial" panose="020B0604020202020204" pitchFamily="34" charset="0"/>
                <a:ea typeface="Calibri" panose="020F0502020204030204" pitchFamily="34" charset="0"/>
                <a:cs typeface="Arial" panose="020B0604020202020204" pitchFamily="34" charset="0"/>
              </a:rPr>
              <a:t>. Available at: </a:t>
            </a:r>
            <a:r>
              <a:rPr lang="en-GB" sz="14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1"/>
              </a:rPr>
              <a:t>https://hbr.org/2021/05/how-to-do-hybrid-right</a:t>
            </a:r>
            <a:r>
              <a:rPr lang="en-GB" sz="1400" dirty="0">
                <a:effectLst/>
                <a:latin typeface="Arial" panose="020B0604020202020204" pitchFamily="34" charset="0"/>
                <a:ea typeface="Calibri" panose="020F0502020204030204" pitchFamily="34" charset="0"/>
                <a:cs typeface="Arial" panose="020B0604020202020204" pitchFamily="34" charset="0"/>
              </a:rPr>
              <a:t> (Accessed: 26 August 2022); Haas, M. &amp; Mortensen, M. (2021) </a:t>
            </a:r>
            <a:r>
              <a:rPr lang="en-GB" sz="1400" i="1" dirty="0">
                <a:effectLst/>
                <a:latin typeface="Arial" panose="020B0604020202020204" pitchFamily="34" charset="0"/>
                <a:ea typeface="Calibri" panose="020F0502020204030204" pitchFamily="34" charset="0"/>
                <a:cs typeface="Arial" panose="020B0604020202020204" pitchFamily="34" charset="0"/>
              </a:rPr>
              <a:t>Making the Hybrid Workplace Fair. </a:t>
            </a:r>
            <a:r>
              <a:rPr lang="en-GB" sz="1400" dirty="0">
                <a:effectLst/>
                <a:latin typeface="Arial" panose="020B0604020202020204" pitchFamily="34" charset="0"/>
                <a:ea typeface="Calibri" panose="020F0502020204030204" pitchFamily="34" charset="0"/>
                <a:cs typeface="Arial" panose="020B0604020202020204" pitchFamily="34" charset="0"/>
              </a:rPr>
              <a:t>Available at: </a:t>
            </a:r>
            <a:r>
              <a:rPr lang="en-GB" sz="14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2"/>
              </a:rPr>
              <a:t>https://hbr.org/2021/02/making-the-hybrid-workplace-fair</a:t>
            </a:r>
            <a:r>
              <a:rPr lang="en-GB" sz="1400" dirty="0">
                <a:effectLst/>
                <a:latin typeface="Arial" panose="020B0604020202020204" pitchFamily="34" charset="0"/>
                <a:ea typeface="Calibri" panose="020F0502020204030204" pitchFamily="34" charset="0"/>
                <a:cs typeface="Arial" panose="020B0604020202020204" pitchFamily="34" charset="0"/>
              </a:rPr>
              <a:t> (Accessed: 26 August 2022); Office for National Statistics (2022) </a:t>
            </a:r>
            <a:r>
              <a:rPr lang="en-GB" sz="1400" i="1" dirty="0">
                <a:effectLst/>
                <a:latin typeface="Arial" panose="020B0604020202020204" pitchFamily="34" charset="0"/>
                <a:ea typeface="Calibri" panose="020F0502020204030204" pitchFamily="34" charset="0"/>
                <a:cs typeface="Arial" panose="020B0604020202020204" pitchFamily="34" charset="0"/>
              </a:rPr>
              <a:t>Is hybrid working here to stay? </a:t>
            </a:r>
            <a:r>
              <a:rPr lang="en-GB" sz="1400" dirty="0">
                <a:effectLst/>
                <a:latin typeface="Arial" panose="020B0604020202020204" pitchFamily="34" charset="0"/>
                <a:ea typeface="Calibri" panose="020F0502020204030204" pitchFamily="34" charset="0"/>
                <a:cs typeface="Arial" panose="020B0604020202020204" pitchFamily="34" charset="0"/>
              </a:rPr>
              <a:t>Available at: </a:t>
            </a:r>
            <a:r>
              <a:rPr lang="en-GB" sz="14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3"/>
              </a:rPr>
              <a:t>https://www.ons.gov.uk/employmentandlabourmarket/peopleinwork/employmentandemployeetypes/articles/ishybridworkingheretostay/2022-05-23</a:t>
            </a:r>
            <a:r>
              <a:rPr lang="en-GB" sz="1400" dirty="0">
                <a:effectLst/>
                <a:latin typeface="Arial" panose="020B0604020202020204" pitchFamily="34" charset="0"/>
                <a:ea typeface="Calibri" panose="020F0502020204030204" pitchFamily="34" charset="0"/>
                <a:cs typeface="Arial" panose="020B0604020202020204" pitchFamily="34" charset="0"/>
              </a:rPr>
              <a:t> (Accessed: 27 August 2022); </a:t>
            </a:r>
            <a:r>
              <a:rPr lang="en-GB" sz="1400" dirty="0" err="1">
                <a:effectLst/>
                <a:latin typeface="Arial" panose="020B0604020202020204" pitchFamily="34" charset="0"/>
                <a:ea typeface="Calibri" panose="020F0502020204030204" pitchFamily="34" charset="0"/>
                <a:cs typeface="Arial" panose="020B0604020202020204" pitchFamily="34" charset="0"/>
              </a:rPr>
              <a:t>Octapull</a:t>
            </a:r>
            <a:r>
              <a:rPr lang="en-GB" sz="1400" dirty="0">
                <a:effectLst/>
                <a:latin typeface="Arial" panose="020B0604020202020204" pitchFamily="34" charset="0"/>
                <a:ea typeface="Calibri" panose="020F0502020204030204" pitchFamily="34" charset="0"/>
                <a:cs typeface="Arial" panose="020B0604020202020204" pitchFamily="34" charset="0"/>
              </a:rPr>
              <a:t> (2021) </a:t>
            </a:r>
            <a:r>
              <a:rPr lang="en-GB" sz="1400" i="1" dirty="0">
                <a:effectLst/>
                <a:latin typeface="Arial" panose="020B0604020202020204" pitchFamily="34" charset="0"/>
                <a:ea typeface="Calibri" panose="020F0502020204030204" pitchFamily="34" charset="0"/>
                <a:cs typeface="Arial" panose="020B0604020202020204" pitchFamily="34" charset="0"/>
              </a:rPr>
              <a:t>Disadvantages of hybrid work model – it is not perfect. </a:t>
            </a:r>
            <a:r>
              <a:rPr lang="en-GB" sz="1400" dirty="0">
                <a:effectLst/>
                <a:latin typeface="Arial" panose="020B0604020202020204" pitchFamily="34" charset="0"/>
                <a:ea typeface="Calibri" panose="020F0502020204030204" pitchFamily="34" charset="0"/>
                <a:cs typeface="Arial" panose="020B0604020202020204" pitchFamily="34" charset="0"/>
              </a:rPr>
              <a:t>Available at: </a:t>
            </a:r>
            <a:r>
              <a:rPr lang="en-GB" sz="14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4"/>
              </a:rPr>
              <a:t>https://octapull.com/en/blog/disadvantages-of-hybrid-work-model/</a:t>
            </a:r>
            <a:r>
              <a:rPr lang="en-GB" sz="1400" dirty="0">
                <a:effectLst/>
                <a:latin typeface="Arial" panose="020B0604020202020204" pitchFamily="34" charset="0"/>
                <a:ea typeface="Calibri" panose="020F0502020204030204" pitchFamily="34" charset="0"/>
                <a:cs typeface="Arial" panose="020B0604020202020204" pitchFamily="34" charset="0"/>
              </a:rPr>
              <a:t> (Accessed: 27 August 2022); Schneider, J. (2021) </a:t>
            </a:r>
            <a:r>
              <a:rPr lang="en-GB" sz="1400" i="1" dirty="0">
                <a:effectLst/>
                <a:latin typeface="Arial" panose="020B0604020202020204" pitchFamily="34" charset="0"/>
                <a:ea typeface="Calibri" panose="020F0502020204030204" pitchFamily="34" charset="0"/>
                <a:cs typeface="Arial" panose="020B0604020202020204" pitchFamily="34" charset="0"/>
              </a:rPr>
              <a:t>Making the Hybrid Workplace Fair. </a:t>
            </a:r>
            <a:r>
              <a:rPr lang="en-GB" sz="1400" dirty="0">
                <a:effectLst/>
                <a:latin typeface="Arial" panose="020B0604020202020204" pitchFamily="34" charset="0"/>
                <a:ea typeface="Calibri" panose="020F0502020204030204" pitchFamily="34" charset="0"/>
                <a:cs typeface="Arial" panose="020B0604020202020204" pitchFamily="34" charset="0"/>
              </a:rPr>
              <a:t>Available at: </a:t>
            </a:r>
            <a:r>
              <a:rPr lang="en-GB" sz="14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2"/>
              </a:rPr>
              <a:t>https://hbr.org/2021/02/making-the-hybrid-workplace-fair</a:t>
            </a:r>
            <a:r>
              <a:rPr lang="en-GB" sz="1400" dirty="0">
                <a:effectLst/>
                <a:latin typeface="Arial" panose="020B0604020202020204" pitchFamily="34" charset="0"/>
                <a:ea typeface="Calibri" panose="020F0502020204030204" pitchFamily="34" charset="0"/>
                <a:cs typeface="Arial" panose="020B0604020202020204" pitchFamily="34" charset="0"/>
              </a:rPr>
              <a:t> (Accessed: 26 August 2022); Sharma, M. (2021) </a:t>
            </a:r>
            <a:r>
              <a:rPr lang="en-GB" sz="1400" i="1" dirty="0">
                <a:effectLst/>
                <a:latin typeface="Arial" panose="020B0604020202020204" pitchFamily="34" charset="0"/>
                <a:ea typeface="Calibri" panose="020F0502020204030204" pitchFamily="34" charset="0"/>
                <a:cs typeface="Arial" panose="020B0604020202020204" pitchFamily="34" charset="0"/>
              </a:rPr>
              <a:t>Business risk losing a third of workers if Hybrid Working is abolished. </a:t>
            </a:r>
            <a:r>
              <a:rPr lang="en-GB" sz="1400" dirty="0">
                <a:effectLst/>
                <a:latin typeface="Arial" panose="020B0604020202020204" pitchFamily="34" charset="0"/>
                <a:ea typeface="Calibri" panose="020F0502020204030204" pitchFamily="34" charset="0"/>
                <a:cs typeface="Arial" panose="020B0604020202020204" pitchFamily="34" charset="0"/>
              </a:rPr>
              <a:t>Available at: </a:t>
            </a:r>
            <a:r>
              <a:rPr lang="en-GB" sz="14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5"/>
              </a:rPr>
              <a:t>https://www.hrreview.co.uk/hr-news/businesses-risk-losing-a-third-of-their-workforce-if-hybrid-working-is-abolished/136043</a:t>
            </a:r>
            <a:r>
              <a:rPr lang="en-GB" sz="1400" dirty="0">
                <a:effectLst/>
                <a:latin typeface="Arial" panose="020B0604020202020204" pitchFamily="34" charset="0"/>
                <a:ea typeface="Calibri" panose="020F0502020204030204" pitchFamily="34" charset="0"/>
                <a:cs typeface="Arial" panose="020B0604020202020204" pitchFamily="34" charset="0"/>
              </a:rPr>
              <a:t> (Accessed: 27 August 2022).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29529890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1565</TotalTime>
  <Words>1531</Words>
  <Application>Microsoft Office PowerPoint</Application>
  <PresentationFormat>Custom</PresentationFormat>
  <Paragraphs>61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Ceredigion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Davies</dc:creator>
  <cp:lastModifiedBy>Daniel Davies</cp:lastModifiedBy>
  <cp:revision>28</cp:revision>
  <dcterms:created xsi:type="dcterms:W3CDTF">2022-08-29T13:15:21Z</dcterms:created>
  <dcterms:modified xsi:type="dcterms:W3CDTF">2022-10-06T18:50:15Z</dcterms:modified>
</cp:coreProperties>
</file>