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63" r:id="rId6"/>
    <p:sldId id="257" r:id="rId7"/>
    <p:sldId id="264" r:id="rId8"/>
    <p:sldId id="269" r:id="rId9"/>
    <p:sldId id="270" r:id="rId10"/>
    <p:sldId id="268" r:id="rId11"/>
    <p:sldId id="273" r:id="rId12"/>
    <p:sldId id="271"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122" d="100"/>
          <a:sy n="122" d="100"/>
        </p:scale>
        <p:origin x="3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26DE21-2708-4EE2-ACB3-CAF676D6A72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325337B-D571-4B6D-9B61-4765E6B97220}">
      <dgm:prSet/>
      <dgm:spPr/>
      <dgm:t>
        <a:bodyPr/>
        <a:lstStyle/>
        <a:p>
          <a:r>
            <a:rPr lang="en-GB"/>
            <a:t>Lays out what research has been done by others which is relevant to your research aim/objectives</a:t>
          </a:r>
          <a:br>
            <a:rPr lang="en-GB"/>
          </a:br>
          <a:endParaRPr lang="en-US"/>
        </a:p>
      </dgm:t>
    </dgm:pt>
    <dgm:pt modelId="{F1675BEC-9D1A-440A-A17D-AE26DC71CCC4}" type="parTrans" cxnId="{152EDB13-0575-4CE3-A431-932BF185F16A}">
      <dgm:prSet/>
      <dgm:spPr/>
      <dgm:t>
        <a:bodyPr/>
        <a:lstStyle/>
        <a:p>
          <a:endParaRPr lang="en-US"/>
        </a:p>
      </dgm:t>
    </dgm:pt>
    <dgm:pt modelId="{3658224D-5033-4914-B668-6FC7FAA3556F}" type="sibTrans" cxnId="{152EDB13-0575-4CE3-A431-932BF185F16A}">
      <dgm:prSet/>
      <dgm:spPr/>
      <dgm:t>
        <a:bodyPr/>
        <a:lstStyle/>
        <a:p>
          <a:endParaRPr lang="en-US"/>
        </a:p>
      </dgm:t>
    </dgm:pt>
    <dgm:pt modelId="{F041A021-A0D7-44E7-BCBA-8EECB21EED35}">
      <dgm:prSet/>
      <dgm:spPr/>
      <dgm:t>
        <a:bodyPr/>
        <a:lstStyle/>
        <a:p>
          <a:r>
            <a:rPr lang="en-GB"/>
            <a:t>Presents work of others in a clear, interesting and progressive manner ( to build up a logical picture)</a:t>
          </a:r>
          <a:br>
            <a:rPr lang="en-GB"/>
          </a:br>
          <a:endParaRPr lang="en-US"/>
        </a:p>
      </dgm:t>
    </dgm:pt>
    <dgm:pt modelId="{6E63AF9A-9DCB-4942-931D-32904288513D}" type="parTrans" cxnId="{A9D659F5-5CBF-4118-AFA3-E40EB6231A50}">
      <dgm:prSet/>
      <dgm:spPr/>
      <dgm:t>
        <a:bodyPr/>
        <a:lstStyle/>
        <a:p>
          <a:endParaRPr lang="en-US"/>
        </a:p>
      </dgm:t>
    </dgm:pt>
    <dgm:pt modelId="{36D96AC4-D780-47B7-9C3B-48782E673BD8}" type="sibTrans" cxnId="{A9D659F5-5CBF-4118-AFA3-E40EB6231A50}">
      <dgm:prSet/>
      <dgm:spPr/>
      <dgm:t>
        <a:bodyPr/>
        <a:lstStyle/>
        <a:p>
          <a:endParaRPr lang="en-US"/>
        </a:p>
      </dgm:t>
    </dgm:pt>
    <dgm:pt modelId="{40396B2B-FE82-4F50-89D7-2F0431B730AA}">
      <dgm:prSet/>
      <dgm:spPr/>
      <dgm:t>
        <a:bodyPr/>
        <a:lstStyle/>
        <a:p>
          <a:r>
            <a:rPr lang="en-GB"/>
            <a:t>Provides evidence of in-depth critical evaluation</a:t>
          </a:r>
          <a:br>
            <a:rPr lang="en-GB"/>
          </a:br>
          <a:endParaRPr lang="en-US"/>
        </a:p>
      </dgm:t>
    </dgm:pt>
    <dgm:pt modelId="{88E1FFF9-8E46-47CC-906C-416B39311362}" type="parTrans" cxnId="{D96F9DFF-DEBA-4187-907B-1222318AD34F}">
      <dgm:prSet/>
      <dgm:spPr/>
      <dgm:t>
        <a:bodyPr/>
        <a:lstStyle/>
        <a:p>
          <a:endParaRPr lang="en-US"/>
        </a:p>
      </dgm:t>
    </dgm:pt>
    <dgm:pt modelId="{BEE315F8-303A-43C6-B84C-DB7BA0B606C0}" type="sibTrans" cxnId="{D96F9DFF-DEBA-4187-907B-1222318AD34F}">
      <dgm:prSet/>
      <dgm:spPr/>
      <dgm:t>
        <a:bodyPr/>
        <a:lstStyle/>
        <a:p>
          <a:endParaRPr lang="en-US"/>
        </a:p>
      </dgm:t>
    </dgm:pt>
    <dgm:pt modelId="{4748D666-DF0B-4B7F-A868-57D5F014A10B}">
      <dgm:prSet/>
      <dgm:spPr/>
      <dgm:t>
        <a:bodyPr/>
        <a:lstStyle/>
        <a:p>
          <a:r>
            <a:rPr lang="en-GB"/>
            <a:t>Highlights important/emerging issues</a:t>
          </a:r>
          <a:br>
            <a:rPr lang="en-GB"/>
          </a:br>
          <a:endParaRPr lang="en-US"/>
        </a:p>
      </dgm:t>
    </dgm:pt>
    <dgm:pt modelId="{78217407-6121-4B97-B419-6B5810162357}" type="parTrans" cxnId="{E15115BB-13D9-45FA-A368-EBB27FB7E416}">
      <dgm:prSet/>
      <dgm:spPr/>
      <dgm:t>
        <a:bodyPr/>
        <a:lstStyle/>
        <a:p>
          <a:endParaRPr lang="en-US"/>
        </a:p>
      </dgm:t>
    </dgm:pt>
    <dgm:pt modelId="{6D3E4E84-4AC3-4197-BA7F-B8DA6BB649E0}" type="sibTrans" cxnId="{E15115BB-13D9-45FA-A368-EBB27FB7E416}">
      <dgm:prSet/>
      <dgm:spPr/>
      <dgm:t>
        <a:bodyPr/>
        <a:lstStyle/>
        <a:p>
          <a:endParaRPr lang="en-US"/>
        </a:p>
      </dgm:t>
    </dgm:pt>
    <dgm:pt modelId="{5E4651ED-E9C9-4F63-8004-B026C7BB0AC8}">
      <dgm:prSet/>
      <dgm:spPr/>
      <dgm:t>
        <a:bodyPr/>
        <a:lstStyle/>
        <a:p>
          <a:r>
            <a:rPr lang="en-GB"/>
            <a:t>Cites a variety of relevant and appropriate sources properly</a:t>
          </a:r>
          <a:endParaRPr lang="en-US"/>
        </a:p>
      </dgm:t>
    </dgm:pt>
    <dgm:pt modelId="{93208872-FD4B-41EB-BFB5-5C67EA559B7F}" type="parTrans" cxnId="{6BAB2E24-6C79-4651-B122-DDD1D382AD27}">
      <dgm:prSet/>
      <dgm:spPr/>
      <dgm:t>
        <a:bodyPr/>
        <a:lstStyle/>
        <a:p>
          <a:endParaRPr lang="en-US"/>
        </a:p>
      </dgm:t>
    </dgm:pt>
    <dgm:pt modelId="{87502800-981A-403F-8FFF-6564E63BED28}" type="sibTrans" cxnId="{6BAB2E24-6C79-4651-B122-DDD1D382AD27}">
      <dgm:prSet/>
      <dgm:spPr/>
      <dgm:t>
        <a:bodyPr/>
        <a:lstStyle/>
        <a:p>
          <a:endParaRPr lang="en-US"/>
        </a:p>
      </dgm:t>
    </dgm:pt>
    <dgm:pt modelId="{28FCDB0C-3EE1-41B5-812F-5E2CF0ED2FF5}" type="pres">
      <dgm:prSet presAssocID="{AC26DE21-2708-4EE2-ACB3-CAF676D6A720}" presName="linear" presStyleCnt="0">
        <dgm:presLayoutVars>
          <dgm:animLvl val="lvl"/>
          <dgm:resizeHandles val="exact"/>
        </dgm:presLayoutVars>
      </dgm:prSet>
      <dgm:spPr/>
    </dgm:pt>
    <dgm:pt modelId="{62FD1349-66B5-4FB5-990C-EC3F3CFAF93A}" type="pres">
      <dgm:prSet presAssocID="{B325337B-D571-4B6D-9B61-4765E6B97220}" presName="parentText" presStyleLbl="node1" presStyleIdx="0" presStyleCnt="5">
        <dgm:presLayoutVars>
          <dgm:chMax val="0"/>
          <dgm:bulletEnabled val="1"/>
        </dgm:presLayoutVars>
      </dgm:prSet>
      <dgm:spPr/>
    </dgm:pt>
    <dgm:pt modelId="{F2E3E0C7-9594-40AC-B007-DEA270CF09DD}" type="pres">
      <dgm:prSet presAssocID="{3658224D-5033-4914-B668-6FC7FAA3556F}" presName="spacer" presStyleCnt="0"/>
      <dgm:spPr/>
    </dgm:pt>
    <dgm:pt modelId="{0914D1FB-CA2E-48A9-A8C5-7D9B6A3A2BA3}" type="pres">
      <dgm:prSet presAssocID="{F041A021-A0D7-44E7-BCBA-8EECB21EED35}" presName="parentText" presStyleLbl="node1" presStyleIdx="1" presStyleCnt="5">
        <dgm:presLayoutVars>
          <dgm:chMax val="0"/>
          <dgm:bulletEnabled val="1"/>
        </dgm:presLayoutVars>
      </dgm:prSet>
      <dgm:spPr/>
    </dgm:pt>
    <dgm:pt modelId="{A85EEEBE-1624-4323-823A-4383AA3F30F2}" type="pres">
      <dgm:prSet presAssocID="{36D96AC4-D780-47B7-9C3B-48782E673BD8}" presName="spacer" presStyleCnt="0"/>
      <dgm:spPr/>
    </dgm:pt>
    <dgm:pt modelId="{0BC1BC95-8042-4623-A030-A6F215D048E4}" type="pres">
      <dgm:prSet presAssocID="{40396B2B-FE82-4F50-89D7-2F0431B730AA}" presName="parentText" presStyleLbl="node1" presStyleIdx="2" presStyleCnt="5">
        <dgm:presLayoutVars>
          <dgm:chMax val="0"/>
          <dgm:bulletEnabled val="1"/>
        </dgm:presLayoutVars>
      </dgm:prSet>
      <dgm:spPr/>
    </dgm:pt>
    <dgm:pt modelId="{98D6B25A-45AE-49D2-AEA6-D5A03DF13424}" type="pres">
      <dgm:prSet presAssocID="{BEE315F8-303A-43C6-B84C-DB7BA0B606C0}" presName="spacer" presStyleCnt="0"/>
      <dgm:spPr/>
    </dgm:pt>
    <dgm:pt modelId="{4EAA84C0-71B6-4F3D-858A-ED38FFD9FC84}" type="pres">
      <dgm:prSet presAssocID="{4748D666-DF0B-4B7F-A868-57D5F014A10B}" presName="parentText" presStyleLbl="node1" presStyleIdx="3" presStyleCnt="5">
        <dgm:presLayoutVars>
          <dgm:chMax val="0"/>
          <dgm:bulletEnabled val="1"/>
        </dgm:presLayoutVars>
      </dgm:prSet>
      <dgm:spPr/>
    </dgm:pt>
    <dgm:pt modelId="{E4FA0EF0-FE7B-40ED-838C-4D424EB21E88}" type="pres">
      <dgm:prSet presAssocID="{6D3E4E84-4AC3-4197-BA7F-B8DA6BB649E0}" presName="spacer" presStyleCnt="0"/>
      <dgm:spPr/>
    </dgm:pt>
    <dgm:pt modelId="{C3B8B17B-D7C8-4F0B-A58E-398434946A45}" type="pres">
      <dgm:prSet presAssocID="{5E4651ED-E9C9-4F63-8004-B026C7BB0AC8}" presName="parentText" presStyleLbl="node1" presStyleIdx="4" presStyleCnt="5">
        <dgm:presLayoutVars>
          <dgm:chMax val="0"/>
          <dgm:bulletEnabled val="1"/>
        </dgm:presLayoutVars>
      </dgm:prSet>
      <dgm:spPr/>
    </dgm:pt>
  </dgm:ptLst>
  <dgm:cxnLst>
    <dgm:cxn modelId="{152EDB13-0575-4CE3-A431-932BF185F16A}" srcId="{AC26DE21-2708-4EE2-ACB3-CAF676D6A720}" destId="{B325337B-D571-4B6D-9B61-4765E6B97220}" srcOrd="0" destOrd="0" parTransId="{F1675BEC-9D1A-440A-A17D-AE26DC71CCC4}" sibTransId="{3658224D-5033-4914-B668-6FC7FAA3556F}"/>
    <dgm:cxn modelId="{6BAB2E24-6C79-4651-B122-DDD1D382AD27}" srcId="{AC26DE21-2708-4EE2-ACB3-CAF676D6A720}" destId="{5E4651ED-E9C9-4F63-8004-B026C7BB0AC8}" srcOrd="4" destOrd="0" parTransId="{93208872-FD4B-41EB-BFB5-5C67EA559B7F}" sibTransId="{87502800-981A-403F-8FFF-6564E63BED28}"/>
    <dgm:cxn modelId="{F341D740-66CA-4F94-9E51-357542EC46AA}" type="presOf" srcId="{F041A021-A0D7-44E7-BCBA-8EECB21EED35}" destId="{0914D1FB-CA2E-48A9-A8C5-7D9B6A3A2BA3}" srcOrd="0" destOrd="0" presId="urn:microsoft.com/office/officeart/2005/8/layout/vList2"/>
    <dgm:cxn modelId="{7A160C67-EAC2-4C19-A4E4-2D48B3F6A866}" type="presOf" srcId="{5E4651ED-E9C9-4F63-8004-B026C7BB0AC8}" destId="{C3B8B17B-D7C8-4F0B-A58E-398434946A45}" srcOrd="0" destOrd="0" presId="urn:microsoft.com/office/officeart/2005/8/layout/vList2"/>
    <dgm:cxn modelId="{B089DC89-10A2-4DC8-9AA1-0AC562F7D723}" type="presOf" srcId="{AC26DE21-2708-4EE2-ACB3-CAF676D6A720}" destId="{28FCDB0C-3EE1-41B5-812F-5E2CF0ED2FF5}" srcOrd="0" destOrd="0" presId="urn:microsoft.com/office/officeart/2005/8/layout/vList2"/>
    <dgm:cxn modelId="{5525D7B3-C31F-4191-BD6F-78AC5203C640}" type="presOf" srcId="{4748D666-DF0B-4B7F-A868-57D5F014A10B}" destId="{4EAA84C0-71B6-4F3D-858A-ED38FFD9FC84}" srcOrd="0" destOrd="0" presId="urn:microsoft.com/office/officeart/2005/8/layout/vList2"/>
    <dgm:cxn modelId="{E15115BB-13D9-45FA-A368-EBB27FB7E416}" srcId="{AC26DE21-2708-4EE2-ACB3-CAF676D6A720}" destId="{4748D666-DF0B-4B7F-A868-57D5F014A10B}" srcOrd="3" destOrd="0" parTransId="{78217407-6121-4B97-B419-6B5810162357}" sibTransId="{6D3E4E84-4AC3-4197-BA7F-B8DA6BB649E0}"/>
    <dgm:cxn modelId="{20D36FE1-78E8-4A33-B831-64C502DA4DB1}" type="presOf" srcId="{B325337B-D571-4B6D-9B61-4765E6B97220}" destId="{62FD1349-66B5-4FB5-990C-EC3F3CFAF93A}" srcOrd="0" destOrd="0" presId="urn:microsoft.com/office/officeart/2005/8/layout/vList2"/>
    <dgm:cxn modelId="{F31C60EA-778E-4B38-BE9D-69F821B4E05C}" type="presOf" srcId="{40396B2B-FE82-4F50-89D7-2F0431B730AA}" destId="{0BC1BC95-8042-4623-A030-A6F215D048E4}" srcOrd="0" destOrd="0" presId="urn:microsoft.com/office/officeart/2005/8/layout/vList2"/>
    <dgm:cxn modelId="{A9D659F5-5CBF-4118-AFA3-E40EB6231A50}" srcId="{AC26DE21-2708-4EE2-ACB3-CAF676D6A720}" destId="{F041A021-A0D7-44E7-BCBA-8EECB21EED35}" srcOrd="1" destOrd="0" parTransId="{6E63AF9A-9DCB-4942-931D-32904288513D}" sibTransId="{36D96AC4-D780-47B7-9C3B-48782E673BD8}"/>
    <dgm:cxn modelId="{D96F9DFF-DEBA-4187-907B-1222318AD34F}" srcId="{AC26DE21-2708-4EE2-ACB3-CAF676D6A720}" destId="{40396B2B-FE82-4F50-89D7-2F0431B730AA}" srcOrd="2" destOrd="0" parTransId="{88E1FFF9-8E46-47CC-906C-416B39311362}" sibTransId="{BEE315F8-303A-43C6-B84C-DB7BA0B606C0}"/>
    <dgm:cxn modelId="{67E7376B-A8BF-4F52-A392-732AC227165A}" type="presParOf" srcId="{28FCDB0C-3EE1-41B5-812F-5E2CF0ED2FF5}" destId="{62FD1349-66B5-4FB5-990C-EC3F3CFAF93A}" srcOrd="0" destOrd="0" presId="urn:microsoft.com/office/officeart/2005/8/layout/vList2"/>
    <dgm:cxn modelId="{A57E4F55-ED61-4DB6-AC27-E7173B4C007D}" type="presParOf" srcId="{28FCDB0C-3EE1-41B5-812F-5E2CF0ED2FF5}" destId="{F2E3E0C7-9594-40AC-B007-DEA270CF09DD}" srcOrd="1" destOrd="0" presId="urn:microsoft.com/office/officeart/2005/8/layout/vList2"/>
    <dgm:cxn modelId="{0D42ABFE-EA8F-44A6-84A0-200FEEB5E7F3}" type="presParOf" srcId="{28FCDB0C-3EE1-41B5-812F-5E2CF0ED2FF5}" destId="{0914D1FB-CA2E-48A9-A8C5-7D9B6A3A2BA3}" srcOrd="2" destOrd="0" presId="urn:microsoft.com/office/officeart/2005/8/layout/vList2"/>
    <dgm:cxn modelId="{1CC97AB5-78B4-430C-A1F7-04E39799F87D}" type="presParOf" srcId="{28FCDB0C-3EE1-41B5-812F-5E2CF0ED2FF5}" destId="{A85EEEBE-1624-4323-823A-4383AA3F30F2}" srcOrd="3" destOrd="0" presId="urn:microsoft.com/office/officeart/2005/8/layout/vList2"/>
    <dgm:cxn modelId="{5356FC11-EBAE-4C56-83A8-4E09143DEE3C}" type="presParOf" srcId="{28FCDB0C-3EE1-41B5-812F-5E2CF0ED2FF5}" destId="{0BC1BC95-8042-4623-A030-A6F215D048E4}" srcOrd="4" destOrd="0" presId="urn:microsoft.com/office/officeart/2005/8/layout/vList2"/>
    <dgm:cxn modelId="{05672F5B-E8D7-4955-826C-B4FC572DD828}" type="presParOf" srcId="{28FCDB0C-3EE1-41B5-812F-5E2CF0ED2FF5}" destId="{98D6B25A-45AE-49D2-AEA6-D5A03DF13424}" srcOrd="5" destOrd="0" presId="urn:microsoft.com/office/officeart/2005/8/layout/vList2"/>
    <dgm:cxn modelId="{5FD0E192-252B-4D11-924B-BFF3F3EC72D7}" type="presParOf" srcId="{28FCDB0C-3EE1-41B5-812F-5E2CF0ED2FF5}" destId="{4EAA84C0-71B6-4F3D-858A-ED38FFD9FC84}" srcOrd="6" destOrd="0" presId="urn:microsoft.com/office/officeart/2005/8/layout/vList2"/>
    <dgm:cxn modelId="{E0ACAE88-F3B0-4250-9963-C0EC46704331}" type="presParOf" srcId="{28FCDB0C-3EE1-41B5-812F-5E2CF0ED2FF5}" destId="{E4FA0EF0-FE7B-40ED-838C-4D424EB21E88}" srcOrd="7" destOrd="0" presId="urn:microsoft.com/office/officeart/2005/8/layout/vList2"/>
    <dgm:cxn modelId="{B8F4FDD8-3196-4658-A911-98068A85702D}" type="presParOf" srcId="{28FCDB0C-3EE1-41B5-812F-5E2CF0ED2FF5}" destId="{C3B8B17B-D7C8-4F0B-A58E-398434946A4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0798C061-5F2C-4E71-8DFB-720DC4111587}" type="presOf" srcId="{4A08F6CF-4262-4CCD-844A-63DD670AC42E}" destId="{7B890F18-D3EA-4ACF-8A00-9B63C413C921}" srcOrd="0" destOrd="0" presId="urn:microsoft.com/office/officeart/2005/8/layout/arrow5"/>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1289531" y="1027267"/>
        <a:ext cx="1136975" cy="1117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034359" y="417154"/>
          <a:ext cx="3316081" cy="3316081"/>
        </a:xfrm>
        <a:prstGeom prst="blockArc">
          <a:avLst>
            <a:gd name="adj1" fmla="val 13114286"/>
            <a:gd name="adj2" fmla="val 16200000"/>
            <a:gd name="adj3" fmla="val 3892"/>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034359" y="417154"/>
          <a:ext cx="3316081" cy="3316081"/>
        </a:xfrm>
        <a:prstGeom prst="blockArc">
          <a:avLst>
            <a:gd name="adj1" fmla="val 10028571"/>
            <a:gd name="adj2" fmla="val 13114286"/>
            <a:gd name="adj3" fmla="val 3892"/>
          </a:avLst>
        </a:prstGeom>
        <a:solidFill>
          <a:schemeClr val="accent3">
            <a:hueOff val="2258833"/>
            <a:satOff val="83333"/>
            <a:lumOff val="-12255"/>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034359" y="417154"/>
          <a:ext cx="3316081" cy="3316081"/>
        </a:xfrm>
        <a:prstGeom prst="blockArc">
          <a:avLst>
            <a:gd name="adj1" fmla="val 6942857"/>
            <a:gd name="adj2" fmla="val 10028571"/>
            <a:gd name="adj3" fmla="val 3892"/>
          </a:avLst>
        </a:prstGeom>
        <a:solidFill>
          <a:schemeClr val="accent3">
            <a:hueOff val="1807066"/>
            <a:satOff val="66667"/>
            <a:lumOff val="-9804"/>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034359" y="417154"/>
          <a:ext cx="3316081" cy="3316081"/>
        </a:xfrm>
        <a:prstGeom prst="blockArc">
          <a:avLst>
            <a:gd name="adj1" fmla="val 3857143"/>
            <a:gd name="adj2" fmla="val 6942857"/>
            <a:gd name="adj3" fmla="val 3892"/>
          </a:avLst>
        </a:prstGeom>
        <a:solidFill>
          <a:schemeClr val="accent3">
            <a:hueOff val="1355300"/>
            <a:satOff val="50000"/>
            <a:lumOff val="-7353"/>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034359" y="417154"/>
          <a:ext cx="3316081" cy="3316081"/>
        </a:xfrm>
        <a:prstGeom prst="blockArc">
          <a:avLst>
            <a:gd name="adj1" fmla="val 771429"/>
            <a:gd name="adj2" fmla="val 3857143"/>
            <a:gd name="adj3" fmla="val 3892"/>
          </a:avLst>
        </a:prstGeom>
        <a:solidFill>
          <a:schemeClr val="accent3">
            <a:hueOff val="903533"/>
            <a:satOff val="33333"/>
            <a:lumOff val="-4902"/>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034359" y="417154"/>
          <a:ext cx="3316081" cy="3316081"/>
        </a:xfrm>
        <a:prstGeom prst="blockArc">
          <a:avLst>
            <a:gd name="adj1" fmla="val 19285714"/>
            <a:gd name="adj2" fmla="val 771429"/>
            <a:gd name="adj3" fmla="val 3892"/>
          </a:avLst>
        </a:prstGeom>
        <a:solidFill>
          <a:schemeClr val="accent3">
            <a:hueOff val="451767"/>
            <a:satOff val="16667"/>
            <a:lumOff val="-2451"/>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034359" y="417154"/>
          <a:ext cx="3316081" cy="3316081"/>
        </a:xfrm>
        <a:prstGeom prst="blockArc">
          <a:avLst>
            <a:gd name="adj1" fmla="val 16200000"/>
            <a:gd name="adj2" fmla="val 19285714"/>
            <a:gd name="adj3" fmla="val 3892"/>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052166" y="1434961"/>
          <a:ext cx="1280467" cy="1280467"/>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1" kern="1200" dirty="0"/>
            <a:t>Key words</a:t>
          </a:r>
        </a:p>
      </dsp:txBody>
      <dsp:txXfrm>
        <a:off x="2239686" y="1622481"/>
        <a:ext cx="905427" cy="905427"/>
      </dsp:txXfrm>
    </dsp:sp>
    <dsp:sp modelId="{DF30D5D8-FCEA-41A9-B276-90C56950A2E2}">
      <dsp:nvSpPr>
        <dsp:cNvPr id="0" name=""/>
        <dsp:cNvSpPr/>
      </dsp:nvSpPr>
      <dsp:spPr>
        <a:xfrm>
          <a:off x="2244236" y="1258"/>
          <a:ext cx="896327" cy="896327"/>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Identify</a:t>
          </a:r>
        </a:p>
      </dsp:txBody>
      <dsp:txXfrm>
        <a:off x="2375500" y="132522"/>
        <a:ext cx="633799" cy="633799"/>
      </dsp:txXfrm>
    </dsp:sp>
    <dsp:sp modelId="{4DC5A805-A8F7-4792-AC87-C20EEF35618A}">
      <dsp:nvSpPr>
        <dsp:cNvPr id="0" name=""/>
        <dsp:cNvSpPr/>
      </dsp:nvSpPr>
      <dsp:spPr>
        <a:xfrm>
          <a:off x="3515316" y="613378"/>
          <a:ext cx="896327" cy="896327"/>
        </a:xfrm>
        <a:prstGeom prst="ellipse">
          <a:avLst/>
        </a:prstGeom>
        <a:solidFill>
          <a:schemeClr val="accent3">
            <a:hueOff val="451767"/>
            <a:satOff val="16667"/>
            <a:lumOff val="-245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Assess</a:t>
          </a:r>
        </a:p>
      </dsp:txBody>
      <dsp:txXfrm>
        <a:off x="3646580" y="744642"/>
        <a:ext cx="633799" cy="633799"/>
      </dsp:txXfrm>
    </dsp:sp>
    <dsp:sp modelId="{A217857D-EEF7-4BA1-A385-455AFEAFE818}">
      <dsp:nvSpPr>
        <dsp:cNvPr id="0" name=""/>
        <dsp:cNvSpPr/>
      </dsp:nvSpPr>
      <dsp:spPr>
        <a:xfrm>
          <a:off x="3829247" y="1988799"/>
          <a:ext cx="896327" cy="896327"/>
        </a:xfrm>
        <a:prstGeom prst="ellipse">
          <a:avLst/>
        </a:prstGeom>
        <a:solidFill>
          <a:schemeClr val="accent3">
            <a:hueOff val="903533"/>
            <a:satOff val="33333"/>
            <a:lumOff val="-490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Evaluate</a:t>
          </a:r>
        </a:p>
      </dsp:txBody>
      <dsp:txXfrm>
        <a:off x="3960511" y="2120063"/>
        <a:ext cx="633799" cy="633799"/>
      </dsp:txXfrm>
    </dsp:sp>
    <dsp:sp modelId="{714E7489-D5EA-4493-AFD8-1494D9B6149E}">
      <dsp:nvSpPr>
        <dsp:cNvPr id="0" name=""/>
        <dsp:cNvSpPr/>
      </dsp:nvSpPr>
      <dsp:spPr>
        <a:xfrm>
          <a:off x="2949632" y="3091802"/>
          <a:ext cx="896327" cy="896327"/>
        </a:xfrm>
        <a:prstGeom prst="ellipse">
          <a:avLst/>
        </a:prstGeom>
        <a:solidFill>
          <a:schemeClr val="accent3">
            <a:hueOff val="1355300"/>
            <a:satOff val="50000"/>
            <a:lumOff val="-7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Explore</a:t>
          </a:r>
        </a:p>
      </dsp:txBody>
      <dsp:txXfrm>
        <a:off x="3080896" y="3223066"/>
        <a:ext cx="633799" cy="633799"/>
      </dsp:txXfrm>
    </dsp:sp>
    <dsp:sp modelId="{B2FFA93E-35B7-48DB-9FD5-6DCA9EBFB46E}">
      <dsp:nvSpPr>
        <dsp:cNvPr id="0" name=""/>
        <dsp:cNvSpPr/>
      </dsp:nvSpPr>
      <dsp:spPr>
        <a:xfrm>
          <a:off x="1538839" y="3091802"/>
          <a:ext cx="896327" cy="896327"/>
        </a:xfrm>
        <a:prstGeom prst="ellipse">
          <a:avLst/>
        </a:prstGeom>
        <a:solidFill>
          <a:schemeClr val="accent3">
            <a:hueOff val="1807066"/>
            <a:satOff val="66667"/>
            <a:lumOff val="-980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Outline</a:t>
          </a:r>
        </a:p>
      </dsp:txBody>
      <dsp:txXfrm>
        <a:off x="1670103" y="3223066"/>
        <a:ext cx="633799" cy="633799"/>
      </dsp:txXfrm>
    </dsp:sp>
    <dsp:sp modelId="{2A23BD22-8BB4-4C77-B9CE-ECEDB91956EB}">
      <dsp:nvSpPr>
        <dsp:cNvPr id="0" name=""/>
        <dsp:cNvSpPr/>
      </dsp:nvSpPr>
      <dsp:spPr>
        <a:xfrm>
          <a:off x="659224" y="1988799"/>
          <a:ext cx="896327" cy="896327"/>
        </a:xfrm>
        <a:prstGeom prst="ellipse">
          <a:avLst/>
        </a:prstGeom>
        <a:solidFill>
          <a:schemeClr val="accent3">
            <a:hueOff val="2258833"/>
            <a:satOff val="83333"/>
            <a:lumOff val="-1225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Discuss</a:t>
          </a:r>
        </a:p>
      </dsp:txBody>
      <dsp:txXfrm>
        <a:off x="790488" y="2120063"/>
        <a:ext cx="633799" cy="633799"/>
      </dsp:txXfrm>
    </dsp:sp>
    <dsp:sp modelId="{BF14948F-4552-4B17-BB91-EFD88E0AA26B}">
      <dsp:nvSpPr>
        <dsp:cNvPr id="0" name=""/>
        <dsp:cNvSpPr/>
      </dsp:nvSpPr>
      <dsp:spPr>
        <a:xfrm>
          <a:off x="973155" y="613378"/>
          <a:ext cx="896327" cy="896327"/>
        </a:xfrm>
        <a:prstGeom prst="ellipse">
          <a:avLst/>
        </a:prstGeom>
        <a:solidFill>
          <a:schemeClr val="accent3">
            <a:hueOff val="2710599"/>
            <a:satOff val="100000"/>
            <a:lumOff val="-1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Analyse</a:t>
          </a:r>
        </a:p>
      </dsp:txBody>
      <dsp:txXfrm>
        <a:off x="1104419" y="744642"/>
        <a:ext cx="633799" cy="6337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D1349-66B5-4FB5-990C-EC3F3CFAF93A}">
      <dsp:nvSpPr>
        <dsp:cNvPr id="0" name=""/>
        <dsp:cNvSpPr/>
      </dsp:nvSpPr>
      <dsp:spPr>
        <a:xfrm>
          <a:off x="0" y="3087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Lays out what research has been done by others which is relevant to your research aim/objectives</a:t>
          </a:r>
          <a:br>
            <a:rPr lang="en-GB" sz="1900" kern="1200"/>
          </a:br>
          <a:endParaRPr lang="en-US" sz="1900" kern="1200"/>
        </a:p>
      </dsp:txBody>
      <dsp:txXfrm>
        <a:off x="51003" y="81881"/>
        <a:ext cx="6161634" cy="942803"/>
      </dsp:txXfrm>
    </dsp:sp>
    <dsp:sp modelId="{0914D1FB-CA2E-48A9-A8C5-7D9B6A3A2BA3}">
      <dsp:nvSpPr>
        <dsp:cNvPr id="0" name=""/>
        <dsp:cNvSpPr/>
      </dsp:nvSpPr>
      <dsp:spPr>
        <a:xfrm>
          <a:off x="0" y="1130408"/>
          <a:ext cx="626364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Presents work of others in a clear, interesting and progressive manner ( to build up a logical picture)</a:t>
          </a:r>
          <a:br>
            <a:rPr lang="en-GB" sz="1900" kern="1200"/>
          </a:br>
          <a:endParaRPr lang="en-US" sz="1900" kern="1200"/>
        </a:p>
      </dsp:txBody>
      <dsp:txXfrm>
        <a:off x="51003" y="1181411"/>
        <a:ext cx="6161634" cy="942803"/>
      </dsp:txXfrm>
    </dsp:sp>
    <dsp:sp modelId="{0BC1BC95-8042-4623-A030-A6F215D048E4}">
      <dsp:nvSpPr>
        <dsp:cNvPr id="0" name=""/>
        <dsp:cNvSpPr/>
      </dsp:nvSpPr>
      <dsp:spPr>
        <a:xfrm>
          <a:off x="0" y="2229939"/>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Provides evidence of in-depth critical evaluation</a:t>
          </a:r>
          <a:br>
            <a:rPr lang="en-GB" sz="1900" kern="1200"/>
          </a:br>
          <a:endParaRPr lang="en-US" sz="1900" kern="1200"/>
        </a:p>
      </dsp:txBody>
      <dsp:txXfrm>
        <a:off x="51003" y="2280942"/>
        <a:ext cx="6161634" cy="942803"/>
      </dsp:txXfrm>
    </dsp:sp>
    <dsp:sp modelId="{4EAA84C0-71B6-4F3D-858A-ED38FFD9FC84}">
      <dsp:nvSpPr>
        <dsp:cNvPr id="0" name=""/>
        <dsp:cNvSpPr/>
      </dsp:nvSpPr>
      <dsp:spPr>
        <a:xfrm>
          <a:off x="0" y="3329468"/>
          <a:ext cx="626364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Highlights important/emerging issues</a:t>
          </a:r>
          <a:br>
            <a:rPr lang="en-GB" sz="1900" kern="1200"/>
          </a:br>
          <a:endParaRPr lang="en-US" sz="1900" kern="1200"/>
        </a:p>
      </dsp:txBody>
      <dsp:txXfrm>
        <a:off x="51003" y="3380471"/>
        <a:ext cx="6161634" cy="942803"/>
      </dsp:txXfrm>
    </dsp:sp>
    <dsp:sp modelId="{C3B8B17B-D7C8-4F0B-A58E-398434946A45}">
      <dsp:nvSpPr>
        <dsp:cNvPr id="0" name=""/>
        <dsp:cNvSpPr/>
      </dsp:nvSpPr>
      <dsp:spPr>
        <a:xfrm>
          <a:off x="0" y="442899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Cites a variety of relevant and appropriate sources properly</a:t>
          </a:r>
          <a:endParaRPr lang="en-US" sz="1900" kern="1200"/>
        </a:p>
      </dsp:txBody>
      <dsp:txXfrm>
        <a:off x="51003" y="4480001"/>
        <a:ext cx="6161634" cy="942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Literature review</a:t>
          </a:r>
        </a:p>
      </dsp:txBody>
      <dsp:txXfrm rot="-5400000">
        <a:off x="3242805" y="1345914"/>
        <a:ext cx="2140971" cy="1297558"/>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E66E7B-A300-44FA-B129-84BD10448281}" type="datetimeFigureOut">
              <a:rPr lang="en-GB" smtClean="0"/>
              <a:t>06/05/2024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98F51-C3DB-4853-9558-18F3E6D5B193}" type="slidenum">
              <a:rPr lang="en-GB" smtClean="0"/>
              <a:t>‹#›</a:t>
            </a:fld>
            <a:endParaRPr lang="en-GB"/>
          </a:p>
        </p:txBody>
      </p:sp>
    </p:spTree>
    <p:extLst>
      <p:ext uri="{BB962C8B-B14F-4D97-AF65-F5344CB8AC3E}">
        <p14:creationId xmlns:p14="http://schemas.microsoft.com/office/powerpoint/2010/main" val="1339325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437141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3278D-A3ED-49CC-8622-A467E9A24A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96A2E9-2E1E-4632-96CE-96D636ABF3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25C728-D211-45A1-88D8-571371544A5C}"/>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5" name="Footer Placeholder 4">
            <a:extLst>
              <a:ext uri="{FF2B5EF4-FFF2-40B4-BE49-F238E27FC236}">
                <a16:creationId xmlns:a16="http://schemas.microsoft.com/office/drawing/2014/main" id="{D0A9DFDF-E31E-4BBB-A168-F05655C7BF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E438EF-C2F0-4E8B-8D9C-57D515FE5DAB}"/>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275669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81DD-42D9-452A-B4CC-55C5486C23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C088A-6EA4-44FD-BAD1-2AE1A6E22C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7594F3-376D-4649-A220-853981B7FDD0}"/>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5" name="Footer Placeholder 4">
            <a:extLst>
              <a:ext uri="{FF2B5EF4-FFF2-40B4-BE49-F238E27FC236}">
                <a16:creationId xmlns:a16="http://schemas.microsoft.com/office/drawing/2014/main" id="{F22A2073-9E90-4264-9ED6-EDEF120E15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DC2E5B-AF51-42A5-B8C3-91B993D0033B}"/>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131807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8B5F-75F3-40A2-93A3-E9CC7E6563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5103D9-D152-491E-B84B-7DD39F45BA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EAA8BC-6406-45A5-8816-A4E07E18DB52}"/>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5" name="Footer Placeholder 4">
            <a:extLst>
              <a:ext uri="{FF2B5EF4-FFF2-40B4-BE49-F238E27FC236}">
                <a16:creationId xmlns:a16="http://schemas.microsoft.com/office/drawing/2014/main" id="{1C998583-F104-462A-991A-23818B0772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53FBA-2B1E-4CC0-AA46-2F528B9A13FD}"/>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331943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E20EC-0A19-4B08-9514-CB991FC5B0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31AC72-E0C9-4F7C-8800-D70A2E6E51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F92EA5-AE58-49C4-8960-CAB5082738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F9982E-38C5-4452-B539-4A45B5AFF04B}"/>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6" name="Footer Placeholder 5">
            <a:extLst>
              <a:ext uri="{FF2B5EF4-FFF2-40B4-BE49-F238E27FC236}">
                <a16:creationId xmlns:a16="http://schemas.microsoft.com/office/drawing/2014/main" id="{23652ED9-937D-4BD5-89BA-55B40E30D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88B2B2-1357-4540-BC6D-F68E69801113}"/>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48537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ACFF1-E324-48BF-B022-E82379F208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156BF3-5993-43F6-BBC2-CB2106779A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6F8E9A-C870-45CE-ADD6-079D1E2FD8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F4F613-8E80-4CBA-8B25-0DC874F6F3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F81042-1E0E-471A-B737-39A54C5DFD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EB61B0-884C-41BA-9321-B3FE66DB09C7}"/>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8" name="Footer Placeholder 7">
            <a:extLst>
              <a:ext uri="{FF2B5EF4-FFF2-40B4-BE49-F238E27FC236}">
                <a16:creationId xmlns:a16="http://schemas.microsoft.com/office/drawing/2014/main" id="{1C9F7554-FE29-44DB-B932-2976CB9CE0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C1F8F7-7742-4F46-8AF2-CA2458179093}"/>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3438285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B4A-BEA9-481D-BE06-71189C5A47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91CB0E-2FE3-4942-88DA-4322E82352C6}"/>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4" name="Footer Placeholder 3">
            <a:extLst>
              <a:ext uri="{FF2B5EF4-FFF2-40B4-BE49-F238E27FC236}">
                <a16:creationId xmlns:a16="http://schemas.microsoft.com/office/drawing/2014/main" id="{DDD6F789-8A81-4B32-909B-E8E6419DC9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35AD6C-CA49-4EF3-B2EB-B4DA99A69DC6}"/>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2797145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A5A65-20AC-4C80-B36B-F7AA6D3D1AFF}"/>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3" name="Footer Placeholder 2">
            <a:extLst>
              <a:ext uri="{FF2B5EF4-FFF2-40B4-BE49-F238E27FC236}">
                <a16:creationId xmlns:a16="http://schemas.microsoft.com/office/drawing/2014/main" id="{4E1758F0-948C-435C-8E79-EB6A5A77D6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CC5C86-5D38-4C4C-A25B-AC9DD4598591}"/>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2256416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F0847-6091-438D-846C-1E926D50B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E259FA-2785-40B5-8FEA-ECE6C6802D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B568A4-7DFB-4E0D-BBE4-E0F810874B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EC002-4329-423D-AFB4-1CF8ABBEAD9E}"/>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6" name="Footer Placeholder 5">
            <a:extLst>
              <a:ext uri="{FF2B5EF4-FFF2-40B4-BE49-F238E27FC236}">
                <a16:creationId xmlns:a16="http://schemas.microsoft.com/office/drawing/2014/main" id="{49D06D75-8F72-4049-8677-0219E98565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6075B1-2FDE-433F-B671-3D5C4D7FFF63}"/>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71466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80F7C-8535-4861-ADBF-D2B65199C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09A9D5-14F5-46CE-AD01-E0AD57B9B6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6224E-0B7B-46E1-B667-D32D214DCD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2F5A7C-9CB5-4E4C-B777-A0EA8E3C1A15}"/>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6" name="Footer Placeholder 5">
            <a:extLst>
              <a:ext uri="{FF2B5EF4-FFF2-40B4-BE49-F238E27FC236}">
                <a16:creationId xmlns:a16="http://schemas.microsoft.com/office/drawing/2014/main" id="{78991D31-1D17-404F-AB25-8697E52275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401FA-E953-4B71-AA69-F8AEDAC55237}"/>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2194849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19E7F-5085-467A-8839-764C0F670D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B0AE8F-003D-4D90-BE59-EC4D67BB27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AB0E5-E227-4CA3-8ED1-8114D706923F}"/>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5" name="Footer Placeholder 4">
            <a:extLst>
              <a:ext uri="{FF2B5EF4-FFF2-40B4-BE49-F238E27FC236}">
                <a16:creationId xmlns:a16="http://schemas.microsoft.com/office/drawing/2014/main" id="{3CF3A88F-442B-41F2-9988-8C8EBF801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B356D-3C44-4B1C-B3D8-1E9DFD72A2C7}"/>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3583726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E85246-1068-4E5B-A55C-EFA78BBF8D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FFF1A4-5429-45FC-87D5-6B28103180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F3CB33-CC64-4297-8D38-95523AB74871}"/>
              </a:ext>
            </a:extLst>
          </p:cNvPr>
          <p:cNvSpPr>
            <a:spLocks noGrp="1"/>
          </p:cNvSpPr>
          <p:nvPr>
            <p:ph type="dt" sz="half" idx="10"/>
          </p:nvPr>
        </p:nvSpPr>
        <p:spPr/>
        <p:txBody>
          <a:bodyPr/>
          <a:lstStyle/>
          <a:p>
            <a:fld id="{25CDAD40-45A3-4578-BD54-4E39C6B43C85}" type="datetimeFigureOut">
              <a:rPr lang="en-GB" smtClean="0"/>
              <a:t>06/05/2024</a:t>
            </a:fld>
            <a:endParaRPr lang="en-GB"/>
          </a:p>
        </p:txBody>
      </p:sp>
      <p:sp>
        <p:nvSpPr>
          <p:cNvPr id="5" name="Footer Placeholder 4">
            <a:extLst>
              <a:ext uri="{FF2B5EF4-FFF2-40B4-BE49-F238E27FC236}">
                <a16:creationId xmlns:a16="http://schemas.microsoft.com/office/drawing/2014/main" id="{E9431770-D636-464F-B422-771694EFAF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08881-C075-44A4-96A1-16BD1CD4316D}"/>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786883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03AF7D-61E3-46D5-8470-3C73D8183B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36B9FE-68A1-4D74-AC86-2EBEFC93A8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29099C-1FFC-4185-B51D-D12183C3CF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CDAD40-45A3-4578-BD54-4E39C6B43C85}" type="datetimeFigureOut">
              <a:rPr lang="en-GB" smtClean="0"/>
              <a:t>06/05/2024</a:t>
            </a:fld>
            <a:endParaRPr lang="en-GB"/>
          </a:p>
        </p:txBody>
      </p:sp>
      <p:sp>
        <p:nvSpPr>
          <p:cNvPr id="5" name="Footer Placeholder 4">
            <a:extLst>
              <a:ext uri="{FF2B5EF4-FFF2-40B4-BE49-F238E27FC236}">
                <a16:creationId xmlns:a16="http://schemas.microsoft.com/office/drawing/2014/main" id="{61624C88-587B-4E1E-BDA9-E64D8D1C5E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AFE0124-9B8B-47A5-83CE-2AFF2772F9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27E636-9B51-48EC-ABF4-77ECEFB6774A}" type="slidenum">
              <a:rPr lang="en-GB" smtClean="0"/>
              <a:t>‹#›</a:t>
            </a:fld>
            <a:endParaRPr lang="en-GB"/>
          </a:p>
        </p:txBody>
      </p:sp>
    </p:spTree>
    <p:extLst>
      <p:ext uri="{BB962C8B-B14F-4D97-AF65-F5344CB8AC3E}">
        <p14:creationId xmlns:p14="http://schemas.microsoft.com/office/powerpoint/2010/main" val="8505106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C1BCA-247F-4480-B78C-924FEBA5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734EC-7B48-495E-9410-775B2477875E}"/>
              </a:ext>
            </a:extLst>
          </p:cNvPr>
          <p:cNvSpPr>
            <a:spLocks noGrp="1"/>
          </p:cNvSpPr>
          <p:nvPr>
            <p:ph type="ctrTitle"/>
          </p:nvPr>
        </p:nvSpPr>
        <p:spPr>
          <a:xfrm>
            <a:off x="6400801" y="993913"/>
            <a:ext cx="5147732" cy="4021637"/>
          </a:xfrm>
        </p:spPr>
        <p:txBody>
          <a:bodyPr>
            <a:normAutofit fontScale="90000"/>
          </a:bodyPr>
          <a:lstStyle/>
          <a:p>
            <a:pPr algn="l"/>
            <a:r>
              <a:rPr lang="en-GB" sz="8000" dirty="0"/>
              <a:t>Developing a Research Proposal –</a:t>
            </a:r>
            <a:br>
              <a:rPr lang="en-GB" sz="8000" dirty="0"/>
            </a:br>
            <a:r>
              <a:rPr lang="en-GB" sz="8000" dirty="0"/>
              <a:t>An Outline</a:t>
            </a:r>
          </a:p>
        </p:txBody>
      </p:sp>
      <p:sp>
        <p:nvSpPr>
          <p:cNvPr id="3" name="Subtitle 2">
            <a:extLst>
              <a:ext uri="{FF2B5EF4-FFF2-40B4-BE49-F238E27FC236}">
                <a16:creationId xmlns:a16="http://schemas.microsoft.com/office/drawing/2014/main" id="{20149B29-1CF8-4ECD-B49A-61D89BB31E82}"/>
              </a:ext>
            </a:extLst>
          </p:cNvPr>
          <p:cNvSpPr>
            <a:spLocks noGrp="1"/>
          </p:cNvSpPr>
          <p:nvPr>
            <p:ph type="subTitle" idx="1"/>
          </p:nvPr>
        </p:nvSpPr>
        <p:spPr>
          <a:xfrm>
            <a:off x="7534654" y="5015551"/>
            <a:ext cx="4013872" cy="1069441"/>
          </a:xfrm>
        </p:spPr>
        <p:txBody>
          <a:bodyPr anchor="t">
            <a:normAutofit/>
          </a:bodyPr>
          <a:lstStyle/>
          <a:p>
            <a:pPr algn="l"/>
            <a:r>
              <a:rPr lang="en-GB" dirty="0"/>
              <a:t>                        - </a:t>
            </a:r>
            <a:r>
              <a:rPr lang="en-GB" dirty="0" err="1"/>
              <a:t>Arpu</a:t>
            </a:r>
            <a:r>
              <a:rPr lang="en-GB" dirty="0"/>
              <a:t> Kumar</a:t>
            </a:r>
          </a:p>
        </p:txBody>
      </p:sp>
      <p:sp>
        <p:nvSpPr>
          <p:cNvPr id="10" name="Freeform: Shape 9">
            <a:extLst>
              <a:ext uri="{FF2B5EF4-FFF2-40B4-BE49-F238E27FC236}">
                <a16:creationId xmlns:a16="http://schemas.microsoft.com/office/drawing/2014/main" id="{B8E37057-BDB6-4452-836A-27973D54F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71106" cy="4631426"/>
          </a:xfrm>
          <a:custGeom>
            <a:avLst/>
            <a:gdLst>
              <a:gd name="connsiteX0" fmla="*/ 0 w 5471106"/>
              <a:gd name="connsiteY0" fmla="*/ 3301451 h 4631426"/>
              <a:gd name="connsiteX1" fmla="*/ 125703 w 5471106"/>
              <a:gd name="connsiteY1" fmla="*/ 3469551 h 4631426"/>
              <a:gd name="connsiteX2" fmla="*/ 584138 w 5471106"/>
              <a:gd name="connsiteY2" fmla="*/ 3917166 h 4631426"/>
              <a:gd name="connsiteX3" fmla="*/ 716463 w 5471106"/>
              <a:gd name="connsiteY3" fmla="*/ 4010064 h 4631426"/>
              <a:gd name="connsiteX4" fmla="*/ 705202 w 5471106"/>
              <a:gd name="connsiteY4" fmla="*/ 4016176 h 4631426"/>
              <a:gd name="connsiteX5" fmla="*/ 671370 w 5471106"/>
              <a:gd name="connsiteY5" fmla="*/ 4044091 h 4631426"/>
              <a:gd name="connsiteX6" fmla="*/ 656526 w 5471106"/>
              <a:gd name="connsiteY6" fmla="*/ 4066106 h 4631426"/>
              <a:gd name="connsiteX7" fmla="*/ 534490 w 5471106"/>
              <a:gd name="connsiteY7" fmla="*/ 3980431 h 4631426"/>
              <a:gd name="connsiteX8" fmla="*/ 63650 w 5471106"/>
              <a:gd name="connsiteY8" fmla="*/ 3520703 h 4631426"/>
              <a:gd name="connsiteX9" fmla="*/ 0 w 5471106"/>
              <a:gd name="connsiteY9" fmla="*/ 3435586 h 4631426"/>
              <a:gd name="connsiteX10" fmla="*/ 4933182 w 5471106"/>
              <a:gd name="connsiteY10" fmla="*/ 0 h 4631426"/>
              <a:gd name="connsiteX11" fmla="*/ 5027180 w 5471106"/>
              <a:gd name="connsiteY11" fmla="*/ 0 h 4631426"/>
              <a:gd name="connsiteX12" fmla="*/ 5102720 w 5471106"/>
              <a:gd name="connsiteY12" fmla="*/ 124342 h 4631426"/>
              <a:gd name="connsiteX13" fmla="*/ 5471106 w 5471106"/>
              <a:gd name="connsiteY13" fmla="*/ 1579210 h 4631426"/>
              <a:gd name="connsiteX14" fmla="*/ 2418889 w 5471106"/>
              <a:gd name="connsiteY14" fmla="*/ 4631426 h 4631426"/>
              <a:gd name="connsiteX15" fmla="*/ 1095627 w 5471106"/>
              <a:gd name="connsiteY15" fmla="*/ 4330445 h 4631426"/>
              <a:gd name="connsiteX16" fmla="*/ 1039194 w 5471106"/>
              <a:gd name="connsiteY16" fmla="*/ 4301325 h 4631426"/>
              <a:gd name="connsiteX17" fmla="*/ 1043650 w 5471106"/>
              <a:gd name="connsiteY17" fmla="*/ 4294717 h 4631426"/>
              <a:gd name="connsiteX18" fmla="*/ 1056970 w 5471106"/>
              <a:gd name="connsiteY18" fmla="*/ 4251806 h 4631426"/>
              <a:gd name="connsiteX19" fmla="*/ 1060016 w 5471106"/>
              <a:gd name="connsiteY19" fmla="*/ 4221593 h 4631426"/>
              <a:gd name="connsiteX20" fmla="*/ 1130491 w 5471106"/>
              <a:gd name="connsiteY20" fmla="*/ 4257958 h 4631426"/>
              <a:gd name="connsiteX21" fmla="*/ 2418889 w 5471106"/>
              <a:gd name="connsiteY21" fmla="*/ 4551009 h 4631426"/>
              <a:gd name="connsiteX22" fmla="*/ 5390689 w 5471106"/>
              <a:gd name="connsiteY22" fmla="*/ 1579210 h 4631426"/>
              <a:gd name="connsiteX23" fmla="*/ 5032009 w 5471106"/>
              <a:gd name="connsiteY23" fmla="*/ 162673 h 4631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71106" h="4631426">
                <a:moveTo>
                  <a:pt x="0" y="3301451"/>
                </a:moveTo>
                <a:lnTo>
                  <a:pt x="125703" y="3469551"/>
                </a:lnTo>
                <a:cubicBezTo>
                  <a:pt x="261971" y="3634670"/>
                  <a:pt x="415728" y="3784820"/>
                  <a:pt x="584138" y="3917166"/>
                </a:cubicBezTo>
                <a:lnTo>
                  <a:pt x="716463" y="4010064"/>
                </a:lnTo>
                <a:lnTo>
                  <a:pt x="705202" y="4016176"/>
                </a:lnTo>
                <a:cubicBezTo>
                  <a:pt x="693040" y="4024393"/>
                  <a:pt x="681712" y="4033748"/>
                  <a:pt x="671370" y="4044091"/>
                </a:cubicBezTo>
                <a:lnTo>
                  <a:pt x="656526" y="4066106"/>
                </a:lnTo>
                <a:lnTo>
                  <a:pt x="534490" y="3980431"/>
                </a:lnTo>
                <a:cubicBezTo>
                  <a:pt x="361523" y="3844503"/>
                  <a:pt x="203605" y="3690290"/>
                  <a:pt x="63650" y="3520703"/>
                </a:cubicBezTo>
                <a:lnTo>
                  <a:pt x="0" y="3435586"/>
                </a:lnTo>
                <a:close/>
                <a:moveTo>
                  <a:pt x="4933182" y="0"/>
                </a:moveTo>
                <a:lnTo>
                  <a:pt x="5027180" y="0"/>
                </a:lnTo>
                <a:lnTo>
                  <a:pt x="5102720" y="124342"/>
                </a:lnTo>
                <a:cubicBezTo>
                  <a:pt x="5337656" y="556821"/>
                  <a:pt x="5471106" y="1052431"/>
                  <a:pt x="5471106" y="1579210"/>
                </a:cubicBezTo>
                <a:cubicBezTo>
                  <a:pt x="5471106" y="3264903"/>
                  <a:pt x="4104582" y="4631426"/>
                  <a:pt x="2418889" y="4631426"/>
                </a:cubicBezTo>
                <a:cubicBezTo>
                  <a:pt x="1944788" y="4631426"/>
                  <a:pt x="1495934" y="4523332"/>
                  <a:pt x="1095627" y="4330445"/>
                </a:cubicBezTo>
                <a:lnTo>
                  <a:pt x="1039194" y="4301325"/>
                </a:lnTo>
                <a:lnTo>
                  <a:pt x="1043650" y="4294717"/>
                </a:lnTo>
                <a:cubicBezTo>
                  <a:pt x="1049433" y="4281042"/>
                  <a:pt x="1053925" y="4266687"/>
                  <a:pt x="1056970" y="4251806"/>
                </a:cubicBezTo>
                <a:lnTo>
                  <a:pt x="1060016" y="4221593"/>
                </a:lnTo>
                <a:lnTo>
                  <a:pt x="1130491" y="4257958"/>
                </a:lnTo>
                <a:cubicBezTo>
                  <a:pt x="1520251" y="4445763"/>
                  <a:pt x="1957279" y="4551009"/>
                  <a:pt x="2418889" y="4551009"/>
                </a:cubicBezTo>
                <a:cubicBezTo>
                  <a:pt x="4060169" y="4551009"/>
                  <a:pt x="5390689" y="3220490"/>
                  <a:pt x="5390689" y="1579210"/>
                </a:cubicBezTo>
                <a:cubicBezTo>
                  <a:pt x="5390689" y="1066310"/>
                  <a:pt x="5260755" y="583758"/>
                  <a:pt x="5032009" y="162673"/>
                </a:cubicBezTo>
                <a:close/>
              </a:path>
            </a:pathLst>
          </a:cu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11A3A707-72D6-4BAB-8187-F8204F4ED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8530" y="1774620"/>
            <a:ext cx="3780042" cy="3780042"/>
          </a:xfrm>
          <a:custGeom>
            <a:avLst/>
            <a:gdLst>
              <a:gd name="connsiteX0" fmla="*/ 2054781 w 4109561"/>
              <a:gd name="connsiteY0" fmla="*/ 0 h 4109561"/>
              <a:gd name="connsiteX1" fmla="*/ 4109561 w 4109561"/>
              <a:gd name="connsiteY1" fmla="*/ 2054781 h 4109561"/>
              <a:gd name="connsiteX2" fmla="*/ 2054781 w 4109561"/>
              <a:gd name="connsiteY2" fmla="*/ 4109561 h 4109561"/>
              <a:gd name="connsiteX3" fmla="*/ 0 w 4109561"/>
              <a:gd name="connsiteY3" fmla="*/ 2054781 h 4109561"/>
              <a:gd name="connsiteX4" fmla="*/ 2054781 w 4109561"/>
              <a:gd name="connsiteY4" fmla="*/ 0 h 41095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09561" h="4109561">
                <a:moveTo>
                  <a:pt x="2054781" y="0"/>
                </a:moveTo>
                <a:cubicBezTo>
                  <a:pt x="3189605" y="0"/>
                  <a:pt x="4109561" y="919957"/>
                  <a:pt x="4109561" y="2054781"/>
                </a:cubicBezTo>
                <a:cubicBezTo>
                  <a:pt x="4109561" y="3189605"/>
                  <a:pt x="3189605" y="4109561"/>
                  <a:pt x="2054781" y="4109561"/>
                </a:cubicBezTo>
                <a:cubicBezTo>
                  <a:pt x="919957" y="4109561"/>
                  <a:pt x="0" y="3189605"/>
                  <a:pt x="0" y="2054781"/>
                </a:cubicBezTo>
                <a:cubicBezTo>
                  <a:pt x="0" y="919957"/>
                  <a:pt x="919957" y="0"/>
                  <a:pt x="2054781" y="0"/>
                </a:cubicBezTo>
                <a:close/>
              </a:path>
            </a:pathLst>
          </a:custGeom>
          <a:solidFill>
            <a:schemeClr val="bg1">
              <a:alpha val="25000"/>
            </a:schemeClr>
          </a:solidFill>
          <a:ln w="222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C983411D-901F-4574-9926-33415AA92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3450" y="1713004"/>
            <a:ext cx="365760" cy="365760"/>
          </a:xfrm>
          <a:prstGeom prst="ellipse">
            <a:avLst/>
          </a:pr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5677703"/>
      </p:ext>
    </p:extLst>
  </p:cSld>
  <p:clrMapOvr>
    <a:masterClrMapping/>
  </p:clrMapOvr>
  <mc:AlternateContent xmlns:mc="http://schemas.openxmlformats.org/markup-compatibility/2006" xmlns:p14="http://schemas.microsoft.com/office/powerpoint/2010/main">
    <mc:Choice Requires="p14">
      <p:transition spd="slow" p14:dur="2000" advTm="24530"/>
    </mc:Choice>
    <mc:Fallback xmlns="">
      <p:transition spd="slow" advTm="2453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 proposed title…”</a:t>
            </a:r>
          </a:p>
        </p:txBody>
      </p:sp>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599" y="2696525"/>
            <a:ext cx="3527417" cy="2804944"/>
          </a:xfrm>
          <a:prstGeom prst="rect">
            <a:avLst/>
          </a:prstGeom>
          <a:solidFill>
            <a:srgbClr val="FFFFFF"/>
          </a:solid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773206"/>
            <a:ext cx="5384800" cy="6409512"/>
          </a:xfrm>
        </p:spPr>
        <p:txBody>
          <a:bodyPr>
            <a:normAutofit/>
          </a:bodyPr>
          <a:lstStyle/>
          <a:p>
            <a:pPr>
              <a:lnSpc>
                <a:spcPct val="90000"/>
              </a:lnSpc>
            </a:pPr>
            <a:r>
              <a:rPr lang="en-GB" sz="1800" dirty="0"/>
              <a:t>Assign your dissertation a </a:t>
            </a:r>
            <a:r>
              <a:rPr lang="en-GB" sz="1800" dirty="0">
                <a:highlight>
                  <a:srgbClr val="FFFF00"/>
                </a:highlight>
              </a:rPr>
              <a:t>working title</a:t>
            </a:r>
            <a:br>
              <a:rPr lang="en-GB" sz="1800" dirty="0"/>
            </a:br>
            <a:endParaRPr lang="en-GB" sz="1800" dirty="0"/>
          </a:p>
          <a:p>
            <a:pPr>
              <a:lnSpc>
                <a:spcPct val="90000"/>
              </a:lnSpc>
            </a:pPr>
            <a:r>
              <a:rPr lang="en-GB" sz="1800" dirty="0"/>
              <a:t>Provide </a:t>
            </a:r>
            <a:r>
              <a:rPr lang="en-GB" sz="1800" dirty="0">
                <a:highlight>
                  <a:srgbClr val="FFFF00"/>
                </a:highlight>
              </a:rPr>
              <a:t>some background </a:t>
            </a:r>
            <a:r>
              <a:rPr lang="en-GB" sz="1800" dirty="0"/>
              <a:t>information on the area that interests you, including a brief rationale. </a:t>
            </a:r>
            <a:br>
              <a:rPr lang="en-GB" sz="1800" dirty="0"/>
            </a:br>
            <a:endParaRPr lang="en-GB" sz="1800" dirty="0"/>
          </a:p>
          <a:p>
            <a:pPr>
              <a:lnSpc>
                <a:spcPct val="90000"/>
              </a:lnSpc>
            </a:pPr>
            <a:r>
              <a:rPr lang="en-GB" sz="1800" dirty="0"/>
              <a:t>Identify the </a:t>
            </a:r>
            <a:r>
              <a:rPr lang="en-GB" sz="1800" dirty="0">
                <a:highlight>
                  <a:srgbClr val="FFFF00"/>
                </a:highlight>
              </a:rPr>
              <a:t>overall aim of your research </a:t>
            </a:r>
            <a:r>
              <a:rPr lang="en-GB" sz="1800" dirty="0"/>
              <a:t>(i.e. what you are trying to achieve)</a:t>
            </a:r>
            <a:br>
              <a:rPr lang="en-GB" sz="1800" dirty="0"/>
            </a:br>
            <a:endParaRPr lang="en-GB" sz="1800" dirty="0"/>
          </a:p>
          <a:p>
            <a:pPr>
              <a:lnSpc>
                <a:spcPct val="90000"/>
              </a:lnSpc>
            </a:pPr>
            <a:r>
              <a:rPr lang="en-GB" sz="1800" dirty="0">
                <a:highlight>
                  <a:srgbClr val="FFFF00"/>
                </a:highlight>
              </a:rPr>
              <a:t>Specify the individual objectives</a:t>
            </a:r>
            <a:r>
              <a:rPr lang="en-GB" sz="1800" dirty="0"/>
              <a:t> required to help you achieve your research aim</a:t>
            </a:r>
            <a:br>
              <a:rPr lang="en-GB" sz="1800" dirty="0"/>
            </a:br>
            <a:endParaRPr lang="en-GB" sz="1800" dirty="0"/>
          </a:p>
          <a:p>
            <a:pPr>
              <a:lnSpc>
                <a:spcPct val="90000"/>
              </a:lnSpc>
            </a:pPr>
            <a:r>
              <a:rPr lang="en-GB" sz="1800" dirty="0">
                <a:highlight>
                  <a:srgbClr val="FFFF00"/>
                </a:highlight>
              </a:rPr>
              <a:t>Outline how you will carry out your research</a:t>
            </a:r>
            <a:br>
              <a:rPr lang="en-GB" sz="1800" dirty="0">
                <a:highlight>
                  <a:srgbClr val="FFFF00"/>
                </a:highlight>
              </a:rPr>
            </a:br>
            <a:endParaRPr lang="en-GB" sz="1800" dirty="0">
              <a:highlight>
                <a:srgbClr val="FFFF00"/>
              </a:highlight>
            </a:endParaRPr>
          </a:p>
          <a:p>
            <a:pPr>
              <a:lnSpc>
                <a:spcPct val="90000"/>
              </a:lnSpc>
            </a:pPr>
            <a:r>
              <a:rPr lang="en-GB" sz="1800" dirty="0"/>
              <a:t>Indicate whether or not </a:t>
            </a:r>
            <a:r>
              <a:rPr lang="en-GB" sz="1800" dirty="0">
                <a:highlight>
                  <a:srgbClr val="FFFF00"/>
                </a:highlight>
              </a:rPr>
              <a:t>ethical issues </a:t>
            </a:r>
            <a:r>
              <a:rPr lang="en-GB" sz="1800" dirty="0"/>
              <a:t>arise from the proposal and if so how you are going to address them</a:t>
            </a:r>
            <a:br>
              <a:rPr lang="en-GB" sz="1800" dirty="0"/>
            </a:br>
            <a:endParaRPr lang="en-GB" sz="1800" dirty="0"/>
          </a:p>
          <a:p>
            <a:pPr>
              <a:lnSpc>
                <a:spcPct val="90000"/>
              </a:lnSpc>
            </a:pPr>
            <a:r>
              <a:rPr lang="en-GB" sz="1800" dirty="0"/>
              <a:t>List the literature referred to in producing the proposal </a:t>
            </a:r>
            <a:r>
              <a:rPr lang="en-GB" sz="1800" dirty="0">
                <a:highlight>
                  <a:srgbClr val="FFFF00"/>
                </a:highlight>
              </a:rPr>
              <a:t>( Harvard Style Ref list and In text citations)</a:t>
            </a:r>
          </a:p>
          <a:p>
            <a:pPr>
              <a:lnSpc>
                <a:spcPct val="90000"/>
              </a:lnSpc>
            </a:pPr>
            <a:endParaRPr lang="en-GB" sz="1800" dirty="0"/>
          </a:p>
        </p:txBody>
      </p:sp>
    </p:spTree>
    <p:extLst>
      <p:ext uri="{BB962C8B-B14F-4D97-AF65-F5344CB8AC3E}">
        <p14:creationId xmlns:p14="http://schemas.microsoft.com/office/powerpoint/2010/main" val="506969829"/>
      </p:ext>
    </p:extLst>
  </p:cSld>
  <p:clrMapOvr>
    <a:masterClrMapping/>
  </p:clrMapOvr>
  <mc:AlternateContent xmlns:mc="http://schemas.openxmlformats.org/markup-compatibility/2006" xmlns:p14="http://schemas.microsoft.com/office/powerpoint/2010/main">
    <mc:Choice Requires="p14">
      <p:transition spd="slow" p14:dur="2000" advTm="2809"/>
    </mc:Choice>
    <mc:Fallback xmlns="">
      <p:transition spd="slow" advTm="28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F2E62A-0AC7-49E7-AF98-D27CAF839B22}"/>
              </a:ext>
            </a:extLst>
          </p:cNvPr>
          <p:cNvSpPr>
            <a:spLocks noGrp="1"/>
          </p:cNvSpPr>
          <p:nvPr>
            <p:ph type="title"/>
          </p:nvPr>
        </p:nvSpPr>
        <p:spPr>
          <a:xfrm>
            <a:off x="643467" y="321734"/>
            <a:ext cx="10905066" cy="1135737"/>
          </a:xfrm>
        </p:spPr>
        <p:txBody>
          <a:bodyPr>
            <a:normAutofit/>
          </a:bodyPr>
          <a:lstStyle/>
          <a:p>
            <a:r>
              <a:rPr lang="en-GB" sz="3600" dirty="0"/>
              <a:t>Research Proposal Sheet</a:t>
            </a:r>
            <a:br>
              <a:rPr lang="en-GB" sz="3600" dirty="0"/>
            </a:br>
            <a:r>
              <a:rPr lang="en-GB" sz="3600" dirty="0"/>
              <a:t> </a:t>
            </a:r>
          </a:p>
        </p:txBody>
      </p:sp>
      <p:sp>
        <p:nvSpPr>
          <p:cNvPr id="3" name="Content Placeholder 2">
            <a:extLst>
              <a:ext uri="{FF2B5EF4-FFF2-40B4-BE49-F238E27FC236}">
                <a16:creationId xmlns:a16="http://schemas.microsoft.com/office/drawing/2014/main" id="{C79D7AF7-CE8A-4ABF-8EFC-85C0D611B213}"/>
              </a:ext>
            </a:extLst>
          </p:cNvPr>
          <p:cNvSpPr>
            <a:spLocks noGrp="1"/>
          </p:cNvSpPr>
          <p:nvPr>
            <p:ph idx="1"/>
          </p:nvPr>
        </p:nvSpPr>
        <p:spPr>
          <a:xfrm>
            <a:off x="643469" y="1782981"/>
            <a:ext cx="4008384" cy="4393982"/>
          </a:xfrm>
        </p:spPr>
        <p:txBody>
          <a:bodyPr>
            <a:normAutofit/>
          </a:bodyPr>
          <a:lstStyle/>
          <a:p>
            <a:pPr marL="0" indent="0">
              <a:buNone/>
            </a:pPr>
            <a:r>
              <a:rPr lang="en-GB" sz="3200" dirty="0"/>
              <a:t>Under the Proposal tile </a:t>
            </a:r>
          </a:p>
          <a:p>
            <a:r>
              <a:rPr lang="en-GB" sz="3200" dirty="0"/>
              <a:t>Word Document - </a:t>
            </a:r>
          </a:p>
          <a:p>
            <a:pPr lvl="1"/>
            <a:r>
              <a:rPr lang="en-GB" sz="2800" dirty="0"/>
              <a:t>Research Proposal Sheet</a:t>
            </a:r>
          </a:p>
          <a:p>
            <a:r>
              <a:rPr lang="en-GB" sz="3200" dirty="0"/>
              <a:t>Use this to write and submit your proposal </a:t>
            </a:r>
          </a:p>
          <a:p>
            <a:pPr marL="0" indent="0">
              <a:buNone/>
            </a:pPr>
            <a:endParaRPr lang="en-GB" sz="3200" dirty="0"/>
          </a:p>
          <a:p>
            <a:endParaRPr lang="en-GB" sz="2000" dirty="0"/>
          </a:p>
          <a:p>
            <a:endParaRPr lang="en-GB" sz="2000" dirty="0"/>
          </a:p>
          <a:p>
            <a:endParaRPr lang="en-GB" sz="2000" dirty="0"/>
          </a:p>
          <a:p>
            <a:endParaRPr lang="en-GB" sz="2000" dirty="0"/>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06B6B54A-91EC-49C1-8DC6-689048600EB2}"/>
              </a:ext>
            </a:extLst>
          </p:cNvPr>
          <p:cNvPicPr>
            <a:picLocks noChangeAspect="1"/>
          </p:cNvPicPr>
          <p:nvPr/>
        </p:nvPicPr>
        <p:blipFill>
          <a:blip r:embed="rId2"/>
          <a:stretch>
            <a:fillRect/>
          </a:stretch>
        </p:blipFill>
        <p:spPr>
          <a:xfrm>
            <a:off x="5502459" y="1782981"/>
            <a:ext cx="5838934" cy="4361892"/>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84211129"/>
      </p:ext>
    </p:extLst>
  </p:cSld>
  <p:clrMapOvr>
    <a:masterClrMapping/>
  </p:clrMapOvr>
  <mc:AlternateContent xmlns:mc="http://schemas.openxmlformats.org/markup-compatibility/2006" xmlns:p14="http://schemas.microsoft.com/office/powerpoint/2010/main">
    <mc:Choice Requires="p14">
      <p:transition spd="slow" p14:dur="2000" advTm="57768"/>
    </mc:Choice>
    <mc:Fallback xmlns="">
      <p:transition spd="slow" advTm="5776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26AFD-9B94-4C2A-AAC2-29F91B5E4028}"/>
              </a:ext>
            </a:extLst>
          </p:cNvPr>
          <p:cNvSpPr>
            <a:spLocks noGrp="1"/>
          </p:cNvSpPr>
          <p:nvPr>
            <p:ph type="title"/>
          </p:nvPr>
        </p:nvSpPr>
        <p:spPr>
          <a:xfrm>
            <a:off x="804672" y="802956"/>
            <a:ext cx="4977976" cy="809846"/>
          </a:xfrm>
        </p:spPr>
        <p:txBody>
          <a:bodyPr>
            <a:normAutofit/>
          </a:bodyPr>
          <a:lstStyle/>
          <a:p>
            <a:r>
              <a:rPr lang="en-GB" sz="3600" dirty="0">
                <a:solidFill>
                  <a:schemeClr val="tx2"/>
                </a:solidFill>
              </a:rPr>
              <a:t>Titles </a:t>
            </a:r>
          </a:p>
        </p:txBody>
      </p:sp>
      <p:sp>
        <p:nvSpPr>
          <p:cNvPr id="3" name="Content Placeholder 2">
            <a:extLst>
              <a:ext uri="{FF2B5EF4-FFF2-40B4-BE49-F238E27FC236}">
                <a16:creationId xmlns:a16="http://schemas.microsoft.com/office/drawing/2014/main" id="{C5DED834-573F-40BB-BDCE-C23665F99A41}"/>
              </a:ext>
            </a:extLst>
          </p:cNvPr>
          <p:cNvSpPr>
            <a:spLocks noGrp="1"/>
          </p:cNvSpPr>
          <p:nvPr>
            <p:ph idx="1"/>
          </p:nvPr>
        </p:nvSpPr>
        <p:spPr>
          <a:xfrm>
            <a:off x="696312" y="1612802"/>
            <a:ext cx="4977578" cy="4442243"/>
          </a:xfrm>
        </p:spPr>
        <p:txBody>
          <a:bodyPr anchor="ctr">
            <a:normAutofit/>
          </a:bodyPr>
          <a:lstStyle/>
          <a:p>
            <a:r>
              <a:rPr lang="en-GB" sz="2400" dirty="0">
                <a:solidFill>
                  <a:schemeClr val="tx2"/>
                </a:solidFill>
              </a:rPr>
              <a:t>Research Title</a:t>
            </a:r>
          </a:p>
          <a:p>
            <a:r>
              <a:rPr lang="en-GB" sz="2400" dirty="0">
                <a:solidFill>
                  <a:schemeClr val="tx2"/>
                </a:solidFill>
              </a:rPr>
              <a:t>Introduction</a:t>
            </a:r>
          </a:p>
          <a:p>
            <a:r>
              <a:rPr lang="en-GB" sz="2400" dirty="0">
                <a:solidFill>
                  <a:schemeClr val="tx2"/>
                </a:solidFill>
              </a:rPr>
              <a:t>Objectives</a:t>
            </a:r>
          </a:p>
          <a:p>
            <a:r>
              <a:rPr lang="en-GB" sz="2400" dirty="0">
                <a:solidFill>
                  <a:schemeClr val="tx2"/>
                </a:solidFill>
              </a:rPr>
              <a:t>Literature Review</a:t>
            </a:r>
          </a:p>
          <a:p>
            <a:r>
              <a:rPr lang="en-GB" sz="2400" dirty="0">
                <a:solidFill>
                  <a:schemeClr val="tx2"/>
                </a:solidFill>
              </a:rPr>
              <a:t>Research Methods</a:t>
            </a:r>
          </a:p>
          <a:p>
            <a:r>
              <a:rPr lang="en-GB" sz="2400" dirty="0">
                <a:solidFill>
                  <a:schemeClr val="tx2"/>
                </a:solidFill>
              </a:rPr>
              <a:t>Sample Framework</a:t>
            </a:r>
          </a:p>
          <a:p>
            <a:r>
              <a:rPr lang="en-GB" sz="2400" dirty="0">
                <a:solidFill>
                  <a:schemeClr val="tx2"/>
                </a:solidFill>
              </a:rPr>
              <a:t>Ethical Issues</a:t>
            </a:r>
          </a:p>
          <a:p>
            <a:r>
              <a:rPr lang="en-GB" sz="2400" dirty="0">
                <a:solidFill>
                  <a:schemeClr val="tx2"/>
                </a:solidFill>
              </a:rPr>
              <a:t>Timescale</a:t>
            </a:r>
          </a:p>
          <a:p>
            <a:r>
              <a:rPr lang="en-GB" sz="2400" dirty="0">
                <a:solidFill>
                  <a:schemeClr val="tx2"/>
                </a:solidFill>
              </a:rPr>
              <a:t>Reference list. </a:t>
            </a: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oks">
            <a:extLst>
              <a:ext uri="{FF2B5EF4-FFF2-40B4-BE49-F238E27FC236}">
                <a16:creationId xmlns:a16="http://schemas.microsoft.com/office/drawing/2014/main" id="{12E23787-50B2-4C0A-9882-0BDABEFEC63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855808422"/>
      </p:ext>
    </p:extLst>
  </p:cSld>
  <p:clrMapOvr>
    <a:masterClrMapping/>
  </p:clrMapOvr>
  <mc:AlternateContent xmlns:mc="http://schemas.openxmlformats.org/markup-compatibility/2006" xmlns:p14="http://schemas.microsoft.com/office/powerpoint/2010/main">
    <mc:Choice Requires="p14">
      <p:transition spd="slow" p14:dur="2000" advTm="326969"/>
    </mc:Choice>
    <mc:Fallback xmlns="">
      <p:transition spd="slow" advTm="32696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a:bodyPr>
          <a:lstStyle/>
          <a:p>
            <a:r>
              <a:rPr lang="en-GB" dirty="0">
                <a:solidFill>
                  <a:schemeClr val="bg1"/>
                </a:solidFill>
              </a:rPr>
              <a:t>Introduction &amp; Question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364828"/>
            <a:ext cx="5384800" cy="3654718"/>
          </a:xfrm>
        </p:spPr>
        <p:txBody>
          <a:bodyPr>
            <a:normAutofit fontScale="55000" lnSpcReduction="20000"/>
          </a:bodyPr>
          <a:lstStyle/>
          <a:p>
            <a:endParaRPr lang="en-GB" dirty="0"/>
          </a:p>
          <a:p>
            <a:r>
              <a:rPr lang="en-GB" dirty="0"/>
              <a:t>Background reading – support why you want to research your chosen area, mention why your topic is important</a:t>
            </a:r>
          </a:p>
          <a:p>
            <a:pPr marL="0" indent="0">
              <a:buNone/>
            </a:pPr>
            <a:endParaRPr lang="en-GB" dirty="0"/>
          </a:p>
          <a:p>
            <a:r>
              <a:rPr lang="en-GB" dirty="0"/>
              <a:t>Open your topic in a layered manner, comprehensive review of literature on your topic, previous knowledge, current knowledge and the gap</a:t>
            </a:r>
          </a:p>
          <a:p>
            <a:pPr marL="0" indent="0">
              <a:buNone/>
            </a:pPr>
            <a:endParaRPr lang="en-GB" dirty="0"/>
          </a:p>
          <a:p>
            <a:r>
              <a:rPr lang="en-GB" dirty="0"/>
              <a:t>Be brief ; be focused</a:t>
            </a:r>
          </a:p>
          <a:p>
            <a:pPr marL="0" indent="0">
              <a:buNone/>
            </a:pPr>
            <a:endParaRPr lang="en-GB" dirty="0"/>
          </a:p>
          <a:p>
            <a:r>
              <a:rPr lang="en-GB" dirty="0"/>
              <a:t>Basic background information supported by literature/sources to justify your research topic proposal</a:t>
            </a:r>
          </a:p>
          <a:p>
            <a:pPr marL="0" indent="0">
              <a:buNone/>
            </a:pPr>
            <a:endParaRPr lang="en-GB" dirty="0"/>
          </a:p>
          <a:p>
            <a:r>
              <a:rPr lang="en-GB" dirty="0">
                <a:highlight>
                  <a:srgbClr val="FFFF00"/>
                </a:highlight>
              </a:rPr>
              <a:t>Use Harvard Referencing style only! Guidebook is on your Moodle tiles, please familiarise yourself with this module tiles.</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mc:AlternateContent xmlns:mc="http://schemas.openxmlformats.org/markup-compatibility/2006" xmlns:p14="http://schemas.microsoft.com/office/powerpoint/2010/main">
    <mc:Choice Requires="p14">
      <p:transition spd="slow" p14:dur="2000" advTm="57292"/>
    </mc:Choice>
    <mc:Fallback xmlns="">
      <p:transition spd="slow" advTm="572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4- 8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mc:AlternateContent xmlns:mc="http://schemas.openxmlformats.org/markup-compatibility/2006" xmlns:p14="http://schemas.microsoft.com/office/powerpoint/2010/main">
    <mc:Choice Requires="p14">
      <p:transition spd="slow" p14:dur="2000" advTm="70249"/>
    </mc:Choice>
    <mc:Fallback xmlns="">
      <p:transition spd="slow" advTm="7024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92DA1E-96F1-E777-F321-9509991C25F7}"/>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Literature Review</a:t>
            </a:r>
          </a:p>
        </p:txBody>
      </p:sp>
      <p:graphicFrame>
        <p:nvGraphicFramePr>
          <p:cNvPr id="5" name="Content Placeholder 2">
            <a:extLst>
              <a:ext uri="{FF2B5EF4-FFF2-40B4-BE49-F238E27FC236}">
                <a16:creationId xmlns:a16="http://schemas.microsoft.com/office/drawing/2014/main" id="{7865886A-C8F8-FFFF-403D-808021709071}"/>
              </a:ext>
            </a:extLst>
          </p:cNvPr>
          <p:cNvGraphicFramePr>
            <a:graphicFrameLocks noGrp="1"/>
          </p:cNvGraphicFramePr>
          <p:nvPr>
            <p:ph idx="1"/>
            <p:extLst>
              <p:ext uri="{D42A27DB-BD31-4B8C-83A1-F6EECF244321}">
                <p14:modId xmlns:p14="http://schemas.microsoft.com/office/powerpoint/2010/main" val="396915555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0333811"/>
      </p:ext>
    </p:extLst>
  </p:cSld>
  <p:clrMapOvr>
    <a:masterClrMapping/>
  </p:clrMapOvr>
  <mc:AlternateContent xmlns:mc="http://schemas.openxmlformats.org/markup-compatibility/2006" xmlns:p14="http://schemas.microsoft.com/office/powerpoint/2010/main">
    <mc:Choice Requires="p14">
      <p:transition spd="slow" p14:dur="2000" advTm="40806"/>
    </mc:Choice>
    <mc:Fallback xmlns="">
      <p:transition spd="slow" advTm="4080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Research Methods for you Proposal</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254000" y="2391122"/>
            <a:ext cx="5384800" cy="3989040"/>
          </a:xfrm>
        </p:spPr>
        <p:txBody>
          <a:bodyPr/>
          <a:lstStyle/>
          <a:p>
            <a:r>
              <a:rPr lang="en-GB" dirty="0"/>
              <a:t>Research methods = How you intend to do your research?</a:t>
            </a:r>
          </a:p>
          <a:p>
            <a:pPr marL="0" indent="0">
              <a:buNone/>
            </a:pPr>
            <a:endParaRPr lang="en-GB" dirty="0"/>
          </a:p>
          <a:p>
            <a:r>
              <a:rPr lang="en-GB" dirty="0">
                <a:highlight>
                  <a:srgbClr val="FFFF00"/>
                </a:highlight>
              </a:rPr>
              <a:t>For proposal = need to outline </a:t>
            </a:r>
            <a:r>
              <a:rPr lang="en-GB" u="sng" dirty="0">
                <a:highlight>
                  <a:srgbClr val="FFFF00"/>
                </a:highlight>
              </a:rPr>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mc:AlternateContent xmlns:mc="http://schemas.openxmlformats.org/markup-compatibility/2006" xmlns:p14="http://schemas.microsoft.com/office/powerpoint/2010/main">
    <mc:Choice Requires="p14">
      <p:transition spd="slow" p14:dur="2000" advTm="54390"/>
    </mc:Choice>
    <mc:Fallback xmlns="">
      <p:transition spd="slow" advTm="5439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8643E-B680-9434-1C0A-B98C8DED7167}"/>
              </a:ext>
            </a:extLst>
          </p:cNvPr>
          <p:cNvSpPr>
            <a:spLocks noGrp="1"/>
          </p:cNvSpPr>
          <p:nvPr>
            <p:ph type="title"/>
          </p:nvPr>
        </p:nvSpPr>
        <p:spPr>
          <a:xfrm>
            <a:off x="798787" y="483477"/>
            <a:ext cx="4971392" cy="1408386"/>
          </a:xfrm>
        </p:spPr>
        <p:txBody>
          <a:bodyPr>
            <a:normAutofit/>
          </a:bodyPr>
          <a:lstStyle/>
          <a:p>
            <a:r>
              <a:rPr lang="en-GB" sz="4000" dirty="0"/>
              <a:t>Sample Size and Data Analysis</a:t>
            </a:r>
          </a:p>
        </p:txBody>
      </p:sp>
      <p:sp>
        <p:nvSpPr>
          <p:cNvPr id="9" name="Content Placeholder 8">
            <a:extLst>
              <a:ext uri="{FF2B5EF4-FFF2-40B4-BE49-F238E27FC236}">
                <a16:creationId xmlns:a16="http://schemas.microsoft.com/office/drawing/2014/main" id="{102CFBA1-A742-9947-AEBC-1B854B604BD0}"/>
              </a:ext>
            </a:extLst>
          </p:cNvPr>
          <p:cNvSpPr>
            <a:spLocks noGrp="1"/>
          </p:cNvSpPr>
          <p:nvPr>
            <p:ph idx="1"/>
          </p:nvPr>
        </p:nvSpPr>
        <p:spPr>
          <a:xfrm>
            <a:off x="935421" y="1891863"/>
            <a:ext cx="4326536" cy="3749843"/>
          </a:xfrm>
        </p:spPr>
        <p:txBody>
          <a:bodyPr>
            <a:normAutofit fontScale="92500" lnSpcReduction="10000"/>
          </a:bodyPr>
          <a:lstStyle/>
          <a:p>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a:effectLst/>
                <a:latin typeface="Arial" panose="020B0604020202020204" pitchFamily="34" charset="0"/>
                <a:ea typeface="Times New Roman" panose="02020603050405020304" pitchFamily="18" charset="0"/>
                <a:cs typeface="Arial" panose="020B0604020202020204" pitchFamily="34" charset="0"/>
              </a:rPr>
              <a:t>Provide details of </a:t>
            </a:r>
            <a:r>
              <a:rPr lang="en-GB" sz="18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target sample and be mindful of the sample size</a:t>
            </a:r>
          </a:p>
          <a:p>
            <a:pPr marL="0" indent="0">
              <a:buNone/>
            </a:pPr>
            <a:r>
              <a:rPr lang="en-GB" sz="18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For example, </a:t>
            </a:r>
          </a:p>
          <a:p>
            <a:pPr marL="0" indent="0">
              <a:buNone/>
            </a:pPr>
            <a:r>
              <a:rPr lang="en-GB" sz="1800" dirty="0">
                <a:highlight>
                  <a:srgbClr val="FFFF00"/>
                </a:highlight>
                <a:latin typeface="Arial" panose="020B0604020202020204" pitchFamily="34" charset="0"/>
                <a:ea typeface="Times New Roman" panose="02020603050405020304" pitchFamily="18" charset="0"/>
                <a:cs typeface="Arial" panose="020B0604020202020204" pitchFamily="34" charset="0"/>
              </a:rPr>
              <a:t>- W</a:t>
            </a:r>
            <a:r>
              <a:rPr lang="en-GB" sz="18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ho </a:t>
            </a:r>
            <a:r>
              <a:rPr lang="en-GB" sz="1800" dirty="0">
                <a:effectLst/>
                <a:latin typeface="Arial" panose="020B0604020202020204" pitchFamily="34" charset="0"/>
                <a:ea typeface="Times New Roman" panose="02020603050405020304" pitchFamily="18" charset="0"/>
                <a:cs typeface="Arial" panose="020B0604020202020204" pitchFamily="34" charset="0"/>
              </a:rPr>
              <a:t>are you intending to ask to participate in your research?</a:t>
            </a:r>
          </a:p>
          <a:p>
            <a:pPr marL="0" indent="0">
              <a:buNone/>
            </a:pPr>
            <a:r>
              <a:rPr lang="en-GB" sz="18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 Why </a:t>
            </a:r>
            <a:r>
              <a:rPr lang="en-GB" sz="1800" dirty="0">
                <a:effectLst/>
                <a:latin typeface="Arial" panose="020B0604020202020204" pitchFamily="34" charset="0"/>
                <a:ea typeface="Times New Roman" panose="02020603050405020304" pitchFamily="18" charset="0"/>
                <a:cs typeface="Arial" panose="020B0604020202020204" pitchFamily="34" charset="0"/>
              </a:rPr>
              <a:t>is this sample the best for your research?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US" sz="2400" u="sng" dirty="0">
                <a:solidFill>
                  <a:srgbClr val="FF0000"/>
                </a:solidFill>
              </a:rPr>
              <a:t>P.S: </a:t>
            </a:r>
          </a:p>
          <a:p>
            <a:pPr marL="0" indent="0">
              <a:buNone/>
            </a:pPr>
            <a:r>
              <a:rPr lang="en-US" sz="2400" dirty="0"/>
              <a:t>The data analysis/findings is always discussed after the Research Methodology section.</a:t>
            </a:r>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Children outline">
            <a:extLst>
              <a:ext uri="{FF2B5EF4-FFF2-40B4-BE49-F238E27FC236}">
                <a16:creationId xmlns:a16="http://schemas.microsoft.com/office/drawing/2014/main" id="{71A54031-0609-49BD-2EB0-F7A4051BB2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184886165"/>
      </p:ext>
    </p:extLst>
  </p:cSld>
  <p:clrMapOvr>
    <a:masterClrMapping/>
  </p:clrMapOvr>
  <mc:AlternateContent xmlns:mc="http://schemas.openxmlformats.org/markup-compatibility/2006" xmlns:p14="http://schemas.microsoft.com/office/powerpoint/2010/main">
    <mc:Choice Requires="p14">
      <p:transition spd="slow" p14:dur="2000" advTm="39018"/>
    </mc:Choice>
    <mc:Fallback xmlns="">
      <p:transition spd="slow" advTm="3901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B2F0E-EE19-499B-521F-EC7D5414642E}"/>
              </a:ext>
            </a:extLst>
          </p:cNvPr>
          <p:cNvSpPr>
            <a:spLocks noGrp="1"/>
          </p:cNvSpPr>
          <p:nvPr>
            <p:ph type="title"/>
          </p:nvPr>
        </p:nvSpPr>
        <p:spPr/>
        <p:txBody>
          <a:bodyPr/>
          <a:lstStyle/>
          <a:p>
            <a:r>
              <a:rPr lang="en-GB" dirty="0"/>
              <a:t>One to One Sessions and Contact</a:t>
            </a:r>
          </a:p>
        </p:txBody>
      </p:sp>
      <p:sp>
        <p:nvSpPr>
          <p:cNvPr id="3" name="Content Placeholder 2">
            <a:extLst>
              <a:ext uri="{FF2B5EF4-FFF2-40B4-BE49-F238E27FC236}">
                <a16:creationId xmlns:a16="http://schemas.microsoft.com/office/drawing/2014/main" id="{1E347D12-E96D-8F86-7EF4-4B8CBA8C1405}"/>
              </a:ext>
            </a:extLst>
          </p:cNvPr>
          <p:cNvSpPr>
            <a:spLocks noGrp="1"/>
          </p:cNvSpPr>
          <p:nvPr>
            <p:ph idx="1"/>
          </p:nvPr>
        </p:nvSpPr>
        <p:spPr/>
        <p:txBody>
          <a:bodyPr/>
          <a:lstStyle/>
          <a:p>
            <a:r>
              <a:rPr lang="en-GB" dirty="0"/>
              <a:t>Please propose one to one sessions to discuss your Proposal and related queries with your Module Leads</a:t>
            </a:r>
          </a:p>
          <a:p>
            <a:pPr lvl="1"/>
            <a:r>
              <a:rPr lang="en-GB" dirty="0"/>
              <a:t>They will support you</a:t>
            </a:r>
          </a:p>
          <a:p>
            <a:r>
              <a:rPr lang="en-GB" dirty="0"/>
              <a:t>Book beforehand and use the drop-in session via Teams on Tuesdays </a:t>
            </a:r>
            <a:r>
              <a:rPr lang="en-GB" dirty="0">
                <a:highlight>
                  <a:srgbClr val="FFFF00"/>
                </a:highlight>
              </a:rPr>
              <a:t>9.00 AM to 10.00 AM</a:t>
            </a:r>
          </a:p>
          <a:p>
            <a:pPr lvl="1"/>
            <a:r>
              <a:rPr lang="en-GB" dirty="0">
                <a:solidFill>
                  <a:srgbClr val="FF0000"/>
                </a:solidFill>
              </a:rPr>
              <a:t>Join via team’s calendar</a:t>
            </a:r>
          </a:p>
          <a:p>
            <a:pPr lvl="1"/>
            <a:r>
              <a:rPr lang="en-GB" dirty="0"/>
              <a:t>Come with your questions </a:t>
            </a:r>
          </a:p>
          <a:p>
            <a:pPr marL="0" indent="0">
              <a:buNone/>
            </a:pPr>
            <a:r>
              <a:rPr lang="en-GB" b="1" u="sng" dirty="0">
                <a:solidFill>
                  <a:srgbClr val="FF0000"/>
                </a:solidFill>
              </a:rPr>
              <a:t>Module Lead Name </a:t>
            </a:r>
            <a:r>
              <a:rPr lang="en-GB" dirty="0"/>
              <a:t>: </a:t>
            </a:r>
            <a:r>
              <a:rPr lang="en-GB" dirty="0">
                <a:highlight>
                  <a:srgbClr val="FFFF00"/>
                </a:highlight>
              </a:rPr>
              <a:t>Ms. </a:t>
            </a:r>
            <a:r>
              <a:rPr lang="en-GB" dirty="0" err="1">
                <a:highlight>
                  <a:srgbClr val="FFFF00"/>
                </a:highlight>
              </a:rPr>
              <a:t>Arpu</a:t>
            </a:r>
            <a:r>
              <a:rPr lang="en-GB" dirty="0">
                <a:highlight>
                  <a:srgbClr val="FFFF00"/>
                </a:highlight>
              </a:rPr>
              <a:t> Kumar</a:t>
            </a:r>
          </a:p>
          <a:p>
            <a:pPr marL="0" indent="0">
              <a:buNone/>
            </a:pPr>
            <a:r>
              <a:rPr lang="en-GB" b="1" u="sng" dirty="0">
                <a:solidFill>
                  <a:srgbClr val="FF0000"/>
                </a:solidFill>
              </a:rPr>
              <a:t>Email:</a:t>
            </a:r>
            <a:r>
              <a:rPr lang="en-GB" dirty="0"/>
              <a:t> </a:t>
            </a:r>
            <a:r>
              <a:rPr lang="en-GB" b="0" i="0" dirty="0" err="1">
                <a:highlight>
                  <a:srgbClr val="FFFF00"/>
                </a:highlight>
              </a:rPr>
              <a:t>a.kumar@uwtsd.ac.uk</a:t>
            </a:r>
            <a:endParaRPr lang="en-US" dirty="0">
              <a:highlight>
                <a:srgbClr val="FFFF00"/>
              </a:highlight>
            </a:endParaRPr>
          </a:p>
          <a:p>
            <a:pPr marL="0" indent="0">
              <a:buNone/>
            </a:pPr>
            <a:endParaRPr lang="en-GB" dirty="0"/>
          </a:p>
        </p:txBody>
      </p:sp>
    </p:spTree>
    <p:extLst>
      <p:ext uri="{BB962C8B-B14F-4D97-AF65-F5344CB8AC3E}">
        <p14:creationId xmlns:p14="http://schemas.microsoft.com/office/powerpoint/2010/main" val="3155709387"/>
      </p:ext>
    </p:extLst>
  </p:cSld>
  <p:clrMapOvr>
    <a:masterClrMapping/>
  </p:clrMapOvr>
  <mc:AlternateContent xmlns:mc="http://schemas.openxmlformats.org/markup-compatibility/2006" xmlns:p14="http://schemas.microsoft.com/office/powerpoint/2010/main">
    <mc:Choice Requires="p14">
      <p:transition spd="slow" p14:dur="2000" advTm="52300"/>
    </mc:Choice>
    <mc:Fallback xmlns="">
      <p:transition spd="slow" advTm="523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00156283AFBE640A399E02E54C55F98" ma:contentTypeVersion="14" ma:contentTypeDescription="Create a new document." ma:contentTypeScope="" ma:versionID="37f4bff7fe9518c57340f5078e858eda">
  <xsd:schema xmlns:xsd="http://www.w3.org/2001/XMLSchema" xmlns:xs="http://www.w3.org/2001/XMLSchema" xmlns:p="http://schemas.microsoft.com/office/2006/metadata/properties" xmlns:ns3="62a70124-0e28-4118-a006-78dd1884dd46" xmlns:ns4="73ca1d14-ddf3-4ca1-8493-d8f4afcd853b" targetNamespace="http://schemas.microsoft.com/office/2006/metadata/properties" ma:root="true" ma:fieldsID="7421d8f9f67b814d319125e64622d22d" ns3:_="" ns4:_="">
    <xsd:import namespace="62a70124-0e28-4118-a006-78dd1884dd46"/>
    <xsd:import namespace="73ca1d14-ddf3-4ca1-8493-d8f4afcd853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a70124-0e28-4118-a006-78dd1884dd4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3ca1d14-ddf3-4ca1-8493-d8f4afcd853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20F9979-2646-4237-9C14-EB67620CFC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2a70124-0e28-4118-a006-78dd1884dd46"/>
    <ds:schemaRef ds:uri="73ca1d14-ddf3-4ca1-8493-d8f4afcd8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E0DCDF-377A-45B7-A7BD-5446EA13166E}">
  <ds:schemaRefs>
    <ds:schemaRef ds:uri="http://schemas.microsoft.com/sharepoint/v3/contenttype/forms"/>
  </ds:schemaRefs>
</ds:datastoreItem>
</file>

<file path=customXml/itemProps3.xml><?xml version="1.0" encoding="utf-8"?>
<ds:datastoreItem xmlns:ds="http://schemas.openxmlformats.org/officeDocument/2006/customXml" ds:itemID="{8B8019DA-7308-4D68-B378-7A1155454C7A}">
  <ds:schemaRefs>
    <ds:schemaRef ds:uri="http://schemas.microsoft.com/office/2006/metadata/properties"/>
    <ds:schemaRef ds:uri="62a70124-0e28-4118-a006-78dd1884dd46"/>
    <ds:schemaRef ds:uri="73ca1d14-ddf3-4ca1-8493-d8f4afcd853b"/>
    <ds:schemaRef ds:uri="http://schemas.microsoft.com/office/2006/documentManagement/types"/>
    <ds:schemaRef ds:uri="http://purl.org/dc/terms/"/>
    <ds:schemaRef ds:uri="http://schemas.microsoft.com/office/infopath/2007/PartnerControls"/>
    <ds:schemaRef ds:uri="http://purl.org/dc/dcmitype/"/>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8270</TotalTime>
  <Words>763</Words>
  <Application>Microsoft Macintosh PowerPoint</Application>
  <PresentationFormat>Widescreen</PresentationFormat>
  <Paragraphs>98</Paragraphs>
  <Slides>10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Developing a Research Proposal – An Outline</vt:lpstr>
      <vt:lpstr>“ proposed title…”</vt:lpstr>
      <vt:lpstr>Research Proposal Sheet  </vt:lpstr>
      <vt:lpstr>Titles </vt:lpstr>
      <vt:lpstr>Introduction &amp; Question</vt:lpstr>
      <vt:lpstr> Objectives</vt:lpstr>
      <vt:lpstr>Literature Review</vt:lpstr>
      <vt:lpstr>Research Methods for you Proposal</vt:lpstr>
      <vt:lpstr>Sample Size and Data Analysis</vt:lpstr>
      <vt:lpstr>One to One Sessions and Contact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dc:title>
  <dc:creator>Jane Thomas</dc:creator>
  <cp:lastModifiedBy>RAJAN MEHRA</cp:lastModifiedBy>
  <cp:revision>7</cp:revision>
  <dcterms:created xsi:type="dcterms:W3CDTF">2022-03-16T20:51:59Z</dcterms:created>
  <dcterms:modified xsi:type="dcterms:W3CDTF">2024-05-06T19:48:33Z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0x010100800156283AFBE640A399E02E54C55F98</vt:lpwstr>
  </property>
</Properties>
</file>