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7" r:id="rId1"/>
  </p:sldMasterIdLst>
  <p:notesMasterIdLst>
    <p:notesMasterId r:id="rId18"/>
  </p:notesMasterIdLst>
  <p:handoutMasterIdLst>
    <p:handoutMasterId r:id="rId19"/>
  </p:handoutMasterIdLst>
  <p:sldIdLst>
    <p:sldId id="652" r:id="rId2"/>
    <p:sldId id="332" r:id="rId3"/>
    <p:sldId id="342" r:id="rId4"/>
    <p:sldId id="380" r:id="rId5"/>
    <p:sldId id="378" r:id="rId6"/>
    <p:sldId id="379" r:id="rId7"/>
    <p:sldId id="653" r:id="rId8"/>
    <p:sldId id="386" r:id="rId9"/>
    <p:sldId id="387" r:id="rId10"/>
    <p:sldId id="381" r:id="rId11"/>
    <p:sldId id="382" r:id="rId12"/>
    <p:sldId id="385" r:id="rId13"/>
    <p:sldId id="384" r:id="rId14"/>
    <p:sldId id="383" r:id="rId15"/>
    <p:sldId id="388" r:id="rId16"/>
    <p:sldId id="364" r:id="rId17"/>
  </p:sldIdLst>
  <p:sldSz cx="9144000" cy="6858000" type="screen4x3"/>
  <p:notesSz cx="6669088" cy="9753600"/>
  <p:defaultTextStyle>
    <a:defPPr>
      <a:defRPr lang="en-US"/>
    </a:defPPr>
    <a:lvl1pPr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15:guide id="1" orient="horz" pos="3072">
          <p15:clr>
            <a:srgbClr val="A4A3A4"/>
          </p15:clr>
        </p15:guide>
        <p15:guide id="2" pos="2101">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C0C0C0"/>
    <a:srgbClr val="5F5F5F"/>
    <a:srgbClr val="808080"/>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B42B2B49-E9AE-45BA-AF00-A0613E966241}" v="97" dt="2024-03-22T18:06:17.015"/>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8130" autoAdjust="0"/>
    <p:restoredTop sz="89511" autoAdjust="0"/>
  </p:normalViewPr>
  <p:slideViewPr>
    <p:cSldViewPr>
      <p:cViewPr varScale="1">
        <p:scale>
          <a:sx n="95" d="100"/>
          <a:sy n="95" d="100"/>
        </p:scale>
        <p:origin x="270" y="90"/>
      </p:cViewPr>
      <p:guideLst>
        <p:guide orient="horz" pos="2160"/>
        <p:guide pos="2880"/>
      </p:guideLst>
    </p:cSldViewPr>
  </p:slideViewPr>
  <p:outlineViewPr>
    <p:cViewPr>
      <p:scale>
        <a:sx n="33" d="100"/>
        <a:sy n="33" d="100"/>
      </p:scale>
      <p:origin x="0" y="0"/>
    </p:cViewPr>
  </p:outlineViewPr>
  <p:notesTextViewPr>
    <p:cViewPr>
      <p:scale>
        <a:sx n="100" d="100"/>
        <a:sy n="100" d="100"/>
      </p:scale>
      <p:origin x="0" y="0"/>
    </p:cViewPr>
  </p:notesTextViewPr>
  <p:sorterViewPr>
    <p:cViewPr varScale="1">
      <p:scale>
        <a:sx n="100" d="100"/>
        <a:sy n="100" d="100"/>
      </p:scale>
      <p:origin x="0" y="0"/>
    </p:cViewPr>
  </p:sorterViewPr>
  <p:notesViewPr>
    <p:cSldViewPr>
      <p:cViewPr varScale="1">
        <p:scale>
          <a:sx n="61" d="100"/>
          <a:sy n="61" d="100"/>
        </p:scale>
        <p:origin x="-1698" y="-54"/>
      </p:cViewPr>
      <p:guideLst>
        <p:guide orient="horz" pos="3072"/>
        <p:guide pos="2101"/>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notesMaster" Target="notesMasters/notesMaster1.xml"/><Relationship Id="rId3" Type="http://schemas.openxmlformats.org/officeDocument/2006/relationships/slide" Target="slides/slide2.xml"/><Relationship Id="rId21" Type="http://schemas.openxmlformats.org/officeDocument/2006/relationships/viewProps" Target="view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microsoft.com/office/2015/10/relationships/revisionInfo" Target="revisionInfo.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microsoft.com/office/2016/11/relationships/changesInfo" Target="changesInfos/changesInfo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tableStyles" Target="tableStyles.xml"/><Relationship Id="rId10" Type="http://schemas.openxmlformats.org/officeDocument/2006/relationships/slide" Target="slides/slide9.xml"/><Relationship Id="rId19" Type="http://schemas.openxmlformats.org/officeDocument/2006/relationships/handoutMaster" Target="handoutMasters/handoutMaster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theme" Target="theme/theme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Sylvia Hoffmann" userId="fc40dadc-4d8d-4692-8030-bd6788669bc5" providerId="ADAL" clId="{B42B2B49-E9AE-45BA-AF00-A0613E966241}"/>
    <pc:docChg chg="addSld modSld">
      <pc:chgData name="Sylvia Hoffmann" userId="fc40dadc-4d8d-4692-8030-bd6788669bc5" providerId="ADAL" clId="{B42B2B49-E9AE-45BA-AF00-A0613E966241}" dt="2024-03-22T18:06:19.976" v="104" actId="14100"/>
      <pc:docMkLst>
        <pc:docMk/>
      </pc:docMkLst>
      <pc:sldChg chg="addSp modSp add mod modAnim">
        <pc:chgData name="Sylvia Hoffmann" userId="fc40dadc-4d8d-4692-8030-bd6788669bc5" providerId="ADAL" clId="{B42B2B49-E9AE-45BA-AF00-A0613E966241}" dt="2024-03-22T18:06:19.976" v="104" actId="14100"/>
        <pc:sldMkLst>
          <pc:docMk/>
          <pc:sldMk cId="996860008" sldId="653"/>
        </pc:sldMkLst>
        <pc:spChg chg="mod">
          <ac:chgData name="Sylvia Hoffmann" userId="fc40dadc-4d8d-4692-8030-bd6788669bc5" providerId="ADAL" clId="{B42B2B49-E9AE-45BA-AF00-A0613E966241}" dt="2024-03-22T18:03:52.176" v="5"/>
          <ac:spMkLst>
            <pc:docMk/>
            <pc:sldMk cId="996860008" sldId="653"/>
            <ac:spMk id="2" creationId="{00000000-0000-0000-0000-000000000000}"/>
          </ac:spMkLst>
        </pc:spChg>
        <pc:spChg chg="mod">
          <ac:chgData name="Sylvia Hoffmann" userId="fc40dadc-4d8d-4692-8030-bd6788669bc5" providerId="ADAL" clId="{B42B2B49-E9AE-45BA-AF00-A0613E966241}" dt="2024-03-22T18:06:17.015" v="103" actId="6549"/>
          <ac:spMkLst>
            <pc:docMk/>
            <pc:sldMk cId="996860008" sldId="653"/>
            <ac:spMk id="3" creationId="{00000000-0000-0000-0000-000000000000}"/>
          </ac:spMkLst>
        </pc:spChg>
        <pc:picChg chg="add mod">
          <ac:chgData name="Sylvia Hoffmann" userId="fc40dadc-4d8d-4692-8030-bd6788669bc5" providerId="ADAL" clId="{B42B2B49-E9AE-45BA-AF00-A0613E966241}" dt="2024-03-22T18:06:19.976" v="104" actId="14100"/>
          <ac:picMkLst>
            <pc:docMk/>
            <pc:sldMk cId="996860008" sldId="653"/>
            <ac:picMk id="5" creationId="{B609CD67-0FE2-B4A0-F87D-5FB33D0C123F}"/>
          </ac:picMkLst>
        </pc:picChg>
      </pc:sldChg>
    </pc:docChg>
  </pc:docChgLst>
</pc:chgInfo>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9570" name="Rectangle 2">
            <a:extLst>
              <a:ext uri="{FF2B5EF4-FFF2-40B4-BE49-F238E27FC236}">
                <a16:creationId xmlns:a16="http://schemas.microsoft.com/office/drawing/2014/main" id="{57274D4A-6071-4C31-A995-8D631746066C}"/>
              </a:ext>
            </a:extLst>
          </p:cNvPr>
          <p:cNvSpPr>
            <a:spLocks noGrp="1" noChangeArrowheads="1"/>
          </p:cNvSpPr>
          <p:nvPr>
            <p:ph type="hdr" sz="quarter"/>
          </p:nvPr>
        </p:nvSpPr>
        <p:spPr bwMode="auto">
          <a:xfrm>
            <a:off x="0" y="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eaLnBrk="1" hangingPunct="1">
              <a:defRPr sz="1200"/>
            </a:lvl1pPr>
          </a:lstStyle>
          <a:p>
            <a:pPr>
              <a:defRPr/>
            </a:pPr>
            <a:endParaRPr lang="en-GB" altLang="en-US"/>
          </a:p>
        </p:txBody>
      </p:sp>
      <p:sp>
        <p:nvSpPr>
          <p:cNvPr id="109571" name="Rectangle 3">
            <a:extLst>
              <a:ext uri="{FF2B5EF4-FFF2-40B4-BE49-F238E27FC236}">
                <a16:creationId xmlns:a16="http://schemas.microsoft.com/office/drawing/2014/main" id="{BADEFA6E-7C85-4A2D-AB54-6E16E24BFB99}"/>
              </a:ext>
            </a:extLst>
          </p:cNvPr>
          <p:cNvSpPr>
            <a:spLocks noGrp="1" noChangeArrowheads="1"/>
          </p:cNvSpPr>
          <p:nvPr>
            <p:ph type="dt" sz="quarter" idx="1"/>
          </p:nvPr>
        </p:nvSpPr>
        <p:spPr bwMode="auto">
          <a:xfrm>
            <a:off x="3776663" y="0"/>
            <a:ext cx="2890837"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algn="r" eaLnBrk="1" hangingPunct="1">
              <a:defRPr sz="1200"/>
            </a:lvl1pPr>
          </a:lstStyle>
          <a:p>
            <a:pPr>
              <a:defRPr/>
            </a:pPr>
            <a:endParaRPr lang="en-GB" altLang="en-US"/>
          </a:p>
        </p:txBody>
      </p:sp>
      <p:sp>
        <p:nvSpPr>
          <p:cNvPr id="109572" name="Rectangle 4">
            <a:extLst>
              <a:ext uri="{FF2B5EF4-FFF2-40B4-BE49-F238E27FC236}">
                <a16:creationId xmlns:a16="http://schemas.microsoft.com/office/drawing/2014/main" id="{52806E7A-8B06-4D8A-8399-677A8B7BC099}"/>
              </a:ext>
            </a:extLst>
          </p:cNvPr>
          <p:cNvSpPr>
            <a:spLocks noGrp="1" noChangeArrowheads="1"/>
          </p:cNvSpPr>
          <p:nvPr>
            <p:ph type="ftr" sz="quarter" idx="2"/>
          </p:nvPr>
        </p:nvSpPr>
        <p:spPr bwMode="auto">
          <a:xfrm>
            <a:off x="0" y="926465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eaLnBrk="1" hangingPunct="1">
              <a:defRPr sz="1200"/>
            </a:lvl1pPr>
          </a:lstStyle>
          <a:p>
            <a:pPr>
              <a:defRPr/>
            </a:pPr>
            <a:endParaRPr lang="en-GB" altLang="en-US"/>
          </a:p>
        </p:txBody>
      </p:sp>
      <p:sp>
        <p:nvSpPr>
          <p:cNvPr id="109573" name="Rectangle 5">
            <a:extLst>
              <a:ext uri="{FF2B5EF4-FFF2-40B4-BE49-F238E27FC236}">
                <a16:creationId xmlns:a16="http://schemas.microsoft.com/office/drawing/2014/main" id="{D0AFD47A-B545-4C2A-9CEB-19E3DDEAA340}"/>
              </a:ext>
            </a:extLst>
          </p:cNvPr>
          <p:cNvSpPr>
            <a:spLocks noGrp="1" noChangeArrowheads="1"/>
          </p:cNvSpPr>
          <p:nvPr>
            <p:ph type="sldNum" sz="quarter" idx="3"/>
          </p:nvPr>
        </p:nvSpPr>
        <p:spPr bwMode="auto">
          <a:xfrm>
            <a:off x="3776663" y="9264650"/>
            <a:ext cx="2890837"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algn="r" eaLnBrk="1" hangingPunct="1">
              <a:defRPr sz="1200"/>
            </a:lvl1pPr>
          </a:lstStyle>
          <a:p>
            <a:pPr>
              <a:defRPr/>
            </a:pPr>
            <a:fld id="{EB3EE64B-EB71-4E2B-93C1-F4117BD13F79}" type="slidenum">
              <a:rPr lang="en-GB" altLang="en-US"/>
              <a:pPr>
                <a:defRPr/>
              </a:pPr>
              <a:t>‹#›</a:t>
            </a:fld>
            <a:endParaRPr lang="en-GB" altLang="en-US"/>
          </a:p>
        </p:txBody>
      </p:sp>
    </p:spTree>
    <p:extLst>
      <p:ext uri="{BB962C8B-B14F-4D97-AF65-F5344CB8AC3E}">
        <p14:creationId xmlns:p14="http://schemas.microsoft.com/office/powerpoint/2010/main" val="3122657898"/>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7042" name="Rectangle 2">
            <a:extLst>
              <a:ext uri="{FF2B5EF4-FFF2-40B4-BE49-F238E27FC236}">
                <a16:creationId xmlns:a16="http://schemas.microsoft.com/office/drawing/2014/main" id="{F97D3AEC-DAC3-4500-8659-DFA8FD0DBFFC}"/>
              </a:ext>
            </a:extLst>
          </p:cNvPr>
          <p:cNvSpPr>
            <a:spLocks noGrp="1" noChangeArrowheads="1"/>
          </p:cNvSpPr>
          <p:nvPr>
            <p:ph type="hdr" sz="quarter"/>
          </p:nvPr>
        </p:nvSpPr>
        <p:spPr bwMode="auto">
          <a:xfrm>
            <a:off x="0" y="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eaLnBrk="1" hangingPunct="1">
              <a:defRPr sz="1200">
                <a:latin typeface="Verdana" panose="020B0604030504040204" pitchFamily="34" charset="0"/>
              </a:defRPr>
            </a:lvl1pPr>
          </a:lstStyle>
          <a:p>
            <a:pPr>
              <a:defRPr/>
            </a:pPr>
            <a:endParaRPr lang="en-GB" altLang="en-US"/>
          </a:p>
        </p:txBody>
      </p:sp>
      <p:sp>
        <p:nvSpPr>
          <p:cNvPr id="87043" name="Rectangle 3">
            <a:extLst>
              <a:ext uri="{FF2B5EF4-FFF2-40B4-BE49-F238E27FC236}">
                <a16:creationId xmlns:a16="http://schemas.microsoft.com/office/drawing/2014/main" id="{160B9893-99AA-40C5-B429-8512093DCAE5}"/>
              </a:ext>
            </a:extLst>
          </p:cNvPr>
          <p:cNvSpPr>
            <a:spLocks noGrp="1" noChangeArrowheads="1"/>
          </p:cNvSpPr>
          <p:nvPr>
            <p:ph type="dt" idx="1"/>
          </p:nvPr>
        </p:nvSpPr>
        <p:spPr bwMode="auto">
          <a:xfrm>
            <a:off x="3778250" y="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algn="r" eaLnBrk="1" hangingPunct="1">
              <a:defRPr sz="1200">
                <a:latin typeface="Verdana" panose="020B0604030504040204" pitchFamily="34" charset="0"/>
              </a:defRPr>
            </a:lvl1pPr>
          </a:lstStyle>
          <a:p>
            <a:pPr>
              <a:defRPr/>
            </a:pPr>
            <a:endParaRPr lang="en-GB" altLang="en-US"/>
          </a:p>
        </p:txBody>
      </p:sp>
      <p:sp>
        <p:nvSpPr>
          <p:cNvPr id="4100" name="Rectangle 4"/>
          <p:cNvSpPr>
            <a:spLocks noGrp="1" noRot="1" noChangeAspect="1" noChangeArrowheads="1" noTextEdit="1"/>
          </p:cNvSpPr>
          <p:nvPr>
            <p:ph type="sldImg" idx="2"/>
          </p:nvPr>
        </p:nvSpPr>
        <p:spPr bwMode="auto">
          <a:xfrm>
            <a:off x="895350" y="730250"/>
            <a:ext cx="4878388" cy="3659188"/>
          </a:xfrm>
          <a:prstGeom prst="rect">
            <a:avLst/>
          </a:prstGeom>
          <a:noFill/>
          <a:ln w="9525">
            <a:solidFill>
              <a:srgbClr val="000000"/>
            </a:solidFill>
            <a:miter lim="800000"/>
            <a:headEnd/>
            <a:tailEnd/>
          </a:ln>
          <a:effectLst/>
          <a:extLst>
            <a:ext uri="{909E8E84-426E-40DD-AFC4-6F175D3DCCD1}">
              <a14:hiddenFill xmlns:a14="http://schemas.microsoft.com/office/drawing/2010/main">
                <a:solidFill>
                  <a:srgbClr val="FFFFFF"/>
                </a:solidFill>
              </a14:hiddenFill>
            </a:ext>
            <a:ext uri="{AF507438-7753-43E0-B8FC-AC1667EBCBE1}">
              <a14:hiddenEffects xmlns:a14="http://schemas.microsoft.com/office/drawing/2010/main">
                <a:effectLst>
                  <a:outerShdw dist="35921" dir="2700000" algn="ctr" rotWithShape="0">
                    <a:srgbClr val="808080"/>
                  </a:outerShdw>
                </a:effectLst>
              </a14:hiddenEffects>
            </a:ext>
            <a:ext uri="{53640926-AAD7-44D8-BBD7-CCE9431645EC}">
              <a14:shadowObscured xmlns:a14="http://schemas.microsoft.com/office/drawing/2010/main" val="1"/>
            </a:ext>
          </a:extLst>
        </p:spPr>
      </p:sp>
      <p:sp>
        <p:nvSpPr>
          <p:cNvPr id="87045" name="Rectangle 5">
            <a:extLst>
              <a:ext uri="{FF2B5EF4-FFF2-40B4-BE49-F238E27FC236}">
                <a16:creationId xmlns:a16="http://schemas.microsoft.com/office/drawing/2014/main" id="{ECD89C32-CF52-4DF8-9846-7469C765B3C5}"/>
              </a:ext>
            </a:extLst>
          </p:cNvPr>
          <p:cNvSpPr>
            <a:spLocks noGrp="1" noChangeArrowheads="1"/>
          </p:cNvSpPr>
          <p:nvPr>
            <p:ph type="body" sz="quarter" idx="3"/>
          </p:nvPr>
        </p:nvSpPr>
        <p:spPr bwMode="auto">
          <a:xfrm>
            <a:off x="889000" y="4632325"/>
            <a:ext cx="4891088" cy="439102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p>
            <a:pPr lvl="0"/>
            <a:r>
              <a:rPr lang="en-GB" altLang="en-US" noProof="0"/>
              <a:t>Click to edit Master text styles</a:t>
            </a:r>
          </a:p>
          <a:p>
            <a:pPr lvl="1"/>
            <a:r>
              <a:rPr lang="en-GB" altLang="en-US" noProof="0"/>
              <a:t>Second level</a:t>
            </a:r>
          </a:p>
          <a:p>
            <a:pPr lvl="2"/>
            <a:r>
              <a:rPr lang="en-GB" altLang="en-US" noProof="0"/>
              <a:t>Third level</a:t>
            </a:r>
          </a:p>
          <a:p>
            <a:pPr lvl="3"/>
            <a:r>
              <a:rPr lang="en-GB" altLang="en-US" noProof="0"/>
              <a:t>Fourth level</a:t>
            </a:r>
          </a:p>
          <a:p>
            <a:pPr lvl="4"/>
            <a:r>
              <a:rPr lang="en-GB" altLang="en-US" noProof="0"/>
              <a:t>Fifth level</a:t>
            </a:r>
          </a:p>
        </p:txBody>
      </p:sp>
      <p:sp>
        <p:nvSpPr>
          <p:cNvPr id="87046" name="Rectangle 6">
            <a:extLst>
              <a:ext uri="{FF2B5EF4-FFF2-40B4-BE49-F238E27FC236}">
                <a16:creationId xmlns:a16="http://schemas.microsoft.com/office/drawing/2014/main" id="{0881B87C-B2F0-403D-8047-490EAD13F442}"/>
              </a:ext>
            </a:extLst>
          </p:cNvPr>
          <p:cNvSpPr>
            <a:spLocks noGrp="1" noChangeArrowheads="1"/>
          </p:cNvSpPr>
          <p:nvPr>
            <p:ph type="ftr" sz="quarter" idx="4"/>
          </p:nvPr>
        </p:nvSpPr>
        <p:spPr bwMode="auto">
          <a:xfrm>
            <a:off x="0" y="9266238"/>
            <a:ext cx="2890838" cy="48736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eaLnBrk="1" hangingPunct="1">
              <a:defRPr sz="1200">
                <a:latin typeface="Verdana" panose="020B0604030504040204" pitchFamily="34" charset="0"/>
              </a:defRPr>
            </a:lvl1pPr>
          </a:lstStyle>
          <a:p>
            <a:pPr>
              <a:defRPr/>
            </a:pPr>
            <a:endParaRPr lang="en-GB" altLang="en-US"/>
          </a:p>
        </p:txBody>
      </p:sp>
      <p:sp>
        <p:nvSpPr>
          <p:cNvPr id="87047" name="Rectangle 7">
            <a:extLst>
              <a:ext uri="{FF2B5EF4-FFF2-40B4-BE49-F238E27FC236}">
                <a16:creationId xmlns:a16="http://schemas.microsoft.com/office/drawing/2014/main" id="{AC955B34-3EBE-4CF3-8FA5-A6B243E1714D}"/>
              </a:ext>
            </a:extLst>
          </p:cNvPr>
          <p:cNvSpPr>
            <a:spLocks noGrp="1" noChangeArrowheads="1"/>
          </p:cNvSpPr>
          <p:nvPr>
            <p:ph type="sldNum" sz="quarter" idx="5"/>
          </p:nvPr>
        </p:nvSpPr>
        <p:spPr bwMode="auto">
          <a:xfrm>
            <a:off x="3778250" y="9266238"/>
            <a:ext cx="2890838" cy="48736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algn="r" eaLnBrk="1" hangingPunct="1">
              <a:defRPr sz="1200">
                <a:latin typeface="Verdana" panose="020B0604030504040204" pitchFamily="34" charset="0"/>
              </a:defRPr>
            </a:lvl1pPr>
          </a:lstStyle>
          <a:p>
            <a:pPr>
              <a:defRPr/>
            </a:pPr>
            <a:fld id="{81B164FB-C17E-44B0-8405-045844A6C61F}" type="slidenum">
              <a:rPr lang="en-GB" altLang="en-US"/>
              <a:pPr>
                <a:defRPr/>
              </a:pPr>
              <a:t>‹#›</a:t>
            </a:fld>
            <a:endParaRPr lang="en-GB" altLang="en-US"/>
          </a:p>
        </p:txBody>
      </p:sp>
    </p:spTree>
    <p:extLst>
      <p:ext uri="{BB962C8B-B14F-4D97-AF65-F5344CB8AC3E}">
        <p14:creationId xmlns:p14="http://schemas.microsoft.com/office/powerpoint/2010/main" val="2713247768"/>
      </p:ext>
    </p:extLst>
  </p:cSld>
  <p:clrMap bg1="lt1" tx1="dk1" bg2="lt2" tx2="dk2" accent1="accent1" accent2="accent2" accent3="accent3" accent4="accent4" accent5="accent5" accent6="accent6" hlink="hlink" folHlink="folHlink"/>
  <p:notesStyle>
    <a:lvl1pPr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1pPr>
    <a:lvl2pPr marL="4572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2pPr>
    <a:lvl3pPr marL="9144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3pPr>
    <a:lvl4pPr marL="13716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4pPr>
    <a:lvl5pPr marL="18288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Note for the lecturer: you may want to take a screenshot of this slide and put in the Teams chat for the students. </a:t>
            </a:r>
            <a:endParaRPr lang="en-GB" dirty="0"/>
          </a:p>
        </p:txBody>
      </p:sp>
      <p:sp>
        <p:nvSpPr>
          <p:cNvPr id="4" name="Slide Number Placeholder 3"/>
          <p:cNvSpPr>
            <a:spLocks noGrp="1"/>
          </p:cNvSpPr>
          <p:nvPr>
            <p:ph type="sldNum" sz="quarter" idx="5"/>
          </p:nvPr>
        </p:nvSpPr>
        <p:spPr/>
        <p:txBody>
          <a:bodyPr/>
          <a:lstStyle/>
          <a:p>
            <a:pPr>
              <a:defRPr/>
            </a:pPr>
            <a:fld id="{81B164FB-C17E-44B0-8405-045844A6C61F}" type="slidenum">
              <a:rPr lang="en-GB" altLang="en-US" smtClean="0"/>
              <a:pPr>
                <a:defRPr/>
              </a:pPr>
              <a:t>14</a:t>
            </a:fld>
            <a:endParaRPr lang="en-GB" altLang="en-US"/>
          </a:p>
        </p:txBody>
      </p:sp>
    </p:spTree>
    <p:extLst>
      <p:ext uri="{BB962C8B-B14F-4D97-AF65-F5344CB8AC3E}">
        <p14:creationId xmlns:p14="http://schemas.microsoft.com/office/powerpoint/2010/main" val="3114406552"/>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0">
          <a:blip r:embed="rId2" cstate="print"/>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C5BA379F-2687-42D5-BD11-CCFD486FA934}"/>
              </a:ext>
            </a:extLst>
          </p:cNvPr>
          <p:cNvSpPr>
            <a:spLocks noGrp="1"/>
          </p:cNvSpPr>
          <p:nvPr>
            <p:ph type="dt" sz="half" idx="10"/>
          </p:nvPr>
        </p:nvSpPr>
        <p:spPr>
          <a:xfrm>
            <a:off x="395288" y="6524625"/>
            <a:ext cx="971550" cy="219075"/>
          </a:xfrm>
        </p:spPr>
        <p:txBody>
          <a:bodyPr/>
          <a:lstStyle>
            <a:lvl1pPr>
              <a:defRPr/>
            </a:lvl1pPr>
          </a:lstStyle>
          <a:p>
            <a:pPr>
              <a:defRPr/>
            </a:pPr>
            <a:fld id="{8EFCBBD8-CF39-48F7-8656-50407EDD0B37}" type="datetime1">
              <a:rPr lang="en-GB" altLang="en-US"/>
              <a:pPr>
                <a:defRPr/>
              </a:pPr>
              <a:t>22/03/2024</a:t>
            </a:fld>
            <a:endParaRPr lang="en-GB" altLang="en-US"/>
          </a:p>
        </p:txBody>
      </p:sp>
      <p:sp>
        <p:nvSpPr>
          <p:cNvPr id="5" name="Footer Placeholder 4">
            <a:extLst>
              <a:ext uri="{FF2B5EF4-FFF2-40B4-BE49-F238E27FC236}">
                <a16:creationId xmlns:a16="http://schemas.microsoft.com/office/drawing/2014/main" id="{6DDC0210-3A98-4E80-A493-9097B8EA885E}"/>
              </a:ext>
            </a:extLst>
          </p:cNvPr>
          <p:cNvSpPr>
            <a:spLocks noGrp="1"/>
          </p:cNvSpPr>
          <p:nvPr>
            <p:ph type="ftr" sz="quarter" idx="11"/>
          </p:nvPr>
        </p:nvSpPr>
        <p:spPr>
          <a:xfrm>
            <a:off x="4140200" y="6381750"/>
            <a:ext cx="28956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endParaRPr lang="en-GB" altLang="en-US"/>
          </a:p>
        </p:txBody>
      </p:sp>
      <p:sp>
        <p:nvSpPr>
          <p:cNvPr id="6" name="Slide Number Placeholder 5">
            <a:extLst>
              <a:ext uri="{FF2B5EF4-FFF2-40B4-BE49-F238E27FC236}">
                <a16:creationId xmlns:a16="http://schemas.microsoft.com/office/drawing/2014/main" id="{EF529589-853B-4D1C-BB9C-5B46B696F2A6}"/>
              </a:ext>
            </a:extLst>
          </p:cNvPr>
          <p:cNvSpPr>
            <a:spLocks noGrp="1"/>
          </p:cNvSpPr>
          <p:nvPr>
            <p:ph type="sldNum" sz="quarter" idx="12"/>
          </p:nvPr>
        </p:nvSpPr>
        <p:spPr/>
        <p:txBody>
          <a:bodyPr/>
          <a:lstStyle>
            <a:lvl1pPr>
              <a:defRPr/>
            </a:lvl1pPr>
          </a:lstStyle>
          <a:p>
            <a:pPr>
              <a:defRPr/>
            </a:pPr>
            <a:fld id="{F905DF63-1FF9-46D5-8FED-1829CDB5D9EE}" type="slidenum">
              <a:rPr lang="en-GB" altLang="en-US"/>
              <a:pPr>
                <a:defRPr/>
              </a:pPr>
              <a:t>‹#›</a:t>
            </a:fld>
            <a:endParaRPr lang="en-GB" altLang="en-US"/>
          </a:p>
        </p:txBody>
      </p:sp>
    </p:spTree>
    <p:extLst>
      <p:ext uri="{BB962C8B-B14F-4D97-AF65-F5344CB8AC3E}">
        <p14:creationId xmlns:p14="http://schemas.microsoft.com/office/powerpoint/2010/main" val="381239892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B6E86CF0-C040-4ECE-8BD3-C00954DCC01A}"/>
              </a:ext>
            </a:extLst>
          </p:cNvPr>
          <p:cNvSpPr>
            <a:spLocks noGrp="1"/>
          </p:cNvSpPr>
          <p:nvPr>
            <p:ph type="dt" sz="half" idx="10"/>
          </p:nvPr>
        </p:nvSpPr>
        <p:spPr/>
        <p:txBody>
          <a:bodyPr/>
          <a:lstStyle>
            <a:lvl1pPr>
              <a:defRPr/>
            </a:lvl1pPr>
          </a:lstStyle>
          <a:p>
            <a:pPr>
              <a:defRPr/>
            </a:pPr>
            <a:fld id="{2303D31F-598B-47EE-BA37-93F097A3D676}" type="datetime1">
              <a:rPr lang="en-GB" altLang="en-US"/>
              <a:pPr>
                <a:defRPr/>
              </a:pPr>
              <a:t>22/03/2024</a:t>
            </a:fld>
            <a:endParaRPr lang="en-GB" altLang="en-US"/>
          </a:p>
        </p:txBody>
      </p:sp>
      <p:sp>
        <p:nvSpPr>
          <p:cNvPr id="5" name="Footer Placeholder 4">
            <a:extLst>
              <a:ext uri="{FF2B5EF4-FFF2-40B4-BE49-F238E27FC236}">
                <a16:creationId xmlns:a16="http://schemas.microsoft.com/office/drawing/2014/main" id="{664C04FF-0357-4130-AC28-3F988C577F5A}"/>
              </a:ext>
            </a:extLst>
          </p:cNvPr>
          <p:cNvSpPr>
            <a:spLocks noGrp="1"/>
          </p:cNvSpPr>
          <p:nvPr>
            <p:ph type="ftr" sz="quarter" idx="11"/>
          </p:nvPr>
        </p:nvSpPr>
        <p:spPr>
          <a:xfrm>
            <a:off x="3132138" y="6461125"/>
            <a:ext cx="28956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endParaRPr lang="en-GB" altLang="en-US"/>
          </a:p>
        </p:txBody>
      </p:sp>
      <p:sp>
        <p:nvSpPr>
          <p:cNvPr id="6" name="Slide Number Placeholder 5">
            <a:extLst>
              <a:ext uri="{FF2B5EF4-FFF2-40B4-BE49-F238E27FC236}">
                <a16:creationId xmlns:a16="http://schemas.microsoft.com/office/drawing/2014/main" id="{49EDCEDB-BC6D-4588-B62D-E297C3288852}"/>
              </a:ext>
            </a:extLst>
          </p:cNvPr>
          <p:cNvSpPr>
            <a:spLocks noGrp="1"/>
          </p:cNvSpPr>
          <p:nvPr>
            <p:ph type="sldNum" sz="quarter" idx="12"/>
          </p:nvPr>
        </p:nvSpPr>
        <p:spPr/>
        <p:txBody>
          <a:bodyPr/>
          <a:lstStyle>
            <a:lvl1pPr>
              <a:defRPr/>
            </a:lvl1pPr>
          </a:lstStyle>
          <a:p>
            <a:pPr>
              <a:defRPr/>
            </a:pPr>
            <a:fld id="{6550E941-99E4-4403-A917-B30FF69A9617}" type="slidenum">
              <a:rPr lang="en-GB" altLang="en-US"/>
              <a:pPr>
                <a:defRPr/>
              </a:pPr>
              <a:t>‹#›</a:t>
            </a:fld>
            <a:endParaRPr lang="en-GB" altLang="en-US"/>
          </a:p>
        </p:txBody>
      </p:sp>
    </p:spTree>
    <p:extLst>
      <p:ext uri="{BB962C8B-B14F-4D97-AF65-F5344CB8AC3E}">
        <p14:creationId xmlns:p14="http://schemas.microsoft.com/office/powerpoint/2010/main" val="25825149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3"/>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683568" y="2492896"/>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B07525B8-0A1E-48CE-AA7A-94CA5D59C5A5}" type="datetime1">
              <a:rPr lang="en-GB" altLang="en-US"/>
              <a:pPr>
                <a:defRPr/>
              </a:pPr>
              <a:t>22/03/2024</a:t>
            </a:fld>
            <a:endParaRPr lang="en-GB" altLang="en-US"/>
          </a:p>
        </p:txBody>
      </p:sp>
      <p:sp>
        <p:nvSpPr>
          <p:cNvPr id="5"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9F0CEAE2-E49E-4389-B4D7-B5A65611D1B7}" type="slidenum">
              <a:rPr lang="en-GB" altLang="en-US"/>
              <a:pPr>
                <a:defRPr/>
              </a:pPr>
              <a:t>‹#›</a:t>
            </a:fld>
            <a:endParaRPr lang="en-GB" altLang="en-US"/>
          </a:p>
        </p:txBody>
      </p:sp>
    </p:spTree>
    <p:extLst>
      <p:ext uri="{BB962C8B-B14F-4D97-AF65-F5344CB8AC3E}">
        <p14:creationId xmlns:p14="http://schemas.microsoft.com/office/powerpoint/2010/main" val="201493742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F7614AD2-EBEE-4B9C-B8EB-7B45076136C4}" type="datetime1">
              <a:rPr lang="en-GB" altLang="en-US"/>
              <a:pPr>
                <a:defRPr/>
              </a:pPr>
              <a:t>22/03/2024</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386495F9-B3F5-4DDF-9323-6CEC80C52C17}" type="slidenum">
              <a:rPr lang="en-GB" altLang="en-US"/>
              <a:pPr>
                <a:defRPr/>
              </a:pPr>
              <a:t>‹#›</a:t>
            </a:fld>
            <a:endParaRPr lang="en-GB" altLang="en-US"/>
          </a:p>
        </p:txBody>
      </p:sp>
    </p:spTree>
    <p:extLst>
      <p:ext uri="{BB962C8B-B14F-4D97-AF65-F5344CB8AC3E}">
        <p14:creationId xmlns:p14="http://schemas.microsoft.com/office/powerpoint/2010/main" val="69491526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457200" y="2174875"/>
            <a:ext cx="4040188"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4645025" y="2174875"/>
            <a:ext cx="4041775"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9453B735-BACA-4CF9-84E6-D7AD67CD6A41}" type="datetime1">
              <a:rPr lang="en-GB" altLang="en-US"/>
              <a:pPr>
                <a:defRPr/>
              </a:pPr>
              <a:t>22/03/2024</a:t>
            </a:fld>
            <a:endParaRPr lang="en-GB" altLang="en-US"/>
          </a:p>
        </p:txBody>
      </p:sp>
      <p:sp>
        <p:nvSpPr>
          <p:cNvPr id="8"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0669F83E-C611-4B90-8FAE-1379528B23C3}" type="slidenum">
              <a:rPr lang="en-GB" altLang="en-US"/>
              <a:pPr>
                <a:defRPr/>
              </a:pPr>
              <a:t>‹#›</a:t>
            </a:fld>
            <a:endParaRPr lang="en-GB" altLang="en-US"/>
          </a:p>
        </p:txBody>
      </p:sp>
    </p:spTree>
    <p:extLst>
      <p:ext uri="{BB962C8B-B14F-4D97-AF65-F5344CB8AC3E}">
        <p14:creationId xmlns:p14="http://schemas.microsoft.com/office/powerpoint/2010/main" val="264480704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D58B45E6-64D3-4C5F-BDB6-A1B894EEEA29}" type="datetime1">
              <a:rPr lang="en-GB" altLang="en-US"/>
              <a:pPr>
                <a:defRPr/>
              </a:pPr>
              <a:t>22/03/2024</a:t>
            </a:fld>
            <a:endParaRPr lang="en-GB" altLang="en-US"/>
          </a:p>
        </p:txBody>
      </p:sp>
      <p:sp>
        <p:nvSpPr>
          <p:cNvPr id="4"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FAF5663D-1B9D-48C8-BD8E-835F92F174D7}" type="slidenum">
              <a:rPr lang="en-GB" altLang="en-US"/>
              <a:pPr>
                <a:defRPr/>
              </a:pPr>
              <a:t>‹#›</a:t>
            </a:fld>
            <a:endParaRPr lang="en-GB" altLang="en-US"/>
          </a:p>
        </p:txBody>
      </p:sp>
    </p:spTree>
    <p:extLst>
      <p:ext uri="{BB962C8B-B14F-4D97-AF65-F5344CB8AC3E}">
        <p14:creationId xmlns:p14="http://schemas.microsoft.com/office/powerpoint/2010/main" val="122074910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D30023C4-5528-489E-A726-D14A340FF59E}" type="datetime1">
              <a:rPr lang="en-GB" altLang="en-US"/>
              <a:pPr>
                <a:defRPr/>
              </a:pPr>
              <a:t>22/03/2024</a:t>
            </a:fld>
            <a:endParaRPr lang="en-GB" altLang="en-US"/>
          </a:p>
        </p:txBody>
      </p:sp>
      <p:sp>
        <p:nvSpPr>
          <p:cNvPr id="3"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AA1819AB-B9DA-41D7-8C91-5DE9528F5AA4}" type="slidenum">
              <a:rPr lang="en-GB" altLang="en-US"/>
              <a:pPr>
                <a:defRPr/>
              </a:pPr>
              <a:t>‹#›</a:t>
            </a:fld>
            <a:endParaRPr lang="en-GB" altLang="en-US"/>
          </a:p>
        </p:txBody>
      </p:sp>
    </p:spTree>
    <p:extLst>
      <p:ext uri="{BB962C8B-B14F-4D97-AF65-F5344CB8AC3E}">
        <p14:creationId xmlns:p14="http://schemas.microsoft.com/office/powerpoint/2010/main" val="182642219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0AF297A0-C124-4ADC-9EF2-B843F7980417}" type="datetime1">
              <a:rPr lang="en-GB" altLang="en-US"/>
              <a:pPr>
                <a:defRPr/>
              </a:pPr>
              <a:t>22/03/2024</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EF707D33-CDDE-408A-A9D9-8533BBB69567}" type="slidenum">
              <a:rPr lang="en-GB" altLang="en-US"/>
              <a:pPr>
                <a:defRPr/>
              </a:pPr>
              <a:t>‹#›</a:t>
            </a:fld>
            <a:endParaRPr lang="en-GB" altLang="en-US"/>
          </a:p>
        </p:txBody>
      </p:sp>
    </p:spTree>
    <p:extLst>
      <p:ext uri="{BB962C8B-B14F-4D97-AF65-F5344CB8AC3E}">
        <p14:creationId xmlns:p14="http://schemas.microsoft.com/office/powerpoint/2010/main" val="295448843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1792288" y="612775"/>
            <a:ext cx="5486400" cy="3824337"/>
          </a:xfrm>
        </p:spPr>
        <p:txBody>
          <a:bodyPr rtlCol="0">
            <a:normAutofit/>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r>
              <a:rPr lang="en-US" noProof="0"/>
              <a:t>Click icon to add picture</a:t>
            </a:r>
            <a:endParaRPr lang="en-GB" noProof="0"/>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BBFE7C81-BC59-49C4-B970-6020E639505B}" type="datetime1">
              <a:rPr lang="en-GB" altLang="en-US"/>
              <a:pPr>
                <a:defRPr/>
              </a:pPr>
              <a:t>22/03/2024</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1C564236-0921-40F4-A526-D08299A9CEDF}" type="slidenum">
              <a:rPr lang="en-GB" altLang="en-US"/>
              <a:pPr>
                <a:defRPr/>
              </a:pPr>
              <a:t>‹#›</a:t>
            </a:fld>
            <a:endParaRPr lang="en-GB" altLang="en-US"/>
          </a:p>
        </p:txBody>
      </p:sp>
    </p:spTree>
    <p:extLst>
      <p:ext uri="{BB962C8B-B14F-4D97-AF65-F5344CB8AC3E}">
        <p14:creationId xmlns:p14="http://schemas.microsoft.com/office/powerpoint/2010/main" val="352999351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312EEDF0-64B3-49F7-80EF-7E736BE598CD}" type="datetime1">
              <a:rPr lang="en-GB" altLang="en-US"/>
              <a:pPr>
                <a:defRPr/>
              </a:pPr>
              <a:t>22/03/2024</a:t>
            </a:fld>
            <a:endParaRPr lang="en-GB" altLang="en-US"/>
          </a:p>
        </p:txBody>
      </p:sp>
      <p:sp>
        <p:nvSpPr>
          <p:cNvPr id="5"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C05FFBAA-7097-4EBF-8EC8-BA13F122F32E}" type="slidenum">
              <a:rPr lang="en-GB" altLang="en-US"/>
              <a:pPr>
                <a:defRPr/>
              </a:pPr>
              <a:t>‹#›</a:t>
            </a:fld>
            <a:endParaRPr lang="en-GB" altLang="en-US"/>
          </a:p>
        </p:txBody>
      </p:sp>
    </p:spTree>
    <p:extLst>
      <p:ext uri="{BB962C8B-B14F-4D97-AF65-F5344CB8AC3E}">
        <p14:creationId xmlns:p14="http://schemas.microsoft.com/office/powerpoint/2010/main" val="13421300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AF471B8D-6ACC-4BC6-87AC-49C3135EE585}" type="datetime1">
              <a:rPr lang="en-GB" altLang="en-US"/>
              <a:pPr>
                <a:defRPr/>
              </a:pPr>
              <a:t>22/03/2024</a:t>
            </a:fld>
            <a:endParaRPr lang="en-GB" altLang="en-US"/>
          </a:p>
        </p:txBody>
      </p:sp>
      <p:sp>
        <p:nvSpPr>
          <p:cNvPr id="5"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3F27268F-FCE8-404C-B794-14F77261286D}" type="slidenum">
              <a:rPr lang="en-GB" altLang="en-US"/>
              <a:pPr>
                <a:defRPr/>
              </a:pPr>
              <a:t>‹#›</a:t>
            </a:fld>
            <a:endParaRPr lang="en-GB" altLang="en-US"/>
          </a:p>
        </p:txBody>
      </p:sp>
    </p:spTree>
    <p:extLst>
      <p:ext uri="{BB962C8B-B14F-4D97-AF65-F5344CB8AC3E}">
        <p14:creationId xmlns:p14="http://schemas.microsoft.com/office/powerpoint/2010/main" val="304842533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e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0">
          <a:blip r:embed="rId13" cstate="print"/>
          <a:srcRect/>
          <a:stretch>
            <a:fillRect/>
          </a:stretch>
        </a:blipFill>
        <a:effectLst/>
      </p:bgPr>
    </p:bg>
    <p:spTree>
      <p:nvGrpSpPr>
        <p:cNvPr id="1" name=""/>
        <p:cNvGrpSpPr/>
        <p:nvPr/>
      </p:nvGrpSpPr>
      <p:grpSpPr>
        <a:xfrm>
          <a:off x="0" y="0"/>
          <a:ext cx="0" cy="0"/>
          <a:chOff x="0" y="0"/>
          <a:chExt cx="0" cy="0"/>
        </a:xfrm>
      </p:grpSpPr>
      <p:sp>
        <p:nvSpPr>
          <p:cNvPr id="1026" name="Title Placeholder 1"/>
          <p:cNvSpPr>
            <a:spLocks noGrp="1"/>
          </p:cNvSpPr>
          <p:nvPr>
            <p:ph type="title"/>
          </p:nvPr>
        </p:nvSpPr>
        <p:spPr bwMode="auto">
          <a:xfrm>
            <a:off x="457200" y="274638"/>
            <a:ext cx="82296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en-US" altLang="en-US"/>
              <a:t>Click to edit Master title style</a:t>
            </a:r>
            <a:endParaRPr lang="en-GB" altLang="en-US"/>
          </a:p>
        </p:txBody>
      </p:sp>
      <p:sp>
        <p:nvSpPr>
          <p:cNvPr id="1027" name="Text Placeholder 2"/>
          <p:cNvSpPr>
            <a:spLocks noGrp="1"/>
          </p:cNvSpPr>
          <p:nvPr>
            <p:ph type="body" idx="1"/>
          </p:nvPr>
        </p:nvSpPr>
        <p:spPr bwMode="auto">
          <a:xfrm>
            <a:off x="457200" y="1600200"/>
            <a:ext cx="8229600" cy="39163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a:t>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endParaRPr lang="en-GB" altLang="en-US"/>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2"/>
          </p:nvPr>
        </p:nvSpPr>
        <p:spPr>
          <a:xfrm>
            <a:off x="250825" y="6524625"/>
            <a:ext cx="971550" cy="219075"/>
          </a:xfrm>
          <a:prstGeom prst="rect">
            <a:avLst/>
          </a:prstGeom>
        </p:spPr>
        <p:txBody>
          <a:bodyPr vert="horz" lIns="91440" tIns="45720" rIns="91440" bIns="45720" rtlCol="0" anchor="ctr"/>
          <a:lstStyle>
            <a:lvl1pPr algn="ctr" eaLnBrk="1" fontAlgn="auto" hangingPunct="1">
              <a:spcBef>
                <a:spcPts val="0"/>
              </a:spcBef>
              <a:spcAft>
                <a:spcPts val="0"/>
              </a:spcAft>
              <a:defRPr sz="1050">
                <a:solidFill>
                  <a:schemeClr val="tx1">
                    <a:tint val="75000"/>
                  </a:schemeClr>
                </a:solidFill>
                <a:latin typeface="+mn-lt"/>
                <a:cs typeface="+mn-cs"/>
              </a:defRPr>
            </a:lvl1pPr>
          </a:lstStyle>
          <a:p>
            <a:pPr>
              <a:defRPr/>
            </a:pPr>
            <a:fld id="{9A9480EC-F3F6-4006-B02E-8C8A54398A24}" type="datetime1">
              <a:rPr lang="en-GB" altLang="en-US"/>
              <a:pPr>
                <a:defRPr/>
              </a:pPr>
              <a:t>22/03/2024</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4"/>
          </p:nvPr>
        </p:nvSpPr>
        <p:spPr>
          <a:xfrm>
            <a:off x="7956550" y="6381750"/>
            <a:ext cx="730250" cy="339725"/>
          </a:xfrm>
          <a:prstGeom prst="rect">
            <a:avLst/>
          </a:prstGeom>
        </p:spPr>
        <p:txBody>
          <a:bodyPr vert="horz" wrap="square" lIns="91440" tIns="45720" rIns="91440" bIns="45720" numCol="1" anchor="ctr" anchorCtr="0" compatLnSpc="1">
            <a:prstTxWarp prst="textNoShape">
              <a:avLst/>
            </a:prstTxWarp>
          </a:bodyPr>
          <a:lstStyle>
            <a:lvl1pPr algn="r" eaLnBrk="1" hangingPunct="1">
              <a:defRPr sz="1200">
                <a:solidFill>
                  <a:srgbClr val="898989"/>
                </a:solidFill>
                <a:latin typeface="Myriad Pro"/>
              </a:defRPr>
            </a:lvl1pPr>
          </a:lstStyle>
          <a:p>
            <a:pPr>
              <a:defRPr/>
            </a:pPr>
            <a:fld id="{AD58E4E2-7891-4D91-AF5F-9946CA6D74F2}" type="slidenum">
              <a:rPr lang="en-GB" altLang="en-US"/>
              <a:pPr>
                <a:defRPr/>
              </a:pPr>
              <a:t>‹#›</a:t>
            </a:fld>
            <a:endParaRPr lang="en-GB" altLang="en-US"/>
          </a:p>
        </p:txBody>
      </p:sp>
    </p:spTree>
  </p:cSld>
  <p:clrMap bg1="lt1" tx1="dk1" bg2="lt2" tx2="dk2" accent1="accent1" accent2="accent2" accent3="accent3" accent4="accent4" accent5="accent5" accent6="accent6" hlink="hlink" folHlink="folHlink"/>
  <p:sldLayoutIdLst>
    <p:sldLayoutId id="2147483786" r:id="rId1"/>
    <p:sldLayoutId id="2147483787" r:id="rId2"/>
    <p:sldLayoutId id="2147483777" r:id="rId3"/>
    <p:sldLayoutId id="2147483778" r:id="rId4"/>
    <p:sldLayoutId id="2147483779" r:id="rId5"/>
    <p:sldLayoutId id="2147483780" r:id="rId6"/>
    <p:sldLayoutId id="2147483781" r:id="rId7"/>
    <p:sldLayoutId id="2147483782" r:id="rId8"/>
    <p:sldLayoutId id="2147483783" r:id="rId9"/>
    <p:sldLayoutId id="2147483784" r:id="rId10"/>
    <p:sldLayoutId id="2147483785" r:id="rId11"/>
  </p:sldLayoutIdLst>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 presetClass="entr" presetSubtype="8" fill="hold" grpId="0" nodeType="clickEffect">
                                  <p:stCondLst>
                                    <p:cond delay="0"/>
                                  </p:stCondLst>
                                  <p:childTnLst>
                                    <p:set>
                                      <p:cBhvr>
                                        <p:cTn id="6" dur="1" fill="hold">
                                          <p:stCondLst>
                                            <p:cond delay="0"/>
                                          </p:stCondLst>
                                        </p:cTn>
                                        <p:tgtEl>
                                          <p:spTgt spid="1027">
                                            <p:txEl>
                                              <p:pRg st="0" end="0"/>
                                            </p:txEl>
                                          </p:spTgt>
                                        </p:tgtEl>
                                        <p:attrNameLst>
                                          <p:attrName>style.visibility</p:attrName>
                                        </p:attrNameLst>
                                      </p:cBhvr>
                                      <p:to>
                                        <p:strVal val="visible"/>
                                      </p:to>
                                    </p:set>
                                    <p:anim calcmode="lin" valueType="num">
                                      <p:cBhvr additive="base">
                                        <p:cTn id="7" dur="500" fill="hold"/>
                                        <p:tgtEl>
                                          <p:spTgt spid="1027">
                                            <p:txEl>
                                              <p:pRg st="0" end="0"/>
                                            </p:txEl>
                                          </p:spTgt>
                                        </p:tgtEl>
                                        <p:attrNameLst>
                                          <p:attrName>ppt_x</p:attrName>
                                        </p:attrNameLst>
                                      </p:cBhvr>
                                      <p:tavLst>
                                        <p:tav tm="0">
                                          <p:val>
                                            <p:strVal val="0-#ppt_w/2"/>
                                          </p:val>
                                        </p:tav>
                                        <p:tav tm="100000">
                                          <p:val>
                                            <p:strVal val="#ppt_x"/>
                                          </p:val>
                                        </p:tav>
                                      </p:tavLst>
                                    </p:anim>
                                    <p:anim calcmode="lin" valueType="num">
                                      <p:cBhvr additive="base">
                                        <p:cTn id="8" dur="500" fill="hold"/>
                                        <p:tgtEl>
                                          <p:spTgt spid="1027">
                                            <p:txEl>
                                              <p:pRg st="0" end="0"/>
                                            </p:txEl>
                                          </p:spTgt>
                                        </p:tgtEl>
                                        <p:attrNameLst>
                                          <p:attrName>ppt_y</p:attrName>
                                        </p:attrNameLst>
                                      </p:cBhvr>
                                      <p:tavLst>
                                        <p:tav tm="0">
                                          <p:val>
                                            <p:strVal val="#ppt_y"/>
                                          </p:val>
                                        </p:tav>
                                        <p:tav tm="100000">
                                          <p:val>
                                            <p:strVal val="#ppt_y"/>
                                          </p:val>
                                        </p:tav>
                                      </p:tavLst>
                                    </p:anim>
                                  </p:childTnLst>
                                </p:cTn>
                              </p:par>
                              <p:par>
                                <p:cTn id="9" presetID="2" presetClass="entr" presetSubtype="8" fill="hold" grpId="0" nodeType="withEffect">
                                  <p:stCondLst>
                                    <p:cond delay="0"/>
                                  </p:stCondLst>
                                  <p:childTnLst>
                                    <p:set>
                                      <p:cBhvr>
                                        <p:cTn id="10" dur="1" fill="hold">
                                          <p:stCondLst>
                                            <p:cond delay="0"/>
                                          </p:stCondLst>
                                        </p:cTn>
                                        <p:tgtEl>
                                          <p:spTgt spid="1027">
                                            <p:txEl>
                                              <p:pRg st="1" end="1"/>
                                            </p:txEl>
                                          </p:spTgt>
                                        </p:tgtEl>
                                        <p:attrNameLst>
                                          <p:attrName>style.visibility</p:attrName>
                                        </p:attrNameLst>
                                      </p:cBhvr>
                                      <p:to>
                                        <p:strVal val="visible"/>
                                      </p:to>
                                    </p:set>
                                    <p:anim calcmode="lin" valueType="num">
                                      <p:cBhvr additive="base">
                                        <p:cTn id="11" dur="500" fill="hold"/>
                                        <p:tgtEl>
                                          <p:spTgt spid="1027">
                                            <p:txEl>
                                              <p:pRg st="1" end="1"/>
                                            </p:txEl>
                                          </p:spTgt>
                                        </p:tgtEl>
                                        <p:attrNameLst>
                                          <p:attrName>ppt_x</p:attrName>
                                        </p:attrNameLst>
                                      </p:cBhvr>
                                      <p:tavLst>
                                        <p:tav tm="0">
                                          <p:val>
                                            <p:strVal val="0-#ppt_w/2"/>
                                          </p:val>
                                        </p:tav>
                                        <p:tav tm="100000">
                                          <p:val>
                                            <p:strVal val="#ppt_x"/>
                                          </p:val>
                                        </p:tav>
                                      </p:tavLst>
                                    </p:anim>
                                    <p:anim calcmode="lin" valueType="num">
                                      <p:cBhvr additive="base">
                                        <p:cTn id="12" dur="500" fill="hold"/>
                                        <p:tgtEl>
                                          <p:spTgt spid="1027">
                                            <p:txEl>
                                              <p:pRg st="1" end="1"/>
                                            </p:txEl>
                                          </p:spTgt>
                                        </p:tgtEl>
                                        <p:attrNameLst>
                                          <p:attrName>ppt_y</p:attrName>
                                        </p:attrNameLst>
                                      </p:cBhvr>
                                      <p:tavLst>
                                        <p:tav tm="0">
                                          <p:val>
                                            <p:strVal val="#ppt_y"/>
                                          </p:val>
                                        </p:tav>
                                        <p:tav tm="100000">
                                          <p:val>
                                            <p:strVal val="#ppt_y"/>
                                          </p:val>
                                        </p:tav>
                                      </p:tavLst>
                                    </p:anim>
                                  </p:childTnLst>
                                </p:cTn>
                              </p:par>
                              <p:par>
                                <p:cTn id="13" presetID="2" presetClass="entr" presetSubtype="8" fill="hold" grpId="0" nodeType="withEffect">
                                  <p:stCondLst>
                                    <p:cond delay="0"/>
                                  </p:stCondLst>
                                  <p:childTnLst>
                                    <p:set>
                                      <p:cBhvr>
                                        <p:cTn id="14" dur="1" fill="hold">
                                          <p:stCondLst>
                                            <p:cond delay="0"/>
                                          </p:stCondLst>
                                        </p:cTn>
                                        <p:tgtEl>
                                          <p:spTgt spid="1027">
                                            <p:txEl>
                                              <p:pRg st="2" end="2"/>
                                            </p:txEl>
                                          </p:spTgt>
                                        </p:tgtEl>
                                        <p:attrNameLst>
                                          <p:attrName>style.visibility</p:attrName>
                                        </p:attrNameLst>
                                      </p:cBhvr>
                                      <p:to>
                                        <p:strVal val="visible"/>
                                      </p:to>
                                    </p:set>
                                    <p:anim calcmode="lin" valueType="num">
                                      <p:cBhvr additive="base">
                                        <p:cTn id="15" dur="500" fill="hold"/>
                                        <p:tgtEl>
                                          <p:spTgt spid="1027">
                                            <p:txEl>
                                              <p:pRg st="2" end="2"/>
                                            </p:txEl>
                                          </p:spTgt>
                                        </p:tgtEl>
                                        <p:attrNameLst>
                                          <p:attrName>ppt_x</p:attrName>
                                        </p:attrNameLst>
                                      </p:cBhvr>
                                      <p:tavLst>
                                        <p:tav tm="0">
                                          <p:val>
                                            <p:strVal val="0-#ppt_w/2"/>
                                          </p:val>
                                        </p:tav>
                                        <p:tav tm="100000">
                                          <p:val>
                                            <p:strVal val="#ppt_x"/>
                                          </p:val>
                                        </p:tav>
                                      </p:tavLst>
                                    </p:anim>
                                    <p:anim calcmode="lin" valueType="num">
                                      <p:cBhvr additive="base">
                                        <p:cTn id="16" dur="500" fill="hold"/>
                                        <p:tgtEl>
                                          <p:spTgt spid="1027">
                                            <p:txEl>
                                              <p:pRg st="2" end="2"/>
                                            </p:txEl>
                                          </p:spTgt>
                                        </p:tgtEl>
                                        <p:attrNameLst>
                                          <p:attrName>ppt_y</p:attrName>
                                        </p:attrNameLst>
                                      </p:cBhvr>
                                      <p:tavLst>
                                        <p:tav tm="0">
                                          <p:val>
                                            <p:strVal val="#ppt_y"/>
                                          </p:val>
                                        </p:tav>
                                        <p:tav tm="100000">
                                          <p:val>
                                            <p:strVal val="#ppt_y"/>
                                          </p:val>
                                        </p:tav>
                                      </p:tavLst>
                                    </p:anim>
                                  </p:childTnLst>
                                </p:cTn>
                              </p:par>
                              <p:par>
                                <p:cTn id="17" presetID="2" presetClass="entr" presetSubtype="8" fill="hold" grpId="0" nodeType="withEffect">
                                  <p:stCondLst>
                                    <p:cond delay="0"/>
                                  </p:stCondLst>
                                  <p:childTnLst>
                                    <p:set>
                                      <p:cBhvr>
                                        <p:cTn id="18" dur="1" fill="hold">
                                          <p:stCondLst>
                                            <p:cond delay="0"/>
                                          </p:stCondLst>
                                        </p:cTn>
                                        <p:tgtEl>
                                          <p:spTgt spid="1027">
                                            <p:txEl>
                                              <p:pRg st="3" end="3"/>
                                            </p:txEl>
                                          </p:spTgt>
                                        </p:tgtEl>
                                        <p:attrNameLst>
                                          <p:attrName>style.visibility</p:attrName>
                                        </p:attrNameLst>
                                      </p:cBhvr>
                                      <p:to>
                                        <p:strVal val="visible"/>
                                      </p:to>
                                    </p:set>
                                    <p:anim calcmode="lin" valueType="num">
                                      <p:cBhvr additive="base">
                                        <p:cTn id="19" dur="500" fill="hold"/>
                                        <p:tgtEl>
                                          <p:spTgt spid="1027">
                                            <p:txEl>
                                              <p:pRg st="3" end="3"/>
                                            </p:txEl>
                                          </p:spTgt>
                                        </p:tgtEl>
                                        <p:attrNameLst>
                                          <p:attrName>ppt_x</p:attrName>
                                        </p:attrNameLst>
                                      </p:cBhvr>
                                      <p:tavLst>
                                        <p:tav tm="0">
                                          <p:val>
                                            <p:strVal val="0-#ppt_w/2"/>
                                          </p:val>
                                        </p:tav>
                                        <p:tav tm="100000">
                                          <p:val>
                                            <p:strVal val="#ppt_x"/>
                                          </p:val>
                                        </p:tav>
                                      </p:tavLst>
                                    </p:anim>
                                    <p:anim calcmode="lin" valueType="num">
                                      <p:cBhvr additive="base">
                                        <p:cTn id="20" dur="500" fill="hold"/>
                                        <p:tgtEl>
                                          <p:spTgt spid="1027">
                                            <p:txEl>
                                              <p:pRg st="3" end="3"/>
                                            </p:txEl>
                                          </p:spTgt>
                                        </p:tgtEl>
                                        <p:attrNameLst>
                                          <p:attrName>ppt_y</p:attrName>
                                        </p:attrNameLst>
                                      </p:cBhvr>
                                      <p:tavLst>
                                        <p:tav tm="0">
                                          <p:val>
                                            <p:strVal val="#ppt_y"/>
                                          </p:val>
                                        </p:tav>
                                        <p:tav tm="100000">
                                          <p:val>
                                            <p:strVal val="#ppt_y"/>
                                          </p:val>
                                        </p:tav>
                                      </p:tavLst>
                                    </p:anim>
                                  </p:childTnLst>
                                </p:cTn>
                              </p:par>
                              <p:par>
                                <p:cTn id="21" presetID="2" presetClass="entr" presetSubtype="8" fill="hold" grpId="0" nodeType="withEffect">
                                  <p:stCondLst>
                                    <p:cond delay="0"/>
                                  </p:stCondLst>
                                  <p:childTnLst>
                                    <p:set>
                                      <p:cBhvr>
                                        <p:cTn id="22" dur="1" fill="hold">
                                          <p:stCondLst>
                                            <p:cond delay="0"/>
                                          </p:stCondLst>
                                        </p:cTn>
                                        <p:tgtEl>
                                          <p:spTgt spid="1027">
                                            <p:txEl>
                                              <p:pRg st="4" end="4"/>
                                            </p:txEl>
                                          </p:spTgt>
                                        </p:tgtEl>
                                        <p:attrNameLst>
                                          <p:attrName>style.visibility</p:attrName>
                                        </p:attrNameLst>
                                      </p:cBhvr>
                                      <p:to>
                                        <p:strVal val="visible"/>
                                      </p:to>
                                    </p:set>
                                    <p:anim calcmode="lin" valueType="num">
                                      <p:cBhvr additive="base">
                                        <p:cTn id="23" dur="500" fill="hold"/>
                                        <p:tgtEl>
                                          <p:spTgt spid="1027">
                                            <p:txEl>
                                              <p:pRg st="4" end="4"/>
                                            </p:txEl>
                                          </p:spTgt>
                                        </p:tgtEl>
                                        <p:attrNameLst>
                                          <p:attrName>ppt_x</p:attrName>
                                        </p:attrNameLst>
                                      </p:cBhvr>
                                      <p:tavLst>
                                        <p:tav tm="0">
                                          <p:val>
                                            <p:strVal val="0-#ppt_w/2"/>
                                          </p:val>
                                        </p:tav>
                                        <p:tav tm="100000">
                                          <p:val>
                                            <p:strVal val="#ppt_x"/>
                                          </p:val>
                                        </p:tav>
                                      </p:tavLst>
                                    </p:anim>
                                    <p:anim calcmode="lin" valueType="num">
                                      <p:cBhvr additive="base">
                                        <p:cTn id="24" dur="500" fill="hold"/>
                                        <p:tgtEl>
                                          <p:spTgt spid="1027">
                                            <p:txEl>
                                              <p:pRg st="4" end="4"/>
                                            </p:txEl>
                                          </p:spTgt>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027" grpId="0" build="p" autoUpdateAnimBg="0">
        <p:tmplLst>
          <p:tmpl lvl="1">
            <p:tnLst>
              <p:par>
                <p:cTn presetID="2" presetClass="entr" presetSubtype="8" fill="hold" nodeType="click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2">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3">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4">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5">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Lst>
      </p:bldP>
    </p:bldLst>
  </p:timing>
  <p:hf hdr="0" ftr="0"/>
  <p:txStyles>
    <p:titleStyle>
      <a:lvl1pPr algn="ctr" rtl="0" eaLnBrk="0" fontAlgn="base" hangingPunct="0">
        <a:spcBef>
          <a:spcPct val="0"/>
        </a:spcBef>
        <a:spcAft>
          <a:spcPct val="0"/>
        </a:spcAft>
        <a:defRPr sz="4400" kern="1200">
          <a:solidFill>
            <a:schemeClr val="tx1"/>
          </a:solidFill>
          <a:latin typeface="+mj-lt"/>
          <a:ea typeface="+mj-ea"/>
          <a:cs typeface="+mj-cs"/>
        </a:defRPr>
      </a:lvl1pPr>
      <a:lvl2pPr algn="ctr" rtl="0" eaLnBrk="0" fontAlgn="base" hangingPunct="0">
        <a:spcBef>
          <a:spcPct val="0"/>
        </a:spcBef>
        <a:spcAft>
          <a:spcPct val="0"/>
        </a:spcAft>
        <a:defRPr sz="4400">
          <a:solidFill>
            <a:schemeClr val="tx1"/>
          </a:solidFill>
          <a:latin typeface="Myriad Pro"/>
        </a:defRPr>
      </a:lvl2pPr>
      <a:lvl3pPr algn="ctr" rtl="0" eaLnBrk="0" fontAlgn="base" hangingPunct="0">
        <a:spcBef>
          <a:spcPct val="0"/>
        </a:spcBef>
        <a:spcAft>
          <a:spcPct val="0"/>
        </a:spcAft>
        <a:defRPr sz="4400">
          <a:solidFill>
            <a:schemeClr val="tx1"/>
          </a:solidFill>
          <a:latin typeface="Myriad Pro"/>
        </a:defRPr>
      </a:lvl3pPr>
      <a:lvl4pPr algn="ctr" rtl="0" eaLnBrk="0" fontAlgn="base" hangingPunct="0">
        <a:spcBef>
          <a:spcPct val="0"/>
        </a:spcBef>
        <a:spcAft>
          <a:spcPct val="0"/>
        </a:spcAft>
        <a:defRPr sz="4400">
          <a:solidFill>
            <a:schemeClr val="tx1"/>
          </a:solidFill>
          <a:latin typeface="Myriad Pro"/>
        </a:defRPr>
      </a:lvl4pPr>
      <a:lvl5pPr algn="ctr" rtl="0" eaLnBrk="0" fontAlgn="base" hangingPunct="0">
        <a:spcBef>
          <a:spcPct val="0"/>
        </a:spcBef>
        <a:spcAft>
          <a:spcPct val="0"/>
        </a:spcAft>
        <a:defRPr sz="4400">
          <a:solidFill>
            <a:schemeClr val="tx1"/>
          </a:solidFill>
          <a:latin typeface="Myriad Pro"/>
        </a:defRPr>
      </a:lvl5pPr>
      <a:lvl6pPr marL="457200" algn="ctr" rtl="0" eaLnBrk="1" fontAlgn="base" hangingPunct="1">
        <a:spcBef>
          <a:spcPct val="0"/>
        </a:spcBef>
        <a:spcAft>
          <a:spcPct val="0"/>
        </a:spcAft>
        <a:defRPr sz="4400">
          <a:solidFill>
            <a:schemeClr val="tx1"/>
          </a:solidFill>
          <a:latin typeface="Myriad Pro"/>
        </a:defRPr>
      </a:lvl6pPr>
      <a:lvl7pPr marL="914400" algn="ctr" rtl="0" eaLnBrk="1" fontAlgn="base" hangingPunct="1">
        <a:spcBef>
          <a:spcPct val="0"/>
        </a:spcBef>
        <a:spcAft>
          <a:spcPct val="0"/>
        </a:spcAft>
        <a:defRPr sz="4400">
          <a:solidFill>
            <a:schemeClr val="tx1"/>
          </a:solidFill>
          <a:latin typeface="Myriad Pro"/>
        </a:defRPr>
      </a:lvl7pPr>
      <a:lvl8pPr marL="1371600" algn="ctr" rtl="0" eaLnBrk="1" fontAlgn="base" hangingPunct="1">
        <a:spcBef>
          <a:spcPct val="0"/>
        </a:spcBef>
        <a:spcAft>
          <a:spcPct val="0"/>
        </a:spcAft>
        <a:defRPr sz="4400">
          <a:solidFill>
            <a:schemeClr val="tx1"/>
          </a:solidFill>
          <a:latin typeface="Myriad Pro"/>
        </a:defRPr>
      </a:lvl8pPr>
      <a:lvl9pPr marL="1828800" algn="ctr" rtl="0" eaLnBrk="1" fontAlgn="base" hangingPunct="1">
        <a:spcBef>
          <a:spcPct val="0"/>
        </a:spcBef>
        <a:spcAft>
          <a:spcPct val="0"/>
        </a:spcAft>
        <a:defRPr sz="4400">
          <a:solidFill>
            <a:schemeClr val="tx1"/>
          </a:solidFill>
          <a:latin typeface="Myriad Pro"/>
        </a:defRPr>
      </a:lvl9pPr>
    </p:titleStyle>
    <p:body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hyperlink" Target="https://www.youtube.com/watch?v=eGWO1ldEhtQ&amp;t=3s" TargetMode="Externa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3" Type="http://schemas.openxmlformats.org/officeDocument/2006/relationships/hyperlink" Target="https://www.mindtools.com/pages/article/paraphrasing-summarizing.htm" TargetMode="External"/><Relationship Id="rId2" Type="http://schemas.openxmlformats.org/officeDocument/2006/relationships/hyperlink" Target="http://aeo.sllf.qmul.ac.uk/Files/Summarizing/Summarising.html" TargetMode="External"/><Relationship Id="rId1" Type="http://schemas.openxmlformats.org/officeDocument/2006/relationships/slideLayout" Target="../slideLayouts/slideLayout2.xml"/><Relationship Id="rId5" Type="http://schemas.openxmlformats.org/officeDocument/2006/relationships/hyperlink" Target="https://www.uow.edu.au/student/learning-co-op/referencing-and-citing/summarising/" TargetMode="External"/><Relationship Id="rId4" Type="http://schemas.openxmlformats.org/officeDocument/2006/relationships/hyperlink" Target="https://awelu.srv.lu.se/sources-and-referencing/how-to-give-references/summarising/"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9922FDDA-0D6E-49AD-AB27-0923E7B95F0F}"/>
              </a:ext>
            </a:extLst>
          </p:cNvPr>
          <p:cNvSpPr>
            <a:spLocks noGrp="1"/>
          </p:cNvSpPr>
          <p:nvPr>
            <p:ph type="ctrTitle"/>
          </p:nvPr>
        </p:nvSpPr>
        <p:spPr>
          <a:xfrm>
            <a:off x="1143000" y="1340768"/>
            <a:ext cx="6858000" cy="2387600"/>
          </a:xfrm>
        </p:spPr>
        <p:txBody>
          <a:bodyPr>
            <a:normAutofit fontScale="90000"/>
          </a:bodyPr>
          <a:lstStyle/>
          <a:p>
            <a:pPr eaLnBrk="1" hangingPunct="1"/>
            <a:br>
              <a:rPr lang="en-GB" sz="3600" b="1" dirty="0">
                <a:solidFill>
                  <a:schemeClr val="bg1"/>
                </a:solidFill>
                <a:effectLst>
                  <a:outerShdw blurRad="38100" dist="38100" dir="2700000" algn="tl">
                    <a:srgbClr val="000000">
                      <a:alpha val="43137"/>
                    </a:srgbClr>
                  </a:outerShdw>
                </a:effectLst>
              </a:rPr>
            </a:br>
            <a:r>
              <a:rPr lang="en-GB" sz="3600" b="1" dirty="0">
                <a:solidFill>
                  <a:schemeClr val="bg1"/>
                </a:solidFill>
                <a:effectLst>
                  <a:outerShdw blurRad="38100" dist="38100" dir="2700000" algn="tl">
                    <a:srgbClr val="000000">
                      <a:alpha val="43137"/>
                    </a:srgbClr>
                  </a:outerShdw>
                </a:effectLst>
              </a:rPr>
              <a:t>LCLM4001</a:t>
            </a:r>
            <a:br>
              <a:rPr lang="en-GB" sz="3600" b="1" dirty="0">
                <a:solidFill>
                  <a:schemeClr val="bg1"/>
                </a:solidFill>
                <a:effectLst>
                  <a:outerShdw blurRad="38100" dist="38100" dir="2700000" algn="tl">
                    <a:srgbClr val="000000">
                      <a:alpha val="43137"/>
                    </a:srgbClr>
                  </a:outerShdw>
                </a:effectLst>
              </a:rPr>
            </a:br>
            <a:r>
              <a:rPr lang="en-GB" sz="3600" b="1" dirty="0">
                <a:solidFill>
                  <a:schemeClr val="bg1"/>
                </a:solidFill>
                <a:effectLst>
                  <a:outerShdw blurRad="38100" dist="38100" dir="2700000" algn="tl">
                    <a:srgbClr val="000000">
                      <a:alpha val="43137"/>
                    </a:srgbClr>
                  </a:outerShdw>
                </a:effectLst>
              </a:rPr>
              <a:t>Academic Skills (ACS) </a:t>
            </a:r>
            <a:br>
              <a:rPr lang="en-GB" b="1" dirty="0">
                <a:solidFill>
                  <a:schemeClr val="bg1"/>
                </a:solidFill>
                <a:effectLst>
                  <a:outerShdw blurRad="38100" dist="38100" dir="2700000" algn="tl">
                    <a:srgbClr val="000000">
                      <a:alpha val="43137"/>
                    </a:srgbClr>
                  </a:outerShdw>
                </a:effectLst>
              </a:rPr>
            </a:br>
            <a:endParaRPr lang="en-GB" dirty="0"/>
          </a:p>
        </p:txBody>
      </p:sp>
      <p:sp>
        <p:nvSpPr>
          <p:cNvPr id="4" name="Subtitle 3"/>
          <p:cNvSpPr>
            <a:spLocks noGrp="1"/>
          </p:cNvSpPr>
          <p:nvPr>
            <p:ph type="subTitle" idx="1"/>
          </p:nvPr>
        </p:nvSpPr>
        <p:spPr/>
        <p:txBody>
          <a:bodyPr/>
          <a:lstStyle/>
          <a:p>
            <a:pPr eaLnBrk="1" hangingPunct="1"/>
            <a:endParaRPr lang="en-GB" altLang="en-US" sz="3200" dirty="0">
              <a:effectLst>
                <a:outerShdw blurRad="38100" dist="38100" dir="2700000" algn="tl">
                  <a:srgbClr val="000000">
                    <a:alpha val="43137"/>
                  </a:srgbClr>
                </a:outerShdw>
              </a:effectLst>
            </a:endParaRPr>
          </a:p>
          <a:p>
            <a:pPr eaLnBrk="1" hangingPunct="1"/>
            <a:r>
              <a:rPr lang="en-GB" sz="2400" b="1" dirty="0">
                <a:solidFill>
                  <a:srgbClr val="FFFF00"/>
                </a:solidFill>
                <a:effectLst>
                  <a:outerShdw blurRad="38100" dist="38100" dir="2700000" algn="tl">
                    <a:srgbClr val="000000">
                      <a:alpha val="43137"/>
                    </a:srgbClr>
                  </a:outerShdw>
                </a:effectLst>
              </a:rPr>
              <a:t>Summarising </a:t>
            </a:r>
            <a:endParaRPr lang="en-GB" altLang="en-US" sz="2400" b="1" dirty="0">
              <a:solidFill>
                <a:srgbClr val="FFFF00"/>
              </a:solidFill>
              <a:effectLst>
                <a:outerShdw blurRad="38100" dist="38100" dir="2700000" algn="tl">
                  <a:srgbClr val="000000">
                    <a:alpha val="43137"/>
                  </a:srgbClr>
                </a:outerShdw>
              </a:effectLst>
            </a:endParaRPr>
          </a:p>
        </p:txBody>
      </p:sp>
      <p:sp>
        <p:nvSpPr>
          <p:cNvPr id="2" name="Date Placeholder 1"/>
          <p:cNvSpPr>
            <a:spLocks noGrp="1"/>
          </p:cNvSpPr>
          <p:nvPr>
            <p:ph type="dt" sz="half" idx="10"/>
          </p:nvPr>
        </p:nvSpPr>
        <p:spPr/>
        <p:txBody>
          <a:bodyPr/>
          <a:lstStyle/>
          <a:p>
            <a:pPr>
              <a:defRPr/>
            </a:pPr>
            <a:fld id="{46A9C64A-C95D-40FB-94EC-91D162CC4BE6}" type="datetime1">
              <a:rPr lang="en-GB" smtClean="0"/>
              <a:pPr>
                <a:defRPr/>
              </a:pPr>
              <a:t>22/03/2024</a:t>
            </a:fld>
            <a:endParaRPr lang="en-GB"/>
          </a:p>
        </p:txBody>
      </p:sp>
    </p:spTree>
    <p:extLst>
      <p:ext uri="{BB962C8B-B14F-4D97-AF65-F5344CB8AC3E}">
        <p14:creationId xmlns:p14="http://schemas.microsoft.com/office/powerpoint/2010/main" val="2836054511"/>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73021" y="0"/>
            <a:ext cx="8229600" cy="1143000"/>
          </a:xfrm>
        </p:spPr>
        <p:txBody>
          <a:bodyPr/>
          <a:lstStyle/>
          <a:p>
            <a:r>
              <a:rPr lang="en-GB" b="1" dirty="0"/>
              <a:t>Overview</a:t>
            </a:r>
          </a:p>
        </p:txBody>
      </p:sp>
      <p:sp>
        <p:nvSpPr>
          <p:cNvPr id="3" name="Content Placeholder 2"/>
          <p:cNvSpPr>
            <a:spLocks noGrp="1"/>
          </p:cNvSpPr>
          <p:nvPr>
            <p:ph idx="1"/>
          </p:nvPr>
        </p:nvSpPr>
        <p:spPr>
          <a:xfrm>
            <a:off x="457200" y="1268760"/>
            <a:ext cx="8229600" cy="4248473"/>
          </a:xfrm>
        </p:spPr>
        <p:txBody>
          <a:bodyPr>
            <a:normAutofit/>
          </a:bodyPr>
          <a:lstStyle/>
          <a:p>
            <a:r>
              <a:rPr lang="en-GB" dirty="0"/>
              <a:t>What is summarising? </a:t>
            </a:r>
          </a:p>
          <a:p>
            <a:r>
              <a:rPr lang="en-GB" dirty="0"/>
              <a:t>Why summarise?</a:t>
            </a:r>
          </a:p>
          <a:p>
            <a:r>
              <a:rPr lang="en-GB" dirty="0"/>
              <a:t>When to summarise?</a:t>
            </a:r>
          </a:p>
          <a:p>
            <a:r>
              <a:rPr lang="en-GB" dirty="0"/>
              <a:t>Summarising: an example</a:t>
            </a:r>
          </a:p>
          <a:p>
            <a:r>
              <a:rPr lang="en-GB" dirty="0"/>
              <a:t>Step-by-step guide to summarising</a:t>
            </a:r>
          </a:p>
          <a:p>
            <a:r>
              <a:rPr lang="en-GB" dirty="0"/>
              <a:t>Activities</a:t>
            </a:r>
          </a:p>
          <a:p>
            <a:pPr marL="0" indent="0">
              <a:buNone/>
            </a:pPr>
            <a:endParaRPr lang="en-GB" dirty="0"/>
          </a:p>
        </p:txBody>
      </p:sp>
    </p:spTree>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706090"/>
          </a:xfrm>
        </p:spPr>
        <p:txBody>
          <a:bodyPr/>
          <a:lstStyle/>
          <a:p>
            <a:r>
              <a:rPr lang="en-GB" sz="4000" b="1" dirty="0"/>
              <a:t>What is summarising?</a:t>
            </a:r>
          </a:p>
        </p:txBody>
      </p:sp>
      <p:sp>
        <p:nvSpPr>
          <p:cNvPr id="3" name="Content Placeholder 2"/>
          <p:cNvSpPr>
            <a:spLocks noGrp="1"/>
          </p:cNvSpPr>
          <p:nvPr>
            <p:ph idx="1"/>
          </p:nvPr>
        </p:nvSpPr>
        <p:spPr>
          <a:xfrm>
            <a:off x="466530" y="1268760"/>
            <a:ext cx="8229600" cy="3917032"/>
          </a:xfrm>
        </p:spPr>
        <p:txBody>
          <a:bodyPr/>
          <a:lstStyle/>
          <a:p>
            <a:r>
              <a:rPr lang="en-US" sz="2400" dirty="0"/>
              <a:t>To </a:t>
            </a:r>
            <a:r>
              <a:rPr lang="en-US" sz="2400" dirty="0" err="1"/>
              <a:t>summarise</a:t>
            </a:r>
            <a:r>
              <a:rPr lang="en-US" sz="2400" dirty="0"/>
              <a:t> is simply to identify the most important information from a text. </a:t>
            </a:r>
          </a:p>
          <a:p>
            <a:endParaRPr lang="en-US" sz="2400" dirty="0"/>
          </a:p>
          <a:p>
            <a:r>
              <a:rPr lang="en-US" sz="2400" dirty="0"/>
              <a:t>Whereas a paraphrase may be of equal length to the source text, a summary is considerably shorter. </a:t>
            </a:r>
          </a:p>
          <a:p>
            <a:endParaRPr lang="en-US" sz="2400" dirty="0"/>
          </a:p>
          <a:p>
            <a:r>
              <a:rPr lang="en-US" sz="2400" dirty="0"/>
              <a:t>Just as in paraphrases, summaries require a reference to the source.</a:t>
            </a:r>
            <a:endParaRPr lang="en-GB" dirty="0"/>
          </a:p>
        </p:txBody>
      </p:sp>
    </p:spTree>
    <p:extLst>
      <p:ext uri="{BB962C8B-B14F-4D97-AF65-F5344CB8AC3E}">
        <p14:creationId xmlns:p14="http://schemas.microsoft.com/office/powerpoint/2010/main" val="322845703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706090"/>
          </a:xfrm>
        </p:spPr>
        <p:txBody>
          <a:bodyPr/>
          <a:lstStyle/>
          <a:p>
            <a:r>
              <a:rPr lang="en-GB" sz="4000" b="1" dirty="0"/>
              <a:t>Why summarise?</a:t>
            </a:r>
          </a:p>
        </p:txBody>
      </p:sp>
      <p:sp>
        <p:nvSpPr>
          <p:cNvPr id="3" name="Content Placeholder 2"/>
          <p:cNvSpPr>
            <a:spLocks noGrp="1"/>
          </p:cNvSpPr>
          <p:nvPr>
            <p:ph idx="1"/>
          </p:nvPr>
        </p:nvSpPr>
        <p:spPr>
          <a:xfrm>
            <a:off x="466530" y="1268760"/>
            <a:ext cx="8229600" cy="3917032"/>
          </a:xfrm>
        </p:spPr>
        <p:txBody>
          <a:bodyPr/>
          <a:lstStyle/>
          <a:p>
            <a:r>
              <a:rPr lang="en-US" sz="2400" dirty="0"/>
              <a:t>Writing a summary is useful because in the act of identifying what is important, you are </a:t>
            </a:r>
            <a:r>
              <a:rPr lang="en-US" sz="2400" b="1" i="1" dirty="0" err="1"/>
              <a:t>analysing</a:t>
            </a:r>
            <a:r>
              <a:rPr lang="en-US" sz="2400" dirty="0"/>
              <a:t> and </a:t>
            </a:r>
            <a:r>
              <a:rPr lang="en-US" sz="2400" b="1" i="1" dirty="0"/>
              <a:t>evaluating</a:t>
            </a:r>
            <a:r>
              <a:rPr lang="en-US" sz="2400" i="1" dirty="0"/>
              <a:t> </a:t>
            </a:r>
            <a:r>
              <a:rPr lang="en-US" sz="2400" dirty="0"/>
              <a:t>information, and forming </a:t>
            </a:r>
            <a:r>
              <a:rPr lang="en-US" sz="2400" b="1" dirty="0"/>
              <a:t>memories</a:t>
            </a:r>
            <a:r>
              <a:rPr lang="en-US" sz="2400" dirty="0"/>
              <a:t> of what you have read or heard.</a:t>
            </a:r>
          </a:p>
          <a:p>
            <a:r>
              <a:rPr lang="en-US" sz="2400" dirty="0"/>
              <a:t>Having an accurate and short record of what you’ve read or heard is also a </a:t>
            </a:r>
            <a:r>
              <a:rPr lang="en-US" sz="2400" b="1" dirty="0"/>
              <a:t>useful source of ‘digested’ information </a:t>
            </a:r>
            <a:r>
              <a:rPr lang="en-US" sz="2400" dirty="0"/>
              <a:t>for use when you need to generate a new text that involves re-presenting others’ ideas.</a:t>
            </a:r>
            <a:endParaRPr lang="en-GB" dirty="0"/>
          </a:p>
        </p:txBody>
      </p:sp>
    </p:spTree>
    <p:extLst>
      <p:ext uri="{BB962C8B-B14F-4D97-AF65-F5344CB8AC3E}">
        <p14:creationId xmlns:p14="http://schemas.microsoft.com/office/powerpoint/2010/main" val="3748200603"/>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706090"/>
          </a:xfrm>
        </p:spPr>
        <p:txBody>
          <a:bodyPr/>
          <a:lstStyle/>
          <a:p>
            <a:r>
              <a:rPr lang="en-GB" sz="4000" b="1" dirty="0"/>
              <a:t>When to summarise?</a:t>
            </a:r>
          </a:p>
        </p:txBody>
      </p:sp>
      <p:sp>
        <p:nvSpPr>
          <p:cNvPr id="3" name="Content Placeholder 2"/>
          <p:cNvSpPr>
            <a:spLocks noGrp="1"/>
          </p:cNvSpPr>
          <p:nvPr>
            <p:ph idx="1"/>
          </p:nvPr>
        </p:nvSpPr>
        <p:spPr>
          <a:xfrm>
            <a:off x="466530" y="1268760"/>
            <a:ext cx="8229600" cy="3917032"/>
          </a:xfrm>
        </p:spPr>
        <p:txBody>
          <a:bodyPr/>
          <a:lstStyle/>
          <a:p>
            <a:r>
              <a:rPr lang="en-US" sz="2400" dirty="0"/>
              <a:t>When there is a need to condense large units of texts or other forms of data. </a:t>
            </a:r>
          </a:p>
          <a:p>
            <a:r>
              <a:rPr lang="en-US" sz="2400" dirty="0"/>
              <a:t>When you want to bring in ideas from longer texts into your own work</a:t>
            </a:r>
          </a:p>
          <a:p>
            <a:r>
              <a:rPr lang="en-US" sz="2400" dirty="0"/>
              <a:t>Students may be asked to </a:t>
            </a:r>
            <a:r>
              <a:rPr lang="en-US" sz="2400" dirty="0" err="1"/>
              <a:t>summarise</a:t>
            </a:r>
            <a:r>
              <a:rPr lang="en-US" sz="2400" dirty="0"/>
              <a:t> a course book or article, and scholarly articles may include summaries of previous research in order to introduce the new research that is being presented.</a:t>
            </a:r>
          </a:p>
          <a:p>
            <a:endParaRPr lang="en-US" sz="2400" dirty="0"/>
          </a:p>
        </p:txBody>
      </p:sp>
    </p:spTree>
    <p:extLst>
      <p:ext uri="{BB962C8B-B14F-4D97-AF65-F5344CB8AC3E}">
        <p14:creationId xmlns:p14="http://schemas.microsoft.com/office/powerpoint/2010/main" val="119158803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706090"/>
          </a:xfrm>
        </p:spPr>
        <p:txBody>
          <a:bodyPr/>
          <a:lstStyle/>
          <a:p>
            <a:r>
              <a:rPr lang="en-GB" sz="4000" b="1" dirty="0"/>
              <a:t>When to summarise?</a:t>
            </a:r>
          </a:p>
        </p:txBody>
      </p:sp>
      <p:sp>
        <p:nvSpPr>
          <p:cNvPr id="3" name="Content Placeholder 2"/>
          <p:cNvSpPr>
            <a:spLocks noGrp="1"/>
          </p:cNvSpPr>
          <p:nvPr>
            <p:ph idx="1"/>
          </p:nvPr>
        </p:nvSpPr>
        <p:spPr>
          <a:xfrm>
            <a:off x="466530" y="1268760"/>
            <a:ext cx="8229600" cy="3917032"/>
          </a:xfrm>
        </p:spPr>
        <p:txBody>
          <a:bodyPr/>
          <a:lstStyle/>
          <a:p>
            <a:r>
              <a:rPr lang="en-US" sz="2400" dirty="0"/>
              <a:t>Although </a:t>
            </a:r>
            <a:r>
              <a:rPr lang="en-US" sz="2400" dirty="0" err="1"/>
              <a:t>summarising</a:t>
            </a:r>
            <a:r>
              <a:rPr lang="en-US" sz="2400" dirty="0"/>
              <a:t> is a good way of presenting in brief the contents of a certain text, theory, interview, etc., it is important to note that in a pure summary, the writer should only </a:t>
            </a:r>
            <a:r>
              <a:rPr lang="en-US" sz="2400" dirty="0" err="1"/>
              <a:t>summarise</a:t>
            </a:r>
            <a:r>
              <a:rPr lang="en-US" sz="2400" dirty="0"/>
              <a:t> a source, not present any new data or ideas.</a:t>
            </a:r>
          </a:p>
          <a:p>
            <a:r>
              <a:rPr lang="en-US" sz="2400" dirty="0" err="1"/>
              <a:t>Summarising</a:t>
            </a:r>
            <a:r>
              <a:rPr lang="en-US" sz="2400" dirty="0"/>
              <a:t> is used to briefly represent what previous books, articles, etc. have expressed. Unless specifically stated in an assignment, e.g. an academic essay cannot therefore consist only of summaries of previous studies.</a:t>
            </a:r>
          </a:p>
          <a:p>
            <a:endParaRPr lang="en-US" sz="2400" dirty="0"/>
          </a:p>
        </p:txBody>
      </p:sp>
    </p:spTree>
    <p:extLst>
      <p:ext uri="{BB962C8B-B14F-4D97-AF65-F5344CB8AC3E}">
        <p14:creationId xmlns:p14="http://schemas.microsoft.com/office/powerpoint/2010/main" val="371131477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706090"/>
          </a:xfrm>
        </p:spPr>
        <p:txBody>
          <a:bodyPr/>
          <a:lstStyle/>
          <a:p>
            <a:r>
              <a:rPr lang="en-GB" sz="2800" b="1" dirty="0"/>
              <a:t>How to Write a Summary</a:t>
            </a:r>
          </a:p>
        </p:txBody>
      </p:sp>
      <p:sp>
        <p:nvSpPr>
          <p:cNvPr id="3" name="Content Placeholder 2"/>
          <p:cNvSpPr>
            <a:spLocks noGrp="1"/>
          </p:cNvSpPr>
          <p:nvPr>
            <p:ph idx="1"/>
          </p:nvPr>
        </p:nvSpPr>
        <p:spPr>
          <a:xfrm>
            <a:off x="466530" y="980728"/>
            <a:ext cx="8229600" cy="4205064"/>
          </a:xfrm>
        </p:spPr>
        <p:txBody>
          <a:bodyPr/>
          <a:lstStyle/>
          <a:p>
            <a:pPr marL="0" indent="0">
              <a:buNone/>
            </a:pPr>
            <a:r>
              <a:rPr lang="en-GB" sz="2400" dirty="0"/>
              <a:t>Watch this video to find out how to write a summary </a:t>
            </a:r>
          </a:p>
          <a:p>
            <a:pPr marL="0" indent="0">
              <a:buNone/>
            </a:pPr>
            <a:endParaRPr lang="en-GB" sz="2400" dirty="0"/>
          </a:p>
          <a:p>
            <a:pPr marL="0" indent="0">
              <a:buNone/>
            </a:pPr>
            <a:endParaRPr lang="en-GB" sz="2400" dirty="0"/>
          </a:p>
          <a:p>
            <a:pPr marL="0" indent="0">
              <a:buNone/>
            </a:pPr>
            <a:endParaRPr lang="en-GB" sz="2400" dirty="0"/>
          </a:p>
          <a:p>
            <a:pPr marL="0" indent="0">
              <a:buNone/>
            </a:pPr>
            <a:endParaRPr lang="en-GB" sz="2400" dirty="0"/>
          </a:p>
          <a:p>
            <a:pPr marL="0" indent="0">
              <a:buNone/>
            </a:pPr>
            <a:endParaRPr lang="en-GB" sz="2400" dirty="0"/>
          </a:p>
          <a:p>
            <a:pPr marL="0" indent="0">
              <a:buNone/>
            </a:pPr>
            <a:endParaRPr lang="en-GB" sz="2400" dirty="0"/>
          </a:p>
          <a:p>
            <a:pPr marL="0" indent="0">
              <a:buNone/>
            </a:pPr>
            <a:endParaRPr lang="en-GB" sz="2400" dirty="0"/>
          </a:p>
          <a:p>
            <a:pPr marL="0" indent="0">
              <a:buNone/>
            </a:pPr>
            <a:r>
              <a:rPr lang="en-GB" sz="2400" dirty="0">
                <a:hlinkClick r:id="rId2"/>
              </a:rPr>
              <a:t>https://www.youtube.com/watch?v=eGWO1ldEhtQ&amp;t=3s</a:t>
            </a:r>
            <a:r>
              <a:rPr lang="en-GB" sz="2400" dirty="0"/>
              <a:t> </a:t>
            </a:r>
          </a:p>
          <a:p>
            <a:pPr marL="0" indent="0">
              <a:buNone/>
            </a:pPr>
            <a:r>
              <a:rPr lang="en-GB" sz="2400" dirty="0"/>
              <a:t>(3 mins) </a:t>
            </a:r>
          </a:p>
          <a:p>
            <a:endParaRPr lang="en-GB" dirty="0"/>
          </a:p>
          <a:p>
            <a:endParaRPr lang="en-US" sz="2400" dirty="0"/>
          </a:p>
        </p:txBody>
      </p:sp>
      <p:pic>
        <p:nvPicPr>
          <p:cNvPr id="5" name="Picture 4">
            <a:extLst>
              <a:ext uri="{FF2B5EF4-FFF2-40B4-BE49-F238E27FC236}">
                <a16:creationId xmlns:a16="http://schemas.microsoft.com/office/drawing/2014/main" id="{B609CD67-0FE2-B4A0-F87D-5FB33D0C123F}"/>
              </a:ext>
            </a:extLst>
          </p:cNvPr>
          <p:cNvPicPr>
            <a:picLocks noChangeAspect="1"/>
          </p:cNvPicPr>
          <p:nvPr/>
        </p:nvPicPr>
        <p:blipFill>
          <a:blip r:embed="rId3"/>
          <a:stretch>
            <a:fillRect/>
          </a:stretch>
        </p:blipFill>
        <p:spPr>
          <a:xfrm>
            <a:off x="1907704" y="1442735"/>
            <a:ext cx="4824536" cy="3063988"/>
          </a:xfrm>
          <a:prstGeom prst="rect">
            <a:avLst/>
          </a:prstGeom>
        </p:spPr>
      </p:pic>
    </p:spTree>
    <p:extLst>
      <p:ext uri="{BB962C8B-B14F-4D97-AF65-F5344CB8AC3E}">
        <p14:creationId xmlns:p14="http://schemas.microsoft.com/office/powerpoint/2010/main" val="99686000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8" end="8"/>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9" end="9"/>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274042"/>
          </a:xfrm>
        </p:spPr>
        <p:txBody>
          <a:bodyPr/>
          <a:lstStyle/>
          <a:p>
            <a:r>
              <a:rPr lang="en-GB" sz="4000" b="1" dirty="0"/>
              <a:t>Summarising: an example</a:t>
            </a:r>
          </a:p>
        </p:txBody>
      </p:sp>
      <p:sp>
        <p:nvSpPr>
          <p:cNvPr id="3" name="Content Placeholder 2"/>
          <p:cNvSpPr>
            <a:spLocks noGrp="1"/>
          </p:cNvSpPr>
          <p:nvPr>
            <p:ph idx="1"/>
          </p:nvPr>
        </p:nvSpPr>
        <p:spPr>
          <a:xfrm>
            <a:off x="323528" y="908720"/>
            <a:ext cx="8640960" cy="4421088"/>
          </a:xfrm>
        </p:spPr>
        <p:txBody>
          <a:bodyPr/>
          <a:lstStyle/>
          <a:p>
            <a:pPr marL="0" indent="0">
              <a:buNone/>
            </a:pPr>
            <a:r>
              <a:rPr lang="en-US" sz="2200" b="1" dirty="0"/>
              <a:t>Original</a:t>
            </a:r>
          </a:p>
          <a:p>
            <a:pPr marL="0" indent="0" algn="just">
              <a:buNone/>
            </a:pPr>
            <a:r>
              <a:rPr lang="en-US" sz="2200" dirty="0"/>
              <a:t>So how do you go about identifying your strengths and weaknesses, and analyzing the opportunities and threats that flow from them? SWOT Analysis is a useful technique that helps you to do this.</a:t>
            </a:r>
          </a:p>
          <a:p>
            <a:pPr marL="0" indent="0" algn="just">
              <a:buNone/>
            </a:pPr>
            <a:r>
              <a:rPr lang="en-US" sz="2200" dirty="0"/>
              <a:t>What makes SWOT especially powerful is that, with a little thought, it can help you to uncover opportunities that you would not otherwise have spotted. And by understanding your weaknesses, you can manage and eliminate threats that might otherwise hurt your ability to move forward in your role.</a:t>
            </a:r>
          </a:p>
          <a:p>
            <a:pPr marL="0" indent="0" algn="just">
              <a:buNone/>
            </a:pPr>
            <a:r>
              <a:rPr lang="en-US" sz="2200" dirty="0"/>
              <a:t>If you look at yourself using the SWOT framework, you can start to separate yourself from your peers, and further develop the specialized talents and abilities that you need in order to advance your career and to help you achieve your personal goals.</a:t>
            </a:r>
          </a:p>
          <a:p>
            <a:endParaRPr lang="en-US" sz="2400" dirty="0"/>
          </a:p>
        </p:txBody>
      </p:sp>
    </p:spTree>
    <p:extLst>
      <p:ext uri="{BB962C8B-B14F-4D97-AF65-F5344CB8AC3E}">
        <p14:creationId xmlns:p14="http://schemas.microsoft.com/office/powerpoint/2010/main" val="100173308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274042"/>
          </a:xfrm>
        </p:spPr>
        <p:txBody>
          <a:bodyPr/>
          <a:lstStyle/>
          <a:p>
            <a:r>
              <a:rPr lang="en-GB" sz="4000" b="1" dirty="0"/>
              <a:t>Summarising: an example</a:t>
            </a:r>
          </a:p>
        </p:txBody>
      </p:sp>
      <p:sp>
        <p:nvSpPr>
          <p:cNvPr id="3" name="Content Placeholder 2"/>
          <p:cNvSpPr>
            <a:spLocks noGrp="1"/>
          </p:cNvSpPr>
          <p:nvPr>
            <p:ph idx="1"/>
          </p:nvPr>
        </p:nvSpPr>
        <p:spPr>
          <a:xfrm>
            <a:off x="323528" y="836712"/>
            <a:ext cx="8496944" cy="4421088"/>
          </a:xfrm>
        </p:spPr>
        <p:txBody>
          <a:bodyPr/>
          <a:lstStyle/>
          <a:p>
            <a:pPr marL="0" indent="0">
              <a:buNone/>
            </a:pPr>
            <a:r>
              <a:rPr lang="en-US" sz="2200" b="1" dirty="0"/>
              <a:t>Summary</a:t>
            </a:r>
          </a:p>
          <a:p>
            <a:pPr marL="0" indent="0" algn="just">
              <a:buNone/>
            </a:pPr>
            <a:r>
              <a:rPr lang="en-US" sz="2200" dirty="0"/>
              <a:t>SWOT Analysis is a technique that helps you identify strengths, weakness, opportunities, and threats. Understanding and managing these factors helps you to develop the abilities you need to achieve your goals and progress in your career.</a:t>
            </a:r>
          </a:p>
          <a:p>
            <a:endParaRPr lang="en-US" sz="2400" dirty="0"/>
          </a:p>
        </p:txBody>
      </p:sp>
    </p:spTree>
    <p:extLst>
      <p:ext uri="{BB962C8B-B14F-4D97-AF65-F5344CB8AC3E}">
        <p14:creationId xmlns:p14="http://schemas.microsoft.com/office/powerpoint/2010/main" val="251892877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79512" y="188640"/>
            <a:ext cx="8964488" cy="706090"/>
          </a:xfrm>
        </p:spPr>
        <p:txBody>
          <a:bodyPr/>
          <a:lstStyle/>
          <a:p>
            <a:r>
              <a:rPr lang="en-GB" sz="3600" b="1" dirty="0"/>
              <a:t>Step-by-step guide to summarising</a:t>
            </a:r>
          </a:p>
        </p:txBody>
      </p:sp>
      <p:sp>
        <p:nvSpPr>
          <p:cNvPr id="3" name="Content Placeholder 2"/>
          <p:cNvSpPr>
            <a:spLocks noGrp="1"/>
          </p:cNvSpPr>
          <p:nvPr>
            <p:ph idx="1"/>
          </p:nvPr>
        </p:nvSpPr>
        <p:spPr>
          <a:xfrm>
            <a:off x="395536" y="1124744"/>
            <a:ext cx="8424936" cy="3917032"/>
          </a:xfrm>
        </p:spPr>
        <p:txBody>
          <a:bodyPr/>
          <a:lstStyle/>
          <a:p>
            <a:pPr marL="0" indent="0">
              <a:buNone/>
            </a:pPr>
            <a:r>
              <a:rPr lang="en-US" sz="2400" b="1" dirty="0">
                <a:solidFill>
                  <a:srgbClr val="0070C0"/>
                </a:solidFill>
              </a:rPr>
              <a:t>Step 1: </a:t>
            </a:r>
            <a:r>
              <a:rPr lang="en-US" sz="2400" b="1" dirty="0"/>
              <a:t>Read</a:t>
            </a:r>
          </a:p>
          <a:p>
            <a:r>
              <a:rPr lang="en-US" sz="2400" dirty="0"/>
              <a:t>Read the text you intend to </a:t>
            </a:r>
            <a:r>
              <a:rPr lang="en-US" sz="2400" dirty="0" err="1"/>
              <a:t>summarise</a:t>
            </a:r>
            <a:r>
              <a:rPr lang="en-US" sz="2400" dirty="0"/>
              <a:t> carefully. Make sure that you understand the contents and the author’s argument. If it is a long text, you may need to make notes of or underline the most important passages.</a:t>
            </a:r>
          </a:p>
          <a:p>
            <a:pPr marL="0" indent="0">
              <a:buNone/>
            </a:pPr>
            <a:r>
              <a:rPr lang="en-US" sz="2400" b="1" dirty="0">
                <a:solidFill>
                  <a:srgbClr val="0070C0"/>
                </a:solidFill>
              </a:rPr>
              <a:t>Step 2: </a:t>
            </a:r>
            <a:r>
              <a:rPr lang="en-US" sz="2400" b="1" dirty="0"/>
              <a:t>Write</a:t>
            </a:r>
          </a:p>
          <a:p>
            <a:r>
              <a:rPr lang="en-US" sz="2400" dirty="0"/>
              <a:t>If it is a long text, identify the main points and list them. If the text is divided into sections or chapters, you may wish to focus on that structure when writing your summary. Then write from memory, summing up each part. </a:t>
            </a:r>
          </a:p>
          <a:p>
            <a:pPr marL="0" indent="0">
              <a:buNone/>
            </a:pPr>
            <a:br>
              <a:rPr lang="en-US" sz="2400" dirty="0"/>
            </a:br>
            <a:endParaRPr lang="en-US" sz="2400" dirty="0"/>
          </a:p>
        </p:txBody>
      </p:sp>
    </p:spTree>
    <p:extLst>
      <p:ext uri="{BB962C8B-B14F-4D97-AF65-F5344CB8AC3E}">
        <p14:creationId xmlns:p14="http://schemas.microsoft.com/office/powerpoint/2010/main" val="86632126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79512" y="188640"/>
            <a:ext cx="8964488" cy="706090"/>
          </a:xfrm>
        </p:spPr>
        <p:txBody>
          <a:bodyPr/>
          <a:lstStyle/>
          <a:p>
            <a:r>
              <a:rPr lang="en-GB" sz="3600" b="1" dirty="0"/>
              <a:t>Step-by-step guide to summarising</a:t>
            </a:r>
          </a:p>
        </p:txBody>
      </p:sp>
      <p:sp>
        <p:nvSpPr>
          <p:cNvPr id="3" name="Content Placeholder 2"/>
          <p:cNvSpPr>
            <a:spLocks noGrp="1"/>
          </p:cNvSpPr>
          <p:nvPr>
            <p:ph idx="1"/>
          </p:nvPr>
        </p:nvSpPr>
        <p:spPr>
          <a:xfrm>
            <a:off x="395536" y="1124744"/>
            <a:ext cx="8424936" cy="3917032"/>
          </a:xfrm>
        </p:spPr>
        <p:txBody>
          <a:bodyPr/>
          <a:lstStyle/>
          <a:p>
            <a:pPr marL="0" indent="0">
              <a:buNone/>
            </a:pPr>
            <a:r>
              <a:rPr lang="en-US" sz="2400" b="1" dirty="0">
                <a:solidFill>
                  <a:srgbClr val="0070C0"/>
                </a:solidFill>
              </a:rPr>
              <a:t>Step 3: </a:t>
            </a:r>
            <a:r>
              <a:rPr lang="en-US" sz="2400" b="1" dirty="0"/>
              <a:t>Check</a:t>
            </a:r>
          </a:p>
          <a:p>
            <a:r>
              <a:rPr lang="en-US" sz="2400" dirty="0"/>
              <a:t>Compare your draft with the source text to make sure that your summary catches the essence of the source text.</a:t>
            </a:r>
          </a:p>
          <a:p>
            <a:pPr marL="0" indent="0">
              <a:buNone/>
            </a:pPr>
            <a:r>
              <a:rPr lang="en-US" sz="2400" b="1" dirty="0">
                <a:solidFill>
                  <a:srgbClr val="0070C0"/>
                </a:solidFill>
              </a:rPr>
              <a:t>Step 4: </a:t>
            </a:r>
            <a:r>
              <a:rPr lang="en-US" sz="2400" b="1" dirty="0"/>
              <a:t>Revise</a:t>
            </a:r>
          </a:p>
          <a:p>
            <a:r>
              <a:rPr lang="en-US" sz="2400" dirty="0"/>
              <a:t>If your text is too close to the source text, consider quoting certain passages. Note, though, that a quotation must be verbatim, that is, the exact rendering of the source text.</a:t>
            </a:r>
          </a:p>
          <a:p>
            <a:pPr marL="0" indent="0">
              <a:buNone/>
            </a:pPr>
            <a:r>
              <a:rPr lang="en-US" sz="2400" b="1" dirty="0">
                <a:solidFill>
                  <a:srgbClr val="0070C0"/>
                </a:solidFill>
              </a:rPr>
              <a:t>Step 5: </a:t>
            </a:r>
            <a:r>
              <a:rPr lang="en-US" sz="2400" b="1" dirty="0"/>
              <a:t>Give reference</a:t>
            </a:r>
          </a:p>
          <a:p>
            <a:r>
              <a:rPr lang="en-US" sz="2400" dirty="0"/>
              <a:t>Remember that proper references are needed in summaries, as well as in quotations and paraphrases.</a:t>
            </a:r>
          </a:p>
          <a:p>
            <a:endParaRPr lang="en-US" sz="2400" dirty="0"/>
          </a:p>
        </p:txBody>
      </p:sp>
    </p:spTree>
    <p:extLst>
      <p:ext uri="{BB962C8B-B14F-4D97-AF65-F5344CB8AC3E}">
        <p14:creationId xmlns:p14="http://schemas.microsoft.com/office/powerpoint/2010/main" val="4774254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418058"/>
          </a:xfrm>
        </p:spPr>
        <p:txBody>
          <a:bodyPr/>
          <a:lstStyle/>
          <a:p>
            <a:r>
              <a:rPr lang="en-GB" sz="4000" b="1" dirty="0"/>
              <a:t>Activity 1 </a:t>
            </a:r>
          </a:p>
        </p:txBody>
      </p:sp>
      <p:sp>
        <p:nvSpPr>
          <p:cNvPr id="3" name="Content Placeholder 2"/>
          <p:cNvSpPr>
            <a:spLocks noGrp="1"/>
          </p:cNvSpPr>
          <p:nvPr>
            <p:ph idx="1"/>
          </p:nvPr>
        </p:nvSpPr>
        <p:spPr>
          <a:xfrm>
            <a:off x="444421" y="836712"/>
            <a:ext cx="8229600" cy="3917032"/>
          </a:xfrm>
        </p:spPr>
        <p:txBody>
          <a:bodyPr/>
          <a:lstStyle/>
          <a:p>
            <a:pPr marL="0" indent="0">
              <a:buNone/>
            </a:pPr>
            <a:r>
              <a:rPr lang="en-GB" sz="2400" b="1" dirty="0"/>
              <a:t>Summarise the following sentences. </a:t>
            </a:r>
            <a:r>
              <a:rPr lang="en-US" sz="2400" b="1" dirty="0"/>
              <a:t>Decide what the main idea of the sentence is before you start writing. This will help you to stay focused.</a:t>
            </a:r>
            <a:endParaRPr lang="en-GB" sz="2400" b="1" dirty="0"/>
          </a:p>
          <a:p>
            <a:pPr marL="457200" indent="-457200">
              <a:buAutoNum type="arabicPeriod"/>
            </a:pPr>
            <a:r>
              <a:rPr lang="en-US" sz="2400" dirty="0"/>
              <a:t>University professors, who have often worked in the same institution for years and years, are experts in their field of interest and study and will probably have written many books, journal articles and other publications. </a:t>
            </a:r>
          </a:p>
          <a:p>
            <a:pPr marL="457200" indent="-457200">
              <a:buAutoNum type="arabicPeriod"/>
            </a:pPr>
            <a:r>
              <a:rPr lang="en-US" sz="2400" dirty="0"/>
              <a:t>The formal testing of knowledge which takes place annually is a cause of great stress and concern for most students.</a:t>
            </a:r>
          </a:p>
          <a:p>
            <a:pPr marL="457200" indent="-457200">
              <a:buAutoNum type="arabicPeriod"/>
            </a:pPr>
            <a:endParaRPr lang="en-GB" sz="2400" dirty="0"/>
          </a:p>
          <a:p>
            <a:endParaRPr lang="en-US" sz="2400" dirty="0"/>
          </a:p>
        </p:txBody>
      </p:sp>
    </p:spTree>
    <p:extLst>
      <p:ext uri="{BB962C8B-B14F-4D97-AF65-F5344CB8AC3E}">
        <p14:creationId xmlns:p14="http://schemas.microsoft.com/office/powerpoint/2010/main" val="21504510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418058"/>
          </a:xfrm>
        </p:spPr>
        <p:txBody>
          <a:bodyPr/>
          <a:lstStyle/>
          <a:p>
            <a:r>
              <a:rPr lang="en-GB" sz="4000" b="1" dirty="0"/>
              <a:t>Suggested answers</a:t>
            </a:r>
          </a:p>
        </p:txBody>
      </p:sp>
      <p:sp>
        <p:nvSpPr>
          <p:cNvPr id="3" name="Content Placeholder 2"/>
          <p:cNvSpPr>
            <a:spLocks noGrp="1"/>
          </p:cNvSpPr>
          <p:nvPr>
            <p:ph idx="1"/>
          </p:nvPr>
        </p:nvSpPr>
        <p:spPr>
          <a:xfrm>
            <a:off x="444421" y="836712"/>
            <a:ext cx="8229600" cy="3917032"/>
          </a:xfrm>
        </p:spPr>
        <p:txBody>
          <a:bodyPr/>
          <a:lstStyle/>
          <a:p>
            <a:pPr marL="0" indent="0">
              <a:buNone/>
            </a:pPr>
            <a:r>
              <a:rPr lang="en-US" sz="2400" dirty="0"/>
              <a:t>1. University professors are experts in their field and have often written many texts. </a:t>
            </a:r>
          </a:p>
          <a:p>
            <a:pPr marL="0" indent="0">
              <a:buNone/>
            </a:pPr>
            <a:r>
              <a:rPr lang="en-US" sz="2400" dirty="0"/>
              <a:t>2. Exams cause stress and concern for students. </a:t>
            </a:r>
          </a:p>
          <a:p>
            <a:pPr marL="457200" indent="-457200">
              <a:buAutoNum type="arabicPeriod"/>
            </a:pPr>
            <a:endParaRPr lang="en-GB" sz="2400" dirty="0"/>
          </a:p>
          <a:p>
            <a:endParaRPr lang="en-US" sz="2400" dirty="0"/>
          </a:p>
        </p:txBody>
      </p:sp>
    </p:spTree>
    <p:extLst>
      <p:ext uri="{BB962C8B-B14F-4D97-AF65-F5344CB8AC3E}">
        <p14:creationId xmlns:p14="http://schemas.microsoft.com/office/powerpoint/2010/main" val="235743919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418058"/>
          </a:xfrm>
        </p:spPr>
        <p:txBody>
          <a:bodyPr/>
          <a:lstStyle/>
          <a:p>
            <a:r>
              <a:rPr lang="en-GB" sz="3200" b="1" dirty="0"/>
              <a:t>Activity 2 </a:t>
            </a:r>
          </a:p>
        </p:txBody>
      </p:sp>
      <p:sp>
        <p:nvSpPr>
          <p:cNvPr id="3" name="Content Placeholder 2"/>
          <p:cNvSpPr>
            <a:spLocks noGrp="1"/>
          </p:cNvSpPr>
          <p:nvPr>
            <p:ph idx="1"/>
          </p:nvPr>
        </p:nvSpPr>
        <p:spPr>
          <a:xfrm>
            <a:off x="179512" y="704460"/>
            <a:ext cx="8784976" cy="3917032"/>
          </a:xfrm>
        </p:spPr>
        <p:txBody>
          <a:bodyPr/>
          <a:lstStyle/>
          <a:p>
            <a:pPr marL="0" indent="0">
              <a:buNone/>
            </a:pPr>
            <a:r>
              <a:rPr lang="en-US" sz="2400" b="1" dirty="0"/>
              <a:t>Write a summary of the following paragraph.</a:t>
            </a:r>
            <a:endParaRPr lang="en-GB" sz="2000" dirty="0"/>
          </a:p>
          <a:p>
            <a:pPr marL="0" indent="0" algn="just">
              <a:buNone/>
            </a:pPr>
            <a:r>
              <a:rPr lang="en-US" sz="1800" dirty="0"/>
              <a:t>Among these formal services networks are a series of hidden niches, often prime public spaces (e.g. car parks, main roads or parks) which homeless people occupy at particular times for particular purposes, and which become re-classified as places of homelessness. Research has found that these formal networks and hidden niches are interspersed by carefully mapped out geographies, as homeless people sleep, eat, deal with cold and wet weather, arrange their ablutions and addictions and relate to each other in ways which incorporate fun and social association but also fear and avoidance of regulation. Flows of movement result, as people find places to set up ‘home’, make friends, ensure security and seek money and entertainment. Such flows involve performances, such as begging, and ‘hanging out’, which produces a life of its own. Thus, silently mapped geographies can become underpinned by logic relating to space, as in Bristol’s ‘food route’ – a time-space map of free eating opportunities, or the </a:t>
            </a:r>
            <a:r>
              <a:rPr lang="en-US" sz="1800" dirty="0" err="1"/>
              <a:t>organisation</a:t>
            </a:r>
            <a:r>
              <a:rPr lang="en-US" sz="1800" dirty="0"/>
              <a:t> and regulation of begging pitches. Spatial logics vary enormously between places, according to the visibility, regulation and policing of street homelessness at the local level.</a:t>
            </a:r>
          </a:p>
          <a:p>
            <a:pPr marL="0" indent="0">
              <a:buNone/>
            </a:pPr>
            <a:r>
              <a:rPr lang="en-US" sz="1400" i="1" dirty="0"/>
              <a:t>Adapted from: </a:t>
            </a:r>
            <a:r>
              <a:rPr lang="en-US" sz="1400" i="1" dirty="0" err="1"/>
              <a:t>Cloke</a:t>
            </a:r>
            <a:r>
              <a:rPr lang="en-US" sz="1400" i="1" dirty="0"/>
              <a:t>, P., Johnsen, S &amp; J. May. (2009). Homeless places: the uneven geographies of emergency provision for single homeless people [Online]. Available at </a:t>
            </a:r>
            <a:r>
              <a:rPr lang="en-US" sz="1400" i="1" dirty="0">
                <a:solidFill>
                  <a:schemeClr val="bg1"/>
                </a:solidFill>
              </a:rPr>
              <a:t>http://www.geog.qmul.ac.uk/homeless/homelessplaces/finalreport.pdf. Accessed 3/8/10 </a:t>
            </a:r>
            <a:r>
              <a:rPr lang="en-US" sz="1600" dirty="0">
                <a:solidFill>
                  <a:schemeClr val="bg1"/>
                </a:solidFill>
              </a:rPr>
              <a:t>(Adapted)</a:t>
            </a:r>
            <a:endParaRPr lang="en-US" sz="1200" dirty="0">
              <a:solidFill>
                <a:schemeClr val="bg1"/>
              </a:solidFill>
            </a:endParaRPr>
          </a:p>
        </p:txBody>
      </p:sp>
    </p:spTree>
    <p:extLst>
      <p:ext uri="{BB962C8B-B14F-4D97-AF65-F5344CB8AC3E}">
        <p14:creationId xmlns:p14="http://schemas.microsoft.com/office/powerpoint/2010/main" val="265274106"/>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418058"/>
          </a:xfrm>
        </p:spPr>
        <p:txBody>
          <a:bodyPr/>
          <a:lstStyle/>
          <a:p>
            <a:r>
              <a:rPr lang="en-GB" sz="4000" b="1" dirty="0"/>
              <a:t>Suggested answers</a:t>
            </a:r>
          </a:p>
        </p:txBody>
      </p:sp>
      <p:sp>
        <p:nvSpPr>
          <p:cNvPr id="3" name="Content Placeholder 2"/>
          <p:cNvSpPr>
            <a:spLocks noGrp="1"/>
          </p:cNvSpPr>
          <p:nvPr>
            <p:ph idx="1"/>
          </p:nvPr>
        </p:nvSpPr>
        <p:spPr>
          <a:xfrm>
            <a:off x="428802" y="1052736"/>
            <a:ext cx="8229600" cy="3917032"/>
          </a:xfrm>
        </p:spPr>
        <p:txBody>
          <a:bodyPr/>
          <a:lstStyle/>
          <a:p>
            <a:pPr marL="0" indent="0" algn="just">
              <a:buNone/>
            </a:pPr>
            <a:r>
              <a:rPr lang="en-US" sz="2000" dirty="0"/>
              <a:t>In between the official public facilities offered to the public are a chain of small, undetected safe havens for people without homes. Such places, found in spaces and primary routes in and out of the city, have hierarchies and social orders, in which the people who frequent them consume food and drink, shelter from the elements and maintain their addictive </a:t>
            </a:r>
            <a:r>
              <a:rPr lang="en-US" sz="2000" dirty="0" err="1"/>
              <a:t>behaviour</a:t>
            </a:r>
            <a:r>
              <a:rPr lang="en-US" sz="2000" dirty="0"/>
              <a:t>, quite often without threat of exterior intervention. Consequently, two-way transfers of resources take place, as the people who live in these places, beg for money, make and </a:t>
            </a:r>
            <a:r>
              <a:rPr lang="en-US" sz="2000" dirty="0" err="1"/>
              <a:t>socialise</a:t>
            </a:r>
            <a:r>
              <a:rPr lang="en-US" sz="2000" dirty="0"/>
              <a:t> with friends and seek refuge. Using these pockets of life as a base, they construct trails through the city, which guarantee a pitch from which </a:t>
            </a:r>
            <a:r>
              <a:rPr lang="en-US" sz="2000"/>
              <a:t>to ask </a:t>
            </a:r>
            <a:r>
              <a:rPr lang="en-US" sz="2000" dirty="0"/>
              <a:t>for money, and from which to obtain free food. Dependent on which city you frequent, these trails differ accordingly.</a:t>
            </a:r>
            <a:endParaRPr lang="en-GB" sz="1600" dirty="0"/>
          </a:p>
          <a:p>
            <a:endParaRPr lang="en-US" sz="2400" dirty="0"/>
          </a:p>
        </p:txBody>
      </p:sp>
    </p:spTree>
    <p:extLst>
      <p:ext uri="{BB962C8B-B14F-4D97-AF65-F5344CB8AC3E}">
        <p14:creationId xmlns:p14="http://schemas.microsoft.com/office/powerpoint/2010/main" val="640059052"/>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48767"/>
            <a:ext cx="8229600" cy="1143000"/>
          </a:xfrm>
        </p:spPr>
        <p:txBody>
          <a:bodyPr/>
          <a:lstStyle/>
          <a:p>
            <a:r>
              <a:rPr lang="en-GB" b="1" dirty="0"/>
              <a:t>References</a:t>
            </a:r>
          </a:p>
        </p:txBody>
      </p:sp>
      <p:sp>
        <p:nvSpPr>
          <p:cNvPr id="3" name="Content Placeholder 2"/>
          <p:cNvSpPr>
            <a:spLocks noGrp="1"/>
          </p:cNvSpPr>
          <p:nvPr>
            <p:ph idx="1"/>
          </p:nvPr>
        </p:nvSpPr>
        <p:spPr>
          <a:xfrm>
            <a:off x="457200" y="1052736"/>
            <a:ext cx="8229600" cy="4464497"/>
          </a:xfrm>
        </p:spPr>
        <p:txBody>
          <a:bodyPr>
            <a:noAutofit/>
          </a:bodyPr>
          <a:lstStyle/>
          <a:p>
            <a:r>
              <a:rPr lang="en-GB" sz="2000" dirty="0"/>
              <a:t>Cooper. J. (2008) ‘Summarising.’ Online. </a:t>
            </a:r>
            <a:r>
              <a:rPr lang="en-GB" sz="2000" dirty="0">
                <a:hlinkClick r:id="rId2"/>
              </a:rPr>
              <a:t>http://aeo.sllf.qmul.ac.uk/Files/Summarizing/Summarising.html</a:t>
            </a:r>
            <a:r>
              <a:rPr lang="en-GB" sz="2000" dirty="0"/>
              <a:t> (accessed 5.03.2021)</a:t>
            </a:r>
          </a:p>
          <a:p>
            <a:r>
              <a:rPr lang="en-GB" sz="2000" dirty="0"/>
              <a:t>Mindtools (n.d.) ‘Paraphrasing and Summarizing.’ Online. </a:t>
            </a:r>
            <a:r>
              <a:rPr lang="en-GB" sz="2000" dirty="0">
                <a:hlinkClick r:id="rId3"/>
              </a:rPr>
              <a:t>https://www.mindtools.com/pages/article/paraphrasing-summarizing.htm</a:t>
            </a:r>
            <a:r>
              <a:rPr lang="en-GB" sz="2000" dirty="0"/>
              <a:t> (accessed 5.03.2021) </a:t>
            </a:r>
          </a:p>
          <a:p>
            <a:r>
              <a:rPr lang="en-GB" sz="2000" dirty="0"/>
              <a:t>Lund University (2011) ‘Summarising.’ Online. </a:t>
            </a:r>
            <a:r>
              <a:rPr lang="en-GB" sz="2000" dirty="0">
                <a:hlinkClick r:id="rId4"/>
              </a:rPr>
              <a:t>https://awelu.srv.lu.se/sources-and-referencing/how-to-give-referehttps://www.uow.edu.au/student/learning-co-op/referencing-and-citing/summarising/nces/summarising/</a:t>
            </a:r>
            <a:r>
              <a:rPr lang="en-GB" sz="2000" dirty="0"/>
              <a:t> (accessed 5.03.2021) </a:t>
            </a:r>
          </a:p>
          <a:p>
            <a:r>
              <a:rPr lang="en-GB" sz="2000" dirty="0"/>
              <a:t>University of Wollongong Australia (2021). ‘Summarising.’ Online. </a:t>
            </a:r>
            <a:r>
              <a:rPr lang="en-GB" sz="2000" dirty="0">
                <a:hlinkClick r:id="rId5"/>
              </a:rPr>
              <a:t>https://www.uow.edu.au/student/learning-co-op/referencing-and-citing/summarising/</a:t>
            </a:r>
            <a:r>
              <a:rPr lang="en-GB" sz="2000" dirty="0"/>
              <a:t>  (accessed 5.03.2021) </a:t>
            </a:r>
          </a:p>
          <a:p>
            <a:endParaRPr lang="en-GB" sz="2000" dirty="0"/>
          </a:p>
          <a:p>
            <a:pPr marL="0" indent="0">
              <a:buNone/>
            </a:pPr>
            <a:endParaRPr lang="en-GB" sz="2000" dirty="0"/>
          </a:p>
          <a:p>
            <a:endParaRPr lang="en-GB" sz="2000" dirty="0"/>
          </a:p>
        </p:txBody>
      </p:sp>
      <p:sp>
        <p:nvSpPr>
          <p:cNvPr id="4" name="Date Placeholder 3"/>
          <p:cNvSpPr>
            <a:spLocks noGrp="1"/>
          </p:cNvSpPr>
          <p:nvPr>
            <p:ph type="dt" sz="half" idx="10"/>
          </p:nvPr>
        </p:nvSpPr>
        <p:spPr/>
        <p:txBody>
          <a:bodyPr/>
          <a:lstStyle/>
          <a:p>
            <a:pPr>
              <a:defRPr/>
            </a:pPr>
            <a:fld id="{2303D31F-598B-47EE-BA37-93F097A3D676}" type="datetime1">
              <a:rPr lang="en-GB" altLang="en-US" smtClean="0"/>
              <a:pPr>
                <a:defRPr/>
              </a:pPr>
              <a:t>22/03/2024</a:t>
            </a:fld>
            <a:endParaRPr lang="en-GB" altLang="en-US"/>
          </a:p>
        </p:txBody>
      </p:sp>
      <p:sp>
        <p:nvSpPr>
          <p:cNvPr id="5" name="Slide Number Placeholder 4"/>
          <p:cNvSpPr>
            <a:spLocks noGrp="1"/>
          </p:cNvSpPr>
          <p:nvPr>
            <p:ph type="sldNum" sz="quarter" idx="12"/>
          </p:nvPr>
        </p:nvSpPr>
        <p:spPr/>
        <p:txBody>
          <a:bodyPr/>
          <a:lstStyle/>
          <a:p>
            <a:pPr>
              <a:defRPr/>
            </a:pPr>
            <a:fld id="{6550E941-99E4-4403-A917-B30FF69A9617}" type="slidenum">
              <a:rPr lang="en-GB" altLang="en-US" smtClean="0"/>
              <a:pPr>
                <a:defRPr/>
              </a:pPr>
              <a:t>16</a:t>
            </a:fld>
            <a:endParaRPr lang="en-GB" altLang="en-US"/>
          </a:p>
        </p:txBody>
      </p:sp>
    </p:spTree>
    <p:extLst>
      <p:ext uri="{BB962C8B-B14F-4D97-AF65-F5344CB8AC3E}">
        <p14:creationId xmlns:p14="http://schemas.microsoft.com/office/powerpoint/2010/main" val="373808191"/>
      </p:ext>
    </p:extLst>
  </p:cSld>
  <p:clrMapOvr>
    <a:masterClrMapping/>
  </p:clrMapOvr>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fontScheme name="Office">
      <a:majorFont>
        <a:latin typeface="Calibri Light"/>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Office">
      <a:majorFont>
        <a:latin typeface="Calibri Light"/>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PPT template</Template>
  <TotalTime>0</TotalTime>
  <Words>1478</Words>
  <Application>Microsoft Office PowerPoint</Application>
  <PresentationFormat>On-screen Show (4:3)</PresentationFormat>
  <Paragraphs>82</Paragraphs>
  <Slides>16</Slides>
  <Notes>1</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16</vt:i4>
      </vt:variant>
    </vt:vector>
  </HeadingPairs>
  <TitlesOfParts>
    <vt:vector size="20" baseType="lpstr">
      <vt:lpstr>Myriad Pro</vt:lpstr>
      <vt:lpstr>Arial</vt:lpstr>
      <vt:lpstr>Verdana</vt:lpstr>
      <vt:lpstr>20140311PresentationUWTSDTemplate</vt:lpstr>
      <vt:lpstr> LCLM4001 Academic Skills (ACS)  </vt:lpstr>
      <vt:lpstr>Overview</vt:lpstr>
      <vt:lpstr>What is summarising?</vt:lpstr>
      <vt:lpstr>Why summarise?</vt:lpstr>
      <vt:lpstr>When to summarise?</vt:lpstr>
      <vt:lpstr>When to summarise?</vt:lpstr>
      <vt:lpstr>How to Write a Summary</vt:lpstr>
      <vt:lpstr>Summarising: an example</vt:lpstr>
      <vt:lpstr>Summarising: an example</vt:lpstr>
      <vt:lpstr>Step-by-step guide to summarising</vt:lpstr>
      <vt:lpstr>Step-by-step guide to summarising</vt:lpstr>
      <vt:lpstr>Activity 1 </vt:lpstr>
      <vt:lpstr>Suggested answers</vt:lpstr>
      <vt:lpstr>Activity 2 </vt:lpstr>
      <vt:lpstr>Suggested answers</vt:lpstr>
      <vt:lpstr>References</vt:lpstr>
    </vt:vector>
  </TitlesOfParts>
  <Company>University of Wales Lampeter</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Personal Management Skills I</dc:title>
  <dc:creator>Venus</dc:creator>
  <cp:lastModifiedBy>Sylvia Hoffmann</cp:lastModifiedBy>
  <cp:revision>130</cp:revision>
  <cp:lastPrinted>2018-07-09T15:27:01Z</cp:lastPrinted>
  <dcterms:created xsi:type="dcterms:W3CDTF">2002-10-07T19:43:58Z</dcterms:created>
  <dcterms:modified xsi:type="dcterms:W3CDTF">2024-03-22T18:06:26Z</dcterms:modified>
</cp:coreProperties>
</file>