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2" r:id="rId1"/>
  </p:sldMasterIdLst>
  <p:notesMasterIdLst>
    <p:notesMasterId r:id="rId14"/>
  </p:notesMasterIdLst>
  <p:sldIdLst>
    <p:sldId id="256" r:id="rId2"/>
    <p:sldId id="280" r:id="rId3"/>
    <p:sldId id="257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9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0BDEF0-1BFA-4761-940B-F8FA877E6C5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548BBC-D69C-431C-9A39-6E3AA368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971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548BBC-D69C-431C-9A39-6E3AA36851E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963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8702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359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918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7064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6751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8968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441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292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295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8476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278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6C9C7-2DFD-41BB-8341-334C78812279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96E4043-FE50-4DD1-B70E-B0308FD0BD6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919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5E493-57F4-465F-AF48-7EFE4EF080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080808"/>
                </a:solidFill>
              </a:rPr>
              <a:t>Programme: BA Business Management </a:t>
            </a:r>
            <a:br>
              <a:rPr lang="en-GB" sz="4000" dirty="0">
                <a:solidFill>
                  <a:srgbClr val="080808"/>
                </a:solidFill>
              </a:rPr>
            </a:br>
            <a:r>
              <a:rPr lang="en-GB" sz="4000" dirty="0">
                <a:solidFill>
                  <a:srgbClr val="080808"/>
                </a:solidFill>
              </a:rPr>
              <a:t>Module: Managing People</a:t>
            </a:r>
            <a:endParaRPr lang="en-GB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C70D08-798B-4687-9651-022A1531D1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rgbClr val="080808"/>
                </a:solidFill>
              </a:rPr>
              <a:t>Gita Mollova 2009477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0497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B24ECD-A94D-4B4D-A756-89727EE42AF0}"/>
              </a:ext>
            </a:extLst>
          </p:cNvPr>
          <p:cNvSpPr txBox="1"/>
          <p:nvPr/>
        </p:nvSpPr>
        <p:spPr>
          <a:xfrm>
            <a:off x="1451580" y="804520"/>
            <a:ext cx="353015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cap="all">
                <a:latin typeface="+mj-lt"/>
                <a:ea typeface="+mj-ea"/>
                <a:cs typeface="+mj-cs"/>
              </a:rPr>
              <a:t>HR is……!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48967A-7D5B-4C97-A21B-6C96319903FB}"/>
              </a:ext>
            </a:extLst>
          </p:cNvPr>
          <p:cNvSpPr txBox="1"/>
          <p:nvPr/>
        </p:nvSpPr>
        <p:spPr>
          <a:xfrm>
            <a:off x="1451581" y="2015732"/>
            <a:ext cx="3526523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b="0" i="0"/>
              <a:t>Training Seminar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b="0" i="0"/>
              <a:t>Team building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b="0" i="0"/>
              <a:t>People management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b="0" i="0"/>
              <a:t>Consultant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b="0" i="0"/>
              <a:t>Evaluation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b="0" i="0"/>
              <a:t>Recruitment</a:t>
            </a:r>
          </a:p>
        </p:txBody>
      </p:sp>
      <p:pic>
        <p:nvPicPr>
          <p:cNvPr id="7" name="Picture 6" descr="One big red thumbtack in front of many smaller black thumbtacks">
            <a:extLst>
              <a:ext uri="{FF2B5EF4-FFF2-40B4-BE49-F238E27FC236}">
                <a16:creationId xmlns:a16="http://schemas.microsoft.com/office/drawing/2014/main" id="{A7006639-015B-4F8D-B50A-E3D609F254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1" r="-2" b="-2"/>
          <a:stretch/>
        </p:blipFill>
        <p:spPr>
          <a:xfrm>
            <a:off x="6093926" y="1116345"/>
            <a:ext cx="4821551" cy="386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86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volution of HR PowerPoint Template | SketchBubble">
            <a:extLst>
              <a:ext uri="{FF2B5EF4-FFF2-40B4-BE49-F238E27FC236}">
                <a16:creationId xmlns:a16="http://schemas.microsoft.com/office/drawing/2014/main" id="{8732B509-93D3-4494-825B-53AFB9EDCF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13" b="10271"/>
          <a:stretch/>
        </p:blipFill>
        <p:spPr bwMode="auto">
          <a:xfrm>
            <a:off x="643467" y="643467"/>
            <a:ext cx="10905066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672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224D0-71A7-4A03-816A-7152B6894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HRM skills</a:t>
            </a:r>
          </a:p>
        </p:txBody>
      </p:sp>
      <p:pic>
        <p:nvPicPr>
          <p:cNvPr id="5" name="Content Placeholder 4" descr="Wooden brown maze">
            <a:extLst>
              <a:ext uri="{FF2B5EF4-FFF2-40B4-BE49-F238E27FC236}">
                <a16:creationId xmlns:a16="http://schemas.microsoft.com/office/drawing/2014/main" id="{C22A17D9-DC1E-4929-81B1-CE34C4BF1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5" r="8830"/>
          <a:stretch/>
        </p:blipFill>
        <p:spPr>
          <a:xfrm>
            <a:off x="6093926" y="1116345"/>
            <a:ext cx="4821551" cy="38661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BE7A4F-506E-49D5-B59A-AD68539924C0}"/>
              </a:ext>
            </a:extLst>
          </p:cNvPr>
          <p:cNvSpPr txBox="1"/>
          <p:nvPr/>
        </p:nvSpPr>
        <p:spPr>
          <a:xfrm>
            <a:off x="1451581" y="2015732"/>
            <a:ext cx="3526523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Curiosity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Courage to challenge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Collaborative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Role model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Skilled influencer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Driven to deliver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Personally credible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Courage to challenge</a:t>
            </a:r>
          </a:p>
          <a:p>
            <a:pPr lvl="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958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E01574EC-96C4-48A7-B723-0CA5795073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0473596"/>
              </p:ext>
            </p:extLst>
          </p:nvPr>
        </p:nvGraphicFramePr>
        <p:xfrm>
          <a:off x="1313235" y="2001771"/>
          <a:ext cx="9085633" cy="362081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90653">
                  <a:extLst>
                    <a:ext uri="{9D8B030D-6E8A-4147-A177-3AD203B41FA5}">
                      <a16:colId xmlns:a16="http://schemas.microsoft.com/office/drawing/2014/main" val="3367266516"/>
                    </a:ext>
                  </a:extLst>
                </a:gridCol>
                <a:gridCol w="1764943">
                  <a:extLst>
                    <a:ext uri="{9D8B030D-6E8A-4147-A177-3AD203B41FA5}">
                      <a16:colId xmlns:a16="http://schemas.microsoft.com/office/drawing/2014/main" val="2488623058"/>
                    </a:ext>
                  </a:extLst>
                </a:gridCol>
                <a:gridCol w="1719119">
                  <a:extLst>
                    <a:ext uri="{9D8B030D-6E8A-4147-A177-3AD203B41FA5}">
                      <a16:colId xmlns:a16="http://schemas.microsoft.com/office/drawing/2014/main" val="2418475048"/>
                    </a:ext>
                  </a:extLst>
                </a:gridCol>
                <a:gridCol w="1719119">
                  <a:extLst>
                    <a:ext uri="{9D8B030D-6E8A-4147-A177-3AD203B41FA5}">
                      <a16:colId xmlns:a16="http://schemas.microsoft.com/office/drawing/2014/main" val="2601000855"/>
                    </a:ext>
                  </a:extLst>
                </a:gridCol>
                <a:gridCol w="1991799">
                  <a:extLst>
                    <a:ext uri="{9D8B030D-6E8A-4147-A177-3AD203B41FA5}">
                      <a16:colId xmlns:a16="http://schemas.microsoft.com/office/drawing/2014/main" val="1572019203"/>
                    </a:ext>
                  </a:extLst>
                </a:gridCol>
              </a:tblGrid>
              <a:tr h="362081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Job analysis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Recruitment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Selection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Placement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Onboarding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Transfer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Promotion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Performance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Appraisal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Training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Career planning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Development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Transition planning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Evaluation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Wages &amp; Salary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Bonus &amp; incentives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Payroll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err="1"/>
                        <a:t>Labor</a:t>
                      </a: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Relation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Motivation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Grievance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Discipline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Health &amp; Safety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Risk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Management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Social security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Welfare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Record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Keeping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606426"/>
                  </a:ext>
                </a:extLst>
              </a:tr>
            </a:tbl>
          </a:graphicData>
        </a:graphic>
      </p:graphicFrame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91608043-2F0F-44DB-A990-AC2C847D57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101470"/>
              </p:ext>
            </p:extLst>
          </p:nvPr>
        </p:nvGraphicFramePr>
        <p:xfrm>
          <a:off x="1313235" y="1636011"/>
          <a:ext cx="908563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4967">
                  <a:extLst>
                    <a:ext uri="{9D8B030D-6E8A-4147-A177-3AD203B41FA5}">
                      <a16:colId xmlns:a16="http://schemas.microsoft.com/office/drawing/2014/main" val="1533548395"/>
                    </a:ext>
                  </a:extLst>
                </a:gridCol>
                <a:gridCol w="1778113">
                  <a:extLst>
                    <a:ext uri="{9D8B030D-6E8A-4147-A177-3AD203B41FA5}">
                      <a16:colId xmlns:a16="http://schemas.microsoft.com/office/drawing/2014/main" val="4038694243"/>
                    </a:ext>
                  </a:extLst>
                </a:gridCol>
                <a:gridCol w="1693030">
                  <a:extLst>
                    <a:ext uri="{9D8B030D-6E8A-4147-A177-3AD203B41FA5}">
                      <a16:colId xmlns:a16="http://schemas.microsoft.com/office/drawing/2014/main" val="1021672108"/>
                    </a:ext>
                  </a:extLst>
                </a:gridCol>
                <a:gridCol w="1722732">
                  <a:extLst>
                    <a:ext uri="{9D8B030D-6E8A-4147-A177-3AD203B41FA5}">
                      <a16:colId xmlns:a16="http://schemas.microsoft.com/office/drawing/2014/main" val="748612207"/>
                    </a:ext>
                  </a:extLst>
                </a:gridCol>
                <a:gridCol w="1986790">
                  <a:extLst>
                    <a:ext uri="{9D8B030D-6E8A-4147-A177-3AD203B41FA5}">
                      <a16:colId xmlns:a16="http://schemas.microsoft.com/office/drawing/2014/main" val="26451754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Procure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Develop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Compensate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Integrate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Maintain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1061578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96E4D8E-F46E-410E-A0C8-2155CF8480A6}"/>
              </a:ext>
            </a:extLst>
          </p:cNvPr>
          <p:cNvSpPr txBox="1"/>
          <p:nvPr/>
        </p:nvSpPr>
        <p:spPr>
          <a:xfrm>
            <a:off x="497732" y="773748"/>
            <a:ext cx="10145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Operational purpose of human resources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4111263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3529BE3E-EEFF-4C55-BB4A-7D42D7CD6F24}"/>
              </a:ext>
            </a:extLst>
          </p:cNvPr>
          <p:cNvSpPr/>
          <p:nvPr/>
        </p:nvSpPr>
        <p:spPr>
          <a:xfrm>
            <a:off x="2227634" y="671208"/>
            <a:ext cx="8920263" cy="12159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/>
              <a:t>Operational purpose of human resources</a:t>
            </a:r>
            <a:endParaRPr lang="en-GB" sz="2400" b="1" dirty="0"/>
          </a:p>
        </p:txBody>
      </p:sp>
      <p:sp>
        <p:nvSpPr>
          <p:cNvPr id="3" name="Flowchart: Punched Tape 2">
            <a:extLst>
              <a:ext uri="{FF2B5EF4-FFF2-40B4-BE49-F238E27FC236}">
                <a16:creationId xmlns:a16="http://schemas.microsoft.com/office/drawing/2014/main" id="{272955FE-1C45-4439-8FF9-16B5D6B040C3}"/>
              </a:ext>
            </a:extLst>
          </p:cNvPr>
          <p:cNvSpPr/>
          <p:nvPr/>
        </p:nvSpPr>
        <p:spPr>
          <a:xfrm>
            <a:off x="1595336" y="2556234"/>
            <a:ext cx="2305454" cy="1017319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Giving equal chance for everyone.</a:t>
            </a:r>
            <a:endParaRPr lang="en-GB" dirty="0"/>
          </a:p>
        </p:txBody>
      </p:sp>
      <p:sp>
        <p:nvSpPr>
          <p:cNvPr id="4" name="Flowchart: Punched Tape 3">
            <a:extLst>
              <a:ext uri="{FF2B5EF4-FFF2-40B4-BE49-F238E27FC236}">
                <a16:creationId xmlns:a16="http://schemas.microsoft.com/office/drawing/2014/main" id="{51EBCF8E-C347-479F-A272-E1273C879DE5}"/>
              </a:ext>
            </a:extLst>
          </p:cNvPr>
          <p:cNvSpPr/>
          <p:nvPr/>
        </p:nvSpPr>
        <p:spPr>
          <a:xfrm>
            <a:off x="1595336" y="4141259"/>
            <a:ext cx="2388140" cy="1432689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Providing accurate and timely information</a:t>
            </a:r>
          </a:p>
        </p:txBody>
      </p:sp>
      <p:sp>
        <p:nvSpPr>
          <p:cNvPr id="5" name="Flowchart: Punched Tape 4">
            <a:extLst>
              <a:ext uri="{FF2B5EF4-FFF2-40B4-BE49-F238E27FC236}">
                <a16:creationId xmlns:a16="http://schemas.microsoft.com/office/drawing/2014/main" id="{3FFCC9FD-643C-41D4-9009-7FD6C0B13F72}"/>
              </a:ext>
            </a:extLst>
          </p:cNvPr>
          <p:cNvSpPr/>
          <p:nvPr/>
        </p:nvSpPr>
        <p:spPr>
          <a:xfrm>
            <a:off x="4649820" y="2433276"/>
            <a:ext cx="2840478" cy="1535609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Recruiting and hiring the best individual for the position</a:t>
            </a:r>
          </a:p>
        </p:txBody>
      </p:sp>
      <p:sp>
        <p:nvSpPr>
          <p:cNvPr id="6" name="Flowchart: Punched Tape 5">
            <a:extLst>
              <a:ext uri="{FF2B5EF4-FFF2-40B4-BE49-F238E27FC236}">
                <a16:creationId xmlns:a16="http://schemas.microsoft.com/office/drawing/2014/main" id="{4D12E653-3012-4D7A-A7E8-ED717665F747}"/>
              </a:ext>
            </a:extLst>
          </p:cNvPr>
          <p:cNvSpPr/>
          <p:nvPr/>
        </p:nvSpPr>
        <p:spPr>
          <a:xfrm>
            <a:off x="5846322" y="4052931"/>
            <a:ext cx="2208179" cy="1215957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Knowing and appreciating on time</a:t>
            </a:r>
          </a:p>
        </p:txBody>
      </p:sp>
      <p:sp>
        <p:nvSpPr>
          <p:cNvPr id="7" name="Flowchart: Punched Tape 6">
            <a:extLst>
              <a:ext uri="{FF2B5EF4-FFF2-40B4-BE49-F238E27FC236}">
                <a16:creationId xmlns:a16="http://schemas.microsoft.com/office/drawing/2014/main" id="{AD02E327-C8C8-4C55-BDA6-7C009D9BF5E6}"/>
              </a:ext>
            </a:extLst>
          </p:cNvPr>
          <p:cNvSpPr/>
          <p:nvPr/>
        </p:nvSpPr>
        <p:spPr>
          <a:xfrm>
            <a:off x="8813260" y="2805749"/>
            <a:ext cx="2334638" cy="153560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Paying equal price for equal work.</a:t>
            </a:r>
          </a:p>
        </p:txBody>
      </p:sp>
      <p:sp>
        <p:nvSpPr>
          <p:cNvPr id="8" name="Flowchart: Punched Tape 7">
            <a:extLst>
              <a:ext uri="{FF2B5EF4-FFF2-40B4-BE49-F238E27FC236}">
                <a16:creationId xmlns:a16="http://schemas.microsoft.com/office/drawing/2014/main" id="{237F071C-F308-4D6F-B6CF-551100C78B08}"/>
              </a:ext>
            </a:extLst>
          </p:cNvPr>
          <p:cNvSpPr/>
          <p:nvPr/>
        </p:nvSpPr>
        <p:spPr>
          <a:xfrm>
            <a:off x="8443608" y="5116749"/>
            <a:ext cx="2577831" cy="1070043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Keeping the peace in the workplace</a:t>
            </a:r>
          </a:p>
        </p:txBody>
      </p:sp>
      <p:sp>
        <p:nvSpPr>
          <p:cNvPr id="9" name="Flowchart: Punched Tape 8">
            <a:extLst>
              <a:ext uri="{FF2B5EF4-FFF2-40B4-BE49-F238E27FC236}">
                <a16:creationId xmlns:a16="http://schemas.microsoft.com/office/drawing/2014/main" id="{78C1A3F6-651A-419C-B084-B58EEFCA54E4}"/>
              </a:ext>
            </a:extLst>
          </p:cNvPr>
          <p:cNvSpPr/>
          <p:nvPr/>
        </p:nvSpPr>
        <p:spPr>
          <a:xfrm>
            <a:off x="3631660" y="5352934"/>
            <a:ext cx="3099879" cy="1368879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Making a decision based on the outcome.</a:t>
            </a:r>
          </a:p>
        </p:txBody>
      </p:sp>
    </p:spTree>
    <p:extLst>
      <p:ext uri="{BB962C8B-B14F-4D97-AF65-F5344CB8AC3E}">
        <p14:creationId xmlns:p14="http://schemas.microsoft.com/office/powerpoint/2010/main" val="1455827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84E41026-B574-4914-9C75-11EB486179F1}"/>
              </a:ext>
            </a:extLst>
          </p:cNvPr>
          <p:cNvSpPr/>
          <p:nvPr/>
        </p:nvSpPr>
        <p:spPr>
          <a:xfrm>
            <a:off x="3394953" y="846306"/>
            <a:ext cx="4581728" cy="114786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/>
              <a:t>CIPD</a:t>
            </a:r>
          </a:p>
        </p:txBody>
      </p:sp>
      <p:pic>
        <p:nvPicPr>
          <p:cNvPr id="4" name="Picture 3" descr="Cluster of books">
            <a:extLst>
              <a:ext uri="{FF2B5EF4-FFF2-40B4-BE49-F238E27FC236}">
                <a16:creationId xmlns:a16="http://schemas.microsoft.com/office/drawing/2014/main" id="{C7B26FD5-24E3-475C-B3A4-4ADFF6FAEE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485" y="2174135"/>
            <a:ext cx="5185119" cy="412452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45FEB70-659F-4352-BF2A-C5FA0E1D57B8}"/>
              </a:ext>
            </a:extLst>
          </p:cNvPr>
          <p:cNvSpPr/>
          <p:nvPr/>
        </p:nvSpPr>
        <p:spPr>
          <a:xfrm>
            <a:off x="807396" y="2256817"/>
            <a:ext cx="4426085" cy="6906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WHO is ….?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38148F2-505B-45B3-9F84-3CC1FD322801}"/>
              </a:ext>
            </a:extLst>
          </p:cNvPr>
          <p:cNvSpPr/>
          <p:nvPr/>
        </p:nvSpPr>
        <p:spPr>
          <a:xfrm>
            <a:off x="654719" y="3210128"/>
            <a:ext cx="4640093" cy="31274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The Welfare Workers' Association was founded in 1913. (WWA).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Providing assistance to individuals and organisations.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Since July 1, 2000, it has been known as the Chartered Institute of Personnel and Development (CIPD).</a:t>
            </a:r>
          </a:p>
        </p:txBody>
      </p:sp>
    </p:spTree>
    <p:extLst>
      <p:ext uri="{BB962C8B-B14F-4D97-AF65-F5344CB8AC3E}">
        <p14:creationId xmlns:p14="http://schemas.microsoft.com/office/powerpoint/2010/main" val="204416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9D4B225-18E9-4C5B-94D8-2ABE6D16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BB14454-D00C-4958-BB39-F5F9F3ACD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8A657A7-C4E5-425B-98FA-BB817FF7BF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8029" y="1847088"/>
            <a:ext cx="352036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Oval 1">
            <a:extLst>
              <a:ext uri="{FF2B5EF4-FFF2-40B4-BE49-F238E27FC236}">
                <a16:creationId xmlns:a16="http://schemas.microsoft.com/office/drawing/2014/main" id="{3041DC26-2918-49F0-A5E3-A3482D97DDD4}"/>
              </a:ext>
            </a:extLst>
          </p:cNvPr>
          <p:cNvSpPr/>
          <p:nvPr/>
        </p:nvSpPr>
        <p:spPr>
          <a:xfrm>
            <a:off x="7218030" y="804520"/>
            <a:ext cx="4026061" cy="10492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cap="all">
                <a:ln w="0"/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Continue……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cap="all">
                <a:ln w="0"/>
                <a:solidFill>
                  <a:schemeClr val="tx1"/>
                </a:solidFill>
                <a:latin typeface="+mj-lt"/>
                <a:ea typeface="+mj-ea"/>
                <a:cs typeface="+mj-cs"/>
              </a:rPr>
              <a:t>CIPD today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1084370-0E70-4003-9787-3490FCC20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B7C66D2-22E8-4E8F-829B-050BFA7C86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7" y="482171"/>
            <a:ext cx="6104331" cy="5149101"/>
            <a:chOff x="7463259" y="583365"/>
            <a:chExt cx="6104330" cy="5181928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0B78D6F-1F61-4DBB-8F5A-934BB850DD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610433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3EA261D-1F8C-4BE5-8586-3C1CC5CE80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5471354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Business people clapping">
            <a:extLst>
              <a:ext uri="{FF2B5EF4-FFF2-40B4-BE49-F238E27FC236}">
                <a16:creationId xmlns:a16="http://schemas.microsoft.com/office/drawing/2014/main" id="{21768C0F-C9F9-436A-912B-41F5A7FDDC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5" r="8918"/>
          <a:stretch/>
        </p:blipFill>
        <p:spPr>
          <a:xfrm>
            <a:off x="1271223" y="1116345"/>
            <a:ext cx="4825148" cy="3866172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13641C3D-D9EE-4AAE-AF04-F1AC6C920D05}"/>
              </a:ext>
            </a:extLst>
          </p:cNvPr>
          <p:cNvSpPr/>
          <p:nvPr/>
        </p:nvSpPr>
        <p:spPr>
          <a:xfrm>
            <a:off x="7218028" y="2015733"/>
            <a:ext cx="4028675" cy="34506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28575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There are almost 160,000 members.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1"/>
              </a:solidFill>
            </a:endParaRPr>
          </a:p>
          <a:p>
            <a:pPr marL="28575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The business associate promoting improved work and workplace conditions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1"/>
              </a:solidFill>
            </a:endParaRPr>
          </a:p>
          <a:p>
            <a:pPr marL="28575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Provide an insightful perspective on the quickly changing world of work.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3635D2BC-4EDA-4A3E-83BF-035608099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3C86EB9-7FA9-42F7-B348-A7FD17436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2077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CB57578A-A8F9-4FB4-9339-A26A2C82859B}"/>
              </a:ext>
            </a:extLst>
          </p:cNvPr>
          <p:cNvSpPr/>
          <p:nvPr/>
        </p:nvSpPr>
        <p:spPr>
          <a:xfrm>
            <a:off x="3531141" y="389105"/>
            <a:ext cx="4601182" cy="16926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CIPD Professional map</a:t>
            </a:r>
          </a:p>
        </p:txBody>
      </p:sp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37AB18C1-06C9-45E0-8759-32C1B84B12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518" y="2237644"/>
            <a:ext cx="9092354" cy="4231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155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usinessmen shaking hands">
            <a:extLst>
              <a:ext uri="{FF2B5EF4-FFF2-40B4-BE49-F238E27FC236}">
                <a16:creationId xmlns:a16="http://schemas.microsoft.com/office/drawing/2014/main" id="{DE1E6D01-FE19-410E-A24A-E59A301477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885" y="1673157"/>
            <a:ext cx="7765915" cy="476655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AF791903-B794-4A5C-A4FA-10D516D82E9D}"/>
              </a:ext>
            </a:extLst>
          </p:cNvPr>
          <p:cNvSpPr/>
          <p:nvPr/>
        </p:nvSpPr>
        <p:spPr>
          <a:xfrm>
            <a:off x="1128409" y="418289"/>
            <a:ext cx="9698476" cy="10408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0" i="0">
                <a:solidFill>
                  <a:srgbClr val="2B2A2A"/>
                </a:solidFill>
                <a:effectLst/>
                <a:latin typeface="Open Sans" panose="020B0606030504020204" pitchFamily="34" charset="0"/>
              </a:rPr>
              <a:t>Employee Employer Relationship</a:t>
            </a:r>
            <a:endParaRPr lang="en-GB" sz="3200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EFA0D6EA-AAEF-46A5-BD3E-62D3238D1AC8}"/>
              </a:ext>
            </a:extLst>
          </p:cNvPr>
          <p:cNvSpPr/>
          <p:nvPr/>
        </p:nvSpPr>
        <p:spPr>
          <a:xfrm>
            <a:off x="457200" y="2782111"/>
            <a:ext cx="3375498" cy="14591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Tipes of relationship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Benefits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8022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9D4B225-18E9-4C5B-94D8-2ABE6D16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21A4066-B261-49FE-952E-A0FE3EE75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81B4579-E2EA-4BD7-94FF-0A0BEE135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Oval 1">
            <a:extLst>
              <a:ext uri="{FF2B5EF4-FFF2-40B4-BE49-F238E27FC236}">
                <a16:creationId xmlns:a16="http://schemas.microsoft.com/office/drawing/2014/main" id="{B33E000A-AD18-4665-AE09-B205247B80F8}"/>
              </a:ext>
            </a:extLst>
          </p:cNvPr>
          <p:cNvSpPr/>
          <p:nvPr/>
        </p:nvSpPr>
        <p:spPr>
          <a:xfrm>
            <a:off x="1451580" y="804520"/>
            <a:ext cx="3530157" cy="10492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cap="all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Taylor’s Scientific Theory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1958111-BC13-4D45-AB27-0C2C83F9BA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7EABC83-4A4B-4103-8AD2-59C89FBEA08A}"/>
              </a:ext>
            </a:extLst>
          </p:cNvPr>
          <p:cNvSpPr/>
          <p:nvPr/>
        </p:nvSpPr>
        <p:spPr>
          <a:xfrm>
            <a:off x="1451581" y="2015732"/>
            <a:ext cx="3526523" cy="34506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28575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500" b="0" i="0">
                <a:solidFill>
                  <a:schemeClr val="tx1"/>
                </a:solidFill>
              </a:rPr>
              <a:t>science not rule of thumb.</a:t>
            </a:r>
          </a:p>
          <a:p>
            <a:pPr marL="28575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500" b="0" i="0">
                <a:solidFill>
                  <a:schemeClr val="tx1"/>
                </a:solidFill>
              </a:rPr>
              <a:t>Cooperation not individualism.</a:t>
            </a:r>
          </a:p>
          <a:p>
            <a:pPr marL="28575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500" b="0" i="0">
                <a:solidFill>
                  <a:schemeClr val="tx1"/>
                </a:solidFill>
              </a:rPr>
              <a:t>Development of each and every individual to his/her greatest efficiency and prosperity.</a:t>
            </a:r>
          </a:p>
          <a:p>
            <a:pPr marL="28575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500" b="0" i="0">
                <a:solidFill>
                  <a:schemeClr val="tx1"/>
                </a:solidFill>
              </a:rPr>
              <a:t>Harmony not discord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2188758-E18A-4CE5-9D03-F4BF5D887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46003" y="583365"/>
            <a:chExt cx="6091790" cy="5181928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21513DD-C15F-4381-AEA6-ED9E5E218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46003" y="583365"/>
              <a:ext cx="609179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ED2DE01-7F43-4858-85FC-27022DA78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64828" y="915807"/>
              <a:ext cx="54617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Open book">
            <a:extLst>
              <a:ext uri="{FF2B5EF4-FFF2-40B4-BE49-F238E27FC236}">
                <a16:creationId xmlns:a16="http://schemas.microsoft.com/office/drawing/2014/main" id="{BB1DF0D3-9CE1-4592-A443-24ED0CBA0E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2" r="8593"/>
          <a:stretch/>
        </p:blipFill>
        <p:spPr>
          <a:xfrm>
            <a:off x="6093926" y="1116345"/>
            <a:ext cx="4821551" cy="386617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42F4933-2ECF-4EE5-BCE4-F19E3CA609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6FAC23C-014D-4AC5-AD1B-36F7D0E7E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3462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977F1E1-2B6F-4BB6-899F-67D8764D83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C17D08F-2133-44A9-B28C-CB29928FA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C36881-E309-4C41-8B5B-203AADC15F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2F076505-54D7-4451-9EBE-B320A150B01D}"/>
              </a:ext>
            </a:extLst>
          </p:cNvPr>
          <p:cNvSpPr/>
          <p:nvPr/>
        </p:nvSpPr>
        <p:spPr>
          <a:xfrm>
            <a:off x="659301" y="1474969"/>
            <a:ext cx="2823919" cy="186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cap="all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4F2C6A8-7D46-49EA-860B-0F0B02084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ED92372-F778-4E96-9E90-4E63BAF3CA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7463258" y="583365"/>
            <a:chExt cx="7560115" cy="5181928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EB4EC089-8B60-43F4-9BF5-1F0B0E398E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8" y="583365"/>
              <a:ext cx="7560115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C0BAC91-1725-4E5A-92CE-F5A2EB066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7" y="915807"/>
              <a:ext cx="69282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" name="Picture 1" descr="Smiley face sticky notes">
            <a:extLst>
              <a:ext uri="{FF2B5EF4-FFF2-40B4-BE49-F238E27FC236}">
                <a16:creationId xmlns:a16="http://schemas.microsoft.com/office/drawing/2014/main" id="{AEBEAC4C-F182-4382-8496-037F2845A2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9" r="-2" b="4452"/>
          <a:stretch/>
        </p:blipFill>
        <p:spPr>
          <a:xfrm>
            <a:off x="4618374" y="1116345"/>
            <a:ext cx="6282919" cy="386617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B61EBEC-D0CA-456C-98A6-EDA1AC9FB0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18A71EB-D327-4458-85FB-26336B2BA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215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216</TotalTime>
  <Words>264</Words>
  <Application>Microsoft Office PowerPoint</Application>
  <PresentationFormat>Widescreen</PresentationFormat>
  <Paragraphs>84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Gill Sans MT</vt:lpstr>
      <vt:lpstr>Open Sans</vt:lpstr>
      <vt:lpstr>Gallery</vt:lpstr>
      <vt:lpstr>Programme: BA Business Management  Module: Managing People</vt:lpstr>
      <vt:lpstr>PowerPoint Presentation</vt:lpstr>
      <vt:lpstr>PowerPoint Presentation</vt:lpstr>
      <vt:lpstr>HRM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Gita Mollova (2009477)</dc:creator>
  <cp:lastModifiedBy>Gita Mollova (2009477)</cp:lastModifiedBy>
  <cp:revision>14</cp:revision>
  <dcterms:created xsi:type="dcterms:W3CDTF">2022-02-27T20:47:54Z</dcterms:created>
  <dcterms:modified xsi:type="dcterms:W3CDTF">2022-02-28T10:22:12Z</dcterms:modified>
</cp:coreProperties>
</file>