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12192000" cy="6858000"/>
  <p:notesSz cx="6858000" cy="9144000"/>
  <p:embeddedFontLst>
    <p:embeddedFont>
      <p:font typeface="Freestyle Script" panose="030804020302050B0404" pitchFamily="66" charset="0"/>
      <p:regular r:id="rId8"/>
    </p:embeddedFont>
    <p:embeddedFont>
      <p:font typeface="Calibri Light" panose="020F0302020204030204" pitchFamily="34" charset="0"/>
      <p:regular r:id="rId9"/>
      <p:italic r:id="rId10"/>
    </p:embeddedFon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Franklin Gothic Demi Cond" panose="020B0706030402020204" pitchFamily="34" charset="0"/>
      <p:regular r:id="rId15"/>
    </p:embeddedFont>
    <p:embeddedFont>
      <p:font typeface="DavysCrappyWrit" pitchFamily="2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5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9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font" Target="fonts/font8.fntdata"/><Relationship Id="rId10" Type="http://schemas.openxmlformats.org/officeDocument/2006/relationships/font" Target="fonts/font3.fntdata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FC510-B465-4B0A-B3AC-A1954C4D07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A2C1C-2AB6-472B-8037-53D888CCE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F7906C-5896-49B7-BBAD-BFEEF3C89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5EF73-7333-4865-A019-7D674CA11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69739-B447-4087-A8F8-3224D774E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873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D7025-6EF5-4021-8780-9EA3BF3F1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2DBF9-4D4E-46F3-AB8B-D8432D4880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C59EF-CA52-4BA8-8C30-DD6684ACA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4BE82-75B1-4BAF-AF12-294B06FE1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0A8411-153C-4568-A600-AC2EC5A71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3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CD2A1-AF82-47FB-8A21-E9A865C3B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D9C9BF-9BFF-41F1-910C-E494584DC1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76FA6-25E2-4DCD-B86A-4D41FFA3D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34AF5-3600-45F3-84A2-3E98E65DD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BF2FEE-85BC-469A-8F3B-136E7B251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29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F2B1E-E781-4CD2-BFC8-F54997E40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BC56F-D053-4471-9EAD-3FAB6BC67C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43A037-0995-4F6A-B13A-200D2E970E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151EA-1977-4A81-B1FC-150A21BBF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C489D-0ED1-467F-9048-59E6216A4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B67182-5DA4-439D-B56B-5C912B06F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488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80D1B-174E-49DF-8BAA-C17ACE537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44BA05-A6E9-4980-889D-EC407035DA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19CC84-9176-4334-9ABF-6B99A73874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98F896-7CFB-49EF-B77E-EB72F302E1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96D44B-95CC-4F76-8C23-A942E88123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FD084B-9D6C-41FA-896D-478E5BAD0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83970E-F6A1-4063-AEAB-ECD6D5320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9CDF11-F23A-4AB8-899B-3FB5A1E90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86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AEAD0-11D7-4244-91F8-A032B3D4A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1F9D05-A3DF-4791-A310-26199B7F2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F6AE22-BADD-4AB7-8FCC-665320750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8D3B82-A442-4C67-9406-321547E2E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591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65ECF2-B3B4-43FB-BE3B-11562E169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D606B0-ACCE-4D91-9C4B-8DD3E27D3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A9DA8-B753-4BF4-842B-7E800B04A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97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1A67D-051D-4848-B5CB-680459869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A6216-81D0-4EDC-AB85-475740B6C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049412-9238-4DD5-A359-0C5D23614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E56DFB-B336-438A-8FBB-34F3ECD52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98ECD9-ECCD-4438-AC67-BE2127077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4EA3AB-AFE7-4992-9D7A-9B16EA038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089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CB6A8-3A1A-4027-9CCB-111B48B9F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1471D9-FDAE-4D92-BB5C-9A9640A7DD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4D50BF-F921-463D-A5BD-450FCA67CC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80158D-F6A3-4B0C-B453-27E30083A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C8285D-9413-4DF6-BB22-3B62F7F86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B3F0A-D831-4E42-9C4E-5922C775C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72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72D27-5D4B-4E34-B536-AF0F310B0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05D0A4-6B1F-4D21-AE62-9FB8422313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65E9B6-146C-457D-AB4B-2AE82AF4B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B4CFD2-6134-4A58-BE19-E548DD939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D0960-805A-4239-99D5-FA6AECBB5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04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45D81F-52F3-4E63-A9EA-3A4BD90096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7D26C-48A3-44B7-B8C4-BDEB6D35A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43D4C-632D-4603-B853-E7B0DB78F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93FE5-554B-4137-8282-2D0F27D16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CCE15-4345-4B25-BF74-629604A5C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486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557C35-B8BF-4C01-B897-0B38C4137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F5CC84-17F7-4126-A4BD-BB7D35BA9F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133755-78DB-4209-8EF5-B151C0F41A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D9A7C-1338-40DF-9149-BDF2397BDF65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BEF55-56B7-4CE7-8C48-07ADED6DCE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6FD7B-919C-46A4-A4CB-9A4AF32906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E67E5A-F184-439B-B25D-CCAD9DE69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08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_u7Tcp6iVzo&amp;feature=youtu.be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12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2.png"/><Relationship Id="rId5" Type="http://schemas.openxmlformats.org/officeDocument/2006/relationships/image" Target="../media/image8.png"/><Relationship Id="rId10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cwmshoncottageswales.co.uk/images/out-and-about/castles/Pembroke-Castle-South-Wales.jpg">
            <a:extLst>
              <a:ext uri="{FF2B5EF4-FFF2-40B4-BE49-F238E27FC236}">
                <a16:creationId xmlns:a16="http://schemas.microsoft.com/office/drawing/2014/main" id="{BFAD157A-F995-41CC-9075-54629314D6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0"/>
                    </a14:imgEffect>
                    <a14:imgEffect>
                      <a14:saturation sat="5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79" r="9679"/>
          <a:stretch/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14C4B4-256F-4A1E-B068-059122BF04AD}"/>
              </a:ext>
            </a:extLst>
          </p:cNvPr>
          <p:cNvSpPr txBox="1"/>
          <p:nvPr/>
        </p:nvSpPr>
        <p:spPr>
          <a:xfrm>
            <a:off x="3114261" y="2197894"/>
            <a:ext cx="5963478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LIVE PROJECT</a:t>
            </a:r>
          </a:p>
          <a:p>
            <a:pPr algn="ctr"/>
            <a:r>
              <a:rPr lang="en-GB" sz="9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 (CAMF5001)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D08024-1A21-4C22-8700-92EC37109EA7}"/>
              </a:ext>
            </a:extLst>
          </p:cNvPr>
          <p:cNvSpPr txBox="1"/>
          <p:nvPr/>
        </p:nvSpPr>
        <p:spPr>
          <a:xfrm>
            <a:off x="3114261" y="2659559"/>
            <a:ext cx="59634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PITCH FOR ROLES</a:t>
            </a:r>
            <a:endParaRPr lang="en-GB" sz="36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138C5631-7B8D-43CC-85F1-FDF11C062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79" y="263935"/>
            <a:ext cx="1771651" cy="62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57063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www.cwmshoncottageswales.co.uk/images/out-and-about/castles/Pembroke-Castle-South-Wales.jpg">
            <a:extLst>
              <a:ext uri="{FF2B5EF4-FFF2-40B4-BE49-F238E27FC236}">
                <a16:creationId xmlns:a16="http://schemas.microsoft.com/office/drawing/2014/main" id="{A79C5A98-3570-43A7-B5BC-A784C478E9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0"/>
                    </a14:imgEffect>
                    <a14:imgEffect>
                      <a14:saturation sat="5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79" r="9679"/>
          <a:stretch/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14C4B4-256F-4A1E-B068-059122BF04AD}"/>
              </a:ext>
            </a:extLst>
          </p:cNvPr>
          <p:cNvSpPr txBox="1"/>
          <p:nvPr/>
        </p:nvSpPr>
        <p:spPr>
          <a:xfrm>
            <a:off x="10069551" y="345404"/>
            <a:ext cx="187977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LIVE PROJECT</a:t>
            </a:r>
          </a:p>
          <a:p>
            <a:pPr algn="ctr"/>
            <a:r>
              <a:rPr lang="en-GB" sz="9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 (CAMF5001)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138C5631-7B8D-43CC-85F1-FDF11C062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79" y="263935"/>
            <a:ext cx="1771651" cy="62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A976D2-D0ED-453C-B35A-D222AB6A7BCB}"/>
              </a:ext>
            </a:extLst>
          </p:cNvPr>
          <p:cNvSpPr txBox="1"/>
          <p:nvPr/>
        </p:nvSpPr>
        <p:spPr>
          <a:xfrm>
            <a:off x="3060201" y="282845"/>
            <a:ext cx="5963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DETERMINED ROLES</a:t>
            </a:r>
            <a:endParaRPr lang="en-GB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98030D-3024-4AC6-8FA9-BE1C4E66B803}"/>
              </a:ext>
            </a:extLst>
          </p:cNvPr>
          <p:cNvSpPr txBox="1"/>
          <p:nvPr/>
        </p:nvSpPr>
        <p:spPr>
          <a:xfrm>
            <a:off x="1074444" y="1907504"/>
            <a:ext cx="262125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ANDREW </a:t>
            </a:r>
          </a:p>
          <a:p>
            <a:pPr algn="r"/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DE STE CROIX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14C134-23EE-4941-ADF6-304C942CFFFB}"/>
              </a:ext>
            </a:extLst>
          </p:cNvPr>
          <p:cNvSpPr txBox="1"/>
          <p:nvPr/>
        </p:nvSpPr>
        <p:spPr>
          <a:xfrm>
            <a:off x="1074444" y="3050504"/>
            <a:ext cx="262125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JACK </a:t>
            </a:r>
          </a:p>
          <a:p>
            <a:pPr algn="r"/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FLORENCE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3A9364-351B-4A47-A270-D5CCBE07E35C}"/>
              </a:ext>
            </a:extLst>
          </p:cNvPr>
          <p:cNvSpPr txBox="1"/>
          <p:nvPr/>
        </p:nvSpPr>
        <p:spPr>
          <a:xfrm>
            <a:off x="1074443" y="4430561"/>
            <a:ext cx="262125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JOE </a:t>
            </a:r>
          </a:p>
          <a:p>
            <a:pPr algn="r"/>
            <a:r>
              <a:rPr lang="en-GB" sz="1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DEIGHTON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BCB41A-4E04-4252-89F6-68F71C0B0767}"/>
              </a:ext>
            </a:extLst>
          </p:cNvPr>
          <p:cNvSpPr txBox="1"/>
          <p:nvPr/>
        </p:nvSpPr>
        <p:spPr>
          <a:xfrm>
            <a:off x="4374928" y="2015225"/>
            <a:ext cx="395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=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C3A552B-436D-4C52-835D-A059162401BE}"/>
              </a:ext>
            </a:extLst>
          </p:cNvPr>
          <p:cNvSpPr txBox="1"/>
          <p:nvPr/>
        </p:nvSpPr>
        <p:spPr>
          <a:xfrm>
            <a:off x="4374928" y="3158225"/>
            <a:ext cx="395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=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37ACAA-C5C5-434F-B781-3B039A6C6C31}"/>
              </a:ext>
            </a:extLst>
          </p:cNvPr>
          <p:cNvSpPr txBox="1"/>
          <p:nvPr/>
        </p:nvSpPr>
        <p:spPr>
          <a:xfrm>
            <a:off x="4374928" y="4538282"/>
            <a:ext cx="395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=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FFA750-18F8-47AB-B4BC-2CF2F2E7DBB9}"/>
              </a:ext>
            </a:extLst>
          </p:cNvPr>
          <p:cNvSpPr txBox="1"/>
          <p:nvPr/>
        </p:nvSpPr>
        <p:spPr>
          <a:xfrm>
            <a:off x="5254390" y="2046003"/>
            <a:ext cx="28162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SOUND, POST-PRODUCTION</a:t>
            </a:r>
            <a:endParaRPr lang="en-GB" sz="11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C2E04CA-1864-4AD6-9719-1EC57EDF427B}"/>
              </a:ext>
            </a:extLst>
          </p:cNvPr>
          <p:cNvSpPr txBox="1"/>
          <p:nvPr/>
        </p:nvSpPr>
        <p:spPr>
          <a:xfrm>
            <a:off x="5254389" y="3189003"/>
            <a:ext cx="2816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CAMERA, PHOTOGRAPHY</a:t>
            </a:r>
            <a:endParaRPr lang="en-GB" sz="11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4F47284-F455-4A41-A048-8A804542B18B}"/>
              </a:ext>
            </a:extLst>
          </p:cNvPr>
          <p:cNvSpPr txBox="1"/>
          <p:nvPr/>
        </p:nvSpPr>
        <p:spPr>
          <a:xfrm>
            <a:off x="5254389" y="4569060"/>
            <a:ext cx="2816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DIRECTOR, PRE-PRODUCTION</a:t>
            </a:r>
            <a:endParaRPr lang="en-GB" sz="11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3" name="Right Brace 2">
            <a:extLst>
              <a:ext uri="{FF2B5EF4-FFF2-40B4-BE49-F238E27FC236}">
                <a16:creationId xmlns:a16="http://schemas.microsoft.com/office/drawing/2014/main" id="{70E8AD5F-F801-406E-8F0D-6C2E81593667}"/>
              </a:ext>
            </a:extLst>
          </p:cNvPr>
          <p:cNvSpPr/>
          <p:nvPr/>
        </p:nvSpPr>
        <p:spPr>
          <a:xfrm>
            <a:off x="8056254" y="1907504"/>
            <a:ext cx="484245" cy="3070370"/>
          </a:xfrm>
          <a:prstGeom prst="rightBrace">
            <a:avLst>
              <a:gd name="adj1" fmla="val 95702"/>
              <a:gd name="adj2" fmla="val 47778"/>
            </a:avLst>
          </a:prstGeom>
          <a:noFill/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EBCFBCC-3902-466C-A313-7A00B32F124A}"/>
              </a:ext>
            </a:extLst>
          </p:cNvPr>
          <p:cNvSpPr txBox="1"/>
          <p:nvPr/>
        </p:nvSpPr>
        <p:spPr>
          <a:xfrm>
            <a:off x="8935715" y="2696560"/>
            <a:ext cx="28162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RESEARCH</a:t>
            </a:r>
          </a:p>
          <a:p>
            <a:endParaRPr lang="en-GB" sz="16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ADMINISTRATION</a:t>
            </a:r>
          </a:p>
          <a:p>
            <a:endParaRPr lang="en-GB" sz="16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PLANNING</a:t>
            </a:r>
            <a:endParaRPr lang="en-GB" sz="11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644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3" grpId="0" animBg="1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www.cwmshoncottageswales.co.uk/images/out-and-about/castles/Pembroke-Castle-South-Wales.jpg">
            <a:extLst>
              <a:ext uri="{FF2B5EF4-FFF2-40B4-BE49-F238E27FC236}">
                <a16:creationId xmlns:a16="http://schemas.microsoft.com/office/drawing/2014/main" id="{A79C5A98-3570-43A7-B5BC-A784C478E9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0"/>
                    </a14:imgEffect>
                    <a14:imgEffect>
                      <a14:saturation sat="5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79" r="9679"/>
          <a:stretch/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14C4B4-256F-4A1E-B068-059122BF04AD}"/>
              </a:ext>
            </a:extLst>
          </p:cNvPr>
          <p:cNvSpPr txBox="1"/>
          <p:nvPr/>
        </p:nvSpPr>
        <p:spPr>
          <a:xfrm>
            <a:off x="10069551" y="345404"/>
            <a:ext cx="187977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LIVE PROJECT</a:t>
            </a:r>
          </a:p>
          <a:p>
            <a:pPr algn="ctr"/>
            <a:r>
              <a:rPr lang="en-GB" sz="9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 (CAMF5001)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138C5631-7B8D-43CC-85F1-FDF11C062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79" y="263935"/>
            <a:ext cx="1771651" cy="62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A976D2-D0ED-453C-B35A-D222AB6A7BCB}"/>
              </a:ext>
            </a:extLst>
          </p:cNvPr>
          <p:cNvSpPr txBox="1"/>
          <p:nvPr/>
        </p:nvSpPr>
        <p:spPr>
          <a:xfrm>
            <a:off x="3060201" y="282845"/>
            <a:ext cx="5963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INITIAL CONCEPTS</a:t>
            </a:r>
            <a:endParaRPr lang="en-GB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pic>
        <p:nvPicPr>
          <p:cNvPr id="4" name="Picture 2" descr="https://scontent-lht6-1.xx.fbcdn.net/v/t34.0-12/28052483_10213495314970703_1069787759_n.png?oh=f4bf06432c58470119e00d7832aa1680&amp;oe=5A877F2C">
            <a:extLst>
              <a:ext uri="{FF2B5EF4-FFF2-40B4-BE49-F238E27FC236}">
                <a16:creationId xmlns:a16="http://schemas.microsoft.com/office/drawing/2014/main" id="{20D43959-7E3D-432B-8540-87855C760A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0" b="12869"/>
          <a:stretch/>
        </p:blipFill>
        <p:spPr bwMode="auto">
          <a:xfrm>
            <a:off x="1128504" y="2350775"/>
            <a:ext cx="2946514" cy="2156449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5DF71BE-8629-4179-8901-7F542CFB9C2F}"/>
              </a:ext>
            </a:extLst>
          </p:cNvPr>
          <p:cNvSpPr/>
          <p:nvPr/>
        </p:nvSpPr>
        <p:spPr>
          <a:xfrm>
            <a:off x="4568683" y="2350775"/>
            <a:ext cx="2946514" cy="21986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 descr="https://scontent-lht6-1.xx.fbcdn.net/v/t34.0-12/28053106_10213495315970728_1946940291_n.jpg?oh=d8b3cc4258fafdbe509497b793be225b&amp;oe=5A87A8E1">
            <a:extLst>
              <a:ext uri="{FF2B5EF4-FFF2-40B4-BE49-F238E27FC236}">
                <a16:creationId xmlns:a16="http://schemas.microsoft.com/office/drawing/2014/main" id="{D38F86A1-577A-408B-9E23-215E376C28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5" t="-4570" r="-2755" b="6988"/>
          <a:stretch/>
        </p:blipFill>
        <p:spPr bwMode="auto">
          <a:xfrm>
            <a:off x="4568683" y="2374658"/>
            <a:ext cx="2946514" cy="2156449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scontent-lht6-1.xx.fbcdn.net/v/t34.0-12/28052977_10213495318170783_1982040678_n.jpg?oh=d955c55eb09b7373d59d3e8445fb2538&amp;oe=5A879D29">
            <a:extLst>
              <a:ext uri="{FF2B5EF4-FFF2-40B4-BE49-F238E27FC236}">
                <a16:creationId xmlns:a16="http://schemas.microsoft.com/office/drawing/2014/main" id="{85413139-79D4-48BC-896B-84BF45AC0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4512" y="2371861"/>
            <a:ext cx="2875267" cy="215645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5B581E1-ABBC-4971-B650-6DCAB868F5F8}"/>
              </a:ext>
            </a:extLst>
          </p:cNvPr>
          <p:cNvSpPr txBox="1"/>
          <p:nvPr/>
        </p:nvSpPr>
        <p:spPr>
          <a:xfrm>
            <a:off x="1048674" y="1770546"/>
            <a:ext cx="39027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Basic</a:t>
            </a: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Freestyle Script" panose="030804020302050B0404" pitchFamily="66" charset="0"/>
              </a:rPr>
              <a:t> </a:t>
            </a: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Concept - 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Video played through A.R</a:t>
            </a: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.</a:t>
            </a:r>
            <a:endParaRPr lang="en-GB" sz="1400" b="1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DC999D-A903-4205-AE92-306CB93912D8}"/>
              </a:ext>
            </a:extLst>
          </p:cNvPr>
          <p:cNvSpPr txBox="1"/>
          <p:nvPr/>
        </p:nvSpPr>
        <p:spPr>
          <a:xfrm>
            <a:off x="1128503" y="4703822"/>
            <a:ext cx="29465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Person arrives at a dedicated picture (marked by logo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).</a:t>
            </a:r>
            <a:endParaRPr lang="en-GB" sz="1100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09EACB-563A-4E5C-89AD-0EF9FBD899EC}"/>
              </a:ext>
            </a:extLst>
          </p:cNvPr>
          <p:cNvSpPr txBox="1"/>
          <p:nvPr/>
        </p:nvSpPr>
        <p:spPr>
          <a:xfrm>
            <a:off x="4622741" y="4703821"/>
            <a:ext cx="29465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Person opens app and uses A.R. to bring the picture to life</a:t>
            </a:r>
            <a:r>
              <a:rPr lang="en-GB" sz="1200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.</a:t>
            </a:r>
            <a:endParaRPr lang="en-GB" sz="1000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5B2DE8A-6BA7-4C56-875B-67B8533EA5F9}"/>
              </a:ext>
            </a:extLst>
          </p:cNvPr>
          <p:cNvSpPr txBox="1"/>
          <p:nvPr/>
        </p:nvSpPr>
        <p:spPr>
          <a:xfrm>
            <a:off x="7997206" y="4703820"/>
            <a:ext cx="29465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That video is then unlocked on persons phone to view whenever</a:t>
            </a:r>
            <a:r>
              <a:rPr lang="en-GB" sz="1200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.</a:t>
            </a:r>
            <a:endParaRPr lang="en-GB" sz="1000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7F0BFAB-7BDA-450B-B851-3896A21A47B4}"/>
              </a:ext>
            </a:extLst>
          </p:cNvPr>
          <p:cNvSpPr txBox="1"/>
          <p:nvPr/>
        </p:nvSpPr>
        <p:spPr>
          <a:xfrm>
            <a:off x="427250" y="4698463"/>
            <a:ext cx="1057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1.</a:t>
            </a:r>
            <a:endParaRPr lang="en-GB" sz="1200" b="1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E6CD071-A954-42C6-BA79-DBAC62991898}"/>
              </a:ext>
            </a:extLst>
          </p:cNvPr>
          <p:cNvSpPr txBox="1"/>
          <p:nvPr/>
        </p:nvSpPr>
        <p:spPr>
          <a:xfrm>
            <a:off x="3893777" y="4711715"/>
            <a:ext cx="1057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2.</a:t>
            </a:r>
            <a:endParaRPr lang="en-GB" sz="1200" b="1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6ADD872-8503-46C3-A542-E7B4FD033990}"/>
              </a:ext>
            </a:extLst>
          </p:cNvPr>
          <p:cNvSpPr txBox="1"/>
          <p:nvPr/>
        </p:nvSpPr>
        <p:spPr>
          <a:xfrm>
            <a:off x="7336300" y="4711715"/>
            <a:ext cx="1057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3.</a:t>
            </a:r>
            <a:endParaRPr lang="en-GB" sz="1200" b="1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1846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www.cwmshoncottageswales.co.uk/images/out-and-about/castles/Pembroke-Castle-South-Wales.jpg">
            <a:extLst>
              <a:ext uri="{FF2B5EF4-FFF2-40B4-BE49-F238E27FC236}">
                <a16:creationId xmlns:a16="http://schemas.microsoft.com/office/drawing/2014/main" id="{A79C5A98-3570-43A7-B5BC-A784C478E9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0"/>
                    </a14:imgEffect>
                    <a14:imgEffect>
                      <a14:saturation sat="5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79" r="9679"/>
          <a:stretch/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14C4B4-256F-4A1E-B068-059122BF04AD}"/>
              </a:ext>
            </a:extLst>
          </p:cNvPr>
          <p:cNvSpPr txBox="1"/>
          <p:nvPr/>
        </p:nvSpPr>
        <p:spPr>
          <a:xfrm>
            <a:off x="10069551" y="345404"/>
            <a:ext cx="187977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LIVE PROJECT</a:t>
            </a:r>
          </a:p>
          <a:p>
            <a:pPr algn="ctr"/>
            <a:r>
              <a:rPr lang="en-GB" sz="9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 (CAMF5001)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138C5631-7B8D-43CC-85F1-FDF11C062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79" y="263935"/>
            <a:ext cx="1771651" cy="62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A976D2-D0ED-453C-B35A-D222AB6A7BCB}"/>
              </a:ext>
            </a:extLst>
          </p:cNvPr>
          <p:cNvSpPr txBox="1"/>
          <p:nvPr/>
        </p:nvSpPr>
        <p:spPr>
          <a:xfrm>
            <a:off x="3060201" y="282845"/>
            <a:ext cx="5963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INITIAL CONCEPTS</a:t>
            </a:r>
            <a:endParaRPr lang="en-GB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B581E1-ABBC-4971-B650-6DCAB868F5F8}"/>
              </a:ext>
            </a:extLst>
          </p:cNvPr>
          <p:cNvSpPr txBox="1"/>
          <p:nvPr/>
        </p:nvSpPr>
        <p:spPr>
          <a:xfrm>
            <a:off x="3114259" y="1771197"/>
            <a:ext cx="5963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Technical Demonstration</a:t>
            </a:r>
            <a:endParaRPr lang="en-GB" sz="1400" b="1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0EEE8A-4F06-469F-BC93-8DD8FF49208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41" t="19379" r="35113" b="19176"/>
          <a:stretch/>
        </p:blipFill>
        <p:spPr>
          <a:xfrm>
            <a:off x="3297381" y="2281395"/>
            <a:ext cx="5597236" cy="311641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2052" name="Picture 4" descr="Related image">
            <a:hlinkClick r:id="rId6"/>
            <a:extLst>
              <a:ext uri="{FF2B5EF4-FFF2-40B4-BE49-F238E27FC236}">
                <a16:creationId xmlns:a16="http://schemas.microsoft.com/office/drawing/2014/main" id="{B7E12899-6EA0-49A8-BC74-6EFD63017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358" y="3352959"/>
            <a:ext cx="973282" cy="973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260F324-DBC8-4560-AB63-D6937B23CEB5}"/>
              </a:ext>
            </a:extLst>
          </p:cNvPr>
          <p:cNvSpPr txBox="1"/>
          <p:nvPr/>
        </p:nvSpPr>
        <p:spPr>
          <a:xfrm>
            <a:off x="3669942" y="5617981"/>
            <a:ext cx="4852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A short video to demonstrate a possible </a:t>
            </a:r>
            <a:r>
              <a:rPr lang="en-GB" u="sng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style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 that could be applied</a:t>
            </a:r>
            <a:r>
              <a:rPr lang="en-GB" sz="1100" dirty="0">
                <a:solidFill>
                  <a:schemeClr val="bg1">
                    <a:lumMod val="95000"/>
                  </a:schemeClr>
                </a:solidFill>
                <a:latin typeface="DavysCrappyWrit" pitchFamily="2" charset="0"/>
              </a:rPr>
              <a:t>.</a:t>
            </a:r>
            <a:endParaRPr lang="en-GB" sz="900" dirty="0">
              <a:solidFill>
                <a:schemeClr val="bg1">
                  <a:lumMod val="95000"/>
                </a:schemeClr>
              </a:solidFill>
              <a:latin typeface="DavysCrappyWri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080652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http://www.cwmshoncottageswales.co.uk/images/out-and-about/castles/Pembroke-Castle-South-Wales.jpg">
            <a:extLst>
              <a:ext uri="{FF2B5EF4-FFF2-40B4-BE49-F238E27FC236}">
                <a16:creationId xmlns:a16="http://schemas.microsoft.com/office/drawing/2014/main" id="{A79C5A98-3570-43A7-B5BC-A784C478E9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0"/>
                    </a14:imgEffect>
                    <a14:imgEffect>
                      <a14:saturation sat="5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79" r="9679"/>
          <a:stretch/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14C4B4-256F-4A1E-B068-059122BF04AD}"/>
              </a:ext>
            </a:extLst>
          </p:cNvPr>
          <p:cNvSpPr txBox="1"/>
          <p:nvPr/>
        </p:nvSpPr>
        <p:spPr>
          <a:xfrm>
            <a:off x="10069551" y="345404"/>
            <a:ext cx="187977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LIVE PROJECT</a:t>
            </a:r>
          </a:p>
          <a:p>
            <a:pPr algn="ctr"/>
            <a:r>
              <a:rPr lang="en-GB" sz="9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 (CAMF5001)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138C5631-7B8D-43CC-85F1-FDF11C062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79" y="263935"/>
            <a:ext cx="1771651" cy="62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A976D2-D0ED-453C-B35A-D222AB6A7BCB}"/>
              </a:ext>
            </a:extLst>
          </p:cNvPr>
          <p:cNvSpPr txBox="1"/>
          <p:nvPr/>
        </p:nvSpPr>
        <p:spPr>
          <a:xfrm>
            <a:off x="3060201" y="282845"/>
            <a:ext cx="5963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INITIAL CONCEPTS</a:t>
            </a:r>
            <a:endParaRPr lang="en-GB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pic>
        <p:nvPicPr>
          <p:cNvPr id="3076" name="Picture 4" descr="Image result for victorian wall">
            <a:extLst>
              <a:ext uri="{FF2B5EF4-FFF2-40B4-BE49-F238E27FC236}">
                <a16:creationId xmlns:a16="http://schemas.microsoft.com/office/drawing/2014/main" id="{515A96BC-A340-46B5-9338-5B0798F111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25"/>
          <a:stretch/>
        </p:blipFill>
        <p:spPr bwMode="auto">
          <a:xfrm>
            <a:off x="1809749" y="1353772"/>
            <a:ext cx="8561868" cy="487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Image result for victorian wall">
            <a:extLst>
              <a:ext uri="{FF2B5EF4-FFF2-40B4-BE49-F238E27FC236}">
                <a16:creationId xmlns:a16="http://schemas.microsoft.com/office/drawing/2014/main" id="{9C145CD1-0A83-45C2-83A9-8D48F0AB39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629" b="9025"/>
          <a:stretch/>
        </p:blipFill>
        <p:spPr bwMode="auto">
          <a:xfrm>
            <a:off x="1371601" y="1353772"/>
            <a:ext cx="460435" cy="487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77FF135-78EB-4943-8CBD-4B458BBB30D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841" t="19379" r="35113" b="19176"/>
          <a:stretch/>
        </p:blipFill>
        <p:spPr>
          <a:xfrm>
            <a:off x="1907340" y="2180883"/>
            <a:ext cx="3001015" cy="167089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3078" name="Picture 6" descr="Image result for photo frame png">
            <a:extLst>
              <a:ext uri="{FF2B5EF4-FFF2-40B4-BE49-F238E27FC236}">
                <a16:creationId xmlns:a16="http://schemas.microsoft.com/office/drawing/2014/main" id="{8A111515-E91E-4A2D-A6D8-C7D638B10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697" y="1970864"/>
            <a:ext cx="3427269" cy="2178575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BCDECFB-9314-4625-A767-7DC824B0BBB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2727" y="3660177"/>
            <a:ext cx="2927609" cy="1715477"/>
          </a:xfrm>
          <a:prstGeom prst="rect">
            <a:avLst/>
          </a:prstGeom>
        </p:spPr>
      </p:pic>
      <p:pic>
        <p:nvPicPr>
          <p:cNvPr id="29" name="Picture 6" descr="Image result for photo frame png">
            <a:extLst>
              <a:ext uri="{FF2B5EF4-FFF2-40B4-BE49-F238E27FC236}">
                <a16:creationId xmlns:a16="http://schemas.microsoft.com/office/drawing/2014/main" id="{821BBCA5-0F94-47E6-AD2D-F631665346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56" r="335" b="8491"/>
          <a:stretch/>
        </p:blipFill>
        <p:spPr bwMode="auto">
          <a:xfrm>
            <a:off x="5307423" y="3596856"/>
            <a:ext cx="2927609" cy="173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holding a phone sideways">
            <a:extLst>
              <a:ext uri="{FF2B5EF4-FFF2-40B4-BE49-F238E27FC236}">
                <a16:creationId xmlns:a16="http://schemas.microsoft.com/office/drawing/2014/main" id="{AC3B7D0C-4876-43AC-8888-4116312AA4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599" b="95525" l="10000" r="98900">
                        <a14:foregroundMark x1="57100" y1="19753" x2="57100" y2="19753"/>
                        <a14:foregroundMark x1="96000" y1="87191" x2="92200" y2="93210"/>
                        <a14:foregroundMark x1="92200" y1="93210" x2="88300" y2="95525"/>
                        <a14:foregroundMark x1="96700" y1="88889" x2="98900" y2="93673"/>
                        <a14:backgroundMark x1="63900" y1="61420" x2="63900" y2="614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349" r="11986" b="16298"/>
          <a:stretch/>
        </p:blipFill>
        <p:spPr bwMode="auto">
          <a:xfrm>
            <a:off x="4118980" y="2972538"/>
            <a:ext cx="6252637" cy="3238689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png dresser">
            <a:extLst>
              <a:ext uri="{FF2B5EF4-FFF2-40B4-BE49-F238E27FC236}">
                <a16:creationId xmlns:a16="http://schemas.microsoft.com/office/drawing/2014/main" id="{C34295C3-BF10-4D08-864C-D351585154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5682" b="56250" l="39450" r="97248">
                        <a14:foregroundMark x1="44495" y1="22727" x2="47936" y2="49148"/>
                        <a14:foregroundMark x1="47936" y1="49148" x2="59633" y2="55682"/>
                        <a14:foregroundMark x1="59633" y1="55682" x2="71560" y2="55966"/>
                        <a14:foregroundMark x1="71560" y1="55966" x2="89908" y2="53125"/>
                        <a14:foregroundMark x1="95183" y1="35795" x2="78211" y2="40909"/>
                        <a14:foregroundMark x1="94266" y1="53409" x2="94266" y2="53409"/>
                        <a14:foregroundMark x1="90826" y1="56534" x2="90826" y2="56534"/>
                        <a14:foregroundMark x1="87844" y1="56818" x2="87844" y2="56818"/>
                        <a14:foregroundMark x1="45413" y1="54830" x2="44495" y2="42898"/>
                        <a14:foregroundMark x1="44495" y1="42898" x2="41972" y2="36080"/>
                        <a14:foregroundMark x1="42890" y1="54261" x2="41972" y2="49716"/>
                        <a14:foregroundMark x1="41743" y1="55966" x2="39450" y2="52273"/>
                        <a14:foregroundMark x1="40138" y1="56250" x2="40138" y2="56250"/>
                        <a14:foregroundMark x1="97248" y1="19602" x2="97248" y2="196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944" b="43032"/>
          <a:stretch/>
        </p:blipFill>
        <p:spPr bwMode="auto">
          <a:xfrm>
            <a:off x="1371601" y="4170556"/>
            <a:ext cx="2659453" cy="2040672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73BC16B-5202-4DEA-9290-1B7BD6986A3E}"/>
              </a:ext>
            </a:extLst>
          </p:cNvPr>
          <p:cNvSpPr/>
          <p:nvPr/>
        </p:nvSpPr>
        <p:spPr>
          <a:xfrm>
            <a:off x="1371601" y="1353772"/>
            <a:ext cx="9010650" cy="4878572"/>
          </a:xfrm>
          <a:prstGeom prst="rect">
            <a:avLst/>
          </a:prstGeom>
          <a:noFill/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4872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cwmshoncottageswales.co.uk/images/out-and-about/castles/Pembroke-Castle-South-Wales.jpg">
            <a:extLst>
              <a:ext uri="{FF2B5EF4-FFF2-40B4-BE49-F238E27FC236}">
                <a16:creationId xmlns:a16="http://schemas.microsoft.com/office/drawing/2014/main" id="{BFAD157A-F995-41CC-9075-54629314D6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0"/>
                    </a14:imgEffect>
                    <a14:imgEffect>
                      <a14:saturation sat="50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79" r="9679"/>
          <a:stretch/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14C4B4-256F-4A1E-B068-059122BF04AD}"/>
              </a:ext>
            </a:extLst>
          </p:cNvPr>
          <p:cNvSpPr txBox="1"/>
          <p:nvPr/>
        </p:nvSpPr>
        <p:spPr>
          <a:xfrm>
            <a:off x="3114260" y="3228945"/>
            <a:ext cx="5963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 Cond" panose="020B0706030402020204" pitchFamily="34" charset="0"/>
              </a:rPr>
              <a:t>END.</a:t>
            </a:r>
            <a:endParaRPr lang="en-GB" sz="1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 Cond" panose="020B0706030402020204" pitchFamily="34" charset="0"/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138C5631-7B8D-43CC-85F1-FDF11C062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79" y="263935"/>
            <a:ext cx="1771651" cy="62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65981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136</Words>
  <Application>Microsoft Office PowerPoint</Application>
  <PresentationFormat>Widescreen</PresentationFormat>
  <Paragraphs>42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Freestyle Script</vt:lpstr>
      <vt:lpstr>Calibri Light</vt:lpstr>
      <vt:lpstr>Calibri</vt:lpstr>
      <vt:lpstr>Arial</vt:lpstr>
      <vt:lpstr>Franklin Gothic Demi Cond</vt:lpstr>
      <vt:lpstr>DavysCrappyWrit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 Deighton</dc:creator>
  <cp:lastModifiedBy>Joe Deighton</cp:lastModifiedBy>
  <cp:revision>21</cp:revision>
  <dcterms:created xsi:type="dcterms:W3CDTF">2018-02-15T15:05:03Z</dcterms:created>
  <dcterms:modified xsi:type="dcterms:W3CDTF">2018-02-15T20:39:15Z</dcterms:modified>
</cp:coreProperties>
</file>