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C4753-11BB-A8EB-B99A-3EA2AEF639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68E5A3-02C3-6A20-CC88-8EE498B790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97BE5B-211A-174A-3ED8-89F3884D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6C0E6B-7E2F-988B-6044-6A44229F6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95F4DA-6741-1DC7-FCF0-D39FCE928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85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32A4A-722E-B586-46A8-67D3E3F1C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E5D1E-499A-31AE-3BFE-1062D9B68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80BCF-FD0F-C987-79B7-1D433BEB4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3D05E-EF9A-7D50-F999-D31D11455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44AEB3-894E-C168-8D4B-B4AFA9C1B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010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381A1-1A70-67D3-6E01-99B5EC36C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9DCAC-C52D-6203-CBEC-74889A1B97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456E02-ED64-9FE5-42DB-3C7BFA8E4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FCF0B-5C29-ACAD-DA54-68E51225E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F16A0-5F6A-EFF4-6E75-282B0961B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981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84E8A-4618-7996-64AA-E9F51946E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2115B-F672-3E6F-4D6E-1042749729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0EE589-2F1A-A7E1-F9FF-126E7A569D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BB4E27-C02D-57E1-34E6-CF5AEFD57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80E3D-C205-F390-ED2C-BA0B646F4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20367C-9682-9CA9-05FD-A3E1F1454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930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D8D0B-C0FC-EFA5-EFE1-1DC6FE59F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A13BE0-840D-05FF-EB83-85347A77D1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3BD77D-612E-6345-A64E-6097A5C438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5B9D63-7D85-1ED8-15F8-EDB6F6B7E1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CC36E2-3C4C-BB35-809A-2CAA012761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6E91DE-CDD5-05B1-643D-5F58B4B71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24F02D-28BA-53F3-2272-C69E95E2E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2A401A-EA53-A8E9-FE94-3F6158272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481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37D18-BBAA-ECE2-5212-E46817411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D7BB8D-43AE-D844-FC99-0E8C4BBE9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D17491-FA1D-5ECF-7166-085FE2476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70318F-8A49-9072-B1CC-0781F0C7D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553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16E5B7-A422-3516-1B15-9D5E83E10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C04A83-C132-8CB2-9AE7-BB0610238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5EB1F9-3D7F-4C55-B6AC-AF073B7D0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159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FEAE2-67C4-1F2D-3D85-5A428AF1A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1F37C-B31D-CF1D-078B-71CEFA87B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A89BD1-08E1-5F9E-B367-262D37685E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13CD23-EF62-8548-80E7-788BD3FF2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F580F3-74B4-84E1-9ED7-5019F4C5C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C3270-F8D8-5526-6DE4-A23001541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582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FFD8C-863A-4E67-4544-6F7B6B6BA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B6BF85-F301-1CC6-0F8F-C751A69228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E633D1-7BAD-2745-9EA3-D35E90C775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BA8301-94AD-57B7-6A08-9B1FDE204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5A36D1-9331-AF20-7BE1-1DF17E514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97BCF0-47C6-0253-B62D-38F82F79F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990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44F18-5753-0B08-C094-1535DD6ED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AC0C01-5EB7-EF5F-4CEB-BF93445E7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A21AA-518D-1036-48D8-14D1C0DE3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722C7-5E5D-2ED9-FF8F-7615A6333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1989A-0461-D553-E9FB-47C25B473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775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8683C4-16A3-A1B4-FBF1-4AF66A1BF9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61778D-B70B-5422-767F-B876EE6EB5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D4306-3093-5B62-614F-D2346479F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6A0FD6-B1AD-BCB0-818B-7A98EA491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E06A-B11A-3E66-2A93-8B4866023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210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F94841-BD4B-03E7-41C0-5681AD551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2882FD-EA44-4722-4203-928F6B4374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C0F7B0-50AD-CBBB-F05F-22A813844B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1080D7-E869-4CFE-AD6E-46206B149F56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676AA5-D424-757F-B5E0-CD4E3A94B1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05382-BE59-B43A-0870-91FAC0A9D2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B6430C-97A3-4337-90AF-1B77AF9A6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455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9607B8D-5A6C-4ECB-9047-3836C51C1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84D6C4-24A3-44DC-9607-566CF5A2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70"/>
            <a:ext cx="6096000" cy="6856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F7300B-53A6-4A16-AA84-78597664F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229" y="685800"/>
            <a:ext cx="4743071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5EBC58-A2EE-AC45-26E1-7CD86C647C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7293" y="1259958"/>
            <a:ext cx="3232298" cy="2481727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Calvin: Theologian and Reformer</a:t>
            </a:r>
            <a:br>
              <a:rPr lang="en-GB" sz="1000" dirty="0"/>
            </a:br>
            <a:endParaRPr lang="en-GB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D5E931-3D5C-4294-1844-4CB5DC4354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8047" y="4062037"/>
            <a:ext cx="2934586" cy="1551591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Theology </a:t>
            </a:r>
          </a:p>
          <a:p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Pavlina </a:t>
            </a:r>
            <a:r>
              <a:rPr lang="en-GB" sz="2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Balazova</a:t>
            </a:r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20/03/2025</a:t>
            </a:r>
          </a:p>
        </p:txBody>
      </p:sp>
      <p:pic>
        <p:nvPicPr>
          <p:cNvPr id="5" name="Picture 4" descr="A person with a long beard&#10;&#10;AI-generated content may be incorrect.">
            <a:extLst>
              <a:ext uri="{FF2B5EF4-FFF2-40B4-BE49-F238E27FC236}">
                <a16:creationId xmlns:a16="http://schemas.microsoft.com/office/drawing/2014/main" id="{AFD155A5-4F85-3F41-FCAD-719F28D56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1571"/>
            <a:ext cx="6096000" cy="685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57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D807F-9773-D6EE-3744-F3155A528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GB" sz="2400" b="1" dirty="0"/>
            </a:br>
            <a:endParaRPr lang="en-GB" sz="54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99B4A9A-43D1-D770-740F-F6713E08F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Calvin was one of the foremost figures in the Protestant Reformation, known for his system of theology called Calvinism.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emphasized God's sovereignty, predestination, and Scripture's authority in his teachings.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includes the research on Calvin’s life, theology, writings, and ongoing impact on Christianity.</a:t>
            </a:r>
          </a:p>
          <a:p>
            <a:endParaRPr lang="en-US" sz="2200" dirty="0"/>
          </a:p>
        </p:txBody>
      </p:sp>
      <p:pic>
        <p:nvPicPr>
          <p:cNvPr id="5" name="Content Placeholder 4" descr="A painting of a pilgrim gathering&#10;&#10;AI-generated content may be incorrect.">
            <a:extLst>
              <a:ext uri="{FF2B5EF4-FFF2-40B4-BE49-F238E27FC236}">
                <a16:creationId xmlns:a16="http://schemas.microsoft.com/office/drawing/2014/main" id="{FA2199A5-49CE-EF56-370F-27E433987F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3164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8E6BE1-16CE-0D39-04B0-37B5BFF6F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Historical Context</a:t>
            </a:r>
            <a:br>
              <a:rPr lang="en-GB" sz="2400" b="1" dirty="0"/>
            </a:br>
            <a:endParaRPr lang="en-GB" sz="5400" dirty="0"/>
          </a:p>
        </p:txBody>
      </p:sp>
      <p:pic>
        <p:nvPicPr>
          <p:cNvPr id="5" name="Content Placeholder 4" descr="A large stone building with towers&#10;&#10;AI-generated content may be incorrect.">
            <a:extLst>
              <a:ext uri="{FF2B5EF4-FFF2-40B4-BE49-F238E27FC236}">
                <a16:creationId xmlns:a16="http://schemas.microsoft.com/office/drawing/2014/main" id="{91F4CAC5-3B8D-F03D-3E40-36AD79783A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720C71B-8960-9B5F-CD31-D67821B9A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Calvin, born 1509 in the French city of Noyon, during a time of tumultuous religious upheaval.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Protestant Reformation had also begun by this point and was questioning Catholic beliefs and practices.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Inspired by the teachings of Martin Luther, Calvin strove to crystallize and organize Reformed theology.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157376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D9B3E1-A723-64FB-EEFC-C05599759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anchor="ctr">
            <a:normAutofit fontScale="90000"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Life and Education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C8F5C1-E794-928A-E9AF-01EDA24A9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6006" y="411480"/>
            <a:ext cx="7429676" cy="1879456"/>
          </a:xfrm>
        </p:spPr>
        <p:txBody>
          <a:bodyPr anchor="ctr"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Calvin came from a family of letters and first studied law at the University of Orléans.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had a religious conversion in the early 1530s and renounced Catholicism.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 theological work and writings received growing attention, solidifying his position as a leading figure in the Reformation.</a:t>
            </a:r>
          </a:p>
          <a:p>
            <a:endParaRPr lang="en-US" sz="2200" dirty="0"/>
          </a:p>
        </p:txBody>
      </p:sp>
      <p:pic>
        <p:nvPicPr>
          <p:cNvPr id="5" name="Content Placeholder 4" descr="A painting of a city&#10;&#10;AI-generated content may be incorrect.">
            <a:extLst>
              <a:ext uri="{FF2B5EF4-FFF2-40B4-BE49-F238E27FC236}">
                <a16:creationId xmlns:a16="http://schemas.microsoft.com/office/drawing/2014/main" id="{4728962C-5783-F5E1-3E6F-D2705DBC8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4655" y="2290936"/>
            <a:ext cx="9870497" cy="395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27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803386D-8EC0-490A-9296-FAFCF1ADA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4720EDA-E218-43A9-8817-08F09F4DB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87C4F29-0DC4-4901-A2FD-7C88889E6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A781BA-2341-444F-811D-870633C4F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A95AF4-6AEF-99C0-C91C-EA98DEBE7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5" y="552810"/>
            <a:ext cx="4804659" cy="2228759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Major Theological Contributions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EF32471-21B1-C19A-80CB-36C8C334A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5" y="2959729"/>
            <a:ext cx="4804659" cy="3341075"/>
          </a:xfrm>
        </p:spPr>
        <p:txBody>
          <a:bodyPr anchor="t">
            <a:normAutofit/>
          </a:bodyPr>
          <a:lstStyle/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Sovereignty of God: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Calvin emphasized God’s absolute control over all aspects of life.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Predestination: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 taught that God had already determined who would be saved (the elect) and who would be condemned.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Authority of Scripture: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Calvin insisted that the Bible alone should guide Christian beliefs and practices.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Church Organization: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 advocated for a structured church government with pastors, elders, and deacons.</a:t>
            </a:r>
          </a:p>
          <a:p>
            <a:endParaRPr lang="en-US" sz="1800" dirty="0"/>
          </a:p>
        </p:txBody>
      </p:sp>
      <p:pic>
        <p:nvPicPr>
          <p:cNvPr id="5" name="Content Placeholder 4" descr="A close-up of a book&#10;&#10;AI-generated content may be incorrect.">
            <a:extLst>
              <a:ext uri="{FF2B5EF4-FFF2-40B4-BE49-F238E27FC236}">
                <a16:creationId xmlns:a16="http://schemas.microsoft.com/office/drawing/2014/main" id="{814C4349-9405-90E6-EFC9-D72712E767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81684" y="163375"/>
            <a:ext cx="5093140" cy="6514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612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6B3182-1B81-6399-BA96-1541EFCB3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Writings and Publications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A5C4C83-9FE0-7B73-F04F-716671CF8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2"/>
            <a:ext cx="3629555" cy="2987397"/>
          </a:xfrm>
        </p:spPr>
        <p:txBody>
          <a:bodyPr>
            <a:norm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Institutes of the Christian Religion (1536):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foundational theological work outlining Protestant beliefs.</a:t>
            </a: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Commentaries on the Bible: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Calvin wrote extensive commentaries on many biblical books, providing theological insights.</a:t>
            </a: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Ecclesiastical Ordinances (1541):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document structuring the governance of the church in Geneva.</a:t>
            </a:r>
          </a:p>
          <a:p>
            <a:endParaRPr lang="en-US" sz="1800" dirty="0"/>
          </a:p>
        </p:txBody>
      </p:sp>
      <p:pic>
        <p:nvPicPr>
          <p:cNvPr id="5" name="Content Placeholder 4" descr="A row of blue books&#10;&#10;AI-generated content may be incorrect.">
            <a:extLst>
              <a:ext uri="{FF2B5EF4-FFF2-40B4-BE49-F238E27FC236}">
                <a16:creationId xmlns:a16="http://schemas.microsoft.com/office/drawing/2014/main" id="{4628ADFE-1AB1-4E0E-7B2A-BF52FC974A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685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23EE7-0CDB-D051-5612-A53DD6EB7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Major Theological Themes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6D7AC58-6DD2-99D6-DCBA-608B9355B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2"/>
            <a:ext cx="3629555" cy="2987397"/>
          </a:xfrm>
        </p:spPr>
        <p:txBody>
          <a:bodyPr>
            <a:normAutofit fontScale="92500" lnSpcReduction="10000"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Depravity: Human beings are totally corrupted by sin and are unable to achieve salvation without the grace of God.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Unconditional Election – That salvation is wholly based on Gods sovereign choice.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Atonement: The sacrifice of Christ was particular to the elect.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Irresistible Grace: Those whom God has chosen will, irresistibly, come to faith.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Perseverance of the Saints: True believers will persevere to the end.</a:t>
            </a:r>
          </a:p>
          <a:p>
            <a:endParaRPr lang="en-US" sz="1800" dirty="0"/>
          </a:p>
        </p:txBody>
      </p:sp>
      <p:pic>
        <p:nvPicPr>
          <p:cNvPr id="5" name="Content Placeholder 4" descr="A person with a long beard and hat&#10;&#10;AI-generated content may be incorrect.">
            <a:extLst>
              <a:ext uri="{FF2B5EF4-FFF2-40B4-BE49-F238E27FC236}">
                <a16:creationId xmlns:a16="http://schemas.microsoft.com/office/drawing/2014/main" id="{40685DA1-5583-3C24-AA80-AB6B1D4C0C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/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972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8E39B-AD51-4C74-777E-416008C88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Legacy and Influence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18505ED-FC0A-776A-4D82-090563366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395960"/>
            <a:ext cx="3995608" cy="3557030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Melanchthon, along with John Calvin’s theology, gave shape to Protestantism, especially in Reformed and Presbyterian traditions.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 impact also spread to social and political institutions, promoting moral discipline and civic duty.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Calvinistic theology was influential in the development of early American Puritanism and has influenced a number of Protestant movements around the world.</a:t>
            </a:r>
          </a:p>
          <a:p>
            <a:endParaRPr lang="en-US" sz="1800" dirty="0"/>
          </a:p>
        </p:txBody>
      </p:sp>
      <p:pic>
        <p:nvPicPr>
          <p:cNvPr id="5" name="Content Placeholder 4" descr="A group of people in a room&#10;&#10;AI-generated content may be incorrect.">
            <a:extLst>
              <a:ext uri="{FF2B5EF4-FFF2-40B4-BE49-F238E27FC236}">
                <a16:creationId xmlns:a16="http://schemas.microsoft.com/office/drawing/2014/main" id="{FE8D8CBB-EC6F-F6DC-289E-64ED9FAB66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249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0B0A4-863B-9A30-8855-FF2B8535D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Criticism and Controversy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5E5CD8F-0751-54CF-F781-FAEE3CE9D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233914"/>
            <a:ext cx="4167185" cy="3719075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Calvin’s teaching about predestination was controversial, with some basing that differences on Calvin’s new system being considered too hard and deterministic.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the head of Geneva, he ruled with an iron fist, clamping down on immorality and cracking down on dissent.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execution of Michael Servetus, who dared to criticize Calvin's theology, for heresy often is cited as an example of an excessive use of Calvin's authority.</a:t>
            </a:r>
          </a:p>
          <a:p>
            <a:endParaRPr lang="en-US" sz="1800" dirty="0"/>
          </a:p>
        </p:txBody>
      </p:sp>
      <p:pic>
        <p:nvPicPr>
          <p:cNvPr id="5" name="Content Placeholder 4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12772009-5AA0-B34D-A959-C64E53A8C7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9151" y="1065577"/>
            <a:ext cx="6107166" cy="471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617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364A5F-C5BC-F8AE-1694-98477683E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GB" sz="2400" b="1" dirty="0"/>
            </a:br>
            <a:endParaRPr lang="en-GB" sz="5400" dirty="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B8E0368-05EF-42EF-9736-9378121E5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1909823"/>
            <a:ext cx="3941064" cy="4308097"/>
          </a:xfrm>
        </p:spPr>
        <p:txBody>
          <a:bodyPr anchor="t"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Calvin was a leader of the Reformation and his theological ideas would later shape Protestant thought.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 nondemocratic emphasis on God’s sovereignty, on Scripture, and on church organization would influence generations of Christians to come.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Calvin writes to connect us with this reality of Reformed theology and its lasting greatness.</a:t>
            </a:r>
          </a:p>
          <a:p>
            <a:endParaRPr lang="en-US" sz="2200" dirty="0"/>
          </a:p>
        </p:txBody>
      </p:sp>
      <p:pic>
        <p:nvPicPr>
          <p:cNvPr id="5" name="Content Placeholder 4" descr="A person in a bed surrounded by other men&#10;&#10;AI-generated content may be incorrect.">
            <a:extLst>
              <a:ext uri="{FF2B5EF4-FFF2-40B4-BE49-F238E27FC236}">
                <a16:creationId xmlns:a16="http://schemas.microsoft.com/office/drawing/2014/main" id="{9BA93CED-EB94-919E-E946-45CADD72D3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772686"/>
            <a:ext cx="6903720" cy="5312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0250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BB049-7DBC-CE46-4414-82D54EEEE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GB" sz="2400" b="1" dirty="0"/>
            </a:br>
            <a:endParaRPr lang="en-GB" sz="5400" dirty="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1CC6414-B134-A6E1-11CB-9795DAB22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1840375"/>
            <a:ext cx="4635545" cy="4377545"/>
          </a:xfrm>
        </p:spPr>
        <p:txBody>
          <a:bodyPr anchor="t"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Calvin, John.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Institutes of the Christian Religion.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Translated by Henry Beveridge, 1559.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Parker, T.H.L.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Calvin: A Biography.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Westminster John Knox Press, 2007.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McGrath, Alister.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Life of John Calvin: A Study in the Shaping of Western Culture.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Blackwell, 1993.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Britannica.com, Christianitytoday.com, Reformation500.com</a:t>
            </a:r>
          </a:p>
          <a:p>
            <a:endParaRPr lang="en-US" sz="2200" dirty="0"/>
          </a:p>
        </p:txBody>
      </p:sp>
      <p:pic>
        <p:nvPicPr>
          <p:cNvPr id="5" name="Content Placeholder 4" descr="A close-up of a letter&#10;&#10;AI-generated content may be incorrect.">
            <a:extLst>
              <a:ext uri="{FF2B5EF4-FFF2-40B4-BE49-F238E27FC236}">
                <a16:creationId xmlns:a16="http://schemas.microsoft.com/office/drawing/2014/main" id="{E54D1252-35C1-4645-9613-8E5D40D709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4257" y="640080"/>
            <a:ext cx="5503797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592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670</Words>
  <Application>Microsoft Office PowerPoint</Application>
  <PresentationFormat>Širokoúhlá obrazovka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Office Theme</vt:lpstr>
      <vt:lpstr>John Calvin: Theologian and Reformer </vt:lpstr>
      <vt:lpstr>Introduction </vt:lpstr>
      <vt:lpstr>Historical Context </vt:lpstr>
      <vt:lpstr>Early Life and Education </vt:lpstr>
      <vt:lpstr>Major Theological Contributions </vt:lpstr>
      <vt:lpstr>Key Writings and Publications </vt:lpstr>
      <vt:lpstr>Major Theological Themes </vt:lpstr>
      <vt:lpstr>Legacy and Influence </vt:lpstr>
      <vt:lpstr>Criticism and Controversy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Calvin: Theologian and Reformer </dc:title>
  <dc:creator/>
  <cp:lastModifiedBy>Pavlina Balazova</cp:lastModifiedBy>
  <cp:revision>2</cp:revision>
  <dcterms:created xsi:type="dcterms:W3CDTF">2025-03-17T18:23:34Z</dcterms:created>
  <dcterms:modified xsi:type="dcterms:W3CDTF">2025-04-08T19:39:42Z</dcterms:modified>
</cp:coreProperties>
</file>