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852" r:id="rId4"/>
  </p:sldMasterIdLst>
  <p:notesMasterIdLst>
    <p:notesMasterId r:id="rId30"/>
  </p:notesMasterIdLst>
  <p:sldIdLst>
    <p:sldId id="268" r:id="rId5"/>
    <p:sldId id="270" r:id="rId6"/>
    <p:sldId id="271" r:id="rId7"/>
    <p:sldId id="285" r:id="rId8"/>
    <p:sldId id="284" r:id="rId9"/>
    <p:sldId id="280" r:id="rId10"/>
    <p:sldId id="281" r:id="rId11"/>
    <p:sldId id="276" r:id="rId12"/>
    <p:sldId id="282" r:id="rId13"/>
    <p:sldId id="288" r:id="rId14"/>
    <p:sldId id="289" r:id="rId15"/>
    <p:sldId id="290" r:id="rId16"/>
    <p:sldId id="291" r:id="rId17"/>
    <p:sldId id="272" r:id="rId18"/>
    <p:sldId id="286" r:id="rId19"/>
    <p:sldId id="292" r:id="rId20"/>
    <p:sldId id="275" r:id="rId21"/>
    <p:sldId id="293" r:id="rId22"/>
    <p:sldId id="279" r:id="rId23"/>
    <p:sldId id="283" r:id="rId24"/>
    <p:sldId id="295" r:id="rId25"/>
    <p:sldId id="297" r:id="rId26"/>
    <p:sldId id="277" r:id="rId27"/>
    <p:sldId id="287" r:id="rId28"/>
    <p:sldId id="296" r:id="rId2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6236300-CC73-4607-B93F-9D2CDB0D4FA0}" v="3" dt="2020-01-19T21:50:03.4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84446" autoAdjust="0"/>
  </p:normalViewPr>
  <p:slideViewPr>
    <p:cSldViewPr snapToGrid="0">
      <p:cViewPr varScale="1">
        <p:scale>
          <a:sx n="81" d="100"/>
          <a:sy n="81" d="100"/>
        </p:scale>
        <p:origin x="291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6CC2A7-7017-48EB-8557-44B5DED23E63}" type="doc">
      <dgm:prSet loTypeId="urn:microsoft.com/office/officeart/2018/layout/CircleProcess" loCatId="simpleprocesssa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A4AD8E5-A4E4-4667-A97F-035E7A00993D}">
      <dgm:prSet/>
      <dgm:spPr/>
      <dgm:t>
        <a:bodyPr/>
        <a:lstStyle/>
        <a:p>
          <a:r>
            <a:rPr lang="en-GB" dirty="0"/>
            <a:t>Knowing </a:t>
          </a:r>
          <a:r>
            <a:rPr lang="en-GB" b="1" dirty="0"/>
            <a:t>WHY</a:t>
          </a:r>
          <a:endParaRPr lang="en-US" dirty="0"/>
        </a:p>
      </dgm:t>
    </dgm:pt>
    <dgm:pt modelId="{6FEEA770-B1B8-4DE5-B7F9-B6E7B24C6254}" type="parTrans" cxnId="{1BC17AE0-3125-4FF2-B8F1-A388B01BD259}">
      <dgm:prSet/>
      <dgm:spPr/>
      <dgm:t>
        <a:bodyPr/>
        <a:lstStyle/>
        <a:p>
          <a:endParaRPr lang="en-US"/>
        </a:p>
      </dgm:t>
    </dgm:pt>
    <dgm:pt modelId="{BA8C9728-F973-4685-8C61-575F770D531B}" type="sibTrans" cxnId="{1BC17AE0-3125-4FF2-B8F1-A388B01BD259}">
      <dgm:prSet/>
      <dgm:spPr/>
      <dgm:t>
        <a:bodyPr/>
        <a:lstStyle/>
        <a:p>
          <a:endParaRPr lang="en-US"/>
        </a:p>
      </dgm:t>
    </dgm:pt>
    <dgm:pt modelId="{AA2C8FF4-9ACF-4B35-B826-2BA3536417AB}">
      <dgm:prSet/>
      <dgm:spPr/>
      <dgm:t>
        <a:bodyPr/>
        <a:lstStyle/>
        <a:p>
          <a:r>
            <a:rPr lang="en-GB" dirty="0"/>
            <a:t>Knowing how to scaffold!</a:t>
          </a:r>
          <a:endParaRPr lang="en-US" dirty="0"/>
        </a:p>
      </dgm:t>
    </dgm:pt>
    <dgm:pt modelId="{7CF99032-6632-4109-9BA7-F2EED2D6ECBE}" type="parTrans" cxnId="{2BED07D2-A48F-4B56-87B2-8A00A28303BA}">
      <dgm:prSet/>
      <dgm:spPr/>
      <dgm:t>
        <a:bodyPr/>
        <a:lstStyle/>
        <a:p>
          <a:endParaRPr lang="en-US"/>
        </a:p>
      </dgm:t>
    </dgm:pt>
    <dgm:pt modelId="{80D007FB-03A5-420F-9714-C90D8FE5BE3C}" type="sibTrans" cxnId="{2BED07D2-A48F-4B56-87B2-8A00A28303BA}">
      <dgm:prSet/>
      <dgm:spPr/>
      <dgm:t>
        <a:bodyPr/>
        <a:lstStyle/>
        <a:p>
          <a:endParaRPr lang="en-US"/>
        </a:p>
      </dgm:t>
    </dgm:pt>
    <dgm:pt modelId="{6E34B72D-8990-4D2E-BC5E-38EF49A393E3}" type="pres">
      <dgm:prSet presAssocID="{B56CC2A7-7017-48EB-8557-44B5DED23E63}" presName="Name0" presStyleCnt="0">
        <dgm:presLayoutVars>
          <dgm:chMax val="11"/>
          <dgm:chPref val="11"/>
          <dgm:dir/>
          <dgm:resizeHandles/>
        </dgm:presLayoutVars>
      </dgm:prSet>
      <dgm:spPr/>
      <dgm:t>
        <a:bodyPr/>
        <a:lstStyle/>
        <a:p>
          <a:endParaRPr lang="en-US"/>
        </a:p>
      </dgm:t>
    </dgm:pt>
    <dgm:pt modelId="{E9D9BC82-DE02-485A-AA8D-1C17FB8D69F8}" type="pres">
      <dgm:prSet presAssocID="{AA2C8FF4-9ACF-4B35-B826-2BA3536417AB}" presName="Accent2" presStyleCnt="0"/>
      <dgm:spPr/>
    </dgm:pt>
    <dgm:pt modelId="{03EE3037-E7BA-41F5-96D7-380AC6C96CF6}" type="pres">
      <dgm:prSet presAssocID="{AA2C8FF4-9ACF-4B35-B826-2BA3536417AB}" presName="Accent" presStyleLbl="node1" presStyleIdx="0" presStyleCnt="4"/>
      <dgm:spPr/>
    </dgm:pt>
    <dgm:pt modelId="{AA9DEE1A-2077-46FE-82E5-2FD7FC38E834}" type="pres">
      <dgm:prSet presAssocID="{AA2C8FF4-9ACF-4B35-B826-2BA3536417AB}" presName="ParentBackground2" presStyleCnt="0"/>
      <dgm:spPr/>
    </dgm:pt>
    <dgm:pt modelId="{8E41E53A-3626-4ED2-A54D-2656045273B5}" type="pres">
      <dgm:prSet presAssocID="{AA2C8FF4-9ACF-4B35-B826-2BA3536417AB}" presName="ParentBackground" presStyleLbl="node1" presStyleIdx="1" presStyleCnt="4"/>
      <dgm:spPr/>
      <dgm:t>
        <a:bodyPr/>
        <a:lstStyle/>
        <a:p>
          <a:endParaRPr lang="en-US"/>
        </a:p>
      </dgm:t>
    </dgm:pt>
    <dgm:pt modelId="{3809EA9F-3D1A-4F29-8249-84DBD141BBBE}" type="pres">
      <dgm:prSet presAssocID="{AA2C8FF4-9ACF-4B35-B826-2BA3536417AB}" presName="Parent2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770920-2C59-493F-AF3E-FAF6A20F59E0}" type="pres">
      <dgm:prSet presAssocID="{5A4AD8E5-A4E4-4667-A97F-035E7A00993D}" presName="Accent1" presStyleCnt="0"/>
      <dgm:spPr/>
    </dgm:pt>
    <dgm:pt modelId="{84C08A88-A59D-4339-B7A8-7F56695497AD}" type="pres">
      <dgm:prSet presAssocID="{5A4AD8E5-A4E4-4667-A97F-035E7A00993D}" presName="Accent" presStyleLbl="node1" presStyleIdx="2" presStyleCnt="4"/>
      <dgm:spPr/>
    </dgm:pt>
    <dgm:pt modelId="{C0F8144B-3564-4571-88D6-4B190B22763F}" type="pres">
      <dgm:prSet presAssocID="{5A4AD8E5-A4E4-4667-A97F-035E7A00993D}" presName="ParentBackground1" presStyleCnt="0"/>
      <dgm:spPr/>
    </dgm:pt>
    <dgm:pt modelId="{27A1D23D-79EF-4F94-86EC-9751BF9DDD5B}" type="pres">
      <dgm:prSet presAssocID="{5A4AD8E5-A4E4-4667-A97F-035E7A00993D}" presName="ParentBackground" presStyleLbl="node1" presStyleIdx="3" presStyleCnt="4"/>
      <dgm:spPr/>
      <dgm:t>
        <a:bodyPr/>
        <a:lstStyle/>
        <a:p>
          <a:endParaRPr lang="en-US"/>
        </a:p>
      </dgm:t>
    </dgm:pt>
    <dgm:pt modelId="{9FC3CBFF-FD4D-4A0A-A049-CF37AAC6B28F}" type="pres">
      <dgm:prSet presAssocID="{5A4AD8E5-A4E4-4667-A97F-035E7A00993D}" presName="Parent1" presStyleLbl="fgAcc0" presStyleIdx="0" presStyleCnt="0">
        <dgm:presLayoutVars>
          <dgm:chMax val="1"/>
          <dgm:chPref val="1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C5604863-3375-42BF-917D-B2D013D52A68}" type="presOf" srcId="{5A4AD8E5-A4E4-4667-A97F-035E7A00993D}" destId="{27A1D23D-79EF-4F94-86EC-9751BF9DDD5B}" srcOrd="0" destOrd="0" presId="urn:microsoft.com/office/officeart/2018/layout/CircleProcess"/>
    <dgm:cxn modelId="{D48D220E-1046-4F29-BADD-3516BF1DE0C7}" type="presOf" srcId="{B56CC2A7-7017-48EB-8557-44B5DED23E63}" destId="{6E34B72D-8990-4D2E-BC5E-38EF49A393E3}" srcOrd="0" destOrd="0" presId="urn:microsoft.com/office/officeart/2018/layout/CircleProcess"/>
    <dgm:cxn modelId="{1BC17AE0-3125-4FF2-B8F1-A388B01BD259}" srcId="{B56CC2A7-7017-48EB-8557-44B5DED23E63}" destId="{5A4AD8E5-A4E4-4667-A97F-035E7A00993D}" srcOrd="0" destOrd="0" parTransId="{6FEEA770-B1B8-4DE5-B7F9-B6E7B24C6254}" sibTransId="{BA8C9728-F973-4685-8C61-575F770D531B}"/>
    <dgm:cxn modelId="{3B52E2BC-A246-4109-993C-4109FA2F62AA}" type="presOf" srcId="{5A4AD8E5-A4E4-4667-A97F-035E7A00993D}" destId="{9FC3CBFF-FD4D-4A0A-A049-CF37AAC6B28F}" srcOrd="1" destOrd="0" presId="urn:microsoft.com/office/officeart/2018/layout/CircleProcess"/>
    <dgm:cxn modelId="{04AB40E8-4551-454C-8CE0-41D44C13A3FF}" type="presOf" srcId="{AA2C8FF4-9ACF-4B35-B826-2BA3536417AB}" destId="{3809EA9F-3D1A-4F29-8249-84DBD141BBBE}" srcOrd="1" destOrd="0" presId="urn:microsoft.com/office/officeart/2018/layout/CircleProcess"/>
    <dgm:cxn modelId="{2BED07D2-A48F-4B56-87B2-8A00A28303BA}" srcId="{B56CC2A7-7017-48EB-8557-44B5DED23E63}" destId="{AA2C8FF4-9ACF-4B35-B826-2BA3536417AB}" srcOrd="1" destOrd="0" parTransId="{7CF99032-6632-4109-9BA7-F2EED2D6ECBE}" sibTransId="{80D007FB-03A5-420F-9714-C90D8FE5BE3C}"/>
    <dgm:cxn modelId="{8D4E57D5-E338-42AA-AC9D-8DBC7F058067}" type="presOf" srcId="{AA2C8FF4-9ACF-4B35-B826-2BA3536417AB}" destId="{8E41E53A-3626-4ED2-A54D-2656045273B5}" srcOrd="0" destOrd="0" presId="urn:microsoft.com/office/officeart/2018/layout/CircleProcess"/>
    <dgm:cxn modelId="{C548A25C-4020-4FB7-A0E1-42FDACDCD0B7}" type="presParOf" srcId="{6E34B72D-8990-4D2E-BC5E-38EF49A393E3}" destId="{E9D9BC82-DE02-485A-AA8D-1C17FB8D69F8}" srcOrd="0" destOrd="0" presId="urn:microsoft.com/office/officeart/2018/layout/CircleProcess"/>
    <dgm:cxn modelId="{376DCD7C-F1A3-4E07-B130-93F1B1FD7BFC}" type="presParOf" srcId="{E9D9BC82-DE02-485A-AA8D-1C17FB8D69F8}" destId="{03EE3037-E7BA-41F5-96D7-380AC6C96CF6}" srcOrd="0" destOrd="0" presId="urn:microsoft.com/office/officeart/2018/layout/CircleProcess"/>
    <dgm:cxn modelId="{C737130C-CD8D-4919-ACCD-731F3E0E202F}" type="presParOf" srcId="{6E34B72D-8990-4D2E-BC5E-38EF49A393E3}" destId="{AA9DEE1A-2077-46FE-82E5-2FD7FC38E834}" srcOrd="1" destOrd="0" presId="urn:microsoft.com/office/officeart/2018/layout/CircleProcess"/>
    <dgm:cxn modelId="{D1F93E85-735D-4CDD-AAFE-B8D7F5BD66E1}" type="presParOf" srcId="{AA9DEE1A-2077-46FE-82E5-2FD7FC38E834}" destId="{8E41E53A-3626-4ED2-A54D-2656045273B5}" srcOrd="0" destOrd="0" presId="urn:microsoft.com/office/officeart/2018/layout/CircleProcess"/>
    <dgm:cxn modelId="{095F4A0D-B4DD-4827-B78A-A0701888B937}" type="presParOf" srcId="{6E34B72D-8990-4D2E-BC5E-38EF49A393E3}" destId="{3809EA9F-3D1A-4F29-8249-84DBD141BBBE}" srcOrd="2" destOrd="0" presId="urn:microsoft.com/office/officeart/2018/layout/CircleProcess"/>
    <dgm:cxn modelId="{7FBCFE39-322E-484C-89A0-020D9E342A6A}" type="presParOf" srcId="{6E34B72D-8990-4D2E-BC5E-38EF49A393E3}" destId="{DB770920-2C59-493F-AF3E-FAF6A20F59E0}" srcOrd="3" destOrd="0" presId="urn:microsoft.com/office/officeart/2018/layout/CircleProcess"/>
    <dgm:cxn modelId="{B026AF01-C14D-47D7-B9A8-257F2F2584EC}" type="presParOf" srcId="{DB770920-2C59-493F-AF3E-FAF6A20F59E0}" destId="{84C08A88-A59D-4339-B7A8-7F56695497AD}" srcOrd="0" destOrd="0" presId="urn:microsoft.com/office/officeart/2018/layout/CircleProcess"/>
    <dgm:cxn modelId="{BB370C94-ABAA-4405-B346-B11D9D538E72}" type="presParOf" srcId="{6E34B72D-8990-4D2E-BC5E-38EF49A393E3}" destId="{C0F8144B-3564-4571-88D6-4B190B22763F}" srcOrd="4" destOrd="0" presId="urn:microsoft.com/office/officeart/2018/layout/CircleProcess"/>
    <dgm:cxn modelId="{8D612F91-25F6-4CA0-B7D4-66F04FA4BB52}" type="presParOf" srcId="{C0F8144B-3564-4571-88D6-4B190B22763F}" destId="{27A1D23D-79EF-4F94-86EC-9751BF9DDD5B}" srcOrd="0" destOrd="0" presId="urn:microsoft.com/office/officeart/2018/layout/CircleProcess"/>
    <dgm:cxn modelId="{EE86E010-D7A3-4D28-AD70-E3DCF08B9168}" type="presParOf" srcId="{6E34B72D-8990-4D2E-BC5E-38EF49A393E3}" destId="{9FC3CBFF-FD4D-4A0A-A049-CF37AAC6B28F}" srcOrd="5" destOrd="0" presId="urn:microsoft.com/office/officeart/2018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6269DBE-BF87-4FE8-9058-E69A5B5DF2E4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4F78CB8-A978-4BB7-97D7-75185C5E4C1A}">
      <dgm:prSet phldrT="[Text]"/>
      <dgm:spPr/>
      <dgm:t>
        <a:bodyPr/>
        <a:lstStyle/>
        <a:p>
          <a:r>
            <a:rPr lang="en-US" dirty="0" smtClean="0"/>
            <a:t>Start with the idea/Framework</a:t>
          </a:r>
          <a:endParaRPr lang="en-US" dirty="0"/>
        </a:p>
      </dgm:t>
    </dgm:pt>
    <dgm:pt modelId="{F27B2715-075F-490A-9A54-3750FEC85724}" type="parTrans" cxnId="{20DB25F7-5406-470B-88FB-BC0F5DC5D17D}">
      <dgm:prSet/>
      <dgm:spPr/>
      <dgm:t>
        <a:bodyPr/>
        <a:lstStyle/>
        <a:p>
          <a:endParaRPr lang="en-US"/>
        </a:p>
      </dgm:t>
    </dgm:pt>
    <dgm:pt modelId="{C379B628-A7EB-4ECA-8145-0E6A294CF163}" type="sibTrans" cxnId="{20DB25F7-5406-470B-88FB-BC0F5DC5D17D}">
      <dgm:prSet/>
      <dgm:spPr/>
      <dgm:t>
        <a:bodyPr/>
        <a:lstStyle/>
        <a:p>
          <a:endParaRPr lang="en-US"/>
        </a:p>
      </dgm:t>
    </dgm:pt>
    <dgm:pt modelId="{0202771F-0346-4EAA-AC8D-A646015388F3}">
      <dgm:prSet phldrT="[Text]"/>
      <dgm:spPr/>
      <dgm:t>
        <a:bodyPr/>
        <a:lstStyle/>
        <a:p>
          <a:r>
            <a:rPr lang="en-US" dirty="0" smtClean="0"/>
            <a:t>Will it be fun? Can you make it more fun</a:t>
          </a:r>
          <a:r>
            <a:rPr lang="en-US" dirty="0" smtClean="0"/>
            <a:t>? (Authentic contexts?)</a:t>
          </a:r>
          <a:endParaRPr lang="en-US" dirty="0"/>
        </a:p>
      </dgm:t>
    </dgm:pt>
    <dgm:pt modelId="{BA000550-BA69-40E4-BE9A-A3420F81CC1F}" type="parTrans" cxnId="{2FB65E2C-B997-41FA-899C-EB9FD3979FFD}">
      <dgm:prSet/>
      <dgm:spPr/>
      <dgm:t>
        <a:bodyPr/>
        <a:lstStyle/>
        <a:p>
          <a:endParaRPr lang="en-US"/>
        </a:p>
      </dgm:t>
    </dgm:pt>
    <dgm:pt modelId="{BB170917-8013-49EB-B103-75B238084AC7}" type="sibTrans" cxnId="{2FB65E2C-B997-41FA-899C-EB9FD3979FFD}">
      <dgm:prSet/>
      <dgm:spPr/>
      <dgm:t>
        <a:bodyPr/>
        <a:lstStyle/>
        <a:p>
          <a:endParaRPr lang="en-US"/>
        </a:p>
      </dgm:t>
    </dgm:pt>
    <dgm:pt modelId="{1C9507FE-B4A0-4801-B121-801533E06717}">
      <dgm:prSet phldrT="[Text]"/>
      <dgm:spPr/>
      <dgm:t>
        <a:bodyPr/>
        <a:lstStyle/>
        <a:p>
          <a:r>
            <a:rPr lang="en-US" dirty="0" smtClean="0"/>
            <a:t>Will it be purposeful?</a:t>
          </a:r>
        </a:p>
        <a:p>
          <a:r>
            <a:rPr lang="en-US" dirty="0" smtClean="0"/>
            <a:t>Link to skills</a:t>
          </a:r>
          <a:endParaRPr lang="en-US" dirty="0"/>
        </a:p>
      </dgm:t>
    </dgm:pt>
    <dgm:pt modelId="{FC69D585-8D12-42DB-95ED-CA2543768218}" type="parTrans" cxnId="{871B3C30-987A-48D4-A66F-34A92DF520E9}">
      <dgm:prSet/>
      <dgm:spPr/>
      <dgm:t>
        <a:bodyPr/>
        <a:lstStyle/>
        <a:p>
          <a:endParaRPr lang="en-US"/>
        </a:p>
      </dgm:t>
    </dgm:pt>
    <dgm:pt modelId="{4EEFC62F-0488-4197-A470-FCB611917B6B}" type="sibTrans" cxnId="{871B3C30-987A-48D4-A66F-34A92DF520E9}">
      <dgm:prSet/>
      <dgm:spPr/>
      <dgm:t>
        <a:bodyPr/>
        <a:lstStyle/>
        <a:p>
          <a:endParaRPr lang="en-US"/>
        </a:p>
      </dgm:t>
    </dgm:pt>
    <dgm:pt modelId="{81774A84-3B99-4F77-AA4E-618E8D97DA6A}">
      <dgm:prSet phldrT="[Text]"/>
      <dgm:spPr/>
      <dgm:t>
        <a:bodyPr/>
        <a:lstStyle/>
        <a:p>
          <a:r>
            <a:rPr lang="en-US" dirty="0" smtClean="0"/>
            <a:t>Have you got the resources? Is it expensive?</a:t>
          </a:r>
          <a:endParaRPr lang="en-US" dirty="0"/>
        </a:p>
      </dgm:t>
    </dgm:pt>
    <dgm:pt modelId="{C15FC8C4-481E-4FE1-8CA2-4C1167482E66}" type="parTrans" cxnId="{85F35C48-CA9F-4378-8891-BF36577049FE}">
      <dgm:prSet/>
      <dgm:spPr/>
      <dgm:t>
        <a:bodyPr/>
        <a:lstStyle/>
        <a:p>
          <a:endParaRPr lang="en-US"/>
        </a:p>
      </dgm:t>
    </dgm:pt>
    <dgm:pt modelId="{BB632D1B-D78D-4C2C-B700-50B0264C79E5}" type="sibTrans" cxnId="{85F35C48-CA9F-4378-8891-BF36577049FE}">
      <dgm:prSet/>
      <dgm:spPr/>
      <dgm:t>
        <a:bodyPr/>
        <a:lstStyle/>
        <a:p>
          <a:endParaRPr lang="en-US"/>
        </a:p>
      </dgm:t>
    </dgm:pt>
    <dgm:pt modelId="{CEDF6F82-2592-4DD8-8431-9FEDE6D86071}">
      <dgm:prSet phldrT="[Text]"/>
      <dgm:spPr/>
      <dgm:t>
        <a:bodyPr/>
        <a:lstStyle/>
        <a:p>
          <a:r>
            <a:rPr lang="en-US" dirty="0" smtClean="0"/>
            <a:t>Will it be safe? Can you make it safer? Can it go wrong? Can you reduce risk?</a:t>
          </a:r>
          <a:endParaRPr lang="en-US" dirty="0"/>
        </a:p>
      </dgm:t>
    </dgm:pt>
    <dgm:pt modelId="{39E4EC34-A72A-49E2-8061-ED1704E7F053}" type="parTrans" cxnId="{E805EDBE-3011-4359-A3D5-8F80CD7DDBAF}">
      <dgm:prSet/>
      <dgm:spPr/>
      <dgm:t>
        <a:bodyPr/>
        <a:lstStyle/>
        <a:p>
          <a:endParaRPr lang="en-US"/>
        </a:p>
      </dgm:t>
    </dgm:pt>
    <dgm:pt modelId="{616CE6D4-2975-4913-AFDC-FC75F5C92C17}" type="sibTrans" cxnId="{E805EDBE-3011-4359-A3D5-8F80CD7DDBAF}">
      <dgm:prSet/>
      <dgm:spPr/>
      <dgm:t>
        <a:bodyPr/>
        <a:lstStyle/>
        <a:p>
          <a:endParaRPr lang="en-US"/>
        </a:p>
      </dgm:t>
    </dgm:pt>
    <dgm:pt modelId="{FF23F98A-BAEA-42A1-8879-1A19CEDF8B43}">
      <dgm:prSet/>
      <dgm:spPr/>
      <dgm:t>
        <a:bodyPr/>
        <a:lstStyle/>
        <a:p>
          <a:r>
            <a:rPr lang="en-US" dirty="0" smtClean="0"/>
            <a:t>Research. Get some ideas.</a:t>
          </a:r>
          <a:endParaRPr lang="en-US" dirty="0"/>
        </a:p>
      </dgm:t>
    </dgm:pt>
    <dgm:pt modelId="{D8A4C0D1-6BB4-49D1-AAEB-87A9252BFE3B}" type="parTrans" cxnId="{8810332A-446F-49CF-8B1B-809A3CAFE525}">
      <dgm:prSet/>
      <dgm:spPr/>
      <dgm:t>
        <a:bodyPr/>
        <a:lstStyle/>
        <a:p>
          <a:endParaRPr lang="en-US"/>
        </a:p>
      </dgm:t>
    </dgm:pt>
    <dgm:pt modelId="{51ABFD79-3B9C-4DAE-AF6C-35DEFE9FA5B2}" type="sibTrans" cxnId="{8810332A-446F-49CF-8B1B-809A3CAFE525}">
      <dgm:prSet/>
      <dgm:spPr/>
      <dgm:t>
        <a:bodyPr/>
        <a:lstStyle/>
        <a:p>
          <a:endParaRPr lang="en-US"/>
        </a:p>
      </dgm:t>
    </dgm:pt>
    <dgm:pt modelId="{DF3C679D-7FCB-4B66-94A2-6718F44815CD}">
      <dgm:prSet/>
      <dgm:spPr/>
      <dgm:t>
        <a:bodyPr/>
        <a:lstStyle/>
        <a:p>
          <a:r>
            <a:rPr lang="en-US" dirty="0" smtClean="0"/>
            <a:t>What are the key questions? Language &amp; Skills required</a:t>
          </a:r>
          <a:r>
            <a:rPr lang="en-US" dirty="0" smtClean="0"/>
            <a:t>? SCAFFOLD!</a:t>
          </a:r>
          <a:endParaRPr lang="en-US" dirty="0"/>
        </a:p>
      </dgm:t>
    </dgm:pt>
    <dgm:pt modelId="{4A741762-93DB-44BF-AA7F-31C11FF5277B}" type="parTrans" cxnId="{6A5E5A83-CE0C-47D1-8E71-48131375D78C}">
      <dgm:prSet/>
      <dgm:spPr/>
      <dgm:t>
        <a:bodyPr/>
        <a:lstStyle/>
        <a:p>
          <a:endParaRPr lang="en-US"/>
        </a:p>
      </dgm:t>
    </dgm:pt>
    <dgm:pt modelId="{FC74AC9C-51A3-4735-9D2B-500B885A9ECF}" type="sibTrans" cxnId="{6A5E5A83-CE0C-47D1-8E71-48131375D78C}">
      <dgm:prSet/>
      <dgm:spPr/>
      <dgm:t>
        <a:bodyPr/>
        <a:lstStyle/>
        <a:p>
          <a:endParaRPr lang="en-US"/>
        </a:p>
      </dgm:t>
    </dgm:pt>
    <dgm:pt modelId="{16EC36C0-184D-471A-8C30-CA1D34C4E13B}">
      <dgm:prSet/>
      <dgm:spPr/>
      <dgm:t>
        <a:bodyPr/>
        <a:lstStyle/>
        <a:p>
          <a:r>
            <a:rPr lang="en-US" dirty="0" smtClean="0"/>
            <a:t>Upskill yourself. Lead by example. Put science in to YOUR life! Be as inquisitive as your pupils.</a:t>
          </a:r>
          <a:endParaRPr lang="en-US" dirty="0"/>
        </a:p>
      </dgm:t>
    </dgm:pt>
    <dgm:pt modelId="{51BD1DFA-1892-4914-9C93-420287250771}" type="parTrans" cxnId="{125E67CA-2110-4997-9911-3857A2502DB1}">
      <dgm:prSet/>
      <dgm:spPr/>
      <dgm:t>
        <a:bodyPr/>
        <a:lstStyle/>
        <a:p>
          <a:endParaRPr lang="en-US"/>
        </a:p>
      </dgm:t>
    </dgm:pt>
    <dgm:pt modelId="{31356391-7BF1-42AA-887C-A85F734C5254}" type="sibTrans" cxnId="{125E67CA-2110-4997-9911-3857A2502DB1}">
      <dgm:prSet/>
      <dgm:spPr/>
      <dgm:t>
        <a:bodyPr/>
        <a:lstStyle/>
        <a:p>
          <a:endParaRPr lang="en-US"/>
        </a:p>
      </dgm:t>
    </dgm:pt>
    <dgm:pt modelId="{AABE9EEA-6207-4572-9C5D-A760D3AD33F3}" type="pres">
      <dgm:prSet presAssocID="{06269DBE-BF87-4FE8-9058-E69A5B5DF2E4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5B2E5E3-ED48-4835-9B60-09B18359C4F1}" type="pres">
      <dgm:prSet presAssocID="{74F78CB8-A978-4BB7-97D7-75185C5E4C1A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79B59CF-FD23-41FF-A990-8DD713F98B6C}" type="pres">
      <dgm:prSet presAssocID="{C379B628-A7EB-4ECA-8145-0E6A294CF163}" presName="sibTrans" presStyleLbl="sibTrans2D1" presStyleIdx="0" presStyleCnt="7"/>
      <dgm:spPr/>
      <dgm:t>
        <a:bodyPr/>
        <a:lstStyle/>
        <a:p>
          <a:endParaRPr lang="en-US"/>
        </a:p>
      </dgm:t>
    </dgm:pt>
    <dgm:pt modelId="{1F8D3327-5BB1-420A-8748-41C17C9E4DCD}" type="pres">
      <dgm:prSet presAssocID="{C379B628-A7EB-4ECA-8145-0E6A294CF163}" presName="connectorText" presStyleLbl="sibTrans2D1" presStyleIdx="0" presStyleCnt="7"/>
      <dgm:spPr/>
      <dgm:t>
        <a:bodyPr/>
        <a:lstStyle/>
        <a:p>
          <a:endParaRPr lang="en-US"/>
        </a:p>
      </dgm:t>
    </dgm:pt>
    <dgm:pt modelId="{87494B6E-5214-4A26-8B30-2F5032A17667}" type="pres">
      <dgm:prSet presAssocID="{FF23F98A-BAEA-42A1-8879-1A19CEDF8B43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DCE256A-5E10-4EE8-99D3-69B5A97BE551}" type="pres">
      <dgm:prSet presAssocID="{51ABFD79-3B9C-4DAE-AF6C-35DEFE9FA5B2}" presName="sibTrans" presStyleLbl="sibTrans2D1" presStyleIdx="1" presStyleCnt="7"/>
      <dgm:spPr/>
      <dgm:t>
        <a:bodyPr/>
        <a:lstStyle/>
        <a:p>
          <a:endParaRPr lang="en-US"/>
        </a:p>
      </dgm:t>
    </dgm:pt>
    <dgm:pt modelId="{88772BA6-223E-403A-A58F-9FBB33B7C241}" type="pres">
      <dgm:prSet presAssocID="{51ABFD79-3B9C-4DAE-AF6C-35DEFE9FA5B2}" presName="connectorText" presStyleLbl="sibTrans2D1" presStyleIdx="1" presStyleCnt="7"/>
      <dgm:spPr/>
      <dgm:t>
        <a:bodyPr/>
        <a:lstStyle/>
        <a:p>
          <a:endParaRPr lang="en-US"/>
        </a:p>
      </dgm:t>
    </dgm:pt>
    <dgm:pt modelId="{A4EC8A9B-EAE9-46F8-AB54-7CC650365590}" type="pres">
      <dgm:prSet presAssocID="{0202771F-0346-4EAA-AC8D-A646015388F3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EA9D19-9D1A-4DB2-A7F0-C411E1BB107D}" type="pres">
      <dgm:prSet presAssocID="{BB170917-8013-49EB-B103-75B238084AC7}" presName="sibTrans" presStyleLbl="sibTrans2D1" presStyleIdx="2" presStyleCnt="7"/>
      <dgm:spPr/>
      <dgm:t>
        <a:bodyPr/>
        <a:lstStyle/>
        <a:p>
          <a:endParaRPr lang="en-US"/>
        </a:p>
      </dgm:t>
    </dgm:pt>
    <dgm:pt modelId="{BAD778FD-A08A-4467-A304-0F96FC976773}" type="pres">
      <dgm:prSet presAssocID="{BB170917-8013-49EB-B103-75B238084AC7}" presName="connectorText" presStyleLbl="sibTrans2D1" presStyleIdx="2" presStyleCnt="7"/>
      <dgm:spPr/>
      <dgm:t>
        <a:bodyPr/>
        <a:lstStyle/>
        <a:p>
          <a:endParaRPr lang="en-US"/>
        </a:p>
      </dgm:t>
    </dgm:pt>
    <dgm:pt modelId="{A6A7C6E2-DC18-4231-90C4-F80AC3D26912}" type="pres">
      <dgm:prSet presAssocID="{1C9507FE-B4A0-4801-B121-801533E06717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D219180-FA54-4B30-8CE8-6ED100787422}" type="pres">
      <dgm:prSet presAssocID="{4EEFC62F-0488-4197-A470-FCB611917B6B}" presName="sibTrans" presStyleLbl="sibTrans2D1" presStyleIdx="3" presStyleCnt="7"/>
      <dgm:spPr/>
      <dgm:t>
        <a:bodyPr/>
        <a:lstStyle/>
        <a:p>
          <a:endParaRPr lang="en-US"/>
        </a:p>
      </dgm:t>
    </dgm:pt>
    <dgm:pt modelId="{0824EB8C-7190-458D-9D14-6C12C38487AE}" type="pres">
      <dgm:prSet presAssocID="{4EEFC62F-0488-4197-A470-FCB611917B6B}" presName="connectorText" presStyleLbl="sibTrans2D1" presStyleIdx="3" presStyleCnt="7"/>
      <dgm:spPr/>
      <dgm:t>
        <a:bodyPr/>
        <a:lstStyle/>
        <a:p>
          <a:endParaRPr lang="en-US"/>
        </a:p>
      </dgm:t>
    </dgm:pt>
    <dgm:pt modelId="{B28DE537-831B-48C7-9257-78D0EC73C6E7}" type="pres">
      <dgm:prSet presAssocID="{81774A84-3B99-4F77-AA4E-618E8D97DA6A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6F4214E-6728-4F09-A8C0-80140F43994C}" type="pres">
      <dgm:prSet presAssocID="{BB632D1B-D78D-4C2C-B700-50B0264C79E5}" presName="sibTrans" presStyleLbl="sibTrans2D1" presStyleIdx="4" presStyleCnt="7"/>
      <dgm:spPr/>
      <dgm:t>
        <a:bodyPr/>
        <a:lstStyle/>
        <a:p>
          <a:endParaRPr lang="en-US"/>
        </a:p>
      </dgm:t>
    </dgm:pt>
    <dgm:pt modelId="{2C420808-32CA-4084-9300-DACD3D50C522}" type="pres">
      <dgm:prSet presAssocID="{BB632D1B-D78D-4C2C-B700-50B0264C79E5}" presName="connectorText" presStyleLbl="sibTrans2D1" presStyleIdx="4" presStyleCnt="7"/>
      <dgm:spPr/>
      <dgm:t>
        <a:bodyPr/>
        <a:lstStyle/>
        <a:p>
          <a:endParaRPr lang="en-US"/>
        </a:p>
      </dgm:t>
    </dgm:pt>
    <dgm:pt modelId="{7300F7A1-9613-43E9-9886-5F9888E07075}" type="pres">
      <dgm:prSet presAssocID="{CEDF6F82-2592-4DD8-8431-9FEDE6D86071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82CB028-A0C0-4D79-A522-DACECA4A837C}" type="pres">
      <dgm:prSet presAssocID="{616CE6D4-2975-4913-AFDC-FC75F5C92C17}" presName="sibTrans" presStyleLbl="sibTrans2D1" presStyleIdx="5" presStyleCnt="7"/>
      <dgm:spPr/>
      <dgm:t>
        <a:bodyPr/>
        <a:lstStyle/>
        <a:p>
          <a:endParaRPr lang="en-US"/>
        </a:p>
      </dgm:t>
    </dgm:pt>
    <dgm:pt modelId="{1A99D81E-AD9E-4481-B776-0B2E3640F9B0}" type="pres">
      <dgm:prSet presAssocID="{616CE6D4-2975-4913-AFDC-FC75F5C92C17}" presName="connectorText" presStyleLbl="sibTrans2D1" presStyleIdx="5" presStyleCnt="7"/>
      <dgm:spPr/>
      <dgm:t>
        <a:bodyPr/>
        <a:lstStyle/>
        <a:p>
          <a:endParaRPr lang="en-US"/>
        </a:p>
      </dgm:t>
    </dgm:pt>
    <dgm:pt modelId="{ABF65BA5-AEA5-4B13-9E46-5250621A6842}" type="pres">
      <dgm:prSet presAssocID="{DF3C679D-7FCB-4B66-94A2-6718F44815CD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48A24E5-C11C-46DC-B4A6-2D6FAEF4B04F}" type="pres">
      <dgm:prSet presAssocID="{FC74AC9C-51A3-4735-9D2B-500B885A9ECF}" presName="sibTrans" presStyleLbl="sibTrans2D1" presStyleIdx="6" presStyleCnt="7"/>
      <dgm:spPr/>
      <dgm:t>
        <a:bodyPr/>
        <a:lstStyle/>
        <a:p>
          <a:endParaRPr lang="en-US"/>
        </a:p>
      </dgm:t>
    </dgm:pt>
    <dgm:pt modelId="{FBE7D131-EC67-4332-A72D-6C2D0B20C7CB}" type="pres">
      <dgm:prSet presAssocID="{FC74AC9C-51A3-4735-9D2B-500B885A9ECF}" presName="connectorText" presStyleLbl="sibTrans2D1" presStyleIdx="6" presStyleCnt="7"/>
      <dgm:spPr/>
      <dgm:t>
        <a:bodyPr/>
        <a:lstStyle/>
        <a:p>
          <a:endParaRPr lang="en-US"/>
        </a:p>
      </dgm:t>
    </dgm:pt>
    <dgm:pt modelId="{A429631B-FA07-44F7-8529-14A4A9FA2EE3}" type="pres">
      <dgm:prSet presAssocID="{16EC36C0-184D-471A-8C30-CA1D34C4E13B}" presName="node" presStyleLbl="node1" presStyleIdx="7" presStyleCnt="8" custScaleX="20305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1089C9F-190A-479F-9792-CDE72A46BD27}" type="presOf" srcId="{4EEFC62F-0488-4197-A470-FCB611917B6B}" destId="{0824EB8C-7190-458D-9D14-6C12C38487AE}" srcOrd="1" destOrd="0" presId="urn:microsoft.com/office/officeart/2005/8/layout/process5"/>
    <dgm:cxn modelId="{F79F0525-3AEB-48BA-A567-7331933B68F4}" type="presOf" srcId="{51ABFD79-3B9C-4DAE-AF6C-35DEFE9FA5B2}" destId="{88772BA6-223E-403A-A58F-9FBB33B7C241}" srcOrd="1" destOrd="0" presId="urn:microsoft.com/office/officeart/2005/8/layout/process5"/>
    <dgm:cxn modelId="{D0AEAEF5-FC1C-4594-A201-BC4C9B0DC107}" type="presOf" srcId="{06269DBE-BF87-4FE8-9058-E69A5B5DF2E4}" destId="{AABE9EEA-6207-4572-9C5D-A760D3AD33F3}" srcOrd="0" destOrd="0" presId="urn:microsoft.com/office/officeart/2005/8/layout/process5"/>
    <dgm:cxn modelId="{0D0FE66E-B60E-458F-948B-B04321346E6B}" type="presOf" srcId="{1C9507FE-B4A0-4801-B121-801533E06717}" destId="{A6A7C6E2-DC18-4231-90C4-F80AC3D26912}" srcOrd="0" destOrd="0" presId="urn:microsoft.com/office/officeart/2005/8/layout/process5"/>
    <dgm:cxn modelId="{9D929379-8602-4EBF-94DF-120E89CD322F}" type="presOf" srcId="{4EEFC62F-0488-4197-A470-FCB611917B6B}" destId="{AD219180-FA54-4B30-8CE8-6ED100787422}" srcOrd="0" destOrd="0" presId="urn:microsoft.com/office/officeart/2005/8/layout/process5"/>
    <dgm:cxn modelId="{011A2EAB-3FC3-494F-939E-4A28C179359E}" type="presOf" srcId="{616CE6D4-2975-4913-AFDC-FC75F5C92C17}" destId="{1A99D81E-AD9E-4481-B776-0B2E3640F9B0}" srcOrd="1" destOrd="0" presId="urn:microsoft.com/office/officeart/2005/8/layout/process5"/>
    <dgm:cxn modelId="{56AB6145-ED9D-4B9A-9E73-067308472302}" type="presOf" srcId="{C379B628-A7EB-4ECA-8145-0E6A294CF163}" destId="{1F8D3327-5BB1-420A-8748-41C17C9E4DCD}" srcOrd="1" destOrd="0" presId="urn:microsoft.com/office/officeart/2005/8/layout/process5"/>
    <dgm:cxn modelId="{286792C4-AACB-4A3D-BEF7-03345886F1FB}" type="presOf" srcId="{16EC36C0-184D-471A-8C30-CA1D34C4E13B}" destId="{A429631B-FA07-44F7-8529-14A4A9FA2EE3}" srcOrd="0" destOrd="0" presId="urn:microsoft.com/office/officeart/2005/8/layout/process5"/>
    <dgm:cxn modelId="{10270FAB-D998-4AFD-BEEE-914F58070C49}" type="presOf" srcId="{FC74AC9C-51A3-4735-9D2B-500B885A9ECF}" destId="{448A24E5-C11C-46DC-B4A6-2D6FAEF4B04F}" srcOrd="0" destOrd="0" presId="urn:microsoft.com/office/officeart/2005/8/layout/process5"/>
    <dgm:cxn modelId="{E8425404-BE50-42A4-81C1-CDDBED2B1BDB}" type="presOf" srcId="{616CE6D4-2975-4913-AFDC-FC75F5C92C17}" destId="{F82CB028-A0C0-4D79-A522-DACECA4A837C}" srcOrd="0" destOrd="0" presId="urn:microsoft.com/office/officeart/2005/8/layout/process5"/>
    <dgm:cxn modelId="{85C3A258-4FD8-4C95-A038-D43D64C360B3}" type="presOf" srcId="{0202771F-0346-4EAA-AC8D-A646015388F3}" destId="{A4EC8A9B-EAE9-46F8-AB54-7CC650365590}" srcOrd="0" destOrd="0" presId="urn:microsoft.com/office/officeart/2005/8/layout/process5"/>
    <dgm:cxn modelId="{8810332A-446F-49CF-8B1B-809A3CAFE525}" srcId="{06269DBE-BF87-4FE8-9058-E69A5B5DF2E4}" destId="{FF23F98A-BAEA-42A1-8879-1A19CEDF8B43}" srcOrd="1" destOrd="0" parTransId="{D8A4C0D1-6BB4-49D1-AAEB-87A9252BFE3B}" sibTransId="{51ABFD79-3B9C-4DAE-AF6C-35DEFE9FA5B2}"/>
    <dgm:cxn modelId="{20DB25F7-5406-470B-88FB-BC0F5DC5D17D}" srcId="{06269DBE-BF87-4FE8-9058-E69A5B5DF2E4}" destId="{74F78CB8-A978-4BB7-97D7-75185C5E4C1A}" srcOrd="0" destOrd="0" parTransId="{F27B2715-075F-490A-9A54-3750FEC85724}" sibTransId="{C379B628-A7EB-4ECA-8145-0E6A294CF163}"/>
    <dgm:cxn modelId="{F92F2144-BDB9-4F25-AC92-09CDC621CC38}" type="presOf" srcId="{BB170917-8013-49EB-B103-75B238084AC7}" destId="{BAD778FD-A08A-4467-A304-0F96FC976773}" srcOrd="1" destOrd="0" presId="urn:microsoft.com/office/officeart/2005/8/layout/process5"/>
    <dgm:cxn modelId="{1F3DEA38-2A44-4E92-A93B-9D79A12D758D}" type="presOf" srcId="{DF3C679D-7FCB-4B66-94A2-6718F44815CD}" destId="{ABF65BA5-AEA5-4B13-9E46-5250621A6842}" srcOrd="0" destOrd="0" presId="urn:microsoft.com/office/officeart/2005/8/layout/process5"/>
    <dgm:cxn modelId="{5EBE9370-BA58-4FD0-B069-54D3FBC23634}" type="presOf" srcId="{BB632D1B-D78D-4C2C-B700-50B0264C79E5}" destId="{2C420808-32CA-4084-9300-DACD3D50C522}" srcOrd="1" destOrd="0" presId="urn:microsoft.com/office/officeart/2005/8/layout/process5"/>
    <dgm:cxn modelId="{871B3C30-987A-48D4-A66F-34A92DF520E9}" srcId="{06269DBE-BF87-4FE8-9058-E69A5B5DF2E4}" destId="{1C9507FE-B4A0-4801-B121-801533E06717}" srcOrd="3" destOrd="0" parTransId="{FC69D585-8D12-42DB-95ED-CA2543768218}" sibTransId="{4EEFC62F-0488-4197-A470-FCB611917B6B}"/>
    <dgm:cxn modelId="{8C56B396-B805-4058-B05F-932C605EA594}" type="presOf" srcId="{81774A84-3B99-4F77-AA4E-618E8D97DA6A}" destId="{B28DE537-831B-48C7-9257-78D0EC73C6E7}" srcOrd="0" destOrd="0" presId="urn:microsoft.com/office/officeart/2005/8/layout/process5"/>
    <dgm:cxn modelId="{BE803CFF-0AF6-4F8D-96D7-E2E7DEC9538C}" type="presOf" srcId="{BB632D1B-D78D-4C2C-B700-50B0264C79E5}" destId="{46F4214E-6728-4F09-A8C0-80140F43994C}" srcOrd="0" destOrd="0" presId="urn:microsoft.com/office/officeart/2005/8/layout/process5"/>
    <dgm:cxn modelId="{5B06A475-5447-40BB-85D1-9D7DC8124C8A}" type="presOf" srcId="{BB170917-8013-49EB-B103-75B238084AC7}" destId="{37EA9D19-9D1A-4DB2-A7F0-C411E1BB107D}" srcOrd="0" destOrd="0" presId="urn:microsoft.com/office/officeart/2005/8/layout/process5"/>
    <dgm:cxn modelId="{2FB65E2C-B997-41FA-899C-EB9FD3979FFD}" srcId="{06269DBE-BF87-4FE8-9058-E69A5B5DF2E4}" destId="{0202771F-0346-4EAA-AC8D-A646015388F3}" srcOrd="2" destOrd="0" parTransId="{BA000550-BA69-40E4-BE9A-A3420F81CC1F}" sibTransId="{BB170917-8013-49EB-B103-75B238084AC7}"/>
    <dgm:cxn modelId="{85F35C48-CA9F-4378-8891-BF36577049FE}" srcId="{06269DBE-BF87-4FE8-9058-E69A5B5DF2E4}" destId="{81774A84-3B99-4F77-AA4E-618E8D97DA6A}" srcOrd="4" destOrd="0" parTransId="{C15FC8C4-481E-4FE1-8CA2-4C1167482E66}" sibTransId="{BB632D1B-D78D-4C2C-B700-50B0264C79E5}"/>
    <dgm:cxn modelId="{70DFB05C-CD12-4147-9A69-97049D11B965}" type="presOf" srcId="{FF23F98A-BAEA-42A1-8879-1A19CEDF8B43}" destId="{87494B6E-5214-4A26-8B30-2F5032A17667}" srcOrd="0" destOrd="0" presId="urn:microsoft.com/office/officeart/2005/8/layout/process5"/>
    <dgm:cxn modelId="{BE7A9A9E-8B77-438F-9B1D-D142C2452A93}" type="presOf" srcId="{C379B628-A7EB-4ECA-8145-0E6A294CF163}" destId="{E79B59CF-FD23-41FF-A990-8DD713F98B6C}" srcOrd="0" destOrd="0" presId="urn:microsoft.com/office/officeart/2005/8/layout/process5"/>
    <dgm:cxn modelId="{34B16F32-1B01-430D-B86A-D9C251423E89}" type="presOf" srcId="{74F78CB8-A978-4BB7-97D7-75185C5E4C1A}" destId="{95B2E5E3-ED48-4835-9B60-09B18359C4F1}" srcOrd="0" destOrd="0" presId="urn:microsoft.com/office/officeart/2005/8/layout/process5"/>
    <dgm:cxn modelId="{125E67CA-2110-4997-9911-3857A2502DB1}" srcId="{06269DBE-BF87-4FE8-9058-E69A5B5DF2E4}" destId="{16EC36C0-184D-471A-8C30-CA1D34C4E13B}" srcOrd="7" destOrd="0" parTransId="{51BD1DFA-1892-4914-9C93-420287250771}" sibTransId="{31356391-7BF1-42AA-887C-A85F734C5254}"/>
    <dgm:cxn modelId="{6E7EF1C5-6861-43A0-9DED-31E6AE5BE690}" type="presOf" srcId="{51ABFD79-3B9C-4DAE-AF6C-35DEFE9FA5B2}" destId="{9DCE256A-5E10-4EE8-99D3-69B5A97BE551}" srcOrd="0" destOrd="0" presId="urn:microsoft.com/office/officeart/2005/8/layout/process5"/>
    <dgm:cxn modelId="{6A5E5A83-CE0C-47D1-8E71-48131375D78C}" srcId="{06269DBE-BF87-4FE8-9058-E69A5B5DF2E4}" destId="{DF3C679D-7FCB-4B66-94A2-6718F44815CD}" srcOrd="6" destOrd="0" parTransId="{4A741762-93DB-44BF-AA7F-31C11FF5277B}" sibTransId="{FC74AC9C-51A3-4735-9D2B-500B885A9ECF}"/>
    <dgm:cxn modelId="{E5C0690B-D620-453C-8164-7319F95147C4}" type="presOf" srcId="{FC74AC9C-51A3-4735-9D2B-500B885A9ECF}" destId="{FBE7D131-EC67-4332-A72D-6C2D0B20C7CB}" srcOrd="1" destOrd="0" presId="urn:microsoft.com/office/officeart/2005/8/layout/process5"/>
    <dgm:cxn modelId="{E805EDBE-3011-4359-A3D5-8F80CD7DDBAF}" srcId="{06269DBE-BF87-4FE8-9058-E69A5B5DF2E4}" destId="{CEDF6F82-2592-4DD8-8431-9FEDE6D86071}" srcOrd="5" destOrd="0" parTransId="{39E4EC34-A72A-49E2-8061-ED1704E7F053}" sibTransId="{616CE6D4-2975-4913-AFDC-FC75F5C92C17}"/>
    <dgm:cxn modelId="{48490810-BCEF-4780-831F-2EF2E14A7E9F}" type="presOf" srcId="{CEDF6F82-2592-4DD8-8431-9FEDE6D86071}" destId="{7300F7A1-9613-43E9-9886-5F9888E07075}" srcOrd="0" destOrd="0" presId="urn:microsoft.com/office/officeart/2005/8/layout/process5"/>
    <dgm:cxn modelId="{2C0109A6-B969-4A95-B969-DD54B9635267}" type="presParOf" srcId="{AABE9EEA-6207-4572-9C5D-A760D3AD33F3}" destId="{95B2E5E3-ED48-4835-9B60-09B18359C4F1}" srcOrd="0" destOrd="0" presId="urn:microsoft.com/office/officeart/2005/8/layout/process5"/>
    <dgm:cxn modelId="{974BA149-2E2C-4865-8F9B-0801D30A9E64}" type="presParOf" srcId="{AABE9EEA-6207-4572-9C5D-A760D3AD33F3}" destId="{E79B59CF-FD23-41FF-A990-8DD713F98B6C}" srcOrd="1" destOrd="0" presId="urn:microsoft.com/office/officeart/2005/8/layout/process5"/>
    <dgm:cxn modelId="{7BF1DA5C-87F2-4932-9DB5-6865FFC82829}" type="presParOf" srcId="{E79B59CF-FD23-41FF-A990-8DD713F98B6C}" destId="{1F8D3327-5BB1-420A-8748-41C17C9E4DCD}" srcOrd="0" destOrd="0" presId="urn:microsoft.com/office/officeart/2005/8/layout/process5"/>
    <dgm:cxn modelId="{F87FB2C1-7984-4015-9FCE-5FFE3006CB1D}" type="presParOf" srcId="{AABE9EEA-6207-4572-9C5D-A760D3AD33F3}" destId="{87494B6E-5214-4A26-8B30-2F5032A17667}" srcOrd="2" destOrd="0" presId="urn:microsoft.com/office/officeart/2005/8/layout/process5"/>
    <dgm:cxn modelId="{72F13C0B-9A95-423D-BE84-BC9F8E4E1AEC}" type="presParOf" srcId="{AABE9EEA-6207-4572-9C5D-A760D3AD33F3}" destId="{9DCE256A-5E10-4EE8-99D3-69B5A97BE551}" srcOrd="3" destOrd="0" presId="urn:microsoft.com/office/officeart/2005/8/layout/process5"/>
    <dgm:cxn modelId="{972857C6-938D-48DB-9FAA-E6746D9669D9}" type="presParOf" srcId="{9DCE256A-5E10-4EE8-99D3-69B5A97BE551}" destId="{88772BA6-223E-403A-A58F-9FBB33B7C241}" srcOrd="0" destOrd="0" presId="urn:microsoft.com/office/officeart/2005/8/layout/process5"/>
    <dgm:cxn modelId="{A14693B2-0DFB-4A54-8CF9-28A34B9EE92C}" type="presParOf" srcId="{AABE9EEA-6207-4572-9C5D-A760D3AD33F3}" destId="{A4EC8A9B-EAE9-46F8-AB54-7CC650365590}" srcOrd="4" destOrd="0" presId="urn:microsoft.com/office/officeart/2005/8/layout/process5"/>
    <dgm:cxn modelId="{BAEFD933-7D9A-4614-BC6A-26EB4C735472}" type="presParOf" srcId="{AABE9EEA-6207-4572-9C5D-A760D3AD33F3}" destId="{37EA9D19-9D1A-4DB2-A7F0-C411E1BB107D}" srcOrd="5" destOrd="0" presId="urn:microsoft.com/office/officeart/2005/8/layout/process5"/>
    <dgm:cxn modelId="{81419738-2AD8-4329-9A2D-3D7F7C5C791B}" type="presParOf" srcId="{37EA9D19-9D1A-4DB2-A7F0-C411E1BB107D}" destId="{BAD778FD-A08A-4467-A304-0F96FC976773}" srcOrd="0" destOrd="0" presId="urn:microsoft.com/office/officeart/2005/8/layout/process5"/>
    <dgm:cxn modelId="{570DA790-D541-41DB-9850-9E6DAAD1D27A}" type="presParOf" srcId="{AABE9EEA-6207-4572-9C5D-A760D3AD33F3}" destId="{A6A7C6E2-DC18-4231-90C4-F80AC3D26912}" srcOrd="6" destOrd="0" presId="urn:microsoft.com/office/officeart/2005/8/layout/process5"/>
    <dgm:cxn modelId="{E08BC0F7-A5EE-4BD1-B57E-47390BF53B0B}" type="presParOf" srcId="{AABE9EEA-6207-4572-9C5D-A760D3AD33F3}" destId="{AD219180-FA54-4B30-8CE8-6ED100787422}" srcOrd="7" destOrd="0" presId="urn:microsoft.com/office/officeart/2005/8/layout/process5"/>
    <dgm:cxn modelId="{EC1A7844-3209-4652-91BD-88D1651C152D}" type="presParOf" srcId="{AD219180-FA54-4B30-8CE8-6ED100787422}" destId="{0824EB8C-7190-458D-9D14-6C12C38487AE}" srcOrd="0" destOrd="0" presId="urn:microsoft.com/office/officeart/2005/8/layout/process5"/>
    <dgm:cxn modelId="{09870922-62D6-47EF-A558-4AEF63A08507}" type="presParOf" srcId="{AABE9EEA-6207-4572-9C5D-A760D3AD33F3}" destId="{B28DE537-831B-48C7-9257-78D0EC73C6E7}" srcOrd="8" destOrd="0" presId="urn:microsoft.com/office/officeart/2005/8/layout/process5"/>
    <dgm:cxn modelId="{A2FDE96B-9D14-477E-9897-174761947F89}" type="presParOf" srcId="{AABE9EEA-6207-4572-9C5D-A760D3AD33F3}" destId="{46F4214E-6728-4F09-A8C0-80140F43994C}" srcOrd="9" destOrd="0" presId="urn:microsoft.com/office/officeart/2005/8/layout/process5"/>
    <dgm:cxn modelId="{E064E10C-4402-4B03-9A66-24BFE9E4F240}" type="presParOf" srcId="{46F4214E-6728-4F09-A8C0-80140F43994C}" destId="{2C420808-32CA-4084-9300-DACD3D50C522}" srcOrd="0" destOrd="0" presId="urn:microsoft.com/office/officeart/2005/8/layout/process5"/>
    <dgm:cxn modelId="{8ACB9D5C-1823-4470-A391-0F4DE020D82D}" type="presParOf" srcId="{AABE9EEA-6207-4572-9C5D-A760D3AD33F3}" destId="{7300F7A1-9613-43E9-9886-5F9888E07075}" srcOrd="10" destOrd="0" presId="urn:microsoft.com/office/officeart/2005/8/layout/process5"/>
    <dgm:cxn modelId="{64BD944E-42BD-4BEB-BDF0-DF95D8E50B3F}" type="presParOf" srcId="{AABE9EEA-6207-4572-9C5D-A760D3AD33F3}" destId="{F82CB028-A0C0-4D79-A522-DACECA4A837C}" srcOrd="11" destOrd="0" presId="urn:microsoft.com/office/officeart/2005/8/layout/process5"/>
    <dgm:cxn modelId="{9FBE61D4-0892-4586-B36E-D265E8925394}" type="presParOf" srcId="{F82CB028-A0C0-4D79-A522-DACECA4A837C}" destId="{1A99D81E-AD9E-4481-B776-0B2E3640F9B0}" srcOrd="0" destOrd="0" presId="urn:microsoft.com/office/officeart/2005/8/layout/process5"/>
    <dgm:cxn modelId="{98C86B99-4A9F-458C-A40E-6B13C7963168}" type="presParOf" srcId="{AABE9EEA-6207-4572-9C5D-A760D3AD33F3}" destId="{ABF65BA5-AEA5-4B13-9E46-5250621A6842}" srcOrd="12" destOrd="0" presId="urn:microsoft.com/office/officeart/2005/8/layout/process5"/>
    <dgm:cxn modelId="{117FF96A-395A-4186-96A8-DE4773AA4D31}" type="presParOf" srcId="{AABE9EEA-6207-4572-9C5D-A760D3AD33F3}" destId="{448A24E5-C11C-46DC-B4A6-2D6FAEF4B04F}" srcOrd="13" destOrd="0" presId="urn:microsoft.com/office/officeart/2005/8/layout/process5"/>
    <dgm:cxn modelId="{DF849756-0A09-48FA-8AC4-46F2B885E787}" type="presParOf" srcId="{448A24E5-C11C-46DC-B4A6-2D6FAEF4B04F}" destId="{FBE7D131-EC67-4332-A72D-6C2D0B20C7CB}" srcOrd="0" destOrd="0" presId="urn:microsoft.com/office/officeart/2005/8/layout/process5"/>
    <dgm:cxn modelId="{AF09A551-A0DD-4160-9BA5-8410EF2E9963}" type="presParOf" srcId="{AABE9EEA-6207-4572-9C5D-A760D3AD33F3}" destId="{A429631B-FA07-44F7-8529-14A4A9FA2EE3}" srcOrd="1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E3037-E7BA-41F5-96D7-380AC6C96CF6}">
      <dsp:nvSpPr>
        <dsp:cNvPr id="0" name=""/>
        <dsp:cNvSpPr/>
      </dsp:nvSpPr>
      <dsp:spPr>
        <a:xfrm>
          <a:off x="4016947" y="935972"/>
          <a:ext cx="2479862" cy="247982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41E53A-3626-4ED2-A54D-2656045273B5}">
      <dsp:nvSpPr>
        <dsp:cNvPr id="0" name=""/>
        <dsp:cNvSpPr/>
      </dsp:nvSpPr>
      <dsp:spPr>
        <a:xfrm>
          <a:off x="4099572" y="1018647"/>
          <a:ext cx="2314060" cy="23144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/>
            <a:t>Knowing how to scaffold!</a:t>
          </a:r>
          <a:endParaRPr lang="en-US" sz="3100" kern="1200" dirty="0"/>
        </a:p>
      </dsp:txBody>
      <dsp:txXfrm>
        <a:off x="4430624" y="1349349"/>
        <a:ext cx="1653058" cy="1653072"/>
      </dsp:txXfrm>
    </dsp:sp>
    <dsp:sp modelId="{84C08A88-A59D-4339-B7A8-7F56695497AD}">
      <dsp:nvSpPr>
        <dsp:cNvPr id="0" name=""/>
        <dsp:cNvSpPr/>
      </dsp:nvSpPr>
      <dsp:spPr>
        <a:xfrm rot="2700000">
          <a:off x="1454693" y="935696"/>
          <a:ext cx="2479944" cy="2479944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A1D23D-79EF-4F94-86EC-9751BF9DDD5B}">
      <dsp:nvSpPr>
        <dsp:cNvPr id="0" name=""/>
        <dsp:cNvSpPr/>
      </dsp:nvSpPr>
      <dsp:spPr>
        <a:xfrm>
          <a:off x="1537635" y="1018647"/>
          <a:ext cx="2314060" cy="231447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100" kern="1200" dirty="0"/>
            <a:t>Knowing </a:t>
          </a:r>
          <a:r>
            <a:rPr lang="en-GB" sz="3100" b="1" kern="1200" dirty="0"/>
            <a:t>WHY</a:t>
          </a:r>
          <a:endParaRPr lang="en-US" sz="3100" kern="1200" dirty="0"/>
        </a:p>
      </dsp:txBody>
      <dsp:txXfrm>
        <a:off x="1868136" y="1349349"/>
        <a:ext cx="1653058" cy="165307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B2E5E3-ED48-4835-9B60-09B18359C4F1}">
      <dsp:nvSpPr>
        <dsp:cNvPr id="0" name=""/>
        <dsp:cNvSpPr/>
      </dsp:nvSpPr>
      <dsp:spPr>
        <a:xfrm>
          <a:off x="689267" y="122"/>
          <a:ext cx="2098166" cy="125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Start with the idea/Framework</a:t>
          </a:r>
          <a:endParaRPr lang="en-US" sz="1600" kern="1200" dirty="0"/>
        </a:p>
      </dsp:txBody>
      <dsp:txXfrm>
        <a:off x="726139" y="36994"/>
        <a:ext cx="2024422" cy="1185156"/>
      </dsp:txXfrm>
    </dsp:sp>
    <dsp:sp modelId="{E79B59CF-FD23-41FF-A990-8DD713F98B6C}">
      <dsp:nvSpPr>
        <dsp:cNvPr id="0" name=""/>
        <dsp:cNvSpPr/>
      </dsp:nvSpPr>
      <dsp:spPr>
        <a:xfrm>
          <a:off x="2972072" y="369399"/>
          <a:ext cx="444811" cy="5203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/>
        </a:p>
      </dsp:txBody>
      <dsp:txXfrm>
        <a:off x="2972072" y="473468"/>
        <a:ext cx="311368" cy="312207"/>
      </dsp:txXfrm>
    </dsp:sp>
    <dsp:sp modelId="{87494B6E-5214-4A26-8B30-2F5032A17667}">
      <dsp:nvSpPr>
        <dsp:cNvPr id="0" name=""/>
        <dsp:cNvSpPr/>
      </dsp:nvSpPr>
      <dsp:spPr>
        <a:xfrm>
          <a:off x="3626701" y="122"/>
          <a:ext cx="2098166" cy="125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Research. Get some ideas.</a:t>
          </a:r>
          <a:endParaRPr lang="en-US" sz="1600" kern="1200" dirty="0"/>
        </a:p>
      </dsp:txBody>
      <dsp:txXfrm>
        <a:off x="3663573" y="36994"/>
        <a:ext cx="2024422" cy="1185156"/>
      </dsp:txXfrm>
    </dsp:sp>
    <dsp:sp modelId="{9DCE256A-5E10-4EE8-99D3-69B5A97BE551}">
      <dsp:nvSpPr>
        <dsp:cNvPr id="0" name=""/>
        <dsp:cNvSpPr/>
      </dsp:nvSpPr>
      <dsp:spPr>
        <a:xfrm>
          <a:off x="5909506" y="369399"/>
          <a:ext cx="444811" cy="5203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/>
        </a:p>
      </dsp:txBody>
      <dsp:txXfrm>
        <a:off x="5909506" y="473468"/>
        <a:ext cx="311368" cy="312207"/>
      </dsp:txXfrm>
    </dsp:sp>
    <dsp:sp modelId="{A4EC8A9B-EAE9-46F8-AB54-7CC650365590}">
      <dsp:nvSpPr>
        <dsp:cNvPr id="0" name=""/>
        <dsp:cNvSpPr/>
      </dsp:nvSpPr>
      <dsp:spPr>
        <a:xfrm>
          <a:off x="6564134" y="122"/>
          <a:ext cx="2098166" cy="125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Will it be fun? Can you make it more fun</a:t>
          </a:r>
          <a:r>
            <a:rPr lang="en-US" sz="1600" kern="1200" dirty="0" smtClean="0"/>
            <a:t>? (Authentic contexts?)</a:t>
          </a:r>
          <a:endParaRPr lang="en-US" sz="1600" kern="1200" dirty="0"/>
        </a:p>
      </dsp:txBody>
      <dsp:txXfrm>
        <a:off x="6601006" y="36994"/>
        <a:ext cx="2024422" cy="1185156"/>
      </dsp:txXfrm>
    </dsp:sp>
    <dsp:sp modelId="{37EA9D19-9D1A-4DB2-A7F0-C411E1BB107D}">
      <dsp:nvSpPr>
        <dsp:cNvPr id="0" name=""/>
        <dsp:cNvSpPr/>
      </dsp:nvSpPr>
      <dsp:spPr>
        <a:xfrm rot="5400000">
          <a:off x="7390812" y="1405894"/>
          <a:ext cx="444811" cy="5203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/>
        </a:p>
      </dsp:txBody>
      <dsp:txXfrm rot="-5400000">
        <a:off x="7457115" y="1443661"/>
        <a:ext cx="312207" cy="311368"/>
      </dsp:txXfrm>
    </dsp:sp>
    <dsp:sp modelId="{A6A7C6E2-DC18-4231-90C4-F80AC3D26912}">
      <dsp:nvSpPr>
        <dsp:cNvPr id="0" name=""/>
        <dsp:cNvSpPr/>
      </dsp:nvSpPr>
      <dsp:spPr>
        <a:xfrm>
          <a:off x="6564134" y="2098289"/>
          <a:ext cx="2098166" cy="125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Will it be purposeful?</a:t>
          </a:r>
        </a:p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Link to skills</a:t>
          </a:r>
          <a:endParaRPr lang="en-US" sz="1600" kern="1200" dirty="0"/>
        </a:p>
      </dsp:txBody>
      <dsp:txXfrm>
        <a:off x="6601006" y="2135161"/>
        <a:ext cx="2024422" cy="1185156"/>
      </dsp:txXfrm>
    </dsp:sp>
    <dsp:sp modelId="{AD219180-FA54-4B30-8CE8-6ED100787422}">
      <dsp:nvSpPr>
        <dsp:cNvPr id="0" name=""/>
        <dsp:cNvSpPr/>
      </dsp:nvSpPr>
      <dsp:spPr>
        <a:xfrm rot="10800000">
          <a:off x="5934684" y="2467566"/>
          <a:ext cx="444811" cy="5203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/>
        </a:p>
      </dsp:txBody>
      <dsp:txXfrm rot="10800000">
        <a:off x="6068127" y="2571635"/>
        <a:ext cx="311368" cy="312207"/>
      </dsp:txXfrm>
    </dsp:sp>
    <dsp:sp modelId="{B28DE537-831B-48C7-9257-78D0EC73C6E7}">
      <dsp:nvSpPr>
        <dsp:cNvPr id="0" name=""/>
        <dsp:cNvSpPr/>
      </dsp:nvSpPr>
      <dsp:spPr>
        <a:xfrm>
          <a:off x="3626701" y="2098289"/>
          <a:ext cx="2098166" cy="125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Have you got the resources? Is it expensive?</a:t>
          </a:r>
          <a:endParaRPr lang="en-US" sz="1600" kern="1200" dirty="0"/>
        </a:p>
      </dsp:txBody>
      <dsp:txXfrm>
        <a:off x="3663573" y="2135161"/>
        <a:ext cx="2024422" cy="1185156"/>
      </dsp:txXfrm>
    </dsp:sp>
    <dsp:sp modelId="{46F4214E-6728-4F09-A8C0-80140F43994C}">
      <dsp:nvSpPr>
        <dsp:cNvPr id="0" name=""/>
        <dsp:cNvSpPr/>
      </dsp:nvSpPr>
      <dsp:spPr>
        <a:xfrm rot="10800000">
          <a:off x="2997250" y="2467566"/>
          <a:ext cx="444811" cy="5203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/>
        </a:p>
      </dsp:txBody>
      <dsp:txXfrm rot="10800000">
        <a:off x="3130693" y="2571635"/>
        <a:ext cx="311368" cy="312207"/>
      </dsp:txXfrm>
    </dsp:sp>
    <dsp:sp modelId="{7300F7A1-9613-43E9-9886-5F9888E07075}">
      <dsp:nvSpPr>
        <dsp:cNvPr id="0" name=""/>
        <dsp:cNvSpPr/>
      </dsp:nvSpPr>
      <dsp:spPr>
        <a:xfrm>
          <a:off x="689267" y="2098289"/>
          <a:ext cx="2098166" cy="125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Will it be safe? Can you make it safer? Can it go wrong? Can you reduce risk?</a:t>
          </a:r>
          <a:endParaRPr lang="en-US" sz="1600" kern="1200" dirty="0"/>
        </a:p>
      </dsp:txBody>
      <dsp:txXfrm>
        <a:off x="726139" y="2135161"/>
        <a:ext cx="2024422" cy="1185156"/>
      </dsp:txXfrm>
    </dsp:sp>
    <dsp:sp modelId="{F82CB028-A0C0-4D79-A522-DACECA4A837C}">
      <dsp:nvSpPr>
        <dsp:cNvPr id="0" name=""/>
        <dsp:cNvSpPr/>
      </dsp:nvSpPr>
      <dsp:spPr>
        <a:xfrm rot="5400000">
          <a:off x="1515945" y="3504061"/>
          <a:ext cx="444811" cy="5203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/>
        </a:p>
      </dsp:txBody>
      <dsp:txXfrm rot="-5400000">
        <a:off x="1582248" y="3541828"/>
        <a:ext cx="312207" cy="311368"/>
      </dsp:txXfrm>
    </dsp:sp>
    <dsp:sp modelId="{ABF65BA5-AEA5-4B13-9E46-5250621A6842}">
      <dsp:nvSpPr>
        <dsp:cNvPr id="0" name=""/>
        <dsp:cNvSpPr/>
      </dsp:nvSpPr>
      <dsp:spPr>
        <a:xfrm>
          <a:off x="689267" y="4196456"/>
          <a:ext cx="2098166" cy="125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What are the key questions? Language &amp; Skills required</a:t>
          </a:r>
          <a:r>
            <a:rPr lang="en-US" sz="1600" kern="1200" dirty="0" smtClean="0"/>
            <a:t>? SCAFFOLD!</a:t>
          </a:r>
          <a:endParaRPr lang="en-US" sz="1600" kern="1200" dirty="0"/>
        </a:p>
      </dsp:txBody>
      <dsp:txXfrm>
        <a:off x="726139" y="4233328"/>
        <a:ext cx="2024422" cy="1185156"/>
      </dsp:txXfrm>
    </dsp:sp>
    <dsp:sp modelId="{448A24E5-C11C-46DC-B4A6-2D6FAEF4B04F}">
      <dsp:nvSpPr>
        <dsp:cNvPr id="0" name=""/>
        <dsp:cNvSpPr/>
      </dsp:nvSpPr>
      <dsp:spPr>
        <a:xfrm>
          <a:off x="2972072" y="4565733"/>
          <a:ext cx="444811" cy="520345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1300" kern="1200"/>
        </a:p>
      </dsp:txBody>
      <dsp:txXfrm>
        <a:off x="2972072" y="4669802"/>
        <a:ext cx="311368" cy="312207"/>
      </dsp:txXfrm>
    </dsp:sp>
    <dsp:sp modelId="{A429631B-FA07-44F7-8529-14A4A9FA2EE3}">
      <dsp:nvSpPr>
        <dsp:cNvPr id="0" name=""/>
        <dsp:cNvSpPr/>
      </dsp:nvSpPr>
      <dsp:spPr>
        <a:xfrm>
          <a:off x="3626701" y="4196456"/>
          <a:ext cx="4260453" cy="125890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600" kern="1200" dirty="0" smtClean="0"/>
            <a:t>Upskill yourself. Lead by example. Put science in to YOUR life! Be as inquisitive as your pupils.</a:t>
          </a:r>
          <a:endParaRPr lang="en-US" sz="1600" kern="1200" dirty="0"/>
        </a:p>
      </dsp:txBody>
      <dsp:txXfrm>
        <a:off x="3663573" y="4233328"/>
        <a:ext cx="4186709" cy="11851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layout/CircleProcess">
  <dgm:title val="Circle Process"/>
  <dgm:desc val="Use to show sequential steps in a process. Limited to eleven Level 1 shapes with an unlimited number of Level 2 shapes. Works best with small amounts of text. Unused text does not appear, but remains available if you switch layouts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node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fgAcc0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D8176FF-F5B4-4D45-8779-9F0F455743E8}" type="datetimeFigureOut">
              <a:rPr lang="en-US" smtClean="0"/>
              <a:t>2/17/2020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F7FBCA-4BE8-4FB5-91BD-69C6AC6BDB5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2367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ellow-door.net/blog/how-to-develop-pre-coding-skills-in-the-early-years/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 5.</a:t>
            </a:r>
          </a:p>
          <a:p>
            <a:r>
              <a:rPr lang="en-GB" dirty="0"/>
              <a:t>Foundation phase document 2015 revision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70556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does</a:t>
            </a:r>
            <a:r>
              <a:rPr lang="en-GB" baseline="0" dirty="0"/>
              <a:t> it fit into your everyday lives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87773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Curiosity, explore, observe, communicate, materials, connect properties to use,</a:t>
            </a:r>
            <a:r>
              <a:rPr lang="en-GB" baseline="0" dirty="0" smtClean="0"/>
              <a:t> sequences, patterns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74611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Curiosity, explore, observe, communicate, materials, connect properties to use,</a:t>
            </a:r>
            <a:r>
              <a:rPr lang="en-GB" baseline="0" dirty="0" smtClean="0"/>
              <a:t> sequences, patterns, grow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545063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Curiosity, explore, observe, communicate, materials, connect properties to use,</a:t>
            </a:r>
            <a:r>
              <a:rPr lang="en-GB" baseline="0" dirty="0" smtClean="0"/>
              <a:t> sequences, patterns, grow, instructions, explore computing tech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876941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Cause and effect. Enquiring mind. Cutting. Coordination. How much help will they need?</a:t>
            </a:r>
          </a:p>
          <a:p>
            <a:r>
              <a:rPr lang="en-GB" dirty="0"/>
              <a:t>Does it float? Does it sink? Does it ALWAYS float?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013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From &lt;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https://www.yellow-door.net/blog/how-to-develop-pre-coding-skills-in-the-early-years/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&gt;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698196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Research and design a task that you can share and develop in the lecture.</a:t>
            </a:r>
            <a:r>
              <a:rPr lang="en-GB" baseline="0" dirty="0" smtClean="0"/>
              <a:t> 50 min activity. Groups of 3.</a:t>
            </a:r>
          </a:p>
          <a:p>
            <a:r>
              <a:rPr lang="en-GB" baseline="0" dirty="0" smtClean="0"/>
              <a:t>Find an idea and JAZZ IT UP! Use the library or other.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470724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Take your theme and work in a group of 3 for 40-60mins.</a:t>
            </a:r>
            <a:r>
              <a:rPr lang="en-GB" baseline="0" dirty="0" smtClean="0"/>
              <a:t> Three random groups will be selected to present their idea of a lesson at the end.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F7FBCA-4BE8-4FB5-91BD-69C6AC6BDB5D}" type="slidenum">
              <a:rPr lang="en-US" smtClean="0"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34515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28391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6290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46276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2910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02172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9696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66641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51407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450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8914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8285208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827512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84189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079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9120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3048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2/17/2020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58319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  <p:sldLayoutId id="2147483864" r:id="rId12"/>
    <p:sldLayoutId id="2147483865" r:id="rId13"/>
    <p:sldLayoutId id="2147483866" r:id="rId14"/>
    <p:sldLayoutId id="2147483867" r:id="rId15"/>
    <p:sldLayoutId id="2147483868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flickr.com/photos/devitogustavo/10633004544/in/photolist-hcavny-ahzptz-e9kd2e-8c88xg-7rqdrm-8irnfo-84zyhj-846ocs-abecfu-adg5ua-9ehmgm-e5mnii-7ajf6p-axbvje-frbx43-f1zdpq-gj4au1-9nvxqd-dx5nxl-bvgoc5-9c5ogg-boubq7-98mfdz-eifnk8-axuyxk-9oi3v6-bdtc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personal/l_martin_uwtsd_ac_uk/Documents/Sessions/Foundation%20Phase/MYL_Chap_Worksheets.pdf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hyperlink" Target="https://whel-primo.hosted.exlibrisgroup.com/primo-explore/fulldisplay?docid=TN_eue_39755696&amp;context=Ebsco&amp;vid=44WHELF_UWTSD_VU1&amp;lang=en_US&amp;search_scope=CSCOP_EVERYTHING&amp;adaptor=44WHELF_UWTSD_Ebsco" TargetMode="Externa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hyperlink" Target="https://www.stem.org.uk/teaching-science-through-stories" TargetMode="Externa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6.png"/><Relationship Id="rId4" Type="http://schemas.openxmlformats.org/officeDocument/2006/relationships/notesSlide" Target="../notesSlides/notesSlide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ellow-door.net/products/pre-coding-penguin-resources/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Steering_wheel_ship_1.png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lose up of pages of a book">
            <a:extLst>
              <a:ext uri="{FF2B5EF4-FFF2-40B4-BE49-F238E27FC236}">
                <a16:creationId xmlns:a16="http://schemas.microsoft.com/office/drawing/2014/main" id="{E8B6E499-B9AF-4C9F-9B5A-1EFCE8B402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362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AE48B8D-7A59-42A4-A61B-B66E6063DD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8867" y="1678666"/>
            <a:ext cx="4088190" cy="2369093"/>
          </a:xfrm>
        </p:spPr>
        <p:txBody>
          <a:bodyPr>
            <a:normAutofit/>
          </a:bodyPr>
          <a:lstStyle/>
          <a:p>
            <a:r>
              <a:rPr lang="en-US" sz="4800"/>
              <a:t>Foundation Phase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871044-9D2C-42D1-8B31-E3D6F11C60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335" y="4050831"/>
            <a:ext cx="4079721" cy="1096901"/>
          </a:xfrm>
        </p:spPr>
        <p:txBody>
          <a:bodyPr>
            <a:normAutofit/>
          </a:bodyPr>
          <a:lstStyle/>
          <a:p>
            <a:r>
              <a:rPr lang="en-US" sz="1600" dirty="0"/>
              <a:t>Science</a:t>
            </a:r>
            <a:endParaRPr lang="en-US"/>
          </a:p>
        </p:txBody>
      </p:sp>
      <p:cxnSp>
        <p:nvCxnSpPr>
          <p:cNvPr id="7" name="Straight Connector 9">
            <a:extLst>
              <a:ext uri="{FF2B5EF4-FFF2-40B4-BE49-F238E27FC236}">
                <a16:creationId xmlns:a16="http://schemas.microsoft.com/office/drawing/2014/main" id="{A57C1A16-B8AB-4D99-A195-A38F556A648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11">
            <a:extLst>
              <a:ext uri="{FF2B5EF4-FFF2-40B4-BE49-F238E27FC236}">
                <a16:creationId xmlns:a16="http://schemas.microsoft.com/office/drawing/2014/main" id="{F8A9B20B-D1DD-4573-B5EC-55802951923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ectangle 23">
            <a:extLst>
              <a:ext uri="{FF2B5EF4-FFF2-40B4-BE49-F238E27FC236}">
                <a16:creationId xmlns:a16="http://schemas.microsoft.com/office/drawing/2014/main" id="{66D61E08-70C3-48D8-BEA0-787111DC30D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25">
            <a:extLst>
              <a:ext uri="{FF2B5EF4-FFF2-40B4-BE49-F238E27FC236}">
                <a16:creationId xmlns:a16="http://schemas.microsoft.com/office/drawing/2014/main" id="{FC55298F-0AE5-478E-AD2B-03C2614C583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Isosceles Triangle 24">
            <a:extLst>
              <a:ext uri="{FF2B5EF4-FFF2-40B4-BE49-F238E27FC236}">
                <a16:creationId xmlns:a16="http://schemas.microsoft.com/office/drawing/2014/main" id="{C180E4EA-0B63-4779-A895-7E90E71088F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27">
            <a:extLst>
              <a:ext uri="{FF2B5EF4-FFF2-40B4-BE49-F238E27FC236}">
                <a16:creationId xmlns:a16="http://schemas.microsoft.com/office/drawing/2014/main" id="{CEE01D9D-3DE8-4EED-B0D3-8F3C79CC767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28">
            <a:extLst>
              <a:ext uri="{FF2B5EF4-FFF2-40B4-BE49-F238E27FC236}">
                <a16:creationId xmlns:a16="http://schemas.microsoft.com/office/drawing/2014/main" id="{89AF5CE9-607F-43F4-8983-DCD6DA4051F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29">
            <a:extLst>
              <a:ext uri="{FF2B5EF4-FFF2-40B4-BE49-F238E27FC236}">
                <a16:creationId xmlns:a16="http://schemas.microsoft.com/office/drawing/2014/main" id="{6EEA2DBD-9E1E-4521-8C01-F32AD18A89E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Isosceles Triangle 29">
            <a:extLst>
              <a:ext uri="{FF2B5EF4-FFF2-40B4-BE49-F238E27FC236}">
                <a16:creationId xmlns:a16="http://schemas.microsoft.com/office/drawing/2014/main" id="{15BBD2C1-BA9B-46A9-A27A-33498B169272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2266440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B5BABA-6BFF-4FE1-92EC-96E5906F5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290" y="365760"/>
            <a:ext cx="5997678" cy="1325562"/>
          </a:xfrm>
        </p:spPr>
        <p:txBody>
          <a:bodyPr>
            <a:normAutofit/>
          </a:bodyPr>
          <a:lstStyle/>
          <a:p>
            <a:r>
              <a:rPr lang="en-US" sz="3600" dirty="0">
                <a:latin typeface="Abadi" panose="020B0604020104020204" pitchFamily="34" charset="0"/>
              </a:rPr>
              <a:t>Wonder and Awe!</a:t>
            </a:r>
          </a:p>
        </p:txBody>
      </p:sp>
      <p:pic>
        <p:nvPicPr>
          <p:cNvPr id="4" name="Content Placeholder 3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BCEA7252-4791-4229-BB2C-1379B9EF2F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tretch/>
        </p:blipFill>
        <p:spPr>
          <a:xfrm>
            <a:off x="4529710" y="2517474"/>
            <a:ext cx="5175249" cy="3881437"/>
          </a:xfrm>
        </p:spPr>
      </p:pic>
      <p:pic>
        <p:nvPicPr>
          <p:cNvPr id="8" name="Picture 7" descr="A picture containing indoor, person, young, child&#10;&#10;Description automatically generated">
            <a:extLst>
              <a:ext uri="{FF2B5EF4-FFF2-40B4-BE49-F238E27FC236}">
                <a16:creationId xmlns:a16="http://schemas.microsoft.com/office/drawing/2014/main" id="{E119DF42-AA98-40F3-9F1C-A4DFA5D64A0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419" r="13149" b="16718"/>
          <a:stretch/>
        </p:blipFill>
        <p:spPr>
          <a:xfrm rot="5400000">
            <a:off x="-570957" y="1516076"/>
            <a:ext cx="5928428" cy="3825848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E58DC69-46A3-41A9-84B2-02CB809CDC25}"/>
              </a:ext>
            </a:extLst>
          </p:cNvPr>
          <p:cNvSpPr/>
          <p:nvPr/>
        </p:nvSpPr>
        <p:spPr>
          <a:xfrm>
            <a:off x="4965290" y="983076"/>
            <a:ext cx="44866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 err="1">
                <a:latin typeface="Abadi" panose="020B0604020202020204" pitchFamily="34" charset="0"/>
              </a:rPr>
              <a:t>Rhyfeddod</a:t>
            </a:r>
            <a:r>
              <a:rPr lang="en-GB" sz="3600" dirty="0">
                <a:latin typeface="Abadi" panose="020B0604020202020204" pitchFamily="34" charset="0"/>
              </a:rPr>
              <a:t> ac </a:t>
            </a:r>
            <a:r>
              <a:rPr lang="en-GB" sz="3600" dirty="0" err="1">
                <a:latin typeface="Abadi" panose="020B0604020202020204" pitchFamily="34" charset="0"/>
              </a:rPr>
              <a:t>arswyd</a:t>
            </a:r>
            <a:r>
              <a:rPr lang="en-GB" sz="3600" dirty="0">
                <a:latin typeface="Abadi" panose="020B0604020202020204" pitchFamily="34" charset="0"/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692096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9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B74C7-F10A-4CC7-8054-E6A84FECE3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Pedagogy:</a:t>
            </a:r>
          </a:p>
        </p:txBody>
      </p:sp>
      <p:pic>
        <p:nvPicPr>
          <p:cNvPr id="1026" name="Picture 2" descr="Children will learn in the following ways: &#10;• through the process of experiential learning, which: &#10;— is central to good practice in education for young children &#10;— starts with the children's present or past experience &#10;— encourages curiosity and exploratory play &#10;— provides an opportunity for children to recall and draw upon &#10;their experiences &#10;— requires children to question their learning experiences &#10;— enables children to explore and investigate their learning &#10;environments &#10;— enables children to communicate, interact and talk about what &#10;they want to do ">
            <a:extLst>
              <a:ext uri="{FF2B5EF4-FFF2-40B4-BE49-F238E27FC236}">
                <a16:creationId xmlns:a16="http://schemas.microsoft.com/office/drawing/2014/main" id="{6FA9D22D-4F7D-40A2-AA3C-93394A56C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9506" y="4012369"/>
            <a:ext cx="4733925" cy="2409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B19AF9-29AB-498E-A007-F41920F14A4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2369"/>
          <a:stretch/>
        </p:blipFill>
        <p:spPr>
          <a:xfrm>
            <a:off x="731620" y="1273027"/>
            <a:ext cx="4686300" cy="2409826"/>
          </a:xfrm>
          <a:prstGeom prst="rect">
            <a:avLst/>
          </a:prstGeom>
        </p:spPr>
      </p:pic>
      <p:pic>
        <p:nvPicPr>
          <p:cNvPr id="3" name="Picture 3" descr="A picture containing indoor, table&#10;&#10;Description generated with high confidence">
            <a:extLst>
              <a:ext uri="{FF2B5EF4-FFF2-40B4-BE49-F238E27FC236}">
                <a16:creationId xmlns:a16="http://schemas.microsoft.com/office/drawing/2014/main" id="{15E46828-76EB-4AD9-9BEB-E006A22685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xmlns="" r:id="rId5"/>
              </a:ext>
            </a:extLst>
          </a:blip>
          <a:stretch>
            <a:fillRect/>
          </a:stretch>
        </p:blipFill>
        <p:spPr>
          <a:xfrm>
            <a:off x="5380299" y="1029442"/>
            <a:ext cx="4238264" cy="259027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6225753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D5969-A725-42CC-A339-9D1C1853D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How </a:t>
            </a:r>
            <a:r>
              <a:rPr lang="en-US" dirty="0"/>
              <a:t>did you learn to walk?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4C218-97E3-4872-A4F3-0F91739AF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2952702" cy="436098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endParaRPr lang="en-US" i="1" dirty="0"/>
          </a:p>
          <a:p>
            <a:endParaRPr lang="en-US" i="1" dirty="0"/>
          </a:p>
          <a:p>
            <a:r>
              <a:rPr lang="en-US" i="1" dirty="0"/>
              <a:t>5-10 mins brainstorm and share ideas</a:t>
            </a:r>
            <a:endParaRPr lang="en-US" dirty="0"/>
          </a:p>
          <a:p>
            <a:endParaRPr lang="en-US" i="1" dirty="0"/>
          </a:p>
          <a:p>
            <a:r>
              <a:rPr lang="en-US" i="1" dirty="0"/>
              <a:t>Why and how did you learn to walk?</a:t>
            </a:r>
          </a:p>
        </p:txBody>
      </p:sp>
      <p:pic>
        <p:nvPicPr>
          <p:cNvPr id="4" name="Picture 4" descr="A person holding a baby&#10;&#10;Description generated with very high confidence">
            <a:extLst>
              <a:ext uri="{FF2B5EF4-FFF2-40B4-BE49-F238E27FC236}">
                <a16:creationId xmlns:a16="http://schemas.microsoft.com/office/drawing/2014/main" id="{D5C7B1AC-DF4E-4158-ACE8-F6F64A6E5D2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xmlns="" r:id="rId3"/>
              </a:ext>
            </a:extLst>
          </a:blip>
          <a:stretch>
            <a:fillRect/>
          </a:stretch>
        </p:blipFill>
        <p:spPr>
          <a:xfrm>
            <a:off x="4425386" y="1598649"/>
            <a:ext cx="5125657" cy="395971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09A4724-0E27-4888-9B9C-94CC10DC656E}"/>
              </a:ext>
            </a:extLst>
          </p:cNvPr>
          <p:cNvSpPr txBox="1"/>
          <p:nvPr/>
        </p:nvSpPr>
        <p:spPr>
          <a:xfrm>
            <a:off x="4801563" y="6416977"/>
            <a:ext cx="3968188" cy="568285"/>
          </a:xfrm>
          <a:prstGeom prst="rect">
            <a:avLst/>
          </a:prstGeom>
        </p:spPr>
        <p:txBody>
          <a:bodyPr anchor="t">
            <a:noAutofit/>
          </a:bodyPr>
          <a:lstStyle/>
          <a:p>
            <a:r>
              <a:rPr lang="en-US" sz="1100" dirty="0">
                <a:hlinkClick r:id="rId4"/>
              </a:rPr>
              <a:t>This Photo</a:t>
            </a:r>
            <a:r>
              <a:rPr lang="en-US" sz="1100" dirty="0"/>
              <a:t> by Unknown author is licensed under </a:t>
            </a:r>
            <a:r>
              <a:rPr lang="en-US" sz="1100" dirty="0">
                <a:hlinkClick r:id="rId3"/>
              </a:rPr>
              <a:t>CC BY</a:t>
            </a:r>
            <a:r>
              <a:rPr lang="en-US" sz="11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65959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385" y="427946"/>
            <a:ext cx="3854528" cy="1278466"/>
          </a:xfrm>
        </p:spPr>
        <p:txBody>
          <a:bodyPr>
            <a:noAutofit/>
          </a:bodyPr>
          <a:lstStyle/>
          <a:p>
            <a:r>
              <a:rPr lang="en-GB" sz="2800" dirty="0"/>
              <a:t>HOW TO SUPPORT AN ENQUIRING MIND…</a:t>
            </a:r>
          </a:p>
        </p:txBody>
      </p:sp>
      <p:pic>
        <p:nvPicPr>
          <p:cNvPr id="5" name="Content Placeholder 4" descr="A List Of Questionable Publishers | The Crypto Crew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043" y="2421775"/>
            <a:ext cx="3457575" cy="3688080"/>
          </a:xfrm>
        </p:spPr>
      </p:pic>
      <p:sp>
        <p:nvSpPr>
          <p:cNvPr id="6" name="TextBox 5"/>
          <p:cNvSpPr txBox="1"/>
          <p:nvPr/>
        </p:nvSpPr>
        <p:spPr>
          <a:xfrm>
            <a:off x="3535119" y="1860437"/>
            <a:ext cx="6777643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/>
              <a:t>Answer questions with questions (Socratic questioning)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Base on what they know already (Piaget –Constructivist )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Playful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Safe …no wrong answers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Co-construction / Scaffolding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Learning through </a:t>
            </a:r>
            <a:r>
              <a:rPr lang="en-GB" dirty="0" smtClean="0"/>
              <a:t>discourse (talking)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>
                <a:hlinkClick r:id="rId3"/>
              </a:rPr>
              <a:t>IDEAS</a:t>
            </a:r>
            <a:endParaRPr lang="en-GB" dirty="0"/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86599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2708" y="365760"/>
            <a:ext cx="8573754" cy="1325562"/>
          </a:xfrm>
        </p:spPr>
        <p:txBody>
          <a:bodyPr>
            <a:normAutofit/>
          </a:bodyPr>
          <a:lstStyle/>
          <a:p>
            <a:r>
              <a:rPr lang="en-GB" sz="3200" dirty="0"/>
              <a:t>What makes a teacher different from a playworker?</a:t>
            </a:r>
          </a:p>
        </p:txBody>
      </p:sp>
      <p:graphicFrame>
        <p:nvGraphicFramePr>
          <p:cNvPr id="11" name="Diagram 11">
            <a:extLst>
              <a:ext uri="{FF2B5EF4-FFF2-40B4-BE49-F238E27FC236}">
                <a16:creationId xmlns:a16="http://schemas.microsoft.com/office/drawing/2014/main" id="{95A29FB4-4F3F-40B5-834D-B128904BFB4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85539902"/>
              </p:ext>
            </p:extLst>
          </p:nvPr>
        </p:nvGraphicFramePr>
        <p:xfrm>
          <a:off x="-898735" y="1462269"/>
          <a:ext cx="7437890" cy="43513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7" name="TextBox 56">
            <a:extLst>
              <a:ext uri="{FF2B5EF4-FFF2-40B4-BE49-F238E27FC236}">
                <a16:creationId xmlns:a16="http://schemas.microsoft.com/office/drawing/2014/main" id="{C9AA9ECC-F6D9-49C5-BB49-98DF869B168D}"/>
              </a:ext>
            </a:extLst>
          </p:cNvPr>
          <p:cNvSpPr txBox="1"/>
          <p:nvPr/>
        </p:nvSpPr>
        <p:spPr>
          <a:xfrm>
            <a:off x="5505692" y="2534854"/>
            <a:ext cx="4373300" cy="25423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lvl="1" rtl="0">
              <a:lnSpc>
                <a:spcPct val="150000"/>
              </a:lnSpc>
              <a:buChar char="•"/>
            </a:pPr>
            <a:r>
              <a:rPr lang="en-GB" dirty="0">
                <a:solidFill>
                  <a:srgbClr val="444444"/>
                </a:solidFill>
                <a:latin typeface="Calibri"/>
                <a:ea typeface="Arial"/>
                <a:cs typeface="Arial"/>
              </a:rPr>
              <a:t>Sustained and shared thinking</a:t>
            </a:r>
            <a:r>
              <a:rPr lang="en-US" dirty="0">
                <a:solidFill>
                  <a:srgbClr val="444444"/>
                </a:solidFill>
                <a:latin typeface="Calibri"/>
                <a:ea typeface="Arial"/>
                <a:cs typeface="Arial"/>
              </a:rPr>
              <a:t>​</a:t>
            </a:r>
            <a:endParaRPr lang="en-US" dirty="0"/>
          </a:p>
          <a:p>
            <a:pPr lvl="1" rtl="0">
              <a:lnSpc>
                <a:spcPct val="150000"/>
              </a:lnSpc>
              <a:buChar char="•"/>
            </a:pPr>
            <a:r>
              <a:rPr lang="en-GB" dirty="0">
                <a:solidFill>
                  <a:srgbClr val="444444"/>
                </a:solidFill>
                <a:latin typeface="Calibri"/>
                <a:ea typeface="Arial"/>
                <a:cs typeface="Arial"/>
                <a:hlinkClick r:id="rId7"/>
              </a:rPr>
              <a:t>Conceptualising progression in the pedagogy of play and sustained shared thinking in early childhood education: A Vygotskian perspective.</a:t>
            </a:r>
            <a:r>
              <a:rPr lang="en-US" dirty="0">
                <a:solidFill>
                  <a:srgbClr val="444444"/>
                </a:solidFill>
                <a:latin typeface="Calibri"/>
                <a:ea typeface="Arial"/>
                <a:cs typeface="Arial"/>
              </a:rPr>
              <a:t>​</a:t>
            </a:r>
          </a:p>
          <a:p>
            <a:pPr lvl="1">
              <a:lnSpc>
                <a:spcPct val="150000"/>
              </a:lnSpc>
              <a:buChar char="•"/>
            </a:pPr>
            <a:r>
              <a:rPr lang="en-US" dirty="0">
                <a:solidFill>
                  <a:srgbClr val="444444"/>
                </a:solidFill>
                <a:latin typeface="Calibri"/>
                <a:cs typeface="Arial"/>
              </a:rPr>
              <a:t>And ...</a:t>
            </a:r>
          </a:p>
        </p:txBody>
      </p:sp>
    </p:spTree>
    <p:extLst>
      <p:ext uri="{BB962C8B-B14F-4D97-AF65-F5344CB8AC3E}">
        <p14:creationId xmlns:p14="http://schemas.microsoft.com/office/powerpoint/2010/main" val="20102645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7804" y="365760"/>
            <a:ext cx="5480858" cy="1325562"/>
          </a:xfrm>
        </p:spPr>
        <p:txBody>
          <a:bodyPr/>
          <a:lstStyle/>
          <a:p>
            <a:r>
              <a:rPr lang="en-GB" dirty="0"/>
              <a:t>Teaching through stories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>
          <a:xfrm>
            <a:off x="504305" y="1713655"/>
            <a:ext cx="5238127" cy="73152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>
                <a:hlinkClick r:id="rId2"/>
              </a:rPr>
              <a:t>https://www.stem.org.uk/teaching-science-through-stories</a:t>
            </a:r>
            <a:endParaRPr lang="en-GB" u="sng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04305" y="2507550"/>
            <a:ext cx="5238127" cy="1155592"/>
          </a:xfrm>
        </p:spPr>
        <p:txBody>
          <a:bodyPr/>
          <a:lstStyle/>
          <a:p>
            <a:r>
              <a:rPr lang="en-GB" b="1" dirty="0"/>
              <a:t>Jack and the Beanstalk. Take 10 </a:t>
            </a:r>
            <a:r>
              <a:rPr lang="en-GB" b="1" dirty="0" err="1"/>
              <a:t>mins</a:t>
            </a:r>
            <a:r>
              <a:rPr lang="en-GB" b="1" dirty="0"/>
              <a:t> to brainstorm how this can become a “Science &amp; Tech” task</a:t>
            </a:r>
          </a:p>
        </p:txBody>
      </p:sp>
      <p:pic>
        <p:nvPicPr>
          <p:cNvPr id="4" name="Picture 3" descr="Jack and the Beanstalk | Teaching Children Philosophy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08192" y="404553"/>
            <a:ext cx="4875692" cy="5807785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620683" y="3474720"/>
            <a:ext cx="4660250" cy="29467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 sunflowers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Make plant pots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Seed sorting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Do plants need soil to grow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Identifying bulbs and seeds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 a plant from a cutting/ runner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 crops (</a:t>
            </a:r>
            <a:r>
              <a:rPr lang="en-GB" dirty="0" err="1"/>
              <a:t>Sq</a:t>
            </a:r>
            <a:r>
              <a:rPr lang="en-GB" dirty="0"/>
              <a:t> foot garden)</a:t>
            </a:r>
          </a:p>
        </p:txBody>
      </p:sp>
    </p:spTree>
    <p:extLst>
      <p:ext uri="{BB962C8B-B14F-4D97-AF65-F5344CB8AC3E}">
        <p14:creationId xmlns:p14="http://schemas.microsoft.com/office/powerpoint/2010/main" val="823479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79485-FF28-4791-9766-2E49249B7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46" y="365760"/>
            <a:ext cx="8679855" cy="1325562"/>
          </a:xfr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2800" dirty="0"/>
              <a:t>Discuss how </a:t>
            </a:r>
            <a:r>
              <a:rPr lang="en-GB" sz="2800" b="1" dirty="0"/>
              <a:t>you </a:t>
            </a:r>
            <a:r>
              <a:rPr lang="en-GB" sz="2800" dirty="0"/>
              <a:t>may approach the following ideas. </a:t>
            </a:r>
            <a:br>
              <a:rPr lang="en-GB" sz="2800" dirty="0"/>
            </a:br>
            <a:r>
              <a:rPr lang="en-GB" sz="2800" dirty="0"/>
              <a:t>How do they connect to the curriculum (2015)? p41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088F8-4964-422E-8B0C-8D66A288C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891" y="1828800"/>
            <a:ext cx="3114185" cy="4351337"/>
          </a:xfrm>
        </p:spPr>
        <p:txBody>
          <a:bodyPr>
            <a:normAutofit/>
          </a:bodyPr>
          <a:lstStyle/>
          <a:p>
            <a:r>
              <a:rPr lang="en-GB" dirty="0"/>
              <a:t>Sink or float</a:t>
            </a:r>
          </a:p>
          <a:p>
            <a:r>
              <a:rPr lang="en-GB" dirty="0"/>
              <a:t>Will it dissolve</a:t>
            </a:r>
          </a:p>
          <a:p>
            <a:r>
              <a:rPr lang="en-GB" dirty="0"/>
              <a:t>Magnet maze</a:t>
            </a:r>
          </a:p>
          <a:p>
            <a:r>
              <a:rPr lang="en-GB" dirty="0"/>
              <a:t>Discovering magnification</a:t>
            </a:r>
          </a:p>
          <a:p>
            <a:r>
              <a:rPr lang="en-GB" dirty="0"/>
              <a:t>Homemade marble runs</a:t>
            </a:r>
          </a:p>
          <a:p>
            <a:r>
              <a:rPr lang="en-GB" dirty="0"/>
              <a:t>Weather station</a:t>
            </a:r>
          </a:p>
          <a:p>
            <a:r>
              <a:rPr lang="en-GB" dirty="0"/>
              <a:t>How do plants grow</a:t>
            </a:r>
          </a:p>
          <a:p>
            <a:r>
              <a:rPr lang="en-GB" dirty="0"/>
              <a:t>Crazy cornflour slime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860EA8-52E1-4EC4-9653-C7EB52C00FB6}"/>
              </a:ext>
            </a:extLst>
          </p:cNvPr>
          <p:cNvSpPr txBox="1"/>
          <p:nvPr/>
        </p:nvSpPr>
        <p:spPr>
          <a:xfrm>
            <a:off x="4064868" y="1691322"/>
            <a:ext cx="34704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Dough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Slime (</a:t>
            </a:r>
            <a:r>
              <a:rPr lang="en-GB" dirty="0" err="1"/>
              <a:t>oobleck</a:t>
            </a:r>
            <a:r>
              <a:rPr lang="en-GB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Pond dipping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Pooter (bug trap)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Growing/</a:t>
            </a:r>
            <a:r>
              <a:rPr lang="en-GB" dirty="0" err="1"/>
              <a:t>regrowing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Balancing butterfly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Water cycle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Light (shadows)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7502640" y="1650132"/>
            <a:ext cx="3657600" cy="419319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cycles of plants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 of creatures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Mentos and coke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Filtering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Magic dancing milk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Colourful capillary action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16234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279485-FF28-4791-9766-2E49249B7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810" y="365760"/>
            <a:ext cx="8785956" cy="1103714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en-GB" sz="2000" dirty="0"/>
              <a:t>Look at the list again. </a:t>
            </a:r>
            <a:br>
              <a:rPr lang="en-GB" sz="2000" dirty="0"/>
            </a:br>
            <a:r>
              <a:rPr lang="en-GB" sz="2000" dirty="0"/>
              <a:t>Discuss which ones can link to a theme or to other areas of learning </a:t>
            </a:r>
            <a:br>
              <a:rPr lang="en-GB" sz="2000" dirty="0"/>
            </a:br>
            <a:r>
              <a:rPr lang="en-GB" sz="2000" dirty="0"/>
              <a:t>(</a:t>
            </a:r>
            <a:r>
              <a:rPr lang="en-GB" sz="2000" dirty="0" err="1"/>
              <a:t>Curr</a:t>
            </a:r>
            <a:r>
              <a:rPr lang="en-GB" sz="2000" dirty="0"/>
              <a:t> 2022)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088F8-4964-422E-8B0C-8D66A288CC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891" y="1828800"/>
            <a:ext cx="3114185" cy="4351337"/>
          </a:xfrm>
        </p:spPr>
        <p:txBody>
          <a:bodyPr>
            <a:normAutofit/>
          </a:bodyPr>
          <a:lstStyle/>
          <a:p>
            <a:r>
              <a:rPr lang="en-GB" dirty="0"/>
              <a:t>Sink or float</a:t>
            </a:r>
          </a:p>
          <a:p>
            <a:r>
              <a:rPr lang="en-GB" dirty="0"/>
              <a:t>Will it dissolve</a:t>
            </a:r>
          </a:p>
          <a:p>
            <a:r>
              <a:rPr lang="en-GB" dirty="0"/>
              <a:t>Magnet maze</a:t>
            </a:r>
          </a:p>
          <a:p>
            <a:r>
              <a:rPr lang="en-GB" dirty="0"/>
              <a:t>Discovering magnification</a:t>
            </a:r>
          </a:p>
          <a:p>
            <a:r>
              <a:rPr lang="en-GB" dirty="0"/>
              <a:t>Homemade marble runs</a:t>
            </a:r>
          </a:p>
          <a:p>
            <a:r>
              <a:rPr lang="en-GB" dirty="0"/>
              <a:t>Weather station</a:t>
            </a:r>
          </a:p>
          <a:p>
            <a:r>
              <a:rPr lang="en-GB" dirty="0"/>
              <a:t>How do plants grow</a:t>
            </a:r>
          </a:p>
          <a:p>
            <a:r>
              <a:rPr lang="en-GB" dirty="0"/>
              <a:t>Crazy cornflour slime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860EA8-52E1-4EC4-9653-C7EB52C00FB6}"/>
              </a:ext>
            </a:extLst>
          </p:cNvPr>
          <p:cNvSpPr txBox="1"/>
          <p:nvPr/>
        </p:nvSpPr>
        <p:spPr>
          <a:xfrm>
            <a:off x="4064868" y="1691322"/>
            <a:ext cx="347044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Dough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Slime (</a:t>
            </a:r>
            <a:r>
              <a:rPr lang="en-GB" dirty="0" err="1"/>
              <a:t>oobleck</a:t>
            </a:r>
            <a:r>
              <a:rPr lang="en-GB" dirty="0"/>
              <a:t>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Pond dipping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Pooter (bug trap)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Growing/</a:t>
            </a:r>
            <a:r>
              <a:rPr lang="en-GB" dirty="0" err="1"/>
              <a:t>regrowing</a:t>
            </a:r>
            <a:endParaRPr lang="en-GB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Balancing butterfly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Water cycle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Light (shadows)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6875678" y="1862335"/>
            <a:ext cx="3657600" cy="4193199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cycles of plants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Life cycle of creatures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Mentos and coke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Rainbow bubbles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/>
              <a:t>Filtering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Magic dancing milk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Colourful capillary action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6417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8791131" cy="13208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do investigations support the curriculum? (Progression step 1 up to ~age 5)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Scientific Enquiry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75745" y="2967828"/>
            <a:ext cx="3872596" cy="1480286"/>
          </a:xfrm>
          <a:prstGeom prst="rect">
            <a:avLst/>
          </a:prstGeom>
        </p:spPr>
      </p:pic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Design Technology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5088383" y="2810123"/>
            <a:ext cx="3660360" cy="3714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158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8791131" cy="13208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do investigations support the curriculum? (Progression step 1 up to ~age 5)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Biology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Chemistry</a:t>
            </a:r>
            <a:endParaRPr lang="en-GB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75745" y="3032268"/>
            <a:ext cx="3809310" cy="1846498"/>
          </a:xfrm>
          <a:prstGeom prst="rect">
            <a:avLst/>
          </a:prstGeom>
        </p:spPr>
      </p:pic>
      <p:pic>
        <p:nvPicPr>
          <p:cNvPr id="10" name="Content Placeholder 9"/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5088383" y="3042162"/>
            <a:ext cx="4041678" cy="222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77359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609600"/>
            <a:ext cx="8791131" cy="13208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do investigations support the curriculum? (Progression step 1 up to ~age 5)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Physics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Computer Science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27171" y="3097162"/>
            <a:ext cx="3637789" cy="1038285"/>
          </a:xfrm>
          <a:prstGeom prst="rect">
            <a:avLst/>
          </a:prstGeom>
        </p:spPr>
      </p:pic>
      <p:pic>
        <p:nvPicPr>
          <p:cNvPr id="8" name="Content Placeholder 7"/>
          <p:cNvPicPr>
            <a:picLocks noGrp="1" noChangeAspect="1"/>
          </p:cNvPicPr>
          <p:nvPr>
            <p:ph sz="quarter" idx="4"/>
          </p:nvPr>
        </p:nvPicPr>
        <p:blipFill>
          <a:blip r:embed="rId4"/>
          <a:stretch>
            <a:fillRect/>
          </a:stretch>
        </p:blipFill>
        <p:spPr>
          <a:xfrm>
            <a:off x="5088383" y="3097162"/>
            <a:ext cx="3700099" cy="2990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29087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points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677334" y="1474839"/>
            <a:ext cx="8596668" cy="5008552"/>
          </a:xfrm>
        </p:spPr>
        <p:txBody>
          <a:bodyPr>
            <a:normAutofit/>
          </a:bodyPr>
          <a:lstStyle/>
          <a:p>
            <a:r>
              <a:rPr lang="en-GB" dirty="0" smtClean="0"/>
              <a:t>Curiosity</a:t>
            </a:r>
          </a:p>
          <a:p>
            <a:r>
              <a:rPr lang="en-GB" dirty="0" smtClean="0"/>
              <a:t>Explore</a:t>
            </a:r>
          </a:p>
          <a:p>
            <a:r>
              <a:rPr lang="en-GB" dirty="0" smtClean="0"/>
              <a:t>Observe</a:t>
            </a:r>
          </a:p>
          <a:p>
            <a:r>
              <a:rPr lang="en-GB" dirty="0" smtClean="0"/>
              <a:t>Communicate</a:t>
            </a:r>
          </a:p>
          <a:p>
            <a:r>
              <a:rPr lang="en-GB" dirty="0" smtClean="0"/>
              <a:t>Materials</a:t>
            </a:r>
          </a:p>
          <a:p>
            <a:r>
              <a:rPr lang="en-GB" dirty="0" smtClean="0"/>
              <a:t>connect </a:t>
            </a:r>
            <a:r>
              <a:rPr lang="en-GB" dirty="0"/>
              <a:t>properties to </a:t>
            </a:r>
            <a:r>
              <a:rPr lang="en-GB" dirty="0" smtClean="0"/>
              <a:t>use</a:t>
            </a:r>
          </a:p>
          <a:p>
            <a:r>
              <a:rPr lang="en-GB" dirty="0" smtClean="0"/>
              <a:t>Sequences</a:t>
            </a:r>
          </a:p>
          <a:p>
            <a:r>
              <a:rPr lang="en-GB" dirty="0" smtClean="0"/>
              <a:t>Patterns</a:t>
            </a:r>
          </a:p>
          <a:p>
            <a:r>
              <a:rPr lang="en-GB" dirty="0" smtClean="0"/>
              <a:t>Grow</a:t>
            </a:r>
          </a:p>
          <a:p>
            <a:r>
              <a:rPr lang="en-GB" dirty="0" smtClean="0"/>
              <a:t>Instructions</a:t>
            </a:r>
          </a:p>
          <a:p>
            <a:r>
              <a:rPr lang="en-GB" dirty="0" smtClean="0"/>
              <a:t>explore </a:t>
            </a:r>
            <a:r>
              <a:rPr lang="en-GB" dirty="0"/>
              <a:t>computing </a:t>
            </a:r>
            <a:r>
              <a:rPr lang="en-GB" dirty="0" smtClean="0"/>
              <a:t>tech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035665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82CE61-65C9-48CE-B8AD-188947BA7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Cartesian Squid</a:t>
            </a:r>
          </a:p>
        </p:txBody>
      </p:sp>
      <p:pic>
        <p:nvPicPr>
          <p:cNvPr id="4" name="20160228_093911">
            <a:hlinkClick r:id="" action="ppaction://media"/>
            <a:extLst>
              <a:ext uri="{FF2B5EF4-FFF2-40B4-BE49-F238E27FC236}">
                <a16:creationId xmlns:a16="http://schemas.microsoft.com/office/drawing/2014/main" id="{01BBEB7B-D92D-4C3A-B6A6-EB195AE11092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30657" y="1266523"/>
            <a:ext cx="3537873" cy="5402704"/>
          </a:xfrm>
        </p:spPr>
      </p:pic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2521ED5A-FD4A-4FAA-9AFE-5D78F123C3B3}"/>
              </a:ext>
            </a:extLst>
          </p:cNvPr>
          <p:cNvSpPr/>
          <p:nvPr/>
        </p:nvSpPr>
        <p:spPr>
          <a:xfrm>
            <a:off x="6258187" y="365760"/>
            <a:ext cx="3900154" cy="2189527"/>
          </a:xfrm>
          <a:prstGeom prst="cloudCallout">
            <a:avLst>
              <a:gd name="adj1" fmla="val -56707"/>
              <a:gd name="adj2" fmla="val 900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Floating or sinking?</a:t>
            </a:r>
          </a:p>
        </p:txBody>
      </p:sp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1441881C-72C7-4BF3-B9D4-E7BC1F493587}"/>
              </a:ext>
            </a:extLst>
          </p:cNvPr>
          <p:cNvSpPr/>
          <p:nvPr/>
        </p:nvSpPr>
        <p:spPr>
          <a:xfrm>
            <a:off x="6096000" y="4158982"/>
            <a:ext cx="3900154" cy="2189527"/>
          </a:xfrm>
          <a:prstGeom prst="cloudCallout">
            <a:avLst>
              <a:gd name="adj1" fmla="val -73054"/>
              <a:gd name="adj2" fmla="val -999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What skills are being developed?</a:t>
            </a:r>
          </a:p>
        </p:txBody>
      </p:sp>
    </p:spTree>
    <p:extLst>
      <p:ext uri="{BB962C8B-B14F-4D97-AF65-F5344CB8AC3E}">
        <p14:creationId xmlns:p14="http://schemas.microsoft.com/office/powerpoint/2010/main" val="13450226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64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F4444CE-BC8D-4D61-B303-4C05614E62A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2423CA5-E2E1-4789-B759-9906C1C94063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4660126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73772B81-181F-48B7-8826-4D9686D15DF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660127" y="-3"/>
            <a:ext cx="1056745" cy="6858001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0A1A6F-ED66-400F-8788-21CD39025D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754" y="643467"/>
            <a:ext cx="4203045" cy="137560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  <a:latin typeface="Calibri"/>
                <a:cs typeface="Calibri"/>
              </a:rPr>
              <a:t>BOTTOM LINE</a:t>
            </a:r>
            <a:r>
              <a:rPr lang="en-US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E7531A-FAA7-498F-98DB-D1B126DB1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754" y="2160590"/>
            <a:ext cx="4166854" cy="344011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Keep it fun</a:t>
            </a:r>
            <a:r>
              <a:rPr lang="en-US" sz="2400" dirty="0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endParaRPr lang="en-US" sz="240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Increase demand through questioning</a:t>
            </a:r>
            <a:endParaRPr lang="en-GB" sz="2400" dirty="0">
              <a:solidFill>
                <a:schemeClr val="bg1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Make it tactile</a:t>
            </a:r>
            <a:r>
              <a:rPr lang="en-US" sz="2400" dirty="0">
                <a:solidFill>
                  <a:schemeClr val="bg1"/>
                </a:solidFill>
                <a:latin typeface="Calibri"/>
                <a:cs typeface="Calibri"/>
              </a:rPr>
              <a:t> </a:t>
            </a:r>
            <a:endParaRPr lang="en-US" sz="240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Encourage group work</a:t>
            </a:r>
            <a:endParaRPr lang="en-US" sz="2400" dirty="0">
              <a:solidFill>
                <a:schemeClr val="bg1"/>
              </a:solidFill>
              <a:latin typeface="Calibri"/>
              <a:ea typeface="+mn-lt"/>
              <a:cs typeface="Calibri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Create a safe environment to be curious</a:t>
            </a:r>
            <a:endParaRPr lang="en-US" sz="2400" dirty="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spcBef>
                <a:spcPts val="0"/>
              </a:spcBef>
              <a:buChar char="•"/>
            </a:pPr>
            <a:r>
              <a:rPr lang="en-GB" sz="2400" dirty="0">
                <a:solidFill>
                  <a:schemeClr val="bg1"/>
                </a:solidFill>
                <a:latin typeface="Calibri"/>
                <a:cs typeface="Calibri"/>
              </a:rPr>
              <a:t>Don't be afraid to try</a:t>
            </a:r>
          </a:p>
          <a:p>
            <a:endParaRPr lang="en-US">
              <a:solidFill>
                <a:schemeClr val="bg1"/>
              </a:solidFill>
            </a:endParaRPr>
          </a:p>
        </p:txBody>
      </p: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730841EE-0510-4A3E-8662-3376FC19E70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6217616" y="972608"/>
            <a:ext cx="4900269" cy="4900269"/>
          </a:xfrm>
          <a:prstGeom prst="rect">
            <a:avLst/>
          </a:prstGeom>
        </p:spPr>
      </p:pic>
      <p:sp>
        <p:nvSpPr>
          <p:cNvPr id="16" name="Isosceles Triangle 15">
            <a:extLst>
              <a:ext uri="{FF2B5EF4-FFF2-40B4-BE49-F238E27FC236}">
                <a16:creationId xmlns:a16="http://schemas.microsoft.com/office/drawing/2014/main" id="{B2205F6E-03C6-4E92-877C-E2482F6599AA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55696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824569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Knowledge and Understanding of the World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02018" y="2160588"/>
            <a:ext cx="6548002" cy="38814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55013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9" name="Picture 11" descr="Pre-Coding Penguins">
            <a:hlinkClick r:id="rId3"/>
            <a:extLst>
              <a:ext uri="{FF2B5EF4-FFF2-40B4-BE49-F238E27FC236}">
                <a16:creationId xmlns:a16="http://schemas.microsoft.com/office/drawing/2014/main" id="{016A5BA3-41E8-43F8-BFDB-E8315C7A4B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55" r="13524" b="-1"/>
          <a:stretch/>
        </p:blipFill>
        <p:spPr bwMode="auto">
          <a:xfrm>
            <a:off x="322048" y="-1"/>
            <a:ext cx="4551305" cy="3429000"/>
          </a:xfrm>
          <a:custGeom>
            <a:avLst/>
            <a:gdLst>
              <a:gd name="connsiteX0" fmla="*/ 509916 w 4551305"/>
              <a:gd name="connsiteY0" fmla="*/ 0 h 3429000"/>
              <a:gd name="connsiteX1" fmla="*/ 4551305 w 4551305"/>
              <a:gd name="connsiteY1" fmla="*/ 0 h 3429000"/>
              <a:gd name="connsiteX2" fmla="*/ 4551305 w 4551305"/>
              <a:gd name="connsiteY2" fmla="*/ 1 h 3429000"/>
              <a:gd name="connsiteX3" fmla="*/ 3693885 w 4551305"/>
              <a:gd name="connsiteY3" fmla="*/ 1 h 3429000"/>
              <a:gd name="connsiteX4" fmla="*/ 3181696 w 4551305"/>
              <a:gd name="connsiteY4" fmla="*/ 3429000 h 3429000"/>
              <a:gd name="connsiteX5" fmla="*/ 0 w 4551305"/>
              <a:gd name="connsiteY5" fmla="*/ 3429000 h 3429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51305" h="3429000">
                <a:moveTo>
                  <a:pt x="509916" y="0"/>
                </a:moveTo>
                <a:lnTo>
                  <a:pt x="4551305" y="0"/>
                </a:lnTo>
                <a:lnTo>
                  <a:pt x="4551305" y="1"/>
                </a:lnTo>
                <a:lnTo>
                  <a:pt x="3693885" y="1"/>
                </a:lnTo>
                <a:lnTo>
                  <a:pt x="3181696" y="3429000"/>
                </a:lnTo>
                <a:lnTo>
                  <a:pt x="0" y="3429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AC6AB8F-9008-4535-9EDB-F2743FF63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9225" y="609600"/>
            <a:ext cx="5114776" cy="1320800"/>
          </a:xfrm>
        </p:spPr>
        <p:txBody>
          <a:bodyPr>
            <a:normAutofit/>
          </a:bodyPr>
          <a:lstStyle/>
          <a:p>
            <a:r>
              <a:rPr lang="en-GB" dirty="0"/>
              <a:t>ICT Precoding skills</a:t>
            </a:r>
          </a:p>
        </p:txBody>
      </p:sp>
      <p:pic>
        <p:nvPicPr>
          <p:cNvPr id="2057" name="Picture 9" descr="Sorting">
            <a:extLst>
              <a:ext uri="{FF2B5EF4-FFF2-40B4-BE49-F238E27FC236}">
                <a16:creationId xmlns:a16="http://schemas.microsoft.com/office/drawing/2014/main" id="{49D36397-C61E-4CDF-80B7-7388281FBF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70" r="26225" b="2"/>
          <a:stretch/>
        </p:blipFill>
        <p:spPr bwMode="auto">
          <a:xfrm>
            <a:off x="-10633" y="3428999"/>
            <a:ext cx="3514376" cy="3429001"/>
          </a:xfrm>
          <a:custGeom>
            <a:avLst/>
            <a:gdLst>
              <a:gd name="connsiteX0" fmla="*/ 332680 w 3514376"/>
              <a:gd name="connsiteY0" fmla="*/ 0 h 3429001"/>
              <a:gd name="connsiteX1" fmla="*/ 3514376 w 3514376"/>
              <a:gd name="connsiteY1" fmla="*/ 0 h 3429001"/>
              <a:gd name="connsiteX2" fmla="*/ 3002186 w 3514376"/>
              <a:gd name="connsiteY2" fmla="*/ 3429001 h 3429001"/>
              <a:gd name="connsiteX3" fmla="*/ 0 w 3514376"/>
              <a:gd name="connsiteY3" fmla="*/ 3429001 h 3429001"/>
              <a:gd name="connsiteX4" fmla="*/ 0 w 3514376"/>
              <a:gd name="connsiteY4" fmla="*/ 2237155 h 3429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14376" h="3429001">
                <a:moveTo>
                  <a:pt x="332680" y="0"/>
                </a:moveTo>
                <a:lnTo>
                  <a:pt x="3514376" y="0"/>
                </a:lnTo>
                <a:lnTo>
                  <a:pt x="3002186" y="3429001"/>
                </a:lnTo>
                <a:lnTo>
                  <a:pt x="0" y="3429001"/>
                </a:lnTo>
                <a:lnTo>
                  <a:pt x="0" y="223715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61" name="Straight Connector 79">
            <a:extLst>
              <a:ext uri="{FF2B5EF4-FFF2-40B4-BE49-F238E27FC236}">
                <a16:creationId xmlns:a16="http://schemas.microsoft.com/office/drawing/2014/main" id="{B31FD3CE-CE0A-4FD9-967C-4D340CA3788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32012" y="3428999"/>
            <a:ext cx="325116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62" name="Isosceles Triangle 30">
            <a:extLst>
              <a:ext uri="{FF2B5EF4-FFF2-40B4-BE49-F238E27FC236}">
                <a16:creationId xmlns:a16="http://schemas.microsoft.com/office/drawing/2014/main" id="{0663EB55-934F-42EF-80DE-098647DE7A0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80FEB-7268-4EDB-812A-34ADA2D22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59225" y="2160589"/>
            <a:ext cx="5114776" cy="3880773"/>
          </a:xfrm>
        </p:spPr>
        <p:txBody>
          <a:bodyPr>
            <a:normAutofit/>
          </a:bodyPr>
          <a:lstStyle/>
          <a:p>
            <a:r>
              <a:rPr lang="en-GB" dirty="0"/>
              <a:t>Sequencing stories or actions. How to make jelly? Re-tell story</a:t>
            </a:r>
          </a:p>
          <a:p>
            <a:r>
              <a:rPr lang="en-GB" dirty="0"/>
              <a:t>Sort “bugs” to categorise</a:t>
            </a:r>
          </a:p>
          <a:p>
            <a:r>
              <a:rPr lang="en-GB" dirty="0"/>
              <a:t>If…then</a:t>
            </a:r>
          </a:p>
          <a:p>
            <a:r>
              <a:rPr lang="en-GB" dirty="0"/>
              <a:t>Treasure hunts</a:t>
            </a:r>
          </a:p>
          <a:p>
            <a:r>
              <a:rPr lang="en-GB" dirty="0"/>
              <a:t>Solve mazes (trial and error)</a:t>
            </a:r>
          </a:p>
          <a:p>
            <a:r>
              <a:rPr lang="en-GB" dirty="0"/>
              <a:t>Copying sequences.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945065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191" y="3055257"/>
            <a:ext cx="4205352" cy="342546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P41+42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80396" y="119298"/>
            <a:ext cx="7341570" cy="4596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69814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5" name="Picture 4" descr="Family Hike In Autumn Free Stock Photo - Public Domain ...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62"/>
          <a:stretch/>
        </p:blipFill>
        <p:spPr>
          <a:xfrm>
            <a:off x="4269854" y="-1"/>
            <a:ext cx="7922146" cy="6858001"/>
          </a:xfrm>
          <a:custGeom>
            <a:avLst/>
            <a:gdLst>
              <a:gd name="connsiteX0" fmla="*/ 379987 w 7922146"/>
              <a:gd name="connsiteY0" fmla="*/ 0 h 6858001"/>
              <a:gd name="connsiteX1" fmla="*/ 5304971 w 7922146"/>
              <a:gd name="connsiteY1" fmla="*/ 0 h 6858001"/>
              <a:gd name="connsiteX2" fmla="*/ 7065281 w 7922146"/>
              <a:gd name="connsiteY2" fmla="*/ 0 h 6858001"/>
              <a:gd name="connsiteX3" fmla="*/ 7397540 w 7922146"/>
              <a:gd name="connsiteY3" fmla="*/ 0 h 6858001"/>
              <a:gd name="connsiteX4" fmla="*/ 7397540 w 7922146"/>
              <a:gd name="connsiteY4" fmla="*/ 1 h 6858001"/>
              <a:gd name="connsiteX5" fmla="*/ 7922146 w 7922146"/>
              <a:gd name="connsiteY5" fmla="*/ 1 h 6858001"/>
              <a:gd name="connsiteX6" fmla="*/ 7922146 w 7922146"/>
              <a:gd name="connsiteY6" fmla="*/ 6858001 h 6858001"/>
              <a:gd name="connsiteX7" fmla="*/ 7065281 w 7922146"/>
              <a:gd name="connsiteY7" fmla="*/ 6858001 h 6858001"/>
              <a:gd name="connsiteX8" fmla="*/ 7065281 w 7922146"/>
              <a:gd name="connsiteY8" fmla="*/ 6858000 h 6858001"/>
              <a:gd name="connsiteX9" fmla="*/ 5932989 w 7922146"/>
              <a:gd name="connsiteY9" fmla="*/ 6858000 h 6858001"/>
              <a:gd name="connsiteX10" fmla="*/ 5932989 w 7922146"/>
              <a:gd name="connsiteY10" fmla="*/ 6858001 h 6858001"/>
              <a:gd name="connsiteX11" fmla="*/ 27809 w 7922146"/>
              <a:gd name="connsiteY11" fmla="*/ 6858001 h 6858001"/>
              <a:gd name="connsiteX12" fmla="*/ 1803228 w 7922146"/>
              <a:gd name="connsiteY12" fmla="*/ 4521201 h 6858001"/>
              <a:gd name="connsiteX13" fmla="*/ 0 w 7922146"/>
              <a:gd name="connsiteY13" fmla="*/ 0 h 6858001"/>
              <a:gd name="connsiteX14" fmla="*/ 379987 w 7922146"/>
              <a:gd name="connsiteY14" fmla="*/ 0 h 6858001"/>
              <a:gd name="connsiteX15" fmla="*/ 0 w 7922146"/>
              <a:gd name="connsiteY15" fmla="*/ 407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061A8C-0464-48C2-9F32-577525F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3" y="609600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300"/>
              <a:t>Getting pupils out of the classroom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F676F-40F3-491D-BCA2-D0C3819A43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Woodland walks</a:t>
            </a:r>
          </a:p>
          <a:p>
            <a:r>
              <a:rPr lang="en-US"/>
              <a:t>Pond dipping</a:t>
            </a:r>
          </a:p>
          <a:p>
            <a:r>
              <a:rPr lang="en-US"/>
              <a:t>Playground</a:t>
            </a:r>
          </a:p>
          <a:p>
            <a:r>
              <a:rPr lang="en-US"/>
              <a:t>Park</a:t>
            </a:r>
          </a:p>
          <a:p>
            <a:r>
              <a:rPr lang="en-US"/>
              <a:t>Museums</a:t>
            </a:r>
          </a:p>
          <a:p>
            <a:r>
              <a:rPr lang="en-US"/>
              <a:t>Beach</a:t>
            </a:r>
          </a:p>
          <a:p>
            <a:r>
              <a:rPr lang="en-US"/>
              <a:t>Techniquest</a:t>
            </a:r>
          </a:p>
          <a:p>
            <a:r>
              <a:rPr lang="en-US"/>
              <a:t>Bug restaurant</a:t>
            </a:r>
          </a:p>
          <a:p>
            <a:endParaRPr lang="en-US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919292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0BE40E3-5550-4CDD-B4FD-387C33EBF15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71A6B738-E50C-4653-B343-B9D6A5EA2771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498768D6-B28C-40A3-B381-39306F5816D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27C15B9-7795-4321-AB30-DF1DEF65C19E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578EC957-1F3F-4C00-B023-C8725C2171CB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3D642632-BBD5-46D6-A91D-9B2BF68219B7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BF9D518D-AFF5-4DE2-AEE2-0EC15479A9A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14EF979B-B00D-460C-BD56-7EEAFB7E0F98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E40F9A1-6B82-400F-9397-26D1D36F1F0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2EF7DDF1-FF86-4CA4-B08B-8939557EBDB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6D7C1F89-72B2-4FDC-B9E2-04F52D5C504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36734" y="609600"/>
            <a:ext cx="37372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/>
              <a:t>Checklist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09563" y="1398590"/>
            <a:ext cx="5260489" cy="530831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/>
              <a:t>Safety: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Weather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Ratio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Support staff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Parents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Forms?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Pupils (Additional needs?)</a:t>
            </a:r>
          </a:p>
          <a:p>
            <a:pPr>
              <a:lnSpc>
                <a:spcPct val="90000"/>
              </a:lnSpc>
            </a:pPr>
            <a:r>
              <a:rPr lang="en-US" dirty="0"/>
              <a:t>Financial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Cover?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Transportation?</a:t>
            </a:r>
          </a:p>
          <a:p>
            <a:pPr>
              <a:lnSpc>
                <a:spcPct val="90000"/>
              </a:lnSpc>
            </a:pPr>
            <a:r>
              <a:rPr lang="en-US" dirty="0"/>
              <a:t>Admin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Permission? Head. Line manager. More forms</a:t>
            </a:r>
          </a:p>
          <a:p>
            <a:pPr lvl="1">
              <a:lnSpc>
                <a:spcPct val="90000"/>
              </a:lnSpc>
            </a:pPr>
            <a:r>
              <a:rPr lang="en-US" sz="1800" dirty="0"/>
              <a:t>Anything else?</a:t>
            </a:r>
          </a:p>
        </p:txBody>
      </p:sp>
      <p:pic>
        <p:nvPicPr>
          <p:cNvPr id="5" name="Picture 4" descr="File:Tick button image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465" r="8869"/>
          <a:stretch/>
        </p:blipFill>
        <p:spPr>
          <a:xfrm>
            <a:off x="20" y="-1"/>
            <a:ext cx="5394940" cy="6858001"/>
          </a:xfrm>
          <a:custGeom>
            <a:avLst/>
            <a:gdLst>
              <a:gd name="connsiteX0" fmla="*/ 842596 w 5394960"/>
              <a:gd name="connsiteY0" fmla="*/ 0 h 6858000"/>
              <a:gd name="connsiteX1" fmla="*/ 5394960 w 5394960"/>
              <a:gd name="connsiteY1" fmla="*/ 0 h 6858000"/>
              <a:gd name="connsiteX2" fmla="*/ 5394960 w 5394960"/>
              <a:gd name="connsiteY2" fmla="*/ 21851 h 6858000"/>
              <a:gd name="connsiteX3" fmla="*/ 4365943 w 5394960"/>
              <a:gd name="connsiteY3" fmla="*/ 6858000 h 6858000"/>
              <a:gd name="connsiteX4" fmla="*/ 0 w 5394960"/>
              <a:gd name="connsiteY4" fmla="*/ 6858000 h 6858000"/>
              <a:gd name="connsiteX5" fmla="*/ 0 w 5394960"/>
              <a:gd name="connsiteY5" fmla="*/ 566615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68653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Myself and </a:t>
            </a:r>
            <a:r>
              <a:rPr lang="en-GB" b="1" dirty="0" smtClean="0"/>
              <a:t>living things</a:t>
            </a:r>
            <a:r>
              <a:rPr lang="en-GB" b="1" dirty="0"/>
              <a:t/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634121"/>
            <a:ext cx="8230693" cy="4713585"/>
          </a:xfrm>
        </p:spPr>
        <p:txBody>
          <a:bodyPr>
            <a:normAutofit/>
          </a:bodyPr>
          <a:lstStyle/>
          <a:p>
            <a:pPr lvl="0">
              <a:buFont typeface="+mj-lt"/>
              <a:buAutoNum type="arabicPeriod"/>
            </a:pPr>
            <a:r>
              <a:rPr lang="en-GB" b="1" dirty="0" smtClean="0"/>
              <a:t>learn </a:t>
            </a:r>
            <a:r>
              <a:rPr lang="en-GB" b="1" dirty="0"/>
              <a:t>the names and uses of the main external parts of the human body and plants</a:t>
            </a:r>
            <a:endParaRPr lang="en-GB" dirty="0"/>
          </a:p>
          <a:p>
            <a:pPr lvl="0">
              <a:buFont typeface="+mj-lt"/>
              <a:buAutoNum type="arabicPeriod"/>
            </a:pPr>
            <a:r>
              <a:rPr lang="en-GB" b="1" dirty="0"/>
              <a:t>observe differences between animals and plants, different animals, and different plants in order to group them</a:t>
            </a:r>
            <a:endParaRPr lang="en-GB" dirty="0"/>
          </a:p>
          <a:p>
            <a:pPr lvl="0">
              <a:buFont typeface="+mj-lt"/>
              <a:buAutoNum type="arabicPeriod"/>
            </a:pPr>
            <a:r>
              <a:rPr lang="en-GB" b="1" dirty="0"/>
              <a:t>identify the similarities and differences between themselves and other children</a:t>
            </a:r>
            <a:endParaRPr lang="en-GB" dirty="0"/>
          </a:p>
          <a:p>
            <a:pPr lvl="0">
              <a:buFont typeface="+mj-lt"/>
              <a:buAutoNum type="arabicPeriod"/>
            </a:pPr>
            <a:r>
              <a:rPr lang="en-GB" b="1" dirty="0"/>
              <a:t>learn about the senses that humans and other animals have and use to enable them to be aware of the world around them</a:t>
            </a:r>
            <a:endParaRPr lang="en-GB" dirty="0"/>
          </a:p>
          <a:p>
            <a:pPr lvl="0">
              <a:buFont typeface="+mj-lt"/>
              <a:buAutoNum type="arabicPeriod"/>
            </a:pPr>
            <a:r>
              <a:rPr lang="en-GB" b="1" dirty="0"/>
              <a:t>identify some animals and plants that live in the outdoor environment</a:t>
            </a:r>
            <a:endParaRPr lang="en-GB" dirty="0"/>
          </a:p>
          <a:p>
            <a:pPr lvl="0">
              <a:buFont typeface="+mj-lt"/>
              <a:buAutoNum type="arabicPeriod"/>
            </a:pPr>
            <a:r>
              <a:rPr lang="en-GB" b="1" dirty="0"/>
              <a:t>identify the effects the different seasons have on some animals and plants.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3549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Myself and non-living things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Font typeface="+mj-lt"/>
              <a:buAutoNum type="arabicPeriod" startAt="7"/>
            </a:pPr>
            <a:r>
              <a:rPr lang="en-GB" b="1" dirty="0" smtClean="0"/>
              <a:t>experiment </a:t>
            </a:r>
            <a:r>
              <a:rPr lang="en-GB" b="1" dirty="0"/>
              <a:t>with different everyday objects and use their senses to sort them into groups according to simple features</a:t>
            </a:r>
            <a:endParaRPr lang="en-GB" dirty="0"/>
          </a:p>
          <a:p>
            <a:pPr lvl="0">
              <a:buFont typeface="+mj-lt"/>
              <a:buAutoNum type="arabicPeriod" startAt="7"/>
            </a:pPr>
            <a:r>
              <a:rPr lang="en-GB" b="1" dirty="0"/>
              <a:t>experiment with different everyday materials and use their senses to sort them into groups according to simple properties</a:t>
            </a:r>
            <a:endParaRPr lang="en-GB" dirty="0"/>
          </a:p>
          <a:p>
            <a:pPr lvl="0">
              <a:buFont typeface="+mj-lt"/>
              <a:buAutoNum type="arabicPeriod" startAt="7"/>
            </a:pPr>
            <a:r>
              <a:rPr lang="en-GB" b="1" dirty="0"/>
              <a:t>develop an awareness of, and be able to distinguish between, made and natural materials</a:t>
            </a:r>
            <a:endParaRPr lang="en-GB" dirty="0"/>
          </a:p>
          <a:p>
            <a:pPr lvl="0">
              <a:buFont typeface="+mj-lt"/>
              <a:buAutoNum type="arabicPeriod" startAt="7"/>
            </a:pPr>
            <a:r>
              <a:rPr lang="en-GB" b="1" dirty="0"/>
              <a:t>understand how some everyday materials change in shape when stretched, squashed, bent and twisted, and when heated or cooled</a:t>
            </a:r>
            <a:endParaRPr lang="en-GB" dirty="0"/>
          </a:p>
          <a:p>
            <a:pPr lvl="0">
              <a:buFont typeface="+mj-lt"/>
              <a:buAutoNum type="arabicPeriod" startAt="7"/>
            </a:pPr>
            <a:r>
              <a:rPr lang="en-GB" b="1" dirty="0"/>
              <a:t>understand that light comes from a variety of sources, such as the Sun, and that darkness is the absence of light</a:t>
            </a:r>
            <a:endParaRPr lang="en-GB" dirty="0"/>
          </a:p>
          <a:p>
            <a:pPr lvl="0">
              <a:buFont typeface="+mj-lt"/>
              <a:buAutoNum type="arabicPeriod" startAt="7"/>
            </a:pPr>
            <a:r>
              <a:rPr lang="en-GB" b="1" dirty="0"/>
              <a:t>understand that there are many kinds and sources of sound, that sounds travel away from sources and that they are heard when they enter the ear.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247275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09C52-91B7-4F44-AC9F-C15E76F751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Science is a good way of engaging your pupils and to have a bit of fun.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16F481-BB4D-4D70-AE4B-6E43D598B4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61872" y="1828800"/>
            <a:ext cx="4277794" cy="435133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TES</a:t>
            </a:r>
          </a:p>
          <a:p>
            <a:r>
              <a:rPr lang="en-GB" dirty="0"/>
              <a:t>TWINKL</a:t>
            </a:r>
          </a:p>
          <a:p>
            <a:r>
              <a:rPr lang="en-GB" dirty="0"/>
              <a:t>PINTEREST</a:t>
            </a:r>
          </a:p>
          <a:p>
            <a:r>
              <a:rPr lang="en-GB" dirty="0"/>
              <a:t>British Science Week</a:t>
            </a:r>
          </a:p>
          <a:p>
            <a:r>
              <a:rPr lang="en-GB" dirty="0"/>
              <a:t>Gopher Science</a:t>
            </a:r>
          </a:p>
          <a:p>
            <a:r>
              <a:rPr lang="en-GB" dirty="0"/>
              <a:t>Kidspot.AU</a:t>
            </a:r>
          </a:p>
          <a:p>
            <a:r>
              <a:rPr lang="en-GB" dirty="0"/>
              <a:t>Rummage in book shops like works</a:t>
            </a:r>
          </a:p>
          <a:p>
            <a:r>
              <a:rPr lang="en-GB" dirty="0"/>
              <a:t>YouTube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/>
              <a:t>What and How!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3A6D79-A334-41AB-9F4F-A56A41FBE5B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xmlns="" r:id="rId4"/>
              </a:ext>
            </a:extLst>
          </a:blip>
          <a:stretch>
            <a:fillRect/>
          </a:stretch>
        </p:blipFill>
        <p:spPr>
          <a:xfrm>
            <a:off x="6278322" y="1828800"/>
            <a:ext cx="3859529" cy="3862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530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Isosceles Triangle 15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xmlns="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82AF500-452B-459D-88B9-CCD673DF64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Wait!</a:t>
            </a:r>
          </a:p>
        </p:txBody>
      </p:sp>
      <p:pic>
        <p:nvPicPr>
          <p:cNvPr id="6" name="Content Placeholder 5" descr="Pause">
            <a:extLst>
              <a:ext uri="{FF2B5EF4-FFF2-40B4-BE49-F238E27FC236}">
                <a16:creationId xmlns:a16="http://schemas.microsoft.com/office/drawing/2014/main" id="{54BFC17B-065F-419B-BAE6-AD902AB69E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xmlns="" r:embed="rId3"/>
              </a:ext>
            </a:extLst>
          </a:blip>
          <a:stretch>
            <a:fillRect/>
          </a:stretch>
        </p:blipFill>
        <p:spPr>
          <a:xfrm>
            <a:off x="842139" y="2159331"/>
            <a:ext cx="3769831" cy="3769831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783419-A730-49EC-8660-4BE31E9539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60323" y="2160589"/>
            <a:ext cx="4410676" cy="37685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Wingdings 3" charset="2"/>
              <a:buChar char=""/>
            </a:pPr>
            <a:r>
              <a:rPr lang="en-US" dirty="0"/>
              <a:t>Check CLEAPSS</a:t>
            </a:r>
          </a:p>
          <a:p>
            <a:pPr>
              <a:buFont typeface="Wingdings 3" charset="2"/>
              <a:buChar char=""/>
            </a:pPr>
            <a:endParaRPr lang="en-US" dirty="0"/>
          </a:p>
          <a:p>
            <a:r>
              <a:rPr lang="en-GB" dirty="0"/>
              <a:t>Username:  </a:t>
            </a:r>
          </a:p>
          <a:p>
            <a:r>
              <a:rPr lang="en-GB" dirty="0"/>
              <a:t>Password</a:t>
            </a:r>
            <a:r>
              <a:rPr lang="en-GB" dirty="0" smtClean="0"/>
              <a:t>:</a:t>
            </a:r>
            <a:endParaRPr lang="en-GB" dirty="0"/>
          </a:p>
          <a:p>
            <a:r>
              <a:rPr lang="en-GB" dirty="0"/>
              <a:t>What sort of activities require a risk assessment?</a:t>
            </a:r>
          </a:p>
          <a:p>
            <a:r>
              <a:rPr lang="en-GB" dirty="0"/>
              <a:t>What is the worse that could happen?</a:t>
            </a:r>
          </a:p>
          <a:p>
            <a:r>
              <a:rPr lang="en-GB" dirty="0"/>
              <a:t>Can you avoid it?</a:t>
            </a:r>
          </a:p>
          <a:p>
            <a:r>
              <a:rPr lang="en-GB" dirty="0"/>
              <a:t>Can you reduce the chance?</a:t>
            </a:r>
          </a:p>
          <a:p>
            <a:r>
              <a:rPr lang="en-GB" dirty="0"/>
              <a:t>What would you do if it happened?</a:t>
            </a:r>
          </a:p>
        </p:txBody>
      </p:sp>
    </p:spTree>
    <p:extLst>
      <p:ext uri="{BB962C8B-B14F-4D97-AF65-F5344CB8AC3E}">
        <p14:creationId xmlns:p14="http://schemas.microsoft.com/office/powerpoint/2010/main" val="40033894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Planning a science activity</a:t>
            </a:r>
            <a:endParaRPr lang="en-GB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2040982"/>
              </p:ext>
            </p:extLst>
          </p:nvPr>
        </p:nvGraphicFramePr>
        <p:xfrm>
          <a:off x="677333" y="1346477"/>
          <a:ext cx="9351569" cy="54554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892528258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29" ma:contentTypeDescription="Create a new document." ma:contentTypeScope="" ma:versionID="97ba226f25e46d0876ac9fef060d5b77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553c792481ff8a07b24433b109b25fe9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NotebookType" minOccurs="0"/>
                <xsd:element ref="ns3:FolderType" minOccurs="0"/>
                <xsd:element ref="ns3:CultureName" minOccurs="0"/>
                <xsd:element ref="ns3:AppVersion" minOccurs="0"/>
                <xsd:element ref="ns3:TeamsChannelId" minOccurs="0"/>
                <xsd:element ref="ns3:Owner" minOccurs="0"/>
                <xsd:element ref="ns3:Math_Settings" minOccurs="0"/>
                <xsd:element ref="ns3:DefaultSectionNames" minOccurs="0"/>
                <xsd:element ref="ns3:Templates" minOccurs="0"/>
                <xsd:element ref="ns3:Teachers" minOccurs="0"/>
                <xsd:element ref="ns3:Students" minOccurs="0"/>
                <xsd:element ref="ns3:Student_Groups" minOccurs="0"/>
                <xsd:element ref="ns3:Distribution_Groups" minOccurs="0"/>
                <xsd:element ref="ns3:LMS_Mappings" minOccurs="0"/>
                <xsd:element ref="ns3:Invited_Teachers" minOccurs="0"/>
                <xsd:element ref="ns3:Invited_Students" minOccurs="0"/>
                <xsd:element ref="ns3:Self_Registration_Enabled" minOccurs="0"/>
                <xsd:element ref="ns3:Has_Teacher_Only_SectionGroup" minOccurs="0"/>
                <xsd:element ref="ns3:Is_Collaboration_Space_Locked" minOccurs="0"/>
                <xsd:element ref="ns3:IsNotebookLocke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NotebookType" ma:index="17" nillable="true" ma:displayName="Notebook Type" ma:internalName="NotebookType">
      <xsd:simpleType>
        <xsd:restriction base="dms:Text"/>
      </xsd:simpleType>
    </xsd:element>
    <xsd:element name="FolderType" ma:index="18" nillable="true" ma:displayName="Folder Type" ma:internalName="FolderType">
      <xsd:simpleType>
        <xsd:restriction base="dms:Text"/>
      </xsd:simpleType>
    </xsd:element>
    <xsd:element name="CultureName" ma:index="19" nillable="true" ma:displayName="Culture Name" ma:internalName="CultureName">
      <xsd:simpleType>
        <xsd:restriction base="dms:Text"/>
      </xsd:simpleType>
    </xsd:element>
    <xsd:element name="AppVersion" ma:index="20" nillable="true" ma:displayName="App Version" ma:internalName="AppVersion">
      <xsd:simpleType>
        <xsd:restriction base="dms:Text"/>
      </xsd:simpleType>
    </xsd:element>
    <xsd:element name="TeamsChannelId" ma:index="21" nillable="true" ma:displayName="Teams Channel Id" ma:internalName="TeamsChannelId">
      <xsd:simpleType>
        <xsd:restriction base="dms:Text"/>
      </xsd:simpleType>
    </xsd:element>
    <xsd:element name="Owner" ma:index="22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23" nillable="true" ma:displayName="Math Settings" ma:internalName="Math_Settings">
      <xsd:simpleType>
        <xsd:restriction base="dms:Text"/>
      </xsd:simpleType>
    </xsd:element>
    <xsd:element name="DefaultSectionNames" ma:index="24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25" nillable="true" ma:displayName="Templates" ma:internalName="Templates">
      <xsd:simpleType>
        <xsd:restriction base="dms:Note">
          <xsd:maxLength value="255"/>
        </xsd:restriction>
      </xsd:simpleType>
    </xsd:element>
    <xsd:element name="Teachers" ma:index="26" nillable="true" ma:displayName="Teachers" ma:internalName="Teach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s" ma:index="27" nillable="true" ma:displayName="Students" ma:internalName="Student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tudent_Groups" ma:index="28" nillable="true" ma:displayName="Student Groups" ma:internalName="Student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9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30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Teachers" ma:index="31" nillable="true" ma:displayName="Invited Teachers" ma:internalName="Invited_Teachers">
      <xsd:simpleType>
        <xsd:restriction base="dms:Note">
          <xsd:maxLength value="255"/>
        </xsd:restriction>
      </xsd:simpleType>
    </xsd:element>
    <xsd:element name="Invited_Students" ma:index="32" nillable="true" ma:displayName="Invited Students" ma:internalName="Invited_Students">
      <xsd:simpleType>
        <xsd:restriction base="dms:Note">
          <xsd:maxLength value="255"/>
        </xsd:restriction>
      </xsd:simpleType>
    </xsd:element>
    <xsd:element name="Self_Registration_Enabled" ma:index="33" nillable="true" ma:displayName="Self Registration Enabled" ma:internalName="Self_Registration_Enabled">
      <xsd:simpleType>
        <xsd:restriction base="dms:Boolean"/>
      </xsd:simpleType>
    </xsd:element>
    <xsd:element name="Has_Teacher_Only_SectionGroup" ma:index="34" nillable="true" ma:displayName="Has Teacher Only SectionGroup" ma:internalName="Has_Teacher_Only_SectionGroup">
      <xsd:simpleType>
        <xsd:restriction base="dms:Boolean"/>
      </xsd:simpleType>
    </xsd:element>
    <xsd:element name="Is_Collaboration_Space_Locked" ma:index="35" nillable="true" ma:displayName="Is Collaboration Space Locked" ma:internalName="Is_Collaboration_Space_Locked">
      <xsd:simpleType>
        <xsd:restriction base="dms:Boolean"/>
      </xsd:simpleType>
    </xsd:element>
    <xsd:element name="IsNotebookLocked" ma:index="36" nillable="true" ma:displayName="Is Notebook Locked" ma:internalName="IsNotebookLocke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46b8f10f-f56e-4e87-af4a-2384ac144562" xsi:nil="true"/>
    <NotebookType xmlns="46b8f10f-f56e-4e87-af4a-2384ac144562" xsi:nil="true"/>
    <FolderType xmlns="46b8f10f-f56e-4e87-af4a-2384ac144562" xsi:nil="true"/>
    <Students xmlns="46b8f10f-f56e-4e87-af4a-2384ac144562">
      <UserInfo>
        <DisplayName/>
        <AccountId xsi:nil="true"/>
        <AccountType/>
      </UserInfo>
    </Students>
    <Student_Groups xmlns="46b8f10f-f56e-4e87-af4a-2384ac144562">
      <UserInfo>
        <DisplayName/>
        <AccountId xsi:nil="true"/>
        <AccountType/>
      </UserInfo>
    </Student_Groups>
    <TeamsChannelId xmlns="46b8f10f-f56e-4e87-af4a-2384ac144562" xsi:nil="true"/>
    <IsNotebookLocked xmlns="46b8f10f-f56e-4e87-af4a-2384ac144562" xsi:nil="true"/>
    <Distribution_Groups xmlns="46b8f10f-f56e-4e87-af4a-2384ac144562" xsi:nil="true"/>
    <Is_Collaboration_Space_Locked xmlns="46b8f10f-f56e-4e87-af4a-2384ac144562" xsi:nil="true"/>
    <Invited_Teachers xmlns="46b8f10f-f56e-4e87-af4a-2384ac144562" xsi:nil="true"/>
    <Invited_Students xmlns="46b8f10f-f56e-4e87-af4a-2384ac144562" xsi:nil="true"/>
    <Math_Settings xmlns="46b8f10f-f56e-4e87-af4a-2384ac144562" xsi:nil="true"/>
    <Templates xmlns="46b8f10f-f56e-4e87-af4a-2384ac144562" xsi:nil="true"/>
    <Self_Registration_Enabled xmlns="46b8f10f-f56e-4e87-af4a-2384ac144562" xsi:nil="true"/>
    <Has_Teacher_Only_SectionGroup xmlns="46b8f10f-f56e-4e87-af4a-2384ac144562" xsi:nil="true"/>
    <DefaultSectionNames xmlns="46b8f10f-f56e-4e87-af4a-2384ac144562" xsi:nil="true"/>
    <AppVersion xmlns="46b8f10f-f56e-4e87-af4a-2384ac144562" xsi:nil="true"/>
    <Teachers xmlns="46b8f10f-f56e-4e87-af4a-2384ac144562">
      <UserInfo>
        <DisplayName/>
        <AccountId xsi:nil="true"/>
        <AccountType/>
      </UserInfo>
    </Teachers>
    <CultureName xmlns="46b8f10f-f56e-4e87-af4a-2384ac144562" xsi:nil="true"/>
    <Owner xmlns="46b8f10f-f56e-4e87-af4a-2384ac144562">
      <UserInfo>
        <DisplayName/>
        <AccountId xsi:nil="true"/>
        <AccountType/>
      </UserInfo>
    </Owner>
  </documentManagement>
</p:properties>
</file>

<file path=customXml/itemProps1.xml><?xml version="1.0" encoding="utf-8"?>
<ds:datastoreItem xmlns:ds="http://schemas.openxmlformats.org/officeDocument/2006/customXml" ds:itemID="{6B9EBF82-B596-47EF-BFB7-C837CDD100E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E274086-DBC4-4534-ADD1-A99867C702D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BC17B96-44E1-4D27-8275-49488FA5EBD9}">
  <ds:schemaRefs>
    <ds:schemaRef ds:uri="http://schemas.microsoft.com/office/2006/documentManagement/types"/>
    <ds:schemaRef ds:uri="http://purl.org/dc/dcmitype/"/>
    <ds:schemaRef ds:uri="46b8f10f-f56e-4e87-af4a-2384ac144562"/>
    <ds:schemaRef ds:uri="http://purl.org/dc/elements/1.1/"/>
    <ds:schemaRef ds:uri="http://schemas.microsoft.com/office/2006/metadata/properties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921765a0-fcf6-47d1-8ac4-5d670786d758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1184</Words>
  <Application>Microsoft Office PowerPoint</Application>
  <PresentationFormat>Widescreen</PresentationFormat>
  <Paragraphs>227</Paragraphs>
  <Slides>25</Slides>
  <Notes>9</Notes>
  <HiddenSlides>1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Abadi</vt:lpstr>
      <vt:lpstr>Arial</vt:lpstr>
      <vt:lpstr>Calibri</vt:lpstr>
      <vt:lpstr>Trebuchet MS</vt:lpstr>
      <vt:lpstr>Wingdings 3</vt:lpstr>
      <vt:lpstr>Facet</vt:lpstr>
      <vt:lpstr>Foundation Phase </vt:lpstr>
      <vt:lpstr>Wonder and Awe!</vt:lpstr>
      <vt:lpstr>Pedagogy:</vt:lpstr>
      <vt:lpstr>How did you learn to walk?</vt:lpstr>
      <vt:lpstr>HOW TO SUPPORT AN ENQUIRING MIND…</vt:lpstr>
      <vt:lpstr>What makes a teacher different from a playworker?</vt:lpstr>
      <vt:lpstr>Teaching through stories</vt:lpstr>
      <vt:lpstr>Discuss how you may approach the following ideas.  How do they connect to the curriculum (2015)? p41</vt:lpstr>
      <vt:lpstr>Look at the list again.  Discuss which ones can link to a theme or to other areas of learning  (Curr 2022)</vt:lpstr>
      <vt:lpstr>How do investigations support the curriculum? (Progression step 1 up to ~age 5)</vt:lpstr>
      <vt:lpstr>How do investigations support the curriculum? (Progression step 1 up to ~age 5)</vt:lpstr>
      <vt:lpstr>How do investigations support the curriculum? (Progression step 1 up to ~age 5)</vt:lpstr>
      <vt:lpstr>Main points</vt:lpstr>
      <vt:lpstr>Cartesian Squid</vt:lpstr>
      <vt:lpstr>BOTTOM LINE </vt:lpstr>
      <vt:lpstr>Knowledge and Understanding of the World</vt:lpstr>
      <vt:lpstr>ICT Precoding skills</vt:lpstr>
      <vt:lpstr>P41+42</vt:lpstr>
      <vt:lpstr>Getting pupils out of the classroom</vt:lpstr>
      <vt:lpstr>Checklist</vt:lpstr>
      <vt:lpstr>Myself and living things </vt:lpstr>
      <vt:lpstr>Myself and non-living things </vt:lpstr>
      <vt:lpstr>Science is a good way of engaging your pupils and to have a bit of fun.</vt:lpstr>
      <vt:lpstr>Wait!</vt:lpstr>
      <vt:lpstr>Planning a science 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Foundation Phase</dc:title>
  <dc:creator/>
  <cp:lastModifiedBy/>
  <cp:revision>1</cp:revision>
  <dcterms:created xsi:type="dcterms:W3CDTF">2020-01-19T21:48:05Z</dcterms:created>
  <dcterms:modified xsi:type="dcterms:W3CDTF">2020-02-17T15:50:29Z</dcterms:modified>
</cp:coreProperties>
</file>