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58" r:id="rId3"/>
    <p:sldId id="257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C756ED-F152-45C1-9371-FA59580505C5}" v="676" dt="2020-10-05T12:31:21.8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4" d="100"/>
          <a:sy n="74" d="100"/>
        </p:scale>
        <p:origin x="3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14A348-FE78-4AF9-B680-BD892A1A6EE6}" type="datetimeFigureOut">
              <a:rPr lang="en-GB"/>
              <a:t>05/10/2020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A1F56A-1A2F-4240-A142-E660E204E560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808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Do you think this is a positive way to tackle serious crime?</a:t>
            </a:r>
          </a:p>
          <a:p>
            <a:r>
              <a:rPr lang="en-US">
                <a:cs typeface="Calibri"/>
              </a:rPr>
              <a:t>How would you feel if you rceived this letter?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What does it tell us about the way in which the police view these gangs?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1F56A-1A2F-4240-A142-E660E204E560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4781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10/5/2020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xmlns="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xmlns="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7344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10/5/2020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xmlns="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xmlns="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7294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10/5/2020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xmlns="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6753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10/5/2020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xmlns="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50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10/5/2020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xmlns="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362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10/5/2020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xmlns="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xmlns="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9848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10/5/2020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xmlns="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xmlns="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7754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10/5/2020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xmlns="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9443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10/5/2020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xmlns="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7168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10/5/2020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xmlns="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xmlns="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2802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10/5/2020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xmlns="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xmlns="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9621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10/5/2020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629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kilburntimes.co.uk/news/crime-court/brent-police-attacked-for-sending-out-attend-this-meeting-or-be-branded-a-criminal-letters-to-24-men-1-422646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E2CFBC99-FB8F-41F7-A81D-A5288D688D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4B8120AA-8562-4BF1-B78C-3E0470D572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" b="15589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1EF86BFA-9133-4F6B-98BE-1CBB87EB62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2307" y="3666683"/>
            <a:ext cx="12188952" cy="3191317"/>
          </a:xfrm>
          <a:prstGeom prst="rect">
            <a:avLst/>
          </a:prstGeom>
          <a:gradFill>
            <a:gsLst>
              <a:gs pos="42000">
                <a:schemeClr val="bg1">
                  <a:alpha val="23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3630" y="3826292"/>
            <a:ext cx="5257800" cy="1701570"/>
          </a:xfrm>
        </p:spPr>
        <p:txBody>
          <a:bodyPr anchor="b">
            <a:normAutofit/>
          </a:bodyPr>
          <a:lstStyle/>
          <a:p>
            <a:pPr algn="l"/>
            <a:r>
              <a:rPr lang="en-GB" sz="3700">
                <a:cs typeface="Calibri Light"/>
              </a:rPr>
              <a:t>Understanding crime, justice and punishment</a:t>
            </a:r>
            <a:br>
              <a:rPr lang="en-GB" sz="3700">
                <a:cs typeface="Calibri Light"/>
              </a:rPr>
            </a:br>
            <a:r>
              <a:rPr lang="en-GB" sz="3700">
                <a:cs typeface="Calibri Light"/>
              </a:rPr>
              <a:t>Tutorial 3</a:t>
            </a:r>
            <a:endParaRPr lang="en-GB" sz="3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3631" y="5584617"/>
            <a:ext cx="5147960" cy="646785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2000">
                <a:cs typeface="Calibri"/>
              </a:rPr>
              <a:t>Laura Knight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937B405-E9C3-482D-BE9A-3B917E217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haroni"/>
              </a:rPr>
              <a:t>Recap from lecture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FAF8B4C-814C-400C-BF40-866E19602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831901" cy="44492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How does sociological positivism differ from </a:t>
            </a:r>
            <a:r>
              <a:rPr lang="en-GB"/>
              <a:t>biological/psychological positivism?</a:t>
            </a:r>
            <a:endParaRPr lang="en-US"/>
          </a:p>
          <a:p>
            <a:r>
              <a:rPr lang="en-GB"/>
              <a:t>Durkheim: Anomie theory</a:t>
            </a:r>
          </a:p>
          <a:p>
            <a:r>
              <a:rPr lang="en-GB"/>
              <a:t>The Chicago school: Social disorganisation theory</a:t>
            </a:r>
            <a:endParaRPr lang="en-GB" dirty="0"/>
          </a:p>
          <a:p>
            <a:r>
              <a:rPr lang="en-GB"/>
              <a:t>Merton: Social strain theory</a:t>
            </a:r>
          </a:p>
          <a:p>
            <a:r>
              <a:rPr lang="en-GB"/>
              <a:t>Cohen: Subcultural theory</a:t>
            </a:r>
          </a:p>
          <a:p>
            <a:r>
              <a:rPr lang="en-GB"/>
              <a:t>Sutherland: Differential association</a:t>
            </a:r>
          </a:p>
          <a:p>
            <a:r>
              <a:rPr lang="en-GB"/>
              <a:t>Opportunity theory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313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AA5ED585-FEBB-4DAD-84C0-97BEE6C360C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-388933" y="4841194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xmlns="" id="{EF6AC352-A720-4DB3-87CA-A33B0607CA2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8ECBFEF8-9038-4E5E-A5F1-E4DC2303553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xmlns="" id="{82F60C5B-BF10-4CA0-B3CC-B7BECE5417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7497" t="27514" r="10111" b="13377"/>
          <a:stretch/>
        </p:blipFill>
        <p:spPr>
          <a:xfrm>
            <a:off x="2891" y="771708"/>
            <a:ext cx="11090392" cy="5906896"/>
          </a:xfrm>
          <a:custGeom>
            <a:avLst/>
            <a:gdLst/>
            <a:ahLst/>
            <a:cxnLst/>
            <a:rect l="l" t="t" r="r" b="b"/>
            <a:pathLst>
              <a:path w="11668636" h="6391879">
                <a:moveTo>
                  <a:pt x="82200" y="0"/>
                </a:moveTo>
                <a:lnTo>
                  <a:pt x="11586436" y="0"/>
                </a:lnTo>
                <a:cubicBezTo>
                  <a:pt x="11631834" y="0"/>
                  <a:pt x="11668636" y="36802"/>
                  <a:pt x="11668636" y="82200"/>
                </a:cubicBezTo>
                <a:lnTo>
                  <a:pt x="11668636" y="6309679"/>
                </a:lnTo>
                <a:cubicBezTo>
                  <a:pt x="11668636" y="6355077"/>
                  <a:pt x="11631834" y="6391879"/>
                  <a:pt x="11586436" y="6391879"/>
                </a:cubicBezTo>
                <a:lnTo>
                  <a:pt x="82200" y="6391879"/>
                </a:lnTo>
                <a:cubicBezTo>
                  <a:pt x="36802" y="6391879"/>
                  <a:pt x="0" y="6355077"/>
                  <a:pt x="0" y="6309679"/>
                </a:cubicBezTo>
                <a:lnTo>
                  <a:pt x="0" y="82200"/>
                </a:lnTo>
                <a:cubicBezTo>
                  <a:pt x="0" y="36802"/>
                  <a:pt x="36802" y="0"/>
                  <a:pt x="82200" y="0"/>
                </a:cubicBezTo>
                <a:close/>
              </a:path>
            </a:pathLst>
          </a:custGeom>
        </p:spPr>
      </p:pic>
      <p:sp>
        <p:nvSpPr>
          <p:cNvPr id="15" name="Arc 14">
            <a:extLst>
              <a:ext uri="{FF2B5EF4-FFF2-40B4-BE49-F238E27FC236}">
                <a16:creationId xmlns:a16="http://schemas.microsoft.com/office/drawing/2014/main" xmlns="" id="{F37E8EB2-7BE0-4F3D-921C-F4E9C2C1492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1427715">
            <a:off x="8820704" y="368138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xmlns="" id="{E77AE46B-A945-4A7E-9911-903176079DD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15740" y="5694291"/>
            <a:ext cx="546100" cy="5461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3699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48D7252-C8CF-404B-BF6C-B39DAFFA4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haroni"/>
              </a:rPr>
              <a:t>THINKPOINT</a:t>
            </a:r>
            <a:endParaRPr lang="en-GB" dirty="0">
              <a:cs typeface="Aharon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968B8A4-3CBA-4FEA-9B05-F84387CE47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000"/>
              <a:t>What is the main advantage social disorganisation theory can offer today's society?</a:t>
            </a:r>
          </a:p>
        </p:txBody>
      </p:sp>
    </p:spTree>
    <p:extLst>
      <p:ext uri="{BB962C8B-B14F-4D97-AF65-F5344CB8AC3E}">
        <p14:creationId xmlns:p14="http://schemas.microsoft.com/office/powerpoint/2010/main" val="2751105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6618F4A-F745-4323-BA57-14339A51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haroni"/>
              </a:rPr>
              <a:t>TASK 2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08AF482-CE56-47FB-9014-AD30E53339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OPPORTUNITY THEORY TASK SHEET ON MOODLE</a:t>
            </a:r>
          </a:p>
        </p:txBody>
      </p:sp>
      <p:pic>
        <p:nvPicPr>
          <p:cNvPr id="4" name="Picture 4" descr="Graphical user interface, text, application, Word&#10;&#10;Description automatically generated">
            <a:extLst>
              <a:ext uri="{FF2B5EF4-FFF2-40B4-BE49-F238E27FC236}">
                <a16:creationId xmlns:a16="http://schemas.microsoft.com/office/drawing/2014/main" xmlns="" id="{5315EAC9-4CB8-4AAC-9E5F-ADE9EF437E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347" t="21429" r="34228" b="9524"/>
          <a:stretch/>
        </p:blipFill>
        <p:spPr>
          <a:xfrm>
            <a:off x="4278703" y="2514079"/>
            <a:ext cx="3190908" cy="406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180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xmlns="" id="{5CA190BF-F38D-46C4-B5D3-E318B06917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191" t="16729" r="35805" b="21617"/>
          <a:stretch/>
        </p:blipFill>
        <p:spPr>
          <a:xfrm>
            <a:off x="324928" y="-1960"/>
            <a:ext cx="6474527" cy="66410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E7719950-1B98-47B7-BFA3-3F0EA1749DAA}"/>
              </a:ext>
            </a:extLst>
          </p:cNvPr>
          <p:cNvSpPr txBox="1"/>
          <p:nvPr/>
        </p:nvSpPr>
        <p:spPr>
          <a:xfrm>
            <a:off x="7283570" y="1230702"/>
            <a:ext cx="274320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4"/>
              </a:rPr>
              <a:t>https://www.kilburntimes.co.uk/news/crime-court/brent-police-attacked-for-sending-out-attend-this-meeting-or-be-branded-a-criminal-letters-to-24-men-1-4226467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337836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 Theme">
      <a:dk1>
        <a:srgbClr val="000000"/>
      </a:dk1>
      <a:lt1>
        <a:srgbClr val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Festival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111</Words>
  <Application>Microsoft Office PowerPoint</Application>
  <PresentationFormat>Widescreen</PresentationFormat>
  <Paragraphs>19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Aharoni</vt:lpstr>
      <vt:lpstr>Arial</vt:lpstr>
      <vt:lpstr>Avenir Next LT Pro</vt:lpstr>
      <vt:lpstr>Calibri</vt:lpstr>
      <vt:lpstr>Calibri Light</vt:lpstr>
      <vt:lpstr>ShapesVTI</vt:lpstr>
      <vt:lpstr>Understanding crime, justice and punishment Tutorial 3</vt:lpstr>
      <vt:lpstr>Recap from lecture</vt:lpstr>
      <vt:lpstr>PowerPoint Presentation</vt:lpstr>
      <vt:lpstr>THINKPOINT</vt:lpstr>
      <vt:lpstr>TASK 2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Knight</dc:creator>
  <cp:lastModifiedBy>Laura Knight</cp:lastModifiedBy>
  <cp:revision>112</cp:revision>
  <dcterms:created xsi:type="dcterms:W3CDTF">2020-10-05T11:12:21Z</dcterms:created>
  <dcterms:modified xsi:type="dcterms:W3CDTF">2020-10-05T12:32:43Z</dcterms:modified>
</cp:coreProperties>
</file>