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61" r:id="rId3"/>
    <p:sldId id="262" r:id="rId4"/>
    <p:sldId id="263" r:id="rId5"/>
    <p:sldId id="264" r:id="rId6"/>
    <p:sldId id="265" r:id="rId7"/>
    <p:sldId id="266" r:id="rId8"/>
    <p:sldId id="267" r:id="rId9"/>
    <p:sldId id="268" r:id="rId10"/>
    <p:sldId id="26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9" d="100"/>
          <a:sy n="79" d="100"/>
        </p:scale>
        <p:origin x="85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3.xml.rels><?xml version="1.0" encoding="UTF-8" standalone="yes"?>
<Relationships xmlns="http://schemas.openxmlformats.org/package/2006/relationships"><Relationship Id="rId1" Type="http://schemas.openxmlformats.org/officeDocument/2006/relationships/image" Target="../media/image2.svg"/></Relationships>
</file>

<file path=ppt/diagrams/_rels/drawing3.xml.rels><?xml version="1.0" encoding="UTF-8" standalone="yes"?>
<Relationships xmlns="http://schemas.openxmlformats.org/package/2006/relationships"><Relationship Id="rId1" Type="http://schemas.openxmlformats.org/officeDocument/2006/relationships/image" Target="../media/image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7F49D6-D550-4ED0-B3BD-75D07D756109}"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en-US"/>
        </a:p>
      </dgm:t>
    </dgm:pt>
    <dgm:pt modelId="{0E1E6461-737B-4168-BBB8-77339EDF8731}">
      <dgm:prSet/>
      <dgm:spPr/>
      <dgm:t>
        <a:bodyPr/>
        <a:lstStyle/>
        <a:p>
          <a:r>
            <a:rPr lang="en-GB" dirty="0"/>
            <a:t>He is 4 years old attending a children’s centre </a:t>
          </a:r>
          <a:endParaRPr lang="en-US" dirty="0"/>
        </a:p>
      </dgm:t>
    </dgm:pt>
    <dgm:pt modelId="{47CCA2ED-7441-4F8C-8272-0D86EFC02705}" type="parTrans" cxnId="{20E4ABBD-3E7B-4609-868A-8A8619DEF6F1}">
      <dgm:prSet/>
      <dgm:spPr/>
      <dgm:t>
        <a:bodyPr/>
        <a:lstStyle/>
        <a:p>
          <a:endParaRPr lang="en-US"/>
        </a:p>
      </dgm:t>
    </dgm:pt>
    <dgm:pt modelId="{7900475A-5279-416F-9BA4-88E29AB0E836}" type="sibTrans" cxnId="{20E4ABBD-3E7B-4609-868A-8A8619DEF6F1}">
      <dgm:prSet/>
      <dgm:spPr/>
      <dgm:t>
        <a:bodyPr/>
        <a:lstStyle/>
        <a:p>
          <a:endParaRPr lang="en-US"/>
        </a:p>
      </dgm:t>
    </dgm:pt>
    <dgm:pt modelId="{E39AF3F7-EC01-4758-8FD5-4344BE4E3F57}">
      <dgm:prSet/>
      <dgm:spPr/>
      <dgm:t>
        <a:bodyPr/>
        <a:lstStyle/>
        <a:p>
          <a:r>
            <a:rPr lang="en-US" dirty="0"/>
            <a:t>Limited social support and is being raised by his single mother </a:t>
          </a:r>
        </a:p>
      </dgm:t>
    </dgm:pt>
    <dgm:pt modelId="{FD1800A3-C1D3-4643-B94B-A8CC45372530}" type="parTrans" cxnId="{4FE19417-ABFA-424A-89C7-E4728B951FFA}">
      <dgm:prSet/>
      <dgm:spPr/>
      <dgm:t>
        <a:bodyPr/>
        <a:lstStyle/>
        <a:p>
          <a:endParaRPr lang="en-US"/>
        </a:p>
      </dgm:t>
    </dgm:pt>
    <dgm:pt modelId="{23BF6A42-C3DF-4EC3-A14A-5FC1E2AC201C}" type="sibTrans" cxnId="{4FE19417-ABFA-424A-89C7-E4728B951FFA}">
      <dgm:prSet/>
      <dgm:spPr/>
      <dgm:t>
        <a:bodyPr/>
        <a:lstStyle/>
        <a:p>
          <a:endParaRPr lang="en-US"/>
        </a:p>
      </dgm:t>
    </dgm:pt>
    <dgm:pt modelId="{06BC7BBF-C96A-49A4-9FD8-7369F089AA72}">
      <dgm:prSet/>
      <dgm:spPr/>
      <dgm:t>
        <a:bodyPr/>
        <a:lstStyle/>
        <a:p>
          <a:r>
            <a:rPr lang="en-GB"/>
            <a:t>Disrupted childcare experience </a:t>
          </a:r>
          <a:endParaRPr lang="en-US"/>
        </a:p>
      </dgm:t>
    </dgm:pt>
    <dgm:pt modelId="{A64D27EA-86DF-4D6A-B901-7F56D78EAC4F}" type="parTrans" cxnId="{FE98525C-6BD1-4490-B8F8-8F05C058063E}">
      <dgm:prSet/>
      <dgm:spPr/>
      <dgm:t>
        <a:bodyPr/>
        <a:lstStyle/>
        <a:p>
          <a:endParaRPr lang="en-US"/>
        </a:p>
      </dgm:t>
    </dgm:pt>
    <dgm:pt modelId="{75261844-9464-44A9-B8AF-D777EC532211}" type="sibTrans" cxnId="{FE98525C-6BD1-4490-B8F8-8F05C058063E}">
      <dgm:prSet/>
      <dgm:spPr/>
      <dgm:t>
        <a:bodyPr/>
        <a:lstStyle/>
        <a:p>
          <a:endParaRPr lang="en-US"/>
        </a:p>
      </dgm:t>
    </dgm:pt>
    <dgm:pt modelId="{FA6C818F-18E8-48C2-BCE6-B61E70C8F47E}">
      <dgm:prSet/>
      <dgm:spPr/>
      <dgm:t>
        <a:bodyPr/>
        <a:lstStyle/>
        <a:p>
          <a:r>
            <a:rPr lang="en-GB"/>
            <a:t>Lives with his mother who has post-natal depression</a:t>
          </a:r>
          <a:endParaRPr lang="en-US"/>
        </a:p>
      </dgm:t>
    </dgm:pt>
    <dgm:pt modelId="{DD56C901-06C8-4AD4-B5B2-42F323EB7B09}" type="parTrans" cxnId="{F041E80A-5C76-4608-8F60-EB9103F1477A}">
      <dgm:prSet/>
      <dgm:spPr/>
      <dgm:t>
        <a:bodyPr/>
        <a:lstStyle/>
        <a:p>
          <a:endParaRPr lang="en-US"/>
        </a:p>
      </dgm:t>
    </dgm:pt>
    <dgm:pt modelId="{072C5D11-F662-41E9-B616-A28C8BBAF846}" type="sibTrans" cxnId="{F041E80A-5C76-4608-8F60-EB9103F1477A}">
      <dgm:prSet/>
      <dgm:spPr/>
      <dgm:t>
        <a:bodyPr/>
        <a:lstStyle/>
        <a:p>
          <a:endParaRPr lang="en-US"/>
        </a:p>
      </dgm:t>
    </dgm:pt>
    <dgm:pt modelId="{975115E7-0C29-40A1-AA54-1AA3D31E7B1B}" type="pres">
      <dgm:prSet presAssocID="{3E7F49D6-D550-4ED0-B3BD-75D07D756109}" presName="Name0" presStyleCnt="0">
        <dgm:presLayoutVars>
          <dgm:chMax/>
          <dgm:chPref/>
          <dgm:dir/>
          <dgm:animLvl val="lvl"/>
        </dgm:presLayoutVars>
      </dgm:prSet>
      <dgm:spPr/>
    </dgm:pt>
    <dgm:pt modelId="{B2984EDA-0FA1-4907-9583-EF84EC53C104}" type="pres">
      <dgm:prSet presAssocID="{0E1E6461-737B-4168-BBB8-77339EDF8731}" presName="composite" presStyleCnt="0"/>
      <dgm:spPr/>
    </dgm:pt>
    <dgm:pt modelId="{7A917FE1-A395-4EAF-A232-A5ED8E69CACA}" type="pres">
      <dgm:prSet presAssocID="{0E1E6461-737B-4168-BBB8-77339EDF8731}" presName="Parent1" presStyleLbl="node1" presStyleIdx="0" presStyleCnt="8">
        <dgm:presLayoutVars>
          <dgm:chMax val="1"/>
          <dgm:chPref val="1"/>
          <dgm:bulletEnabled val="1"/>
        </dgm:presLayoutVars>
      </dgm:prSet>
      <dgm:spPr/>
    </dgm:pt>
    <dgm:pt modelId="{E10E6F9A-F323-46A7-B56A-A86D751DB8A5}" type="pres">
      <dgm:prSet presAssocID="{0E1E6461-737B-4168-BBB8-77339EDF8731}" presName="Childtext1" presStyleLbl="revTx" presStyleIdx="0" presStyleCnt="4">
        <dgm:presLayoutVars>
          <dgm:chMax val="0"/>
          <dgm:chPref val="0"/>
          <dgm:bulletEnabled val="1"/>
        </dgm:presLayoutVars>
      </dgm:prSet>
      <dgm:spPr/>
    </dgm:pt>
    <dgm:pt modelId="{5D8A0EAE-E4C9-432B-832D-ACB579CB15F5}" type="pres">
      <dgm:prSet presAssocID="{0E1E6461-737B-4168-BBB8-77339EDF8731}" presName="BalanceSpacing" presStyleCnt="0"/>
      <dgm:spPr/>
    </dgm:pt>
    <dgm:pt modelId="{53CA7C30-C862-4105-9CC4-C8AD5705881C}" type="pres">
      <dgm:prSet presAssocID="{0E1E6461-737B-4168-BBB8-77339EDF8731}" presName="BalanceSpacing1" presStyleCnt="0"/>
      <dgm:spPr/>
    </dgm:pt>
    <dgm:pt modelId="{C8CF0E5E-7936-426D-813E-E929DF977DF0}" type="pres">
      <dgm:prSet presAssocID="{7900475A-5279-416F-9BA4-88E29AB0E836}" presName="Accent1Text" presStyleLbl="node1" presStyleIdx="1" presStyleCnt="8"/>
      <dgm:spPr/>
    </dgm:pt>
    <dgm:pt modelId="{3FCB85CC-92F4-4D1A-B477-2EED88968571}" type="pres">
      <dgm:prSet presAssocID="{7900475A-5279-416F-9BA4-88E29AB0E836}" presName="spaceBetweenRectangles" presStyleCnt="0"/>
      <dgm:spPr/>
    </dgm:pt>
    <dgm:pt modelId="{96E39A72-7078-4BEF-BB1F-4D38E13506FF}" type="pres">
      <dgm:prSet presAssocID="{E39AF3F7-EC01-4758-8FD5-4344BE4E3F57}" presName="composite" presStyleCnt="0"/>
      <dgm:spPr/>
    </dgm:pt>
    <dgm:pt modelId="{E514921F-5BF4-4F35-A4A5-F8172392FAE2}" type="pres">
      <dgm:prSet presAssocID="{E39AF3F7-EC01-4758-8FD5-4344BE4E3F57}" presName="Parent1" presStyleLbl="node1" presStyleIdx="2" presStyleCnt="8">
        <dgm:presLayoutVars>
          <dgm:chMax val="1"/>
          <dgm:chPref val="1"/>
          <dgm:bulletEnabled val="1"/>
        </dgm:presLayoutVars>
      </dgm:prSet>
      <dgm:spPr/>
    </dgm:pt>
    <dgm:pt modelId="{3C0AF4D1-AEA2-4D1A-8117-472859461888}" type="pres">
      <dgm:prSet presAssocID="{E39AF3F7-EC01-4758-8FD5-4344BE4E3F57}" presName="Childtext1" presStyleLbl="revTx" presStyleIdx="1" presStyleCnt="4">
        <dgm:presLayoutVars>
          <dgm:chMax val="0"/>
          <dgm:chPref val="0"/>
          <dgm:bulletEnabled val="1"/>
        </dgm:presLayoutVars>
      </dgm:prSet>
      <dgm:spPr/>
    </dgm:pt>
    <dgm:pt modelId="{0C6FCB26-58B3-401E-821E-EFF48C94EC98}" type="pres">
      <dgm:prSet presAssocID="{E39AF3F7-EC01-4758-8FD5-4344BE4E3F57}" presName="BalanceSpacing" presStyleCnt="0"/>
      <dgm:spPr/>
    </dgm:pt>
    <dgm:pt modelId="{C2DD128E-06A9-422C-B7D0-DC9B5F750887}" type="pres">
      <dgm:prSet presAssocID="{E39AF3F7-EC01-4758-8FD5-4344BE4E3F57}" presName="BalanceSpacing1" presStyleCnt="0"/>
      <dgm:spPr/>
    </dgm:pt>
    <dgm:pt modelId="{B290752C-6B92-4B11-B339-73D42ECF062E}" type="pres">
      <dgm:prSet presAssocID="{23BF6A42-C3DF-4EC3-A14A-5FC1E2AC201C}" presName="Accent1Text" presStyleLbl="node1" presStyleIdx="3" presStyleCnt="8"/>
      <dgm:spPr/>
    </dgm:pt>
    <dgm:pt modelId="{61053E9A-9557-48BD-A414-B86D9D60F164}" type="pres">
      <dgm:prSet presAssocID="{23BF6A42-C3DF-4EC3-A14A-5FC1E2AC201C}" presName="spaceBetweenRectangles" presStyleCnt="0"/>
      <dgm:spPr/>
    </dgm:pt>
    <dgm:pt modelId="{AEC1018C-9EF9-4338-845A-C96CBC4ED5BA}" type="pres">
      <dgm:prSet presAssocID="{06BC7BBF-C96A-49A4-9FD8-7369F089AA72}" presName="composite" presStyleCnt="0"/>
      <dgm:spPr/>
    </dgm:pt>
    <dgm:pt modelId="{F39321D0-EED0-48BD-87CF-A3CC139A5E5F}" type="pres">
      <dgm:prSet presAssocID="{06BC7BBF-C96A-49A4-9FD8-7369F089AA72}" presName="Parent1" presStyleLbl="node1" presStyleIdx="4" presStyleCnt="8">
        <dgm:presLayoutVars>
          <dgm:chMax val="1"/>
          <dgm:chPref val="1"/>
          <dgm:bulletEnabled val="1"/>
        </dgm:presLayoutVars>
      </dgm:prSet>
      <dgm:spPr/>
    </dgm:pt>
    <dgm:pt modelId="{D5D4AD78-80B2-4953-BDB4-C10F849DF494}" type="pres">
      <dgm:prSet presAssocID="{06BC7BBF-C96A-49A4-9FD8-7369F089AA72}" presName="Childtext1" presStyleLbl="revTx" presStyleIdx="2" presStyleCnt="4">
        <dgm:presLayoutVars>
          <dgm:chMax val="0"/>
          <dgm:chPref val="0"/>
          <dgm:bulletEnabled val="1"/>
        </dgm:presLayoutVars>
      </dgm:prSet>
      <dgm:spPr/>
    </dgm:pt>
    <dgm:pt modelId="{86CDE405-DA70-42C5-B98E-651DA479DFEB}" type="pres">
      <dgm:prSet presAssocID="{06BC7BBF-C96A-49A4-9FD8-7369F089AA72}" presName="BalanceSpacing" presStyleCnt="0"/>
      <dgm:spPr/>
    </dgm:pt>
    <dgm:pt modelId="{B2BF6578-4D7D-4B9D-99B3-B12F6CFEB742}" type="pres">
      <dgm:prSet presAssocID="{06BC7BBF-C96A-49A4-9FD8-7369F089AA72}" presName="BalanceSpacing1" presStyleCnt="0"/>
      <dgm:spPr/>
    </dgm:pt>
    <dgm:pt modelId="{37411960-76C0-4BB1-907D-2CD6540222B0}" type="pres">
      <dgm:prSet presAssocID="{75261844-9464-44A9-B8AF-D777EC532211}" presName="Accent1Text" presStyleLbl="node1" presStyleIdx="5" presStyleCnt="8"/>
      <dgm:spPr/>
    </dgm:pt>
    <dgm:pt modelId="{2D305AE8-A021-45A5-AABA-7E139923096C}" type="pres">
      <dgm:prSet presAssocID="{75261844-9464-44A9-B8AF-D777EC532211}" presName="spaceBetweenRectangles" presStyleCnt="0"/>
      <dgm:spPr/>
    </dgm:pt>
    <dgm:pt modelId="{3A425F78-E937-4D57-A168-208D143BE2C9}" type="pres">
      <dgm:prSet presAssocID="{FA6C818F-18E8-48C2-BCE6-B61E70C8F47E}" presName="composite" presStyleCnt="0"/>
      <dgm:spPr/>
    </dgm:pt>
    <dgm:pt modelId="{93D3DAF3-31BF-4C4A-9AED-186F90A947E9}" type="pres">
      <dgm:prSet presAssocID="{FA6C818F-18E8-48C2-BCE6-B61E70C8F47E}" presName="Parent1" presStyleLbl="node1" presStyleIdx="6" presStyleCnt="8">
        <dgm:presLayoutVars>
          <dgm:chMax val="1"/>
          <dgm:chPref val="1"/>
          <dgm:bulletEnabled val="1"/>
        </dgm:presLayoutVars>
      </dgm:prSet>
      <dgm:spPr/>
    </dgm:pt>
    <dgm:pt modelId="{C17DBDC8-28EA-449A-B8FD-6BF2CB3DDF67}" type="pres">
      <dgm:prSet presAssocID="{FA6C818F-18E8-48C2-BCE6-B61E70C8F47E}" presName="Childtext1" presStyleLbl="revTx" presStyleIdx="3" presStyleCnt="4">
        <dgm:presLayoutVars>
          <dgm:chMax val="0"/>
          <dgm:chPref val="0"/>
          <dgm:bulletEnabled val="1"/>
        </dgm:presLayoutVars>
      </dgm:prSet>
      <dgm:spPr/>
    </dgm:pt>
    <dgm:pt modelId="{0DA0EB6A-4C68-4B64-AE93-F34ED3498587}" type="pres">
      <dgm:prSet presAssocID="{FA6C818F-18E8-48C2-BCE6-B61E70C8F47E}" presName="BalanceSpacing" presStyleCnt="0"/>
      <dgm:spPr/>
    </dgm:pt>
    <dgm:pt modelId="{A3E39D50-5502-4A01-B8EB-0AE4FDE5D9E5}" type="pres">
      <dgm:prSet presAssocID="{FA6C818F-18E8-48C2-BCE6-B61E70C8F47E}" presName="BalanceSpacing1" presStyleCnt="0"/>
      <dgm:spPr/>
    </dgm:pt>
    <dgm:pt modelId="{7FFFFC34-13FE-4B09-9866-729CEF9E7278}" type="pres">
      <dgm:prSet presAssocID="{072C5D11-F662-41E9-B616-A28C8BBAF846}" presName="Accent1Text" presStyleLbl="node1" presStyleIdx="7" presStyleCnt="8"/>
      <dgm:spPr/>
    </dgm:pt>
  </dgm:ptLst>
  <dgm:cxnLst>
    <dgm:cxn modelId="{BA951003-80E8-4F42-8050-AF5D4853EDCF}" type="presOf" srcId="{E39AF3F7-EC01-4758-8FD5-4344BE4E3F57}" destId="{E514921F-5BF4-4F35-A4A5-F8172392FAE2}" srcOrd="0" destOrd="0" presId="urn:microsoft.com/office/officeart/2008/layout/AlternatingHexagons"/>
    <dgm:cxn modelId="{F041E80A-5C76-4608-8F60-EB9103F1477A}" srcId="{3E7F49D6-D550-4ED0-B3BD-75D07D756109}" destId="{FA6C818F-18E8-48C2-BCE6-B61E70C8F47E}" srcOrd="3" destOrd="0" parTransId="{DD56C901-06C8-4AD4-B5B2-42F323EB7B09}" sibTransId="{072C5D11-F662-41E9-B616-A28C8BBAF846}"/>
    <dgm:cxn modelId="{EF8E230B-E4E0-4933-AC7D-03C92F86C322}" type="presOf" srcId="{FA6C818F-18E8-48C2-BCE6-B61E70C8F47E}" destId="{93D3DAF3-31BF-4C4A-9AED-186F90A947E9}" srcOrd="0" destOrd="0" presId="urn:microsoft.com/office/officeart/2008/layout/AlternatingHexagons"/>
    <dgm:cxn modelId="{5934290D-49F5-4784-98C0-E28541412DBA}" type="presOf" srcId="{75261844-9464-44A9-B8AF-D777EC532211}" destId="{37411960-76C0-4BB1-907D-2CD6540222B0}" srcOrd="0" destOrd="0" presId="urn:microsoft.com/office/officeart/2008/layout/AlternatingHexagons"/>
    <dgm:cxn modelId="{4FE19417-ABFA-424A-89C7-E4728B951FFA}" srcId="{3E7F49D6-D550-4ED0-B3BD-75D07D756109}" destId="{E39AF3F7-EC01-4758-8FD5-4344BE4E3F57}" srcOrd="1" destOrd="0" parTransId="{FD1800A3-C1D3-4643-B94B-A8CC45372530}" sibTransId="{23BF6A42-C3DF-4EC3-A14A-5FC1E2AC201C}"/>
    <dgm:cxn modelId="{FE98525C-6BD1-4490-B8F8-8F05C058063E}" srcId="{3E7F49D6-D550-4ED0-B3BD-75D07D756109}" destId="{06BC7BBF-C96A-49A4-9FD8-7369F089AA72}" srcOrd="2" destOrd="0" parTransId="{A64D27EA-86DF-4D6A-B901-7F56D78EAC4F}" sibTransId="{75261844-9464-44A9-B8AF-D777EC532211}"/>
    <dgm:cxn modelId="{8C73B542-A18E-4B17-BEB3-A7D7352AC822}" type="presOf" srcId="{7900475A-5279-416F-9BA4-88E29AB0E836}" destId="{C8CF0E5E-7936-426D-813E-E929DF977DF0}" srcOrd="0" destOrd="0" presId="urn:microsoft.com/office/officeart/2008/layout/AlternatingHexagons"/>
    <dgm:cxn modelId="{74A11778-4347-478B-A5FC-EEA2B2175DF0}" type="presOf" srcId="{23BF6A42-C3DF-4EC3-A14A-5FC1E2AC201C}" destId="{B290752C-6B92-4B11-B339-73D42ECF062E}" srcOrd="0" destOrd="0" presId="urn:microsoft.com/office/officeart/2008/layout/AlternatingHexagons"/>
    <dgm:cxn modelId="{10A966A4-17DB-4F4A-93D4-DCD7A9CEB794}" type="presOf" srcId="{06BC7BBF-C96A-49A4-9FD8-7369F089AA72}" destId="{F39321D0-EED0-48BD-87CF-A3CC139A5E5F}" srcOrd="0" destOrd="0" presId="urn:microsoft.com/office/officeart/2008/layout/AlternatingHexagons"/>
    <dgm:cxn modelId="{F7ACC8B1-1E8D-4073-8A65-BD08121787FD}" type="presOf" srcId="{0E1E6461-737B-4168-BBB8-77339EDF8731}" destId="{7A917FE1-A395-4EAF-A232-A5ED8E69CACA}" srcOrd="0" destOrd="0" presId="urn:microsoft.com/office/officeart/2008/layout/AlternatingHexagons"/>
    <dgm:cxn modelId="{20E4ABBD-3E7B-4609-868A-8A8619DEF6F1}" srcId="{3E7F49D6-D550-4ED0-B3BD-75D07D756109}" destId="{0E1E6461-737B-4168-BBB8-77339EDF8731}" srcOrd="0" destOrd="0" parTransId="{47CCA2ED-7441-4F8C-8272-0D86EFC02705}" sibTransId="{7900475A-5279-416F-9BA4-88E29AB0E836}"/>
    <dgm:cxn modelId="{DAB8C9CE-AE70-4B8D-8DC6-0F5DA8550E1B}" type="presOf" srcId="{3E7F49D6-D550-4ED0-B3BD-75D07D756109}" destId="{975115E7-0C29-40A1-AA54-1AA3D31E7B1B}" srcOrd="0" destOrd="0" presId="urn:microsoft.com/office/officeart/2008/layout/AlternatingHexagons"/>
    <dgm:cxn modelId="{4C4841F9-2FD3-4F8F-A4B1-BA549F028CEC}" type="presOf" srcId="{072C5D11-F662-41E9-B616-A28C8BBAF846}" destId="{7FFFFC34-13FE-4B09-9866-729CEF9E7278}" srcOrd="0" destOrd="0" presId="urn:microsoft.com/office/officeart/2008/layout/AlternatingHexagons"/>
    <dgm:cxn modelId="{B60E4747-7EBE-4ED7-9230-E7466A19C965}" type="presParOf" srcId="{975115E7-0C29-40A1-AA54-1AA3D31E7B1B}" destId="{B2984EDA-0FA1-4907-9583-EF84EC53C104}" srcOrd="0" destOrd="0" presId="urn:microsoft.com/office/officeart/2008/layout/AlternatingHexagons"/>
    <dgm:cxn modelId="{1E03856B-6656-4F8F-BD5A-47DBE84612D8}" type="presParOf" srcId="{B2984EDA-0FA1-4907-9583-EF84EC53C104}" destId="{7A917FE1-A395-4EAF-A232-A5ED8E69CACA}" srcOrd="0" destOrd="0" presId="urn:microsoft.com/office/officeart/2008/layout/AlternatingHexagons"/>
    <dgm:cxn modelId="{D2C07F19-8006-471E-8393-749F30DFF7F5}" type="presParOf" srcId="{B2984EDA-0FA1-4907-9583-EF84EC53C104}" destId="{E10E6F9A-F323-46A7-B56A-A86D751DB8A5}" srcOrd="1" destOrd="0" presId="urn:microsoft.com/office/officeart/2008/layout/AlternatingHexagons"/>
    <dgm:cxn modelId="{D320A1E6-52D7-479D-8C8C-E2304B1AB283}" type="presParOf" srcId="{B2984EDA-0FA1-4907-9583-EF84EC53C104}" destId="{5D8A0EAE-E4C9-432B-832D-ACB579CB15F5}" srcOrd="2" destOrd="0" presId="urn:microsoft.com/office/officeart/2008/layout/AlternatingHexagons"/>
    <dgm:cxn modelId="{7B1013F4-E4E8-4D61-92D5-94F1103E11B2}" type="presParOf" srcId="{B2984EDA-0FA1-4907-9583-EF84EC53C104}" destId="{53CA7C30-C862-4105-9CC4-C8AD5705881C}" srcOrd="3" destOrd="0" presId="urn:microsoft.com/office/officeart/2008/layout/AlternatingHexagons"/>
    <dgm:cxn modelId="{1308338F-E251-4807-8782-A05AADB7EF2A}" type="presParOf" srcId="{B2984EDA-0FA1-4907-9583-EF84EC53C104}" destId="{C8CF0E5E-7936-426D-813E-E929DF977DF0}" srcOrd="4" destOrd="0" presId="urn:microsoft.com/office/officeart/2008/layout/AlternatingHexagons"/>
    <dgm:cxn modelId="{66765E11-8BA7-4E99-86FF-A61908AD4CDE}" type="presParOf" srcId="{975115E7-0C29-40A1-AA54-1AA3D31E7B1B}" destId="{3FCB85CC-92F4-4D1A-B477-2EED88968571}" srcOrd="1" destOrd="0" presId="urn:microsoft.com/office/officeart/2008/layout/AlternatingHexagons"/>
    <dgm:cxn modelId="{BD1CE356-871D-49FD-BDF1-9FCD9C7E65AD}" type="presParOf" srcId="{975115E7-0C29-40A1-AA54-1AA3D31E7B1B}" destId="{96E39A72-7078-4BEF-BB1F-4D38E13506FF}" srcOrd="2" destOrd="0" presId="urn:microsoft.com/office/officeart/2008/layout/AlternatingHexagons"/>
    <dgm:cxn modelId="{03DF7BCD-8FEB-4597-9305-F5A5246AD56B}" type="presParOf" srcId="{96E39A72-7078-4BEF-BB1F-4D38E13506FF}" destId="{E514921F-5BF4-4F35-A4A5-F8172392FAE2}" srcOrd="0" destOrd="0" presId="urn:microsoft.com/office/officeart/2008/layout/AlternatingHexagons"/>
    <dgm:cxn modelId="{CA7E9E45-09FD-434C-87B8-0B2DC0AB3D22}" type="presParOf" srcId="{96E39A72-7078-4BEF-BB1F-4D38E13506FF}" destId="{3C0AF4D1-AEA2-4D1A-8117-472859461888}" srcOrd="1" destOrd="0" presId="urn:microsoft.com/office/officeart/2008/layout/AlternatingHexagons"/>
    <dgm:cxn modelId="{91ADF283-664F-47E0-AB74-07603528443C}" type="presParOf" srcId="{96E39A72-7078-4BEF-BB1F-4D38E13506FF}" destId="{0C6FCB26-58B3-401E-821E-EFF48C94EC98}" srcOrd="2" destOrd="0" presId="urn:microsoft.com/office/officeart/2008/layout/AlternatingHexagons"/>
    <dgm:cxn modelId="{D52344C2-67BA-4062-B83E-E4060F114F14}" type="presParOf" srcId="{96E39A72-7078-4BEF-BB1F-4D38E13506FF}" destId="{C2DD128E-06A9-422C-B7D0-DC9B5F750887}" srcOrd="3" destOrd="0" presId="urn:microsoft.com/office/officeart/2008/layout/AlternatingHexagons"/>
    <dgm:cxn modelId="{3275AF0B-9C26-46B3-971F-E5EDCD48B11E}" type="presParOf" srcId="{96E39A72-7078-4BEF-BB1F-4D38E13506FF}" destId="{B290752C-6B92-4B11-B339-73D42ECF062E}" srcOrd="4" destOrd="0" presId="urn:microsoft.com/office/officeart/2008/layout/AlternatingHexagons"/>
    <dgm:cxn modelId="{612D0012-2DE0-4153-A0E7-AA8549A7F967}" type="presParOf" srcId="{975115E7-0C29-40A1-AA54-1AA3D31E7B1B}" destId="{61053E9A-9557-48BD-A414-B86D9D60F164}" srcOrd="3" destOrd="0" presId="urn:microsoft.com/office/officeart/2008/layout/AlternatingHexagons"/>
    <dgm:cxn modelId="{E17519CD-C1A0-44ED-8535-AD3B6123B5E5}" type="presParOf" srcId="{975115E7-0C29-40A1-AA54-1AA3D31E7B1B}" destId="{AEC1018C-9EF9-4338-845A-C96CBC4ED5BA}" srcOrd="4" destOrd="0" presId="urn:microsoft.com/office/officeart/2008/layout/AlternatingHexagons"/>
    <dgm:cxn modelId="{A7FD0214-FAB1-42B4-A91C-9986B2CEA94D}" type="presParOf" srcId="{AEC1018C-9EF9-4338-845A-C96CBC4ED5BA}" destId="{F39321D0-EED0-48BD-87CF-A3CC139A5E5F}" srcOrd="0" destOrd="0" presId="urn:microsoft.com/office/officeart/2008/layout/AlternatingHexagons"/>
    <dgm:cxn modelId="{4A685BD6-9E1E-4E5B-8EAF-E0448C1740D6}" type="presParOf" srcId="{AEC1018C-9EF9-4338-845A-C96CBC4ED5BA}" destId="{D5D4AD78-80B2-4953-BDB4-C10F849DF494}" srcOrd="1" destOrd="0" presId="urn:microsoft.com/office/officeart/2008/layout/AlternatingHexagons"/>
    <dgm:cxn modelId="{9074D6C9-61A0-4C25-BD5B-FC09D889B729}" type="presParOf" srcId="{AEC1018C-9EF9-4338-845A-C96CBC4ED5BA}" destId="{86CDE405-DA70-42C5-B98E-651DA479DFEB}" srcOrd="2" destOrd="0" presId="urn:microsoft.com/office/officeart/2008/layout/AlternatingHexagons"/>
    <dgm:cxn modelId="{B0EAC46D-78B8-42B6-84C5-7E98E5F656DA}" type="presParOf" srcId="{AEC1018C-9EF9-4338-845A-C96CBC4ED5BA}" destId="{B2BF6578-4D7D-4B9D-99B3-B12F6CFEB742}" srcOrd="3" destOrd="0" presId="urn:microsoft.com/office/officeart/2008/layout/AlternatingHexagons"/>
    <dgm:cxn modelId="{8557EE5C-CAA6-4DF9-B3F9-FF941B0EB623}" type="presParOf" srcId="{AEC1018C-9EF9-4338-845A-C96CBC4ED5BA}" destId="{37411960-76C0-4BB1-907D-2CD6540222B0}" srcOrd="4" destOrd="0" presId="urn:microsoft.com/office/officeart/2008/layout/AlternatingHexagons"/>
    <dgm:cxn modelId="{E7EF552D-2819-4BDF-A6B6-8DB90C7817F3}" type="presParOf" srcId="{975115E7-0C29-40A1-AA54-1AA3D31E7B1B}" destId="{2D305AE8-A021-45A5-AABA-7E139923096C}" srcOrd="5" destOrd="0" presId="urn:microsoft.com/office/officeart/2008/layout/AlternatingHexagons"/>
    <dgm:cxn modelId="{A7E2143C-F942-42F1-B606-8E1A9ECA342C}" type="presParOf" srcId="{975115E7-0C29-40A1-AA54-1AA3D31E7B1B}" destId="{3A425F78-E937-4D57-A168-208D143BE2C9}" srcOrd="6" destOrd="0" presId="urn:microsoft.com/office/officeart/2008/layout/AlternatingHexagons"/>
    <dgm:cxn modelId="{1D1D8D4F-8A14-45FA-B9F5-29637C72387C}" type="presParOf" srcId="{3A425F78-E937-4D57-A168-208D143BE2C9}" destId="{93D3DAF3-31BF-4C4A-9AED-186F90A947E9}" srcOrd="0" destOrd="0" presId="urn:microsoft.com/office/officeart/2008/layout/AlternatingHexagons"/>
    <dgm:cxn modelId="{3754F925-E1DE-429C-AB0F-04BE5D23764B}" type="presParOf" srcId="{3A425F78-E937-4D57-A168-208D143BE2C9}" destId="{C17DBDC8-28EA-449A-B8FD-6BF2CB3DDF67}" srcOrd="1" destOrd="0" presId="urn:microsoft.com/office/officeart/2008/layout/AlternatingHexagons"/>
    <dgm:cxn modelId="{AC28E5D2-2E46-481F-8DD4-51DA15C01B30}" type="presParOf" srcId="{3A425F78-E937-4D57-A168-208D143BE2C9}" destId="{0DA0EB6A-4C68-4B64-AE93-F34ED3498587}" srcOrd="2" destOrd="0" presId="urn:microsoft.com/office/officeart/2008/layout/AlternatingHexagons"/>
    <dgm:cxn modelId="{5F2A8783-1496-4D44-95A3-37895F74F781}" type="presParOf" srcId="{3A425F78-E937-4D57-A168-208D143BE2C9}" destId="{A3E39D50-5502-4A01-B8EB-0AE4FDE5D9E5}" srcOrd="3" destOrd="0" presId="urn:microsoft.com/office/officeart/2008/layout/AlternatingHexagons"/>
    <dgm:cxn modelId="{F7D2E7EE-CE4E-4AF1-BC7B-9D5C79BEB1E3}" type="presParOf" srcId="{3A425F78-E937-4D57-A168-208D143BE2C9}" destId="{7FFFFC34-13FE-4B09-9866-729CEF9E7278}" srcOrd="4" destOrd="0" presId="urn:microsoft.com/office/officeart/2008/layout/AlternatingHexagon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A313249-47E6-4005-96B8-84326E8093D6}"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5F977580-517B-465E-A5CB-647A658B0EE8}">
      <dgm:prSet/>
      <dgm:spPr/>
      <dgm:t>
        <a:bodyPr/>
        <a:lstStyle/>
        <a:p>
          <a:r>
            <a:rPr lang="en-GB"/>
            <a:t>Secure attachment Child explores confidently and seeks comfort when distressed.</a:t>
          </a:r>
          <a:endParaRPr lang="en-US"/>
        </a:p>
      </dgm:t>
    </dgm:pt>
    <dgm:pt modelId="{88466310-66AC-4B79-856B-412A962E2963}" type="parTrans" cxnId="{C78C16AB-3A6B-4BFA-9C46-F86AA5521F3C}">
      <dgm:prSet/>
      <dgm:spPr/>
      <dgm:t>
        <a:bodyPr/>
        <a:lstStyle/>
        <a:p>
          <a:endParaRPr lang="en-US"/>
        </a:p>
      </dgm:t>
    </dgm:pt>
    <dgm:pt modelId="{2C0662C4-7E8F-432A-B385-885A4D9A7380}" type="sibTrans" cxnId="{C78C16AB-3A6B-4BFA-9C46-F86AA5521F3C}">
      <dgm:prSet/>
      <dgm:spPr/>
      <dgm:t>
        <a:bodyPr/>
        <a:lstStyle/>
        <a:p>
          <a:endParaRPr lang="en-US"/>
        </a:p>
      </dgm:t>
    </dgm:pt>
    <dgm:pt modelId="{6810426C-73FB-49AC-91CE-B1C101CC46FC}">
      <dgm:prSet/>
      <dgm:spPr/>
      <dgm:t>
        <a:bodyPr/>
        <a:lstStyle/>
        <a:p>
          <a:r>
            <a:rPr lang="en-GB"/>
            <a:t>Insecure attachment pattern  Include anxiety during separation lack of trusting adults reduced exploration</a:t>
          </a:r>
          <a:endParaRPr lang="en-US"/>
        </a:p>
      </dgm:t>
    </dgm:pt>
    <dgm:pt modelId="{8F8E2E9B-B623-4450-B5EC-4CEB82261241}" type="parTrans" cxnId="{0C1F2036-A4B8-4E08-939A-30F26A67FD07}">
      <dgm:prSet/>
      <dgm:spPr/>
      <dgm:t>
        <a:bodyPr/>
        <a:lstStyle/>
        <a:p>
          <a:endParaRPr lang="en-US"/>
        </a:p>
      </dgm:t>
    </dgm:pt>
    <dgm:pt modelId="{07CAF937-24BA-4B1E-9682-7B5E527CC7B3}" type="sibTrans" cxnId="{0C1F2036-A4B8-4E08-939A-30F26A67FD07}">
      <dgm:prSet/>
      <dgm:spPr/>
      <dgm:t>
        <a:bodyPr/>
        <a:lstStyle/>
        <a:p>
          <a:endParaRPr lang="en-US"/>
        </a:p>
      </dgm:t>
    </dgm:pt>
    <dgm:pt modelId="{12C61F4A-EABC-4106-8EBB-B07898681FF9}">
      <dgm:prSet/>
      <dgm:spPr/>
      <dgm:t>
        <a:bodyPr/>
        <a:lstStyle/>
        <a:p>
          <a:r>
            <a:rPr lang="en-GB"/>
            <a:t>Isaac distressed during separation and difficulty engaging independently may suggest he needs support developing emotional security.  This does not mean Isaac has a fixed attachment style children's development can change through supportive relationships.</a:t>
          </a:r>
          <a:endParaRPr lang="en-US"/>
        </a:p>
      </dgm:t>
    </dgm:pt>
    <dgm:pt modelId="{916C18A6-3DF9-413F-BDBE-9185EEB5A354}" type="parTrans" cxnId="{F80DC844-A36F-46E8-9465-48F200F0F2E3}">
      <dgm:prSet/>
      <dgm:spPr/>
      <dgm:t>
        <a:bodyPr/>
        <a:lstStyle/>
        <a:p>
          <a:endParaRPr lang="en-US"/>
        </a:p>
      </dgm:t>
    </dgm:pt>
    <dgm:pt modelId="{907DD594-2990-4574-97BD-432858AF6CA2}" type="sibTrans" cxnId="{F80DC844-A36F-46E8-9465-48F200F0F2E3}">
      <dgm:prSet/>
      <dgm:spPr/>
      <dgm:t>
        <a:bodyPr/>
        <a:lstStyle/>
        <a:p>
          <a:endParaRPr lang="en-US"/>
        </a:p>
      </dgm:t>
    </dgm:pt>
    <dgm:pt modelId="{712FEF02-0BF3-4440-8C06-7F739A0E5E9F}" type="pres">
      <dgm:prSet presAssocID="{7A313249-47E6-4005-96B8-84326E8093D6}" presName="outerComposite" presStyleCnt="0">
        <dgm:presLayoutVars>
          <dgm:chMax val="5"/>
          <dgm:dir/>
          <dgm:resizeHandles val="exact"/>
        </dgm:presLayoutVars>
      </dgm:prSet>
      <dgm:spPr/>
    </dgm:pt>
    <dgm:pt modelId="{3F791AD1-277F-43FC-B67C-BE5C7B2E81DC}" type="pres">
      <dgm:prSet presAssocID="{7A313249-47E6-4005-96B8-84326E8093D6}" presName="dummyMaxCanvas" presStyleCnt="0">
        <dgm:presLayoutVars/>
      </dgm:prSet>
      <dgm:spPr/>
    </dgm:pt>
    <dgm:pt modelId="{86A95161-0352-4E4A-B186-66803FA38496}" type="pres">
      <dgm:prSet presAssocID="{7A313249-47E6-4005-96B8-84326E8093D6}" presName="ThreeNodes_1" presStyleLbl="node1" presStyleIdx="0" presStyleCnt="3">
        <dgm:presLayoutVars>
          <dgm:bulletEnabled val="1"/>
        </dgm:presLayoutVars>
      </dgm:prSet>
      <dgm:spPr/>
    </dgm:pt>
    <dgm:pt modelId="{77B99999-0BFC-4A19-9382-9B364D728C80}" type="pres">
      <dgm:prSet presAssocID="{7A313249-47E6-4005-96B8-84326E8093D6}" presName="ThreeNodes_2" presStyleLbl="node1" presStyleIdx="1" presStyleCnt="3">
        <dgm:presLayoutVars>
          <dgm:bulletEnabled val="1"/>
        </dgm:presLayoutVars>
      </dgm:prSet>
      <dgm:spPr/>
    </dgm:pt>
    <dgm:pt modelId="{6AB9125D-0415-47AC-A90C-36DF5A1D5F5F}" type="pres">
      <dgm:prSet presAssocID="{7A313249-47E6-4005-96B8-84326E8093D6}" presName="ThreeNodes_3" presStyleLbl="node1" presStyleIdx="2" presStyleCnt="3">
        <dgm:presLayoutVars>
          <dgm:bulletEnabled val="1"/>
        </dgm:presLayoutVars>
      </dgm:prSet>
      <dgm:spPr/>
    </dgm:pt>
    <dgm:pt modelId="{26CDF24C-4615-476B-AE13-74C719A1B5D4}" type="pres">
      <dgm:prSet presAssocID="{7A313249-47E6-4005-96B8-84326E8093D6}" presName="ThreeConn_1-2" presStyleLbl="fgAccFollowNode1" presStyleIdx="0" presStyleCnt="2">
        <dgm:presLayoutVars>
          <dgm:bulletEnabled val="1"/>
        </dgm:presLayoutVars>
      </dgm:prSet>
      <dgm:spPr/>
    </dgm:pt>
    <dgm:pt modelId="{532FBEC3-FDE3-40EA-9822-3A82D342ACC7}" type="pres">
      <dgm:prSet presAssocID="{7A313249-47E6-4005-96B8-84326E8093D6}" presName="ThreeConn_2-3" presStyleLbl="fgAccFollowNode1" presStyleIdx="1" presStyleCnt="2">
        <dgm:presLayoutVars>
          <dgm:bulletEnabled val="1"/>
        </dgm:presLayoutVars>
      </dgm:prSet>
      <dgm:spPr/>
    </dgm:pt>
    <dgm:pt modelId="{D977596A-AE77-400E-9F15-EF68518DC7B3}" type="pres">
      <dgm:prSet presAssocID="{7A313249-47E6-4005-96B8-84326E8093D6}" presName="ThreeNodes_1_text" presStyleLbl="node1" presStyleIdx="2" presStyleCnt="3">
        <dgm:presLayoutVars>
          <dgm:bulletEnabled val="1"/>
        </dgm:presLayoutVars>
      </dgm:prSet>
      <dgm:spPr/>
    </dgm:pt>
    <dgm:pt modelId="{1566798B-FFAE-4833-A60B-99C5052D61B5}" type="pres">
      <dgm:prSet presAssocID="{7A313249-47E6-4005-96B8-84326E8093D6}" presName="ThreeNodes_2_text" presStyleLbl="node1" presStyleIdx="2" presStyleCnt="3">
        <dgm:presLayoutVars>
          <dgm:bulletEnabled val="1"/>
        </dgm:presLayoutVars>
      </dgm:prSet>
      <dgm:spPr/>
    </dgm:pt>
    <dgm:pt modelId="{72BBAC12-3DDA-4150-ABDF-05AB8CCC5541}" type="pres">
      <dgm:prSet presAssocID="{7A313249-47E6-4005-96B8-84326E8093D6}" presName="ThreeNodes_3_text" presStyleLbl="node1" presStyleIdx="2" presStyleCnt="3">
        <dgm:presLayoutVars>
          <dgm:bulletEnabled val="1"/>
        </dgm:presLayoutVars>
      </dgm:prSet>
      <dgm:spPr/>
    </dgm:pt>
  </dgm:ptLst>
  <dgm:cxnLst>
    <dgm:cxn modelId="{8DE07F01-811F-4268-888F-B1EE41790BD9}" type="presOf" srcId="{07CAF937-24BA-4B1E-9682-7B5E527CC7B3}" destId="{532FBEC3-FDE3-40EA-9822-3A82D342ACC7}" srcOrd="0" destOrd="0" presId="urn:microsoft.com/office/officeart/2005/8/layout/vProcess5"/>
    <dgm:cxn modelId="{1576AB29-5044-444C-8D9A-5D857CAF8935}" type="presOf" srcId="{12C61F4A-EABC-4106-8EBB-B07898681FF9}" destId="{6AB9125D-0415-47AC-A90C-36DF5A1D5F5F}" srcOrd="0" destOrd="0" presId="urn:microsoft.com/office/officeart/2005/8/layout/vProcess5"/>
    <dgm:cxn modelId="{0C1F2036-A4B8-4E08-939A-30F26A67FD07}" srcId="{7A313249-47E6-4005-96B8-84326E8093D6}" destId="{6810426C-73FB-49AC-91CE-B1C101CC46FC}" srcOrd="1" destOrd="0" parTransId="{8F8E2E9B-B623-4450-B5EC-4CEB82261241}" sibTransId="{07CAF937-24BA-4B1E-9682-7B5E527CC7B3}"/>
    <dgm:cxn modelId="{F80DC844-A36F-46E8-9465-48F200F0F2E3}" srcId="{7A313249-47E6-4005-96B8-84326E8093D6}" destId="{12C61F4A-EABC-4106-8EBB-B07898681FF9}" srcOrd="2" destOrd="0" parTransId="{916C18A6-3DF9-413F-BDBE-9185EEB5A354}" sibTransId="{907DD594-2990-4574-97BD-432858AF6CA2}"/>
    <dgm:cxn modelId="{8A037D6B-7CA6-412C-B4A0-723C4F3EA0CB}" type="presOf" srcId="{12C61F4A-EABC-4106-8EBB-B07898681FF9}" destId="{72BBAC12-3DDA-4150-ABDF-05AB8CCC5541}" srcOrd="1" destOrd="0" presId="urn:microsoft.com/office/officeart/2005/8/layout/vProcess5"/>
    <dgm:cxn modelId="{A0060584-B2CF-4E5A-BEFC-90E74B185102}" type="presOf" srcId="{6810426C-73FB-49AC-91CE-B1C101CC46FC}" destId="{1566798B-FFAE-4833-A60B-99C5052D61B5}" srcOrd="1" destOrd="0" presId="urn:microsoft.com/office/officeart/2005/8/layout/vProcess5"/>
    <dgm:cxn modelId="{88DF9F8A-8517-4153-997E-5C8D9A9AB761}" type="presOf" srcId="{5F977580-517B-465E-A5CB-647A658B0EE8}" destId="{D977596A-AE77-400E-9F15-EF68518DC7B3}" srcOrd="1" destOrd="0" presId="urn:microsoft.com/office/officeart/2005/8/layout/vProcess5"/>
    <dgm:cxn modelId="{1FF05096-752A-4F5D-8DA9-F26F6AEA52F9}" type="presOf" srcId="{2C0662C4-7E8F-432A-B385-885A4D9A7380}" destId="{26CDF24C-4615-476B-AE13-74C719A1B5D4}" srcOrd="0" destOrd="0" presId="urn:microsoft.com/office/officeart/2005/8/layout/vProcess5"/>
    <dgm:cxn modelId="{C78C16AB-3A6B-4BFA-9C46-F86AA5521F3C}" srcId="{7A313249-47E6-4005-96B8-84326E8093D6}" destId="{5F977580-517B-465E-A5CB-647A658B0EE8}" srcOrd="0" destOrd="0" parTransId="{88466310-66AC-4B79-856B-412A962E2963}" sibTransId="{2C0662C4-7E8F-432A-B385-885A4D9A7380}"/>
    <dgm:cxn modelId="{8555D4E8-B205-40B3-AAF8-4AD04A852857}" type="presOf" srcId="{5F977580-517B-465E-A5CB-647A658B0EE8}" destId="{86A95161-0352-4E4A-B186-66803FA38496}" srcOrd="0" destOrd="0" presId="urn:microsoft.com/office/officeart/2005/8/layout/vProcess5"/>
    <dgm:cxn modelId="{0EBA45EC-1BF0-4F69-BC16-BD7C6296457F}" type="presOf" srcId="{6810426C-73FB-49AC-91CE-B1C101CC46FC}" destId="{77B99999-0BFC-4A19-9382-9B364D728C80}" srcOrd="0" destOrd="0" presId="urn:microsoft.com/office/officeart/2005/8/layout/vProcess5"/>
    <dgm:cxn modelId="{72EE04FC-883E-4B1D-88E3-5A1230688792}" type="presOf" srcId="{7A313249-47E6-4005-96B8-84326E8093D6}" destId="{712FEF02-0BF3-4440-8C06-7F739A0E5E9F}" srcOrd="0" destOrd="0" presId="urn:microsoft.com/office/officeart/2005/8/layout/vProcess5"/>
    <dgm:cxn modelId="{7BA6FDB0-2A0C-4C55-BB76-5F746BC148BD}" type="presParOf" srcId="{712FEF02-0BF3-4440-8C06-7F739A0E5E9F}" destId="{3F791AD1-277F-43FC-B67C-BE5C7B2E81DC}" srcOrd="0" destOrd="0" presId="urn:microsoft.com/office/officeart/2005/8/layout/vProcess5"/>
    <dgm:cxn modelId="{86A8106A-E6A5-4346-9E28-FD6ADA1B4BB9}" type="presParOf" srcId="{712FEF02-0BF3-4440-8C06-7F739A0E5E9F}" destId="{86A95161-0352-4E4A-B186-66803FA38496}" srcOrd="1" destOrd="0" presId="urn:microsoft.com/office/officeart/2005/8/layout/vProcess5"/>
    <dgm:cxn modelId="{02A1CF4A-82D2-49DC-9443-0E59EBE15301}" type="presParOf" srcId="{712FEF02-0BF3-4440-8C06-7F739A0E5E9F}" destId="{77B99999-0BFC-4A19-9382-9B364D728C80}" srcOrd="2" destOrd="0" presId="urn:microsoft.com/office/officeart/2005/8/layout/vProcess5"/>
    <dgm:cxn modelId="{3F13A655-3630-4E35-A5CE-7457C526C165}" type="presParOf" srcId="{712FEF02-0BF3-4440-8C06-7F739A0E5E9F}" destId="{6AB9125D-0415-47AC-A90C-36DF5A1D5F5F}" srcOrd="3" destOrd="0" presId="urn:microsoft.com/office/officeart/2005/8/layout/vProcess5"/>
    <dgm:cxn modelId="{D45623CC-A9DC-444C-9FFA-F07480D8DE28}" type="presParOf" srcId="{712FEF02-0BF3-4440-8C06-7F739A0E5E9F}" destId="{26CDF24C-4615-476B-AE13-74C719A1B5D4}" srcOrd="4" destOrd="0" presId="urn:microsoft.com/office/officeart/2005/8/layout/vProcess5"/>
    <dgm:cxn modelId="{9B5BAC6E-56A3-48D9-8602-58CD724E6CDB}" type="presParOf" srcId="{712FEF02-0BF3-4440-8C06-7F739A0E5E9F}" destId="{532FBEC3-FDE3-40EA-9822-3A82D342ACC7}" srcOrd="5" destOrd="0" presId="urn:microsoft.com/office/officeart/2005/8/layout/vProcess5"/>
    <dgm:cxn modelId="{7610F09E-6E64-494F-821F-888BFBD19DE7}" type="presParOf" srcId="{712FEF02-0BF3-4440-8C06-7F739A0E5E9F}" destId="{D977596A-AE77-400E-9F15-EF68518DC7B3}" srcOrd="6" destOrd="0" presId="urn:microsoft.com/office/officeart/2005/8/layout/vProcess5"/>
    <dgm:cxn modelId="{E7576B0D-9EF1-4B48-B5F7-A05D29EACC2F}" type="presParOf" srcId="{712FEF02-0BF3-4440-8C06-7F739A0E5E9F}" destId="{1566798B-FFAE-4833-A60B-99C5052D61B5}" srcOrd="7" destOrd="0" presId="urn:microsoft.com/office/officeart/2005/8/layout/vProcess5"/>
    <dgm:cxn modelId="{D83FB7FF-2DC8-4725-9908-4B7B10FB4D7E}" type="presParOf" srcId="{712FEF02-0BF3-4440-8C06-7F739A0E5E9F}" destId="{72BBAC12-3DDA-4150-ABDF-05AB8CCC5541}"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73FF7A2-E982-4A36-9DAB-05DDB7ED3FDE}"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C7EF5027-6C25-4EEB-ADEB-09E3283EFCD4}">
      <dgm:prSet/>
      <dgm:spPr/>
      <dgm:t>
        <a:bodyPr/>
        <a:lstStyle/>
        <a:p>
          <a:pPr>
            <a:lnSpc>
              <a:spcPct val="100000"/>
            </a:lnSpc>
            <a:defRPr cap="all"/>
          </a:pPr>
          <a:r>
            <a:rPr lang="en-GB"/>
            <a:t>Strengths:</a:t>
          </a:r>
          <a:endParaRPr lang="en-US"/>
        </a:p>
      </dgm:t>
    </dgm:pt>
    <dgm:pt modelId="{069A7CA3-0BBD-40DF-99D1-CDDBA3FC15F5}" type="parTrans" cxnId="{7B9CE3A1-6210-40BD-A2BB-F8856C657DDC}">
      <dgm:prSet/>
      <dgm:spPr/>
      <dgm:t>
        <a:bodyPr/>
        <a:lstStyle/>
        <a:p>
          <a:endParaRPr lang="en-US"/>
        </a:p>
      </dgm:t>
    </dgm:pt>
    <dgm:pt modelId="{80FD284A-6588-4928-BFC3-6B8F7D203BA7}" type="sibTrans" cxnId="{7B9CE3A1-6210-40BD-A2BB-F8856C657DDC}">
      <dgm:prSet/>
      <dgm:spPr/>
      <dgm:t>
        <a:bodyPr/>
        <a:lstStyle/>
        <a:p>
          <a:endParaRPr lang="en-US"/>
        </a:p>
      </dgm:t>
    </dgm:pt>
    <dgm:pt modelId="{97C81993-8D9A-49AE-A91A-0E16AB67EA7B}">
      <dgm:prSet/>
      <dgm:spPr/>
    </dgm:pt>
    <dgm:pt modelId="{1D24EEC9-35E9-4E85-8453-3F9D0EB91D73}" type="parTrans" cxnId="{7178AAC1-CA8D-4F5E-9B64-CDEA15A2CD65}">
      <dgm:prSet/>
      <dgm:spPr/>
      <dgm:t>
        <a:bodyPr/>
        <a:lstStyle/>
        <a:p>
          <a:endParaRPr lang="en-US"/>
        </a:p>
      </dgm:t>
    </dgm:pt>
    <dgm:pt modelId="{62347DE7-E8AA-41CA-841B-44754CA1726C}" type="sibTrans" cxnId="{7178AAC1-CA8D-4F5E-9B64-CDEA15A2CD65}">
      <dgm:prSet/>
      <dgm:spPr/>
      <dgm:t>
        <a:bodyPr/>
        <a:lstStyle/>
        <a:p>
          <a:endParaRPr lang="en-US"/>
        </a:p>
      </dgm:t>
    </dgm:pt>
    <dgm:pt modelId="{71CA8F64-CF5E-4647-8AAE-09E7F5CDB64A}">
      <dgm:prSet/>
      <dgm:spPr/>
    </dgm:pt>
    <dgm:pt modelId="{FFAF3868-0AF0-46B5-9861-BCCD9A99E5F1}" type="parTrans" cxnId="{6124A80F-FAB4-45D7-98A4-929268DCA96C}">
      <dgm:prSet/>
      <dgm:spPr/>
      <dgm:t>
        <a:bodyPr/>
        <a:lstStyle/>
        <a:p>
          <a:endParaRPr lang="en-US"/>
        </a:p>
      </dgm:t>
    </dgm:pt>
    <dgm:pt modelId="{F5C65269-2B5F-470F-8810-677091978E06}" type="sibTrans" cxnId="{6124A80F-FAB4-45D7-98A4-929268DCA96C}">
      <dgm:prSet/>
      <dgm:spPr/>
      <dgm:t>
        <a:bodyPr/>
        <a:lstStyle/>
        <a:p>
          <a:endParaRPr lang="en-US"/>
        </a:p>
      </dgm:t>
    </dgm:pt>
    <dgm:pt modelId="{3A5B4726-0682-407B-B27A-B259D3926F7A}">
      <dgm:prSet/>
      <dgm:spPr/>
    </dgm:pt>
    <dgm:pt modelId="{2BCD1767-316D-47D6-A9FC-7EEC47D8443F}" type="parTrans" cxnId="{C0960871-ED0D-446F-8510-1E4698EA1729}">
      <dgm:prSet/>
      <dgm:spPr/>
      <dgm:t>
        <a:bodyPr/>
        <a:lstStyle/>
        <a:p>
          <a:endParaRPr lang="en-US"/>
        </a:p>
      </dgm:t>
    </dgm:pt>
    <dgm:pt modelId="{468E97EB-E5D0-45DF-B16A-85232816FB91}" type="sibTrans" cxnId="{C0960871-ED0D-446F-8510-1E4698EA1729}">
      <dgm:prSet/>
      <dgm:spPr/>
      <dgm:t>
        <a:bodyPr/>
        <a:lstStyle/>
        <a:p>
          <a:endParaRPr lang="en-US"/>
        </a:p>
      </dgm:t>
    </dgm:pt>
    <dgm:pt modelId="{313DAC89-6557-423C-9428-C0E31DB67CED}">
      <dgm:prSet/>
      <dgm:spPr/>
    </dgm:pt>
    <dgm:pt modelId="{180FD5D1-4620-456C-BAE5-F9C7949890DD}" type="parTrans" cxnId="{EAEFE86F-E887-49A8-BD03-51D4F6863990}">
      <dgm:prSet/>
      <dgm:spPr/>
      <dgm:t>
        <a:bodyPr/>
        <a:lstStyle/>
        <a:p>
          <a:endParaRPr lang="en-US"/>
        </a:p>
      </dgm:t>
    </dgm:pt>
    <dgm:pt modelId="{FDF3E6BB-2BFA-4B75-BDC3-CA93BFB05B2B}" type="sibTrans" cxnId="{EAEFE86F-E887-49A8-BD03-51D4F6863990}">
      <dgm:prSet/>
      <dgm:spPr/>
      <dgm:t>
        <a:bodyPr/>
        <a:lstStyle/>
        <a:p>
          <a:endParaRPr lang="en-US"/>
        </a:p>
      </dgm:t>
    </dgm:pt>
    <dgm:pt modelId="{27F87BD9-C2D7-480A-990D-6B15928A450D}" type="pres">
      <dgm:prSet presAssocID="{E73FF7A2-E982-4A36-9DAB-05DDB7ED3FDE}" presName="root" presStyleCnt="0">
        <dgm:presLayoutVars>
          <dgm:dir/>
          <dgm:resizeHandles val="exact"/>
        </dgm:presLayoutVars>
      </dgm:prSet>
      <dgm:spPr/>
    </dgm:pt>
    <dgm:pt modelId="{900003EC-4406-4695-B4AE-53A3CE832DFE}" type="pres">
      <dgm:prSet presAssocID="{C7EF5027-6C25-4EEB-ADEB-09E3283EFCD4}" presName="compNode" presStyleCnt="0"/>
      <dgm:spPr/>
    </dgm:pt>
    <dgm:pt modelId="{9D7F9ADC-1C4F-4604-942A-FB5D1463DF9B}" type="pres">
      <dgm:prSet presAssocID="{C7EF5027-6C25-4EEB-ADEB-09E3283EFCD4}" presName="iconBgRect" presStyleLbl="bgShp" presStyleIdx="0" presStyleCnt="1"/>
      <dgm:spPr/>
    </dgm:pt>
    <dgm:pt modelId="{C78FF492-D0DE-48D3-9B57-A7CD0CE07356}" type="pres">
      <dgm:prSet presAssocID="{C7EF5027-6C25-4EEB-ADEB-09E3283EFCD4}" presName="iconRect" presStyleLbl="node1" presStyleIdx="0" presStyleCnt="1"/>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Dumbbell"/>
        </a:ext>
      </dgm:extLst>
    </dgm:pt>
    <dgm:pt modelId="{48E8A719-EF7D-4F53-91B5-E3A22F879411}" type="pres">
      <dgm:prSet presAssocID="{C7EF5027-6C25-4EEB-ADEB-09E3283EFCD4}" presName="spaceRect" presStyleCnt="0"/>
      <dgm:spPr/>
    </dgm:pt>
    <dgm:pt modelId="{7C7E56D2-A3B6-4107-90AC-CB92C73AF175}" type="pres">
      <dgm:prSet presAssocID="{C7EF5027-6C25-4EEB-ADEB-09E3283EFCD4}" presName="textRect" presStyleLbl="revTx" presStyleIdx="0" presStyleCnt="1">
        <dgm:presLayoutVars>
          <dgm:chMax val="1"/>
          <dgm:chPref val="1"/>
        </dgm:presLayoutVars>
      </dgm:prSet>
      <dgm:spPr/>
    </dgm:pt>
  </dgm:ptLst>
  <dgm:cxnLst>
    <dgm:cxn modelId="{6124A80F-FAB4-45D7-98A4-929268DCA96C}" srcId="{C7EF5027-6C25-4EEB-ADEB-09E3283EFCD4}" destId="{71CA8F64-CF5E-4647-8AAE-09E7F5CDB64A}" srcOrd="1" destOrd="0" parTransId="{FFAF3868-0AF0-46B5-9861-BCCD9A99E5F1}" sibTransId="{F5C65269-2B5F-470F-8810-677091978E06}"/>
    <dgm:cxn modelId="{EAEFE86F-E887-49A8-BD03-51D4F6863990}" srcId="{C7EF5027-6C25-4EEB-ADEB-09E3283EFCD4}" destId="{313DAC89-6557-423C-9428-C0E31DB67CED}" srcOrd="3" destOrd="0" parTransId="{180FD5D1-4620-456C-BAE5-F9C7949890DD}" sibTransId="{FDF3E6BB-2BFA-4B75-BDC3-CA93BFB05B2B}"/>
    <dgm:cxn modelId="{C0960871-ED0D-446F-8510-1E4698EA1729}" srcId="{C7EF5027-6C25-4EEB-ADEB-09E3283EFCD4}" destId="{3A5B4726-0682-407B-B27A-B259D3926F7A}" srcOrd="2" destOrd="0" parTransId="{2BCD1767-316D-47D6-A9FC-7EEC47D8443F}" sibTransId="{468E97EB-E5D0-45DF-B16A-85232816FB91}"/>
    <dgm:cxn modelId="{7B9CE3A1-6210-40BD-A2BB-F8856C657DDC}" srcId="{E73FF7A2-E982-4A36-9DAB-05DDB7ED3FDE}" destId="{C7EF5027-6C25-4EEB-ADEB-09E3283EFCD4}" srcOrd="0" destOrd="0" parTransId="{069A7CA3-0BBD-40DF-99D1-CDDBA3FC15F5}" sibTransId="{80FD284A-6588-4928-BFC3-6B8F7D203BA7}"/>
    <dgm:cxn modelId="{800CC2A6-B035-4A67-82DD-16BCC2F1A7AF}" type="presOf" srcId="{E73FF7A2-E982-4A36-9DAB-05DDB7ED3FDE}" destId="{27F87BD9-C2D7-480A-990D-6B15928A450D}" srcOrd="0" destOrd="0" presId="urn:microsoft.com/office/officeart/2018/5/layout/IconCircleLabelList"/>
    <dgm:cxn modelId="{7178AAC1-CA8D-4F5E-9B64-CDEA15A2CD65}" srcId="{C7EF5027-6C25-4EEB-ADEB-09E3283EFCD4}" destId="{97C81993-8D9A-49AE-A91A-0E16AB67EA7B}" srcOrd="0" destOrd="0" parTransId="{1D24EEC9-35E9-4E85-8453-3F9D0EB91D73}" sibTransId="{62347DE7-E8AA-41CA-841B-44754CA1726C}"/>
    <dgm:cxn modelId="{77108AEE-62D1-4C8D-A8F8-935DAC95F47F}" type="presOf" srcId="{C7EF5027-6C25-4EEB-ADEB-09E3283EFCD4}" destId="{7C7E56D2-A3B6-4107-90AC-CB92C73AF175}" srcOrd="0" destOrd="0" presId="urn:microsoft.com/office/officeart/2018/5/layout/IconCircleLabelList"/>
    <dgm:cxn modelId="{3FF98DE5-0D33-45AA-95AE-9FE920598127}" type="presParOf" srcId="{27F87BD9-C2D7-480A-990D-6B15928A450D}" destId="{900003EC-4406-4695-B4AE-53A3CE832DFE}" srcOrd="0" destOrd="0" presId="urn:microsoft.com/office/officeart/2018/5/layout/IconCircleLabelList"/>
    <dgm:cxn modelId="{CE8EE4EB-B530-463C-B82D-CDB6F6D1A3F5}" type="presParOf" srcId="{900003EC-4406-4695-B4AE-53A3CE832DFE}" destId="{9D7F9ADC-1C4F-4604-942A-FB5D1463DF9B}" srcOrd="0" destOrd="0" presId="urn:microsoft.com/office/officeart/2018/5/layout/IconCircleLabelList"/>
    <dgm:cxn modelId="{763F62FF-A2B4-4064-B606-8FD4CF5CF54E}" type="presParOf" srcId="{900003EC-4406-4695-B4AE-53A3CE832DFE}" destId="{C78FF492-D0DE-48D3-9B57-A7CD0CE07356}" srcOrd="1" destOrd="0" presId="urn:microsoft.com/office/officeart/2018/5/layout/IconCircleLabelList"/>
    <dgm:cxn modelId="{E96AFA1B-79D3-4E56-976A-64169EDB3783}" type="presParOf" srcId="{900003EC-4406-4695-B4AE-53A3CE832DFE}" destId="{48E8A719-EF7D-4F53-91B5-E3A22F879411}" srcOrd="2" destOrd="0" presId="urn:microsoft.com/office/officeart/2018/5/layout/IconCircleLabelList"/>
    <dgm:cxn modelId="{BE5756A3-E857-4E14-B53A-EBA98A580BFA}" type="presParOf" srcId="{900003EC-4406-4695-B4AE-53A3CE832DFE}" destId="{7C7E56D2-A3B6-4107-90AC-CB92C73AF175}"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917FE1-A395-4EAF-A232-A5ED8E69CACA}">
      <dsp:nvSpPr>
        <dsp:cNvPr id="0" name=""/>
        <dsp:cNvSpPr/>
      </dsp:nvSpPr>
      <dsp:spPr>
        <a:xfrm rot="5400000">
          <a:off x="2250795" y="81958"/>
          <a:ext cx="1225682" cy="1066343"/>
        </a:xfrm>
        <a:prstGeom prst="hexagon">
          <a:avLst>
            <a:gd name="adj" fmla="val 25000"/>
            <a:gd name="vf" fmla="val 1154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He is 4 years old attending a children’s centre </a:t>
          </a:r>
          <a:endParaRPr lang="en-US" sz="800" kern="1200" dirty="0"/>
        </a:p>
      </dsp:txBody>
      <dsp:txXfrm rot="-5400000">
        <a:off x="2496636" y="193291"/>
        <a:ext cx="733999" cy="843678"/>
      </dsp:txXfrm>
    </dsp:sp>
    <dsp:sp modelId="{E10E6F9A-F323-46A7-B56A-A86D751DB8A5}">
      <dsp:nvSpPr>
        <dsp:cNvPr id="0" name=""/>
        <dsp:cNvSpPr/>
      </dsp:nvSpPr>
      <dsp:spPr>
        <a:xfrm>
          <a:off x="3429166" y="247425"/>
          <a:ext cx="1367861" cy="735409"/>
        </a:xfrm>
        <a:prstGeom prst="rect">
          <a:avLst/>
        </a:prstGeom>
        <a:noFill/>
        <a:ln>
          <a:noFill/>
        </a:ln>
        <a:effectLst/>
      </dsp:spPr>
      <dsp:style>
        <a:lnRef idx="0">
          <a:scrgbClr r="0" g="0" b="0"/>
        </a:lnRef>
        <a:fillRef idx="0">
          <a:scrgbClr r="0" g="0" b="0"/>
        </a:fillRef>
        <a:effectRef idx="0">
          <a:scrgbClr r="0" g="0" b="0"/>
        </a:effectRef>
        <a:fontRef idx="minor"/>
      </dsp:style>
    </dsp:sp>
    <dsp:sp modelId="{C8CF0E5E-7936-426D-813E-E929DF977DF0}">
      <dsp:nvSpPr>
        <dsp:cNvPr id="0" name=""/>
        <dsp:cNvSpPr/>
      </dsp:nvSpPr>
      <dsp:spPr>
        <a:xfrm rot="5400000">
          <a:off x="1099144" y="81958"/>
          <a:ext cx="1225682" cy="1066343"/>
        </a:xfrm>
        <a:prstGeom prst="hexagon">
          <a:avLst>
            <a:gd name="adj" fmla="val 25000"/>
            <a:gd name="vf" fmla="val 1154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1344985" y="193291"/>
        <a:ext cx="733999" cy="843678"/>
      </dsp:txXfrm>
    </dsp:sp>
    <dsp:sp modelId="{E514921F-5BF4-4F35-A4A5-F8172392FAE2}">
      <dsp:nvSpPr>
        <dsp:cNvPr id="0" name=""/>
        <dsp:cNvSpPr/>
      </dsp:nvSpPr>
      <dsp:spPr>
        <a:xfrm rot="5400000">
          <a:off x="1672763" y="1122317"/>
          <a:ext cx="1225682" cy="1066343"/>
        </a:xfrm>
        <a:prstGeom prst="hexagon">
          <a:avLst>
            <a:gd name="adj" fmla="val 25000"/>
            <a:gd name="vf" fmla="val 1154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t>Limited social support and is being raised by his single mother </a:t>
          </a:r>
        </a:p>
      </dsp:txBody>
      <dsp:txXfrm rot="-5400000">
        <a:off x="1918604" y="1233650"/>
        <a:ext cx="733999" cy="843678"/>
      </dsp:txXfrm>
    </dsp:sp>
    <dsp:sp modelId="{3C0AF4D1-AEA2-4D1A-8117-472859461888}">
      <dsp:nvSpPr>
        <dsp:cNvPr id="0" name=""/>
        <dsp:cNvSpPr/>
      </dsp:nvSpPr>
      <dsp:spPr>
        <a:xfrm>
          <a:off x="384571" y="1287784"/>
          <a:ext cx="1323736" cy="735409"/>
        </a:xfrm>
        <a:prstGeom prst="rect">
          <a:avLst/>
        </a:prstGeom>
        <a:noFill/>
        <a:ln>
          <a:noFill/>
        </a:ln>
        <a:effectLst/>
      </dsp:spPr>
      <dsp:style>
        <a:lnRef idx="0">
          <a:scrgbClr r="0" g="0" b="0"/>
        </a:lnRef>
        <a:fillRef idx="0">
          <a:scrgbClr r="0" g="0" b="0"/>
        </a:fillRef>
        <a:effectRef idx="0">
          <a:scrgbClr r="0" g="0" b="0"/>
        </a:effectRef>
        <a:fontRef idx="minor"/>
      </dsp:style>
    </dsp:sp>
    <dsp:sp modelId="{B290752C-6B92-4B11-B339-73D42ECF062E}">
      <dsp:nvSpPr>
        <dsp:cNvPr id="0" name=""/>
        <dsp:cNvSpPr/>
      </dsp:nvSpPr>
      <dsp:spPr>
        <a:xfrm rot="5400000">
          <a:off x="2824415" y="1122317"/>
          <a:ext cx="1225682" cy="1066343"/>
        </a:xfrm>
        <a:prstGeom prst="hexagon">
          <a:avLst>
            <a:gd name="adj" fmla="val 25000"/>
            <a:gd name="vf" fmla="val 1154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3070256" y="1233650"/>
        <a:ext cx="733999" cy="843678"/>
      </dsp:txXfrm>
    </dsp:sp>
    <dsp:sp modelId="{F39321D0-EED0-48BD-87CF-A3CC139A5E5F}">
      <dsp:nvSpPr>
        <dsp:cNvPr id="0" name=""/>
        <dsp:cNvSpPr/>
      </dsp:nvSpPr>
      <dsp:spPr>
        <a:xfrm rot="5400000">
          <a:off x="2250795" y="2162676"/>
          <a:ext cx="1225682" cy="1066343"/>
        </a:xfrm>
        <a:prstGeom prst="hexagon">
          <a:avLst>
            <a:gd name="adj" fmla="val 25000"/>
            <a:gd name="vf" fmla="val 1154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Disrupted childcare experience </a:t>
          </a:r>
          <a:endParaRPr lang="en-US" sz="800" kern="1200"/>
        </a:p>
      </dsp:txBody>
      <dsp:txXfrm rot="-5400000">
        <a:off x="2496636" y="2274009"/>
        <a:ext cx="733999" cy="843678"/>
      </dsp:txXfrm>
    </dsp:sp>
    <dsp:sp modelId="{D5D4AD78-80B2-4953-BDB4-C10F849DF494}">
      <dsp:nvSpPr>
        <dsp:cNvPr id="0" name=""/>
        <dsp:cNvSpPr/>
      </dsp:nvSpPr>
      <dsp:spPr>
        <a:xfrm>
          <a:off x="3429166" y="2328143"/>
          <a:ext cx="1367861" cy="735409"/>
        </a:xfrm>
        <a:prstGeom prst="rect">
          <a:avLst/>
        </a:prstGeom>
        <a:noFill/>
        <a:ln>
          <a:noFill/>
        </a:ln>
        <a:effectLst/>
      </dsp:spPr>
      <dsp:style>
        <a:lnRef idx="0">
          <a:scrgbClr r="0" g="0" b="0"/>
        </a:lnRef>
        <a:fillRef idx="0">
          <a:scrgbClr r="0" g="0" b="0"/>
        </a:fillRef>
        <a:effectRef idx="0">
          <a:scrgbClr r="0" g="0" b="0"/>
        </a:effectRef>
        <a:fontRef idx="minor"/>
      </dsp:style>
    </dsp:sp>
    <dsp:sp modelId="{37411960-76C0-4BB1-907D-2CD6540222B0}">
      <dsp:nvSpPr>
        <dsp:cNvPr id="0" name=""/>
        <dsp:cNvSpPr/>
      </dsp:nvSpPr>
      <dsp:spPr>
        <a:xfrm rot="5400000">
          <a:off x="1099144" y="2162676"/>
          <a:ext cx="1225682" cy="1066343"/>
        </a:xfrm>
        <a:prstGeom prst="hexagon">
          <a:avLst>
            <a:gd name="adj" fmla="val 25000"/>
            <a:gd name="vf" fmla="val 1154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1344985" y="2274009"/>
        <a:ext cx="733999" cy="843678"/>
      </dsp:txXfrm>
    </dsp:sp>
    <dsp:sp modelId="{93D3DAF3-31BF-4C4A-9AED-186F90A947E9}">
      <dsp:nvSpPr>
        <dsp:cNvPr id="0" name=""/>
        <dsp:cNvSpPr/>
      </dsp:nvSpPr>
      <dsp:spPr>
        <a:xfrm rot="5400000">
          <a:off x="1672763" y="3203035"/>
          <a:ext cx="1225682" cy="1066343"/>
        </a:xfrm>
        <a:prstGeom prst="hexagon">
          <a:avLst>
            <a:gd name="adj" fmla="val 25000"/>
            <a:gd name="vf" fmla="val 1154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Lives with his mother who has post-natal depression</a:t>
          </a:r>
          <a:endParaRPr lang="en-US" sz="800" kern="1200"/>
        </a:p>
      </dsp:txBody>
      <dsp:txXfrm rot="-5400000">
        <a:off x="1918604" y="3314368"/>
        <a:ext cx="733999" cy="843678"/>
      </dsp:txXfrm>
    </dsp:sp>
    <dsp:sp modelId="{C17DBDC8-28EA-449A-B8FD-6BF2CB3DDF67}">
      <dsp:nvSpPr>
        <dsp:cNvPr id="0" name=""/>
        <dsp:cNvSpPr/>
      </dsp:nvSpPr>
      <dsp:spPr>
        <a:xfrm>
          <a:off x="384571" y="3368503"/>
          <a:ext cx="1323736" cy="735409"/>
        </a:xfrm>
        <a:prstGeom prst="rect">
          <a:avLst/>
        </a:prstGeom>
        <a:noFill/>
        <a:ln>
          <a:noFill/>
        </a:ln>
        <a:effectLst/>
      </dsp:spPr>
      <dsp:style>
        <a:lnRef idx="0">
          <a:scrgbClr r="0" g="0" b="0"/>
        </a:lnRef>
        <a:fillRef idx="0">
          <a:scrgbClr r="0" g="0" b="0"/>
        </a:fillRef>
        <a:effectRef idx="0">
          <a:scrgbClr r="0" g="0" b="0"/>
        </a:effectRef>
        <a:fontRef idx="minor"/>
      </dsp:style>
    </dsp:sp>
    <dsp:sp modelId="{7FFFFC34-13FE-4B09-9866-729CEF9E7278}">
      <dsp:nvSpPr>
        <dsp:cNvPr id="0" name=""/>
        <dsp:cNvSpPr/>
      </dsp:nvSpPr>
      <dsp:spPr>
        <a:xfrm rot="5400000">
          <a:off x="2824415" y="3203035"/>
          <a:ext cx="1225682" cy="1066343"/>
        </a:xfrm>
        <a:prstGeom prst="hexagon">
          <a:avLst>
            <a:gd name="adj" fmla="val 25000"/>
            <a:gd name="vf" fmla="val 1154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3070256" y="3314368"/>
        <a:ext cx="733999" cy="8436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A95161-0352-4E4A-B186-66803FA38496}">
      <dsp:nvSpPr>
        <dsp:cNvPr id="0" name=""/>
        <dsp:cNvSpPr/>
      </dsp:nvSpPr>
      <dsp:spPr>
        <a:xfrm>
          <a:off x="0" y="0"/>
          <a:ext cx="8938260" cy="130540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Secure attachment Child explores confidently and seeks comfort when distressed.</a:t>
          </a:r>
          <a:endParaRPr lang="en-US" sz="1800" kern="1200"/>
        </a:p>
      </dsp:txBody>
      <dsp:txXfrm>
        <a:off x="38234" y="38234"/>
        <a:ext cx="7529629" cy="1228933"/>
      </dsp:txXfrm>
    </dsp:sp>
    <dsp:sp modelId="{77B99999-0BFC-4A19-9382-9B364D728C80}">
      <dsp:nvSpPr>
        <dsp:cNvPr id="0" name=""/>
        <dsp:cNvSpPr/>
      </dsp:nvSpPr>
      <dsp:spPr>
        <a:xfrm>
          <a:off x="788669" y="1522968"/>
          <a:ext cx="8938260" cy="1305401"/>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Insecure attachment pattern  Include anxiety during separation lack of trusting adults reduced exploration</a:t>
          </a:r>
          <a:endParaRPr lang="en-US" sz="1800" kern="1200"/>
        </a:p>
      </dsp:txBody>
      <dsp:txXfrm>
        <a:off x="826903" y="1561202"/>
        <a:ext cx="7224611" cy="1228933"/>
      </dsp:txXfrm>
    </dsp:sp>
    <dsp:sp modelId="{6AB9125D-0415-47AC-A90C-36DF5A1D5F5F}">
      <dsp:nvSpPr>
        <dsp:cNvPr id="0" name=""/>
        <dsp:cNvSpPr/>
      </dsp:nvSpPr>
      <dsp:spPr>
        <a:xfrm>
          <a:off x="1577339" y="3045936"/>
          <a:ext cx="8938260" cy="1305401"/>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Isaac distressed during separation and difficulty engaging independently may suggest he needs support developing emotional security.  This does not mean Isaac has a fixed attachment style children's development can change through supportive relationships.</a:t>
          </a:r>
          <a:endParaRPr lang="en-US" sz="1800" kern="1200"/>
        </a:p>
      </dsp:txBody>
      <dsp:txXfrm>
        <a:off x="1615573" y="3084170"/>
        <a:ext cx="7224611" cy="1228933"/>
      </dsp:txXfrm>
    </dsp:sp>
    <dsp:sp modelId="{26CDF24C-4615-476B-AE13-74C719A1B5D4}">
      <dsp:nvSpPr>
        <dsp:cNvPr id="0" name=""/>
        <dsp:cNvSpPr/>
      </dsp:nvSpPr>
      <dsp:spPr>
        <a:xfrm>
          <a:off x="8089749" y="989929"/>
          <a:ext cx="848510" cy="848510"/>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80664" y="989929"/>
        <a:ext cx="466680" cy="638504"/>
      </dsp:txXfrm>
    </dsp:sp>
    <dsp:sp modelId="{532FBEC3-FDE3-40EA-9822-3A82D342ACC7}">
      <dsp:nvSpPr>
        <dsp:cNvPr id="0" name=""/>
        <dsp:cNvSpPr/>
      </dsp:nvSpPr>
      <dsp:spPr>
        <a:xfrm>
          <a:off x="8878419" y="2504195"/>
          <a:ext cx="848510" cy="848510"/>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069334" y="2504195"/>
        <a:ext cx="466680" cy="63850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7F9ADC-1C4F-4604-942A-FB5D1463DF9B}">
      <dsp:nvSpPr>
        <dsp:cNvPr id="0" name=""/>
        <dsp:cNvSpPr/>
      </dsp:nvSpPr>
      <dsp:spPr>
        <a:xfrm>
          <a:off x="1492800" y="375668"/>
          <a:ext cx="2196000" cy="2196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8FF492-D0DE-48D3-9B57-A7CD0CE07356}">
      <dsp:nvSpPr>
        <dsp:cNvPr id="0" name=""/>
        <dsp:cNvSpPr/>
      </dsp:nvSpPr>
      <dsp:spPr>
        <a:xfrm>
          <a:off x="1960800" y="843669"/>
          <a:ext cx="1260000" cy="126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7E56D2-A3B6-4107-90AC-CB92C73AF175}">
      <dsp:nvSpPr>
        <dsp:cNvPr id="0" name=""/>
        <dsp:cNvSpPr/>
      </dsp:nvSpPr>
      <dsp:spPr>
        <a:xfrm>
          <a:off x="790800"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955800">
            <a:lnSpc>
              <a:spcPct val="100000"/>
            </a:lnSpc>
            <a:spcBef>
              <a:spcPct val="0"/>
            </a:spcBef>
            <a:spcAft>
              <a:spcPct val="35000"/>
            </a:spcAft>
            <a:buNone/>
            <a:defRPr cap="all"/>
          </a:pPr>
          <a:r>
            <a:rPr lang="en-GB" sz="4400" kern="1200"/>
            <a:t>Strengths:</a:t>
          </a:r>
          <a:endParaRPr lang="en-US" sz="4400" kern="1200"/>
        </a:p>
      </dsp:txBody>
      <dsp:txXfrm>
        <a:off x="790800" y="3255669"/>
        <a:ext cx="3600000" cy="720000"/>
      </dsp:txXfrm>
    </dsp:sp>
  </dsp:spTree>
</dsp:drawing>
</file>

<file path=ppt/diagrams/layout1.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2A3214-600B-4EE7-940D-01DDB3D3045A}" type="datetimeFigureOut">
              <a:rPr lang="en-GB" smtClean="0"/>
              <a:t>12/06/2026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8EA5EA-047A-48DB-A271-0635C82FDCA2}" type="slidenum">
              <a:rPr lang="en-GB" smtClean="0"/>
              <a:t>‹#›</a:t>
            </a:fld>
            <a:endParaRPr lang="en-GB"/>
          </a:p>
        </p:txBody>
      </p:sp>
    </p:spTree>
    <p:extLst>
      <p:ext uri="{BB962C8B-B14F-4D97-AF65-F5344CB8AC3E}">
        <p14:creationId xmlns:p14="http://schemas.microsoft.com/office/powerpoint/2010/main" val="25789090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8EA5EA-047A-48DB-A271-0635C82FDCA2}" type="slidenum">
              <a:rPr lang="en-GB" smtClean="0"/>
              <a:t>2</a:t>
            </a:fld>
            <a:endParaRPr lang="en-GB"/>
          </a:p>
        </p:txBody>
      </p:sp>
    </p:spTree>
    <p:extLst>
      <p:ext uri="{BB962C8B-B14F-4D97-AF65-F5344CB8AC3E}">
        <p14:creationId xmlns:p14="http://schemas.microsoft.com/office/powerpoint/2010/main" val="24689168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8EA5EA-047A-48DB-A271-0635C82FDCA2}" type="slidenum">
              <a:rPr lang="en-GB" smtClean="0"/>
              <a:t>3</a:t>
            </a:fld>
            <a:endParaRPr lang="en-GB"/>
          </a:p>
        </p:txBody>
      </p:sp>
    </p:spTree>
    <p:extLst>
      <p:ext uri="{BB962C8B-B14F-4D97-AF65-F5344CB8AC3E}">
        <p14:creationId xmlns:p14="http://schemas.microsoft.com/office/powerpoint/2010/main" val="24248579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8EA5EA-047A-48DB-A271-0635C82FDCA2}" type="slidenum">
              <a:rPr lang="en-GB" smtClean="0"/>
              <a:t>5</a:t>
            </a:fld>
            <a:endParaRPr lang="en-GB"/>
          </a:p>
        </p:txBody>
      </p:sp>
    </p:spTree>
    <p:extLst>
      <p:ext uri="{BB962C8B-B14F-4D97-AF65-F5344CB8AC3E}">
        <p14:creationId xmlns:p14="http://schemas.microsoft.com/office/powerpoint/2010/main" val="18066280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8EA5EA-047A-48DB-A271-0635C82FDCA2}" type="slidenum">
              <a:rPr lang="en-GB" smtClean="0"/>
              <a:t>9</a:t>
            </a:fld>
            <a:endParaRPr lang="en-GB"/>
          </a:p>
        </p:txBody>
      </p:sp>
    </p:spTree>
    <p:extLst>
      <p:ext uri="{BB962C8B-B14F-4D97-AF65-F5344CB8AC3E}">
        <p14:creationId xmlns:p14="http://schemas.microsoft.com/office/powerpoint/2010/main" val="29851814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13700-67A1-DDFA-5B10-8B7FAED0EAB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8414E79-9954-C4C0-99FF-64656F4E526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0077947-B409-8626-1EE6-B0632DBB51C6}"/>
              </a:ext>
            </a:extLst>
          </p:cNvPr>
          <p:cNvSpPr>
            <a:spLocks noGrp="1"/>
          </p:cNvSpPr>
          <p:nvPr>
            <p:ph type="dt" sz="half" idx="10"/>
          </p:nvPr>
        </p:nvSpPr>
        <p:spPr/>
        <p:txBody>
          <a:bodyPr/>
          <a:lstStyle/>
          <a:p>
            <a:fld id="{4A47AAA1-27BE-4B7D-9972-48D2748E6B04}" type="datetimeFigureOut">
              <a:rPr lang="en-GB" smtClean="0"/>
              <a:t>12/06/2026</a:t>
            </a:fld>
            <a:endParaRPr lang="en-GB"/>
          </a:p>
        </p:txBody>
      </p:sp>
      <p:sp>
        <p:nvSpPr>
          <p:cNvPr id="5" name="Footer Placeholder 4">
            <a:extLst>
              <a:ext uri="{FF2B5EF4-FFF2-40B4-BE49-F238E27FC236}">
                <a16:creationId xmlns:a16="http://schemas.microsoft.com/office/drawing/2014/main" id="{B5D52C4F-78B3-7302-171B-AA009E22A6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A75BD1-15FB-5825-DC9C-86DC9BFC1CDF}"/>
              </a:ext>
            </a:extLst>
          </p:cNvPr>
          <p:cNvSpPr>
            <a:spLocks noGrp="1"/>
          </p:cNvSpPr>
          <p:nvPr>
            <p:ph type="sldNum" sz="quarter" idx="12"/>
          </p:nvPr>
        </p:nvSpPr>
        <p:spPr/>
        <p:txBody>
          <a:bodyPr/>
          <a:lstStyle/>
          <a:p>
            <a:fld id="{6F447722-27CC-4B1C-97DB-75482B32865A}" type="slidenum">
              <a:rPr lang="en-GB" smtClean="0"/>
              <a:t>‹#›</a:t>
            </a:fld>
            <a:endParaRPr lang="en-GB"/>
          </a:p>
        </p:txBody>
      </p:sp>
    </p:spTree>
    <p:extLst>
      <p:ext uri="{BB962C8B-B14F-4D97-AF65-F5344CB8AC3E}">
        <p14:creationId xmlns:p14="http://schemas.microsoft.com/office/powerpoint/2010/main" val="25254080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839E8-2718-FF4C-E30A-12C35F27BB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A298FC1-3300-AD6B-1D7C-417A7843F7B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292069-D659-E705-FA06-8B7B47892095}"/>
              </a:ext>
            </a:extLst>
          </p:cNvPr>
          <p:cNvSpPr>
            <a:spLocks noGrp="1"/>
          </p:cNvSpPr>
          <p:nvPr>
            <p:ph type="dt" sz="half" idx="10"/>
          </p:nvPr>
        </p:nvSpPr>
        <p:spPr/>
        <p:txBody>
          <a:bodyPr/>
          <a:lstStyle/>
          <a:p>
            <a:fld id="{4A47AAA1-27BE-4B7D-9972-48D2748E6B04}" type="datetimeFigureOut">
              <a:rPr lang="en-GB" smtClean="0"/>
              <a:t>12/06/2026</a:t>
            </a:fld>
            <a:endParaRPr lang="en-GB"/>
          </a:p>
        </p:txBody>
      </p:sp>
      <p:sp>
        <p:nvSpPr>
          <p:cNvPr id="5" name="Footer Placeholder 4">
            <a:extLst>
              <a:ext uri="{FF2B5EF4-FFF2-40B4-BE49-F238E27FC236}">
                <a16:creationId xmlns:a16="http://schemas.microsoft.com/office/drawing/2014/main" id="{3E2CC2C7-0B8A-947C-42D8-DA299B4AC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A5961D-1C35-CEAE-9EF9-B937B6D8E5E1}"/>
              </a:ext>
            </a:extLst>
          </p:cNvPr>
          <p:cNvSpPr>
            <a:spLocks noGrp="1"/>
          </p:cNvSpPr>
          <p:nvPr>
            <p:ph type="sldNum" sz="quarter" idx="12"/>
          </p:nvPr>
        </p:nvSpPr>
        <p:spPr/>
        <p:txBody>
          <a:bodyPr/>
          <a:lstStyle/>
          <a:p>
            <a:fld id="{6F447722-27CC-4B1C-97DB-75482B32865A}" type="slidenum">
              <a:rPr lang="en-GB" smtClean="0"/>
              <a:t>‹#›</a:t>
            </a:fld>
            <a:endParaRPr lang="en-GB"/>
          </a:p>
        </p:txBody>
      </p:sp>
    </p:spTree>
    <p:extLst>
      <p:ext uri="{BB962C8B-B14F-4D97-AF65-F5344CB8AC3E}">
        <p14:creationId xmlns:p14="http://schemas.microsoft.com/office/powerpoint/2010/main" val="27925002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ED5F8-E642-803C-101A-F434D1E34DF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678C759-F388-E36B-DDBF-603BCFD9B67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DA295C6-270F-1556-72E3-D5B19E2B75F4}"/>
              </a:ext>
            </a:extLst>
          </p:cNvPr>
          <p:cNvSpPr>
            <a:spLocks noGrp="1"/>
          </p:cNvSpPr>
          <p:nvPr>
            <p:ph type="dt" sz="half" idx="10"/>
          </p:nvPr>
        </p:nvSpPr>
        <p:spPr/>
        <p:txBody>
          <a:bodyPr/>
          <a:lstStyle/>
          <a:p>
            <a:fld id="{4A47AAA1-27BE-4B7D-9972-48D2748E6B04}" type="datetimeFigureOut">
              <a:rPr lang="en-GB" smtClean="0"/>
              <a:t>12/06/2026</a:t>
            </a:fld>
            <a:endParaRPr lang="en-GB"/>
          </a:p>
        </p:txBody>
      </p:sp>
      <p:sp>
        <p:nvSpPr>
          <p:cNvPr id="5" name="Footer Placeholder 4">
            <a:extLst>
              <a:ext uri="{FF2B5EF4-FFF2-40B4-BE49-F238E27FC236}">
                <a16:creationId xmlns:a16="http://schemas.microsoft.com/office/drawing/2014/main" id="{ABD406D9-9DA7-5938-563D-28374CE354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B0CBB0-D230-D8B5-9859-FEDE8FF54A4E}"/>
              </a:ext>
            </a:extLst>
          </p:cNvPr>
          <p:cNvSpPr>
            <a:spLocks noGrp="1"/>
          </p:cNvSpPr>
          <p:nvPr>
            <p:ph type="sldNum" sz="quarter" idx="12"/>
          </p:nvPr>
        </p:nvSpPr>
        <p:spPr/>
        <p:txBody>
          <a:bodyPr/>
          <a:lstStyle/>
          <a:p>
            <a:fld id="{6F447722-27CC-4B1C-97DB-75482B32865A}" type="slidenum">
              <a:rPr lang="en-GB" smtClean="0"/>
              <a:t>‹#›</a:t>
            </a:fld>
            <a:endParaRPr lang="en-GB"/>
          </a:p>
        </p:txBody>
      </p:sp>
    </p:spTree>
    <p:extLst>
      <p:ext uri="{BB962C8B-B14F-4D97-AF65-F5344CB8AC3E}">
        <p14:creationId xmlns:p14="http://schemas.microsoft.com/office/powerpoint/2010/main" val="17455067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01F56-3AB4-59CB-4DDD-A22A841579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B29C0FF-1031-3D3C-E8D0-E3F2551F970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5C7B2F5-F734-18B9-3A7A-3920AD0E543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2BCC150-8A44-877A-ACED-0633BD927FF6}"/>
              </a:ext>
            </a:extLst>
          </p:cNvPr>
          <p:cNvSpPr>
            <a:spLocks noGrp="1"/>
          </p:cNvSpPr>
          <p:nvPr>
            <p:ph type="dt" sz="half" idx="10"/>
          </p:nvPr>
        </p:nvSpPr>
        <p:spPr/>
        <p:txBody>
          <a:bodyPr/>
          <a:lstStyle/>
          <a:p>
            <a:fld id="{4A47AAA1-27BE-4B7D-9972-48D2748E6B04}" type="datetimeFigureOut">
              <a:rPr lang="en-GB" smtClean="0"/>
              <a:t>12/06/2026</a:t>
            </a:fld>
            <a:endParaRPr lang="en-GB"/>
          </a:p>
        </p:txBody>
      </p:sp>
      <p:sp>
        <p:nvSpPr>
          <p:cNvPr id="6" name="Footer Placeholder 5">
            <a:extLst>
              <a:ext uri="{FF2B5EF4-FFF2-40B4-BE49-F238E27FC236}">
                <a16:creationId xmlns:a16="http://schemas.microsoft.com/office/drawing/2014/main" id="{4C115A46-115B-25F4-3EED-A224794CD3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EDC036-DFB1-F4B1-25AB-8B9DC5529837}"/>
              </a:ext>
            </a:extLst>
          </p:cNvPr>
          <p:cNvSpPr>
            <a:spLocks noGrp="1"/>
          </p:cNvSpPr>
          <p:nvPr>
            <p:ph type="sldNum" sz="quarter" idx="12"/>
          </p:nvPr>
        </p:nvSpPr>
        <p:spPr/>
        <p:txBody>
          <a:bodyPr/>
          <a:lstStyle/>
          <a:p>
            <a:fld id="{6F447722-27CC-4B1C-97DB-75482B32865A}" type="slidenum">
              <a:rPr lang="en-GB" smtClean="0"/>
              <a:t>‹#›</a:t>
            </a:fld>
            <a:endParaRPr lang="en-GB"/>
          </a:p>
        </p:txBody>
      </p:sp>
    </p:spTree>
    <p:extLst>
      <p:ext uri="{BB962C8B-B14F-4D97-AF65-F5344CB8AC3E}">
        <p14:creationId xmlns:p14="http://schemas.microsoft.com/office/powerpoint/2010/main" val="37356221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635A0-7E23-4EC5-A899-C4FE519A232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7FE416-0D8B-2B13-8653-DFE81C1AA31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E85B1FB-8AA8-1524-BF5A-6CA8DEA2FE5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E2620B3-76D1-A06E-4634-033605A435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6D20D88-474B-B70B-A461-A100F9CC643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9EC5244-4FF2-FCE7-B91C-AF7C17348819}"/>
              </a:ext>
            </a:extLst>
          </p:cNvPr>
          <p:cNvSpPr>
            <a:spLocks noGrp="1"/>
          </p:cNvSpPr>
          <p:nvPr>
            <p:ph type="dt" sz="half" idx="10"/>
          </p:nvPr>
        </p:nvSpPr>
        <p:spPr/>
        <p:txBody>
          <a:bodyPr/>
          <a:lstStyle/>
          <a:p>
            <a:fld id="{4A47AAA1-27BE-4B7D-9972-48D2748E6B04}" type="datetimeFigureOut">
              <a:rPr lang="en-GB" smtClean="0"/>
              <a:t>12/06/2026</a:t>
            </a:fld>
            <a:endParaRPr lang="en-GB"/>
          </a:p>
        </p:txBody>
      </p:sp>
      <p:sp>
        <p:nvSpPr>
          <p:cNvPr id="8" name="Footer Placeholder 7">
            <a:extLst>
              <a:ext uri="{FF2B5EF4-FFF2-40B4-BE49-F238E27FC236}">
                <a16:creationId xmlns:a16="http://schemas.microsoft.com/office/drawing/2014/main" id="{01E0EC1C-3B8B-54CD-2CB7-93D4DF1DEB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A4933F3-076C-CFD8-E950-3993B0D1530C}"/>
              </a:ext>
            </a:extLst>
          </p:cNvPr>
          <p:cNvSpPr>
            <a:spLocks noGrp="1"/>
          </p:cNvSpPr>
          <p:nvPr>
            <p:ph type="sldNum" sz="quarter" idx="12"/>
          </p:nvPr>
        </p:nvSpPr>
        <p:spPr/>
        <p:txBody>
          <a:bodyPr/>
          <a:lstStyle/>
          <a:p>
            <a:fld id="{6F447722-27CC-4B1C-97DB-75482B32865A}" type="slidenum">
              <a:rPr lang="en-GB" smtClean="0"/>
              <a:t>‹#›</a:t>
            </a:fld>
            <a:endParaRPr lang="en-GB"/>
          </a:p>
        </p:txBody>
      </p:sp>
    </p:spTree>
    <p:extLst>
      <p:ext uri="{BB962C8B-B14F-4D97-AF65-F5344CB8AC3E}">
        <p14:creationId xmlns:p14="http://schemas.microsoft.com/office/powerpoint/2010/main" val="41850849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F6D0B-C8C9-0245-A77C-A6CB6421D75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AD9982-B83A-54EB-4FE4-013E40A980FB}"/>
              </a:ext>
            </a:extLst>
          </p:cNvPr>
          <p:cNvSpPr>
            <a:spLocks noGrp="1"/>
          </p:cNvSpPr>
          <p:nvPr>
            <p:ph type="dt" sz="half" idx="10"/>
          </p:nvPr>
        </p:nvSpPr>
        <p:spPr/>
        <p:txBody>
          <a:bodyPr/>
          <a:lstStyle/>
          <a:p>
            <a:fld id="{4A47AAA1-27BE-4B7D-9972-48D2748E6B04}" type="datetimeFigureOut">
              <a:rPr lang="en-GB" smtClean="0"/>
              <a:t>12/06/2026</a:t>
            </a:fld>
            <a:endParaRPr lang="en-GB"/>
          </a:p>
        </p:txBody>
      </p:sp>
      <p:sp>
        <p:nvSpPr>
          <p:cNvPr id="4" name="Footer Placeholder 3">
            <a:extLst>
              <a:ext uri="{FF2B5EF4-FFF2-40B4-BE49-F238E27FC236}">
                <a16:creationId xmlns:a16="http://schemas.microsoft.com/office/drawing/2014/main" id="{2FF1C4CF-DA2A-372D-A3F2-4E90586CE3B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5204F4F-55AC-8515-622D-3AE421775BD3}"/>
              </a:ext>
            </a:extLst>
          </p:cNvPr>
          <p:cNvSpPr>
            <a:spLocks noGrp="1"/>
          </p:cNvSpPr>
          <p:nvPr>
            <p:ph type="sldNum" sz="quarter" idx="12"/>
          </p:nvPr>
        </p:nvSpPr>
        <p:spPr/>
        <p:txBody>
          <a:bodyPr/>
          <a:lstStyle/>
          <a:p>
            <a:fld id="{6F447722-27CC-4B1C-97DB-75482B32865A}" type="slidenum">
              <a:rPr lang="en-GB" smtClean="0"/>
              <a:t>‹#›</a:t>
            </a:fld>
            <a:endParaRPr lang="en-GB"/>
          </a:p>
        </p:txBody>
      </p:sp>
    </p:spTree>
    <p:extLst>
      <p:ext uri="{BB962C8B-B14F-4D97-AF65-F5344CB8AC3E}">
        <p14:creationId xmlns:p14="http://schemas.microsoft.com/office/powerpoint/2010/main" val="539031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D43D91B-AB66-8BA2-1DCC-1FA721B2201C}"/>
              </a:ext>
            </a:extLst>
          </p:cNvPr>
          <p:cNvSpPr>
            <a:spLocks noGrp="1"/>
          </p:cNvSpPr>
          <p:nvPr>
            <p:ph type="dt" sz="half" idx="10"/>
          </p:nvPr>
        </p:nvSpPr>
        <p:spPr/>
        <p:txBody>
          <a:bodyPr/>
          <a:lstStyle/>
          <a:p>
            <a:fld id="{4A47AAA1-27BE-4B7D-9972-48D2748E6B04}" type="datetimeFigureOut">
              <a:rPr lang="en-GB" smtClean="0"/>
              <a:t>12/06/2026</a:t>
            </a:fld>
            <a:endParaRPr lang="en-GB"/>
          </a:p>
        </p:txBody>
      </p:sp>
      <p:sp>
        <p:nvSpPr>
          <p:cNvPr id="3" name="Footer Placeholder 2">
            <a:extLst>
              <a:ext uri="{FF2B5EF4-FFF2-40B4-BE49-F238E27FC236}">
                <a16:creationId xmlns:a16="http://schemas.microsoft.com/office/drawing/2014/main" id="{EAE3C1A3-85C9-069D-47F8-444886CEE94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A0824A6-772A-E6BF-014A-EBD5E043C505}"/>
              </a:ext>
            </a:extLst>
          </p:cNvPr>
          <p:cNvSpPr>
            <a:spLocks noGrp="1"/>
          </p:cNvSpPr>
          <p:nvPr>
            <p:ph type="sldNum" sz="quarter" idx="12"/>
          </p:nvPr>
        </p:nvSpPr>
        <p:spPr/>
        <p:txBody>
          <a:bodyPr/>
          <a:lstStyle/>
          <a:p>
            <a:fld id="{6F447722-27CC-4B1C-97DB-75482B32865A}" type="slidenum">
              <a:rPr lang="en-GB" smtClean="0"/>
              <a:t>‹#›</a:t>
            </a:fld>
            <a:endParaRPr lang="en-GB"/>
          </a:p>
        </p:txBody>
      </p:sp>
    </p:spTree>
    <p:extLst>
      <p:ext uri="{BB962C8B-B14F-4D97-AF65-F5344CB8AC3E}">
        <p14:creationId xmlns:p14="http://schemas.microsoft.com/office/powerpoint/2010/main" val="7978917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D48E2-B858-69D3-9575-6294A9541C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B25C8C6-FF02-59A4-1B03-119DD5CD1A9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5724C59-14B4-AC67-B32B-ECB34EF636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19AAC4B-28AE-8D5F-E81E-78D4FDFFE1ED}"/>
              </a:ext>
            </a:extLst>
          </p:cNvPr>
          <p:cNvSpPr>
            <a:spLocks noGrp="1"/>
          </p:cNvSpPr>
          <p:nvPr>
            <p:ph type="dt" sz="half" idx="10"/>
          </p:nvPr>
        </p:nvSpPr>
        <p:spPr/>
        <p:txBody>
          <a:bodyPr/>
          <a:lstStyle/>
          <a:p>
            <a:fld id="{4A47AAA1-27BE-4B7D-9972-48D2748E6B04}" type="datetimeFigureOut">
              <a:rPr lang="en-GB" smtClean="0"/>
              <a:t>12/06/2026</a:t>
            </a:fld>
            <a:endParaRPr lang="en-GB"/>
          </a:p>
        </p:txBody>
      </p:sp>
      <p:sp>
        <p:nvSpPr>
          <p:cNvPr id="6" name="Footer Placeholder 5">
            <a:extLst>
              <a:ext uri="{FF2B5EF4-FFF2-40B4-BE49-F238E27FC236}">
                <a16:creationId xmlns:a16="http://schemas.microsoft.com/office/drawing/2014/main" id="{8AECF118-8336-1975-7834-F197EA5C93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461E0C-2615-00C6-B5BC-84102CAD5B90}"/>
              </a:ext>
            </a:extLst>
          </p:cNvPr>
          <p:cNvSpPr>
            <a:spLocks noGrp="1"/>
          </p:cNvSpPr>
          <p:nvPr>
            <p:ph type="sldNum" sz="quarter" idx="12"/>
          </p:nvPr>
        </p:nvSpPr>
        <p:spPr/>
        <p:txBody>
          <a:bodyPr/>
          <a:lstStyle/>
          <a:p>
            <a:fld id="{6F447722-27CC-4B1C-97DB-75482B32865A}" type="slidenum">
              <a:rPr lang="en-GB" smtClean="0"/>
              <a:t>‹#›</a:t>
            </a:fld>
            <a:endParaRPr lang="en-GB"/>
          </a:p>
        </p:txBody>
      </p:sp>
    </p:spTree>
    <p:extLst>
      <p:ext uri="{BB962C8B-B14F-4D97-AF65-F5344CB8AC3E}">
        <p14:creationId xmlns:p14="http://schemas.microsoft.com/office/powerpoint/2010/main" val="37227434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D1C3C-BCE7-7205-70DB-2381B9CCA4D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DF4FBC5-AC8F-474D-D995-AB3121062FB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27BB395-7898-851B-CDD2-F0A8FF64B9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16FB74-7C57-8B77-4947-31DD5D2B600D}"/>
              </a:ext>
            </a:extLst>
          </p:cNvPr>
          <p:cNvSpPr>
            <a:spLocks noGrp="1"/>
          </p:cNvSpPr>
          <p:nvPr>
            <p:ph type="dt" sz="half" idx="10"/>
          </p:nvPr>
        </p:nvSpPr>
        <p:spPr/>
        <p:txBody>
          <a:bodyPr/>
          <a:lstStyle/>
          <a:p>
            <a:fld id="{4A47AAA1-27BE-4B7D-9972-48D2748E6B04}" type="datetimeFigureOut">
              <a:rPr lang="en-GB" smtClean="0"/>
              <a:t>12/06/2026</a:t>
            </a:fld>
            <a:endParaRPr lang="en-GB"/>
          </a:p>
        </p:txBody>
      </p:sp>
      <p:sp>
        <p:nvSpPr>
          <p:cNvPr id="6" name="Footer Placeholder 5">
            <a:extLst>
              <a:ext uri="{FF2B5EF4-FFF2-40B4-BE49-F238E27FC236}">
                <a16:creationId xmlns:a16="http://schemas.microsoft.com/office/drawing/2014/main" id="{1F2437FF-D72B-26E2-0426-D341CDDE71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66C897-7EAE-71B3-27E6-DC86A635FB60}"/>
              </a:ext>
            </a:extLst>
          </p:cNvPr>
          <p:cNvSpPr>
            <a:spLocks noGrp="1"/>
          </p:cNvSpPr>
          <p:nvPr>
            <p:ph type="sldNum" sz="quarter" idx="12"/>
          </p:nvPr>
        </p:nvSpPr>
        <p:spPr/>
        <p:txBody>
          <a:bodyPr/>
          <a:lstStyle/>
          <a:p>
            <a:fld id="{6F447722-27CC-4B1C-97DB-75482B32865A}" type="slidenum">
              <a:rPr lang="en-GB" smtClean="0"/>
              <a:t>‹#›</a:t>
            </a:fld>
            <a:endParaRPr lang="en-GB"/>
          </a:p>
        </p:txBody>
      </p:sp>
    </p:spTree>
    <p:extLst>
      <p:ext uri="{BB962C8B-B14F-4D97-AF65-F5344CB8AC3E}">
        <p14:creationId xmlns:p14="http://schemas.microsoft.com/office/powerpoint/2010/main" val="40983827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081B3-B382-752F-99C0-5DC2DD1732C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71F80C4-A9BB-3E39-BF20-04B6DC749BE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B03E6E-3F6F-E066-F13B-07C0ECFD1E66}"/>
              </a:ext>
            </a:extLst>
          </p:cNvPr>
          <p:cNvSpPr>
            <a:spLocks noGrp="1"/>
          </p:cNvSpPr>
          <p:nvPr>
            <p:ph type="dt" sz="half" idx="10"/>
          </p:nvPr>
        </p:nvSpPr>
        <p:spPr/>
        <p:txBody>
          <a:bodyPr/>
          <a:lstStyle/>
          <a:p>
            <a:fld id="{4A47AAA1-27BE-4B7D-9972-48D2748E6B04}" type="datetimeFigureOut">
              <a:rPr lang="en-GB" smtClean="0"/>
              <a:t>12/06/2026</a:t>
            </a:fld>
            <a:endParaRPr lang="en-GB"/>
          </a:p>
        </p:txBody>
      </p:sp>
      <p:sp>
        <p:nvSpPr>
          <p:cNvPr id="5" name="Footer Placeholder 4">
            <a:extLst>
              <a:ext uri="{FF2B5EF4-FFF2-40B4-BE49-F238E27FC236}">
                <a16:creationId xmlns:a16="http://schemas.microsoft.com/office/drawing/2014/main" id="{5BE85F1C-B001-B726-EF15-EE187F22F9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B46F12-A9F6-886C-DEA2-20D9159062CF}"/>
              </a:ext>
            </a:extLst>
          </p:cNvPr>
          <p:cNvSpPr>
            <a:spLocks noGrp="1"/>
          </p:cNvSpPr>
          <p:nvPr>
            <p:ph type="sldNum" sz="quarter" idx="12"/>
          </p:nvPr>
        </p:nvSpPr>
        <p:spPr/>
        <p:txBody>
          <a:bodyPr/>
          <a:lstStyle/>
          <a:p>
            <a:fld id="{6F447722-27CC-4B1C-97DB-75482B32865A}" type="slidenum">
              <a:rPr lang="en-GB" smtClean="0"/>
              <a:t>‹#›</a:t>
            </a:fld>
            <a:endParaRPr lang="en-GB"/>
          </a:p>
        </p:txBody>
      </p:sp>
    </p:spTree>
    <p:extLst>
      <p:ext uri="{BB962C8B-B14F-4D97-AF65-F5344CB8AC3E}">
        <p14:creationId xmlns:p14="http://schemas.microsoft.com/office/powerpoint/2010/main" val="15384217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966A43F-1AB8-CB54-CFE7-BE984D468A1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DB78561-A1FA-0225-B08E-0AFF42BCDBE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B6F833-5750-CDC7-8F6E-5F459353E2CE}"/>
              </a:ext>
            </a:extLst>
          </p:cNvPr>
          <p:cNvSpPr>
            <a:spLocks noGrp="1"/>
          </p:cNvSpPr>
          <p:nvPr>
            <p:ph type="dt" sz="half" idx="10"/>
          </p:nvPr>
        </p:nvSpPr>
        <p:spPr/>
        <p:txBody>
          <a:bodyPr/>
          <a:lstStyle/>
          <a:p>
            <a:fld id="{4A47AAA1-27BE-4B7D-9972-48D2748E6B04}" type="datetimeFigureOut">
              <a:rPr lang="en-GB" smtClean="0"/>
              <a:t>12/06/2026</a:t>
            </a:fld>
            <a:endParaRPr lang="en-GB"/>
          </a:p>
        </p:txBody>
      </p:sp>
      <p:sp>
        <p:nvSpPr>
          <p:cNvPr id="5" name="Footer Placeholder 4">
            <a:extLst>
              <a:ext uri="{FF2B5EF4-FFF2-40B4-BE49-F238E27FC236}">
                <a16:creationId xmlns:a16="http://schemas.microsoft.com/office/drawing/2014/main" id="{2C129ACC-5EC5-E278-8C28-CA9AFBEB89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B657F4-6EEE-94B2-8BD2-E339A90411EC}"/>
              </a:ext>
            </a:extLst>
          </p:cNvPr>
          <p:cNvSpPr>
            <a:spLocks noGrp="1"/>
          </p:cNvSpPr>
          <p:nvPr>
            <p:ph type="sldNum" sz="quarter" idx="12"/>
          </p:nvPr>
        </p:nvSpPr>
        <p:spPr/>
        <p:txBody>
          <a:bodyPr/>
          <a:lstStyle/>
          <a:p>
            <a:fld id="{6F447722-27CC-4B1C-97DB-75482B32865A}" type="slidenum">
              <a:rPr lang="en-GB" smtClean="0"/>
              <a:t>‹#›</a:t>
            </a:fld>
            <a:endParaRPr lang="en-GB"/>
          </a:p>
        </p:txBody>
      </p:sp>
    </p:spTree>
    <p:extLst>
      <p:ext uri="{BB962C8B-B14F-4D97-AF65-F5344CB8AC3E}">
        <p14:creationId xmlns:p14="http://schemas.microsoft.com/office/powerpoint/2010/main" val="810617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2F3FA78-CAB8-8284-3918-60FC9E5D44F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CB374EB-66F2-FB1C-791A-B25791513E4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F92F94-C29E-87AA-4B2A-446AF900DEB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A47AAA1-27BE-4B7D-9972-48D2748E6B04}" type="datetimeFigureOut">
              <a:rPr lang="en-GB" smtClean="0"/>
              <a:t>12/06/2026</a:t>
            </a:fld>
            <a:endParaRPr lang="en-GB"/>
          </a:p>
        </p:txBody>
      </p:sp>
      <p:sp>
        <p:nvSpPr>
          <p:cNvPr id="5" name="Footer Placeholder 4">
            <a:extLst>
              <a:ext uri="{FF2B5EF4-FFF2-40B4-BE49-F238E27FC236}">
                <a16:creationId xmlns:a16="http://schemas.microsoft.com/office/drawing/2014/main" id="{B83F6C70-96A9-0CD5-0B1C-BFE8B209BA1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82C361C-40A0-F355-A263-71BC35B9B18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F447722-27CC-4B1C-97DB-75482B32865A}" type="slidenum">
              <a:rPr lang="en-GB" smtClean="0"/>
              <a:t>‹#›</a:t>
            </a:fld>
            <a:endParaRPr lang="en-GB"/>
          </a:p>
        </p:txBody>
      </p:sp>
    </p:spTree>
    <p:extLst>
      <p:ext uri="{BB962C8B-B14F-4D97-AF65-F5344CB8AC3E}">
        <p14:creationId xmlns:p14="http://schemas.microsoft.com/office/powerpoint/2010/main" val="29408445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assets.publishing.service.gov.uk/media/6874e14383d39f474eb7d373/Early_years_foundation_stage_statutory_framework_for_childminders_.pdf" TargetMode="External"/><Relationship Id="rId7" Type="http://schemas.openxmlformats.org/officeDocument/2006/relationships/hyperlink" Target="https://assets.publishing.service.gov.uk/media/625ee6148fa8f54a8bb65ba9/Mental_health_and_behaviour_in_schools.pdf" TargetMode="External"/><Relationship Id="rId2" Type="http://schemas.openxmlformats.org/officeDocument/2006/relationships/hyperlink" Target="https://www.gov.uk/government/publications/early-years-foundation-stage-framework--2" TargetMode="External"/><Relationship Id="rId1" Type="http://schemas.openxmlformats.org/officeDocument/2006/relationships/slideLayout" Target="../slideLayouts/slideLayout4.xml"/><Relationship Id="rId6" Type="http://schemas.openxmlformats.org/officeDocument/2006/relationships/hyperlink" Target="https://assets.publishing.service.gov.uk/media/69fb1c28d0e316a40f269a5b/Working_together_to_safeguard_children_2026_a_guide_to_multi_agency_working.pdf" TargetMode="External"/><Relationship Id="rId5" Type="http://schemas.openxmlformats.org/officeDocument/2006/relationships/hyperlink" Target="https://www.nhs.uk/baby/babys-development/behaviour/separation-anxiety/" TargetMode="External"/><Relationship Id="rId4" Type="http://schemas.openxmlformats.org/officeDocument/2006/relationships/hyperlink" Target="https://help-for-early-years-providers.education.gov.uk/areas-of-learning/personal-social-and-emotional-develop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0E42565C-E3CC-4EF0-8093-88FCC788A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02F429C4-ABC9-46FC-818A-B5429CDE4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70325" y="3369273"/>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2CEF98E4-3709-4952-8F42-2305CCE34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74475" y="1040470"/>
            <a:ext cx="6858003" cy="477704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a:extLst>
              <a:ext uri="{FF2B5EF4-FFF2-40B4-BE49-F238E27FC236}">
                <a16:creationId xmlns:a16="http://schemas.microsoft.com/office/drawing/2014/main" id="{F10BCCF5-D685-47FF-B675-647EAEB72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914" y="857786"/>
            <a:ext cx="8027347" cy="5208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DCE19C-3758-DC2F-6D2B-EA2B7F9A1C9D}"/>
              </a:ext>
            </a:extLst>
          </p:cNvPr>
          <p:cNvSpPr>
            <a:spLocks noGrp="1"/>
          </p:cNvSpPr>
          <p:nvPr>
            <p:ph type="ctrTitle"/>
          </p:nvPr>
        </p:nvSpPr>
        <p:spPr>
          <a:xfrm>
            <a:off x="879620" y="1471351"/>
            <a:ext cx="7108911" cy="4016621"/>
          </a:xfrm>
        </p:spPr>
        <p:txBody>
          <a:bodyPr vert="horz" lIns="91440" tIns="45720" rIns="91440" bIns="45720" rtlCol="0" anchor="ctr">
            <a:normAutofit/>
          </a:bodyPr>
          <a:lstStyle/>
          <a:p>
            <a:pPr algn="l"/>
            <a:r>
              <a:rPr lang="en-US" sz="6100" kern="1200" dirty="0">
                <a:latin typeface="+mj-lt"/>
                <a:ea typeface="+mj-ea"/>
                <a:cs typeface="+mj-cs"/>
              </a:rPr>
              <a:t>Understanding Isaac’s  Development through Bowlby’s Attachment Theory </a:t>
            </a:r>
          </a:p>
        </p:txBody>
      </p:sp>
      <p:sp>
        <p:nvSpPr>
          <p:cNvPr id="3" name="Subtitle 2">
            <a:extLst>
              <a:ext uri="{FF2B5EF4-FFF2-40B4-BE49-F238E27FC236}">
                <a16:creationId xmlns:a16="http://schemas.microsoft.com/office/drawing/2014/main" id="{2E5B5A0D-F920-E0D6-9667-303041E750D5}"/>
              </a:ext>
            </a:extLst>
          </p:cNvPr>
          <p:cNvSpPr>
            <a:spLocks noGrp="1"/>
          </p:cNvSpPr>
          <p:nvPr>
            <p:ph type="subTitle" idx="1"/>
          </p:nvPr>
        </p:nvSpPr>
        <p:spPr>
          <a:xfrm>
            <a:off x="8803178" y="1845264"/>
            <a:ext cx="3000907" cy="3268794"/>
          </a:xfrm>
        </p:spPr>
        <p:txBody>
          <a:bodyPr vert="horz" lIns="91440" tIns="45720" rIns="91440" bIns="45720" rtlCol="0" anchor="ctr">
            <a:normAutofit/>
          </a:bodyPr>
          <a:lstStyle/>
          <a:p>
            <a:pPr indent="-228600" algn="l">
              <a:buFont typeface="Arial" panose="020B0604020202020204" pitchFamily="34" charset="0"/>
              <a:buChar char="•"/>
            </a:pPr>
            <a:r>
              <a:rPr lang="en-US" sz="2200"/>
              <a:t>Malaikah Ul Haq</a:t>
            </a:r>
          </a:p>
          <a:p>
            <a:pPr indent="-228600" algn="l">
              <a:buFont typeface="Arial" panose="020B0604020202020204" pitchFamily="34" charset="0"/>
              <a:buChar char="•"/>
            </a:pPr>
            <a:r>
              <a:rPr lang="en-US" sz="2200"/>
              <a:t>2331954 </a:t>
            </a:r>
          </a:p>
          <a:p>
            <a:pPr indent="-228600" algn="l">
              <a:buFont typeface="Arial" panose="020B0604020202020204" pitchFamily="34" charset="0"/>
              <a:buChar char="•"/>
            </a:pPr>
            <a:r>
              <a:rPr lang="en-US" sz="2200"/>
              <a:t>Presentation </a:t>
            </a:r>
          </a:p>
          <a:p>
            <a:pPr indent="-228600" algn="l">
              <a:buFont typeface="Arial" panose="020B0604020202020204" pitchFamily="34" charset="0"/>
              <a:buChar char="•"/>
            </a:pPr>
            <a:r>
              <a:rPr lang="en-US" sz="2200"/>
              <a:t>Helen Parsons </a:t>
            </a:r>
          </a:p>
          <a:p>
            <a:pPr indent="-228600" algn="l">
              <a:buFont typeface="Arial" panose="020B0604020202020204" pitchFamily="34" charset="0"/>
              <a:buChar char="•"/>
            </a:pPr>
            <a:endParaRPr lang="en-US" sz="2200"/>
          </a:p>
        </p:txBody>
      </p:sp>
      <p:sp>
        <p:nvSpPr>
          <p:cNvPr id="41" name="Rectangle 40">
            <a:extLst>
              <a:ext uri="{FF2B5EF4-FFF2-40B4-BE49-F238E27FC236}">
                <a16:creationId xmlns:a16="http://schemas.microsoft.com/office/drawing/2014/main" id="{B0EE8A42-107A-4D4C-8D56-BBAE95C7F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4009" y="3366125"/>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31358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50178-E748-2BE8-97E1-2E8400803E16}"/>
              </a:ext>
            </a:extLst>
          </p:cNvPr>
          <p:cNvSpPr>
            <a:spLocks noGrp="1"/>
          </p:cNvSpPr>
          <p:nvPr>
            <p:ph type="title"/>
          </p:nvPr>
        </p:nvSpPr>
        <p:spPr/>
        <p:txBody>
          <a:bodyPr/>
          <a:lstStyle/>
          <a:p>
            <a:r>
              <a:rPr lang="en-GB"/>
              <a:t>Introduction to Isacc</a:t>
            </a:r>
            <a:endParaRPr lang="en-GB" dirty="0"/>
          </a:p>
        </p:txBody>
      </p:sp>
      <p:graphicFrame>
        <p:nvGraphicFramePr>
          <p:cNvPr id="8" name="Content Placeholder 2">
            <a:extLst>
              <a:ext uri="{FF2B5EF4-FFF2-40B4-BE49-F238E27FC236}">
                <a16:creationId xmlns:a16="http://schemas.microsoft.com/office/drawing/2014/main" id="{6979B5C9-1CA1-0741-B97F-D912FE004001}"/>
              </a:ext>
            </a:extLst>
          </p:cNvPr>
          <p:cNvGraphicFramePr>
            <a:graphicFrameLocks noGrp="1"/>
          </p:cNvGraphicFramePr>
          <p:nvPr>
            <p:ph sz="half" idx="1"/>
            <p:extLst>
              <p:ext uri="{D42A27DB-BD31-4B8C-83A1-F6EECF244321}">
                <p14:modId xmlns:p14="http://schemas.microsoft.com/office/powerpoint/2010/main" val="4001260899"/>
              </p:ext>
            </p:extLst>
          </p:nvPr>
        </p:nvGraphicFramePr>
        <p:xfrm>
          <a:off x="838200" y="1825625"/>
          <a:ext cx="5181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ontent Placeholder 3">
            <a:extLst>
              <a:ext uri="{FF2B5EF4-FFF2-40B4-BE49-F238E27FC236}">
                <a16:creationId xmlns:a16="http://schemas.microsoft.com/office/drawing/2014/main" id="{A97AA220-C99B-2A44-ABB9-8AE21145FC49}"/>
              </a:ext>
            </a:extLst>
          </p:cNvPr>
          <p:cNvSpPr>
            <a:spLocks noGrp="1"/>
          </p:cNvSpPr>
          <p:nvPr>
            <p:ph sz="half" idx="2"/>
          </p:nvPr>
        </p:nvSpPr>
        <p:spPr>
          <a:xfrm>
            <a:off x="6463602" y="365125"/>
            <a:ext cx="5181600" cy="4351338"/>
          </a:xfrm>
        </p:spPr>
        <p:txBody>
          <a:bodyPr>
            <a:normAutofit fontScale="92500" lnSpcReduction="10000"/>
          </a:bodyPr>
          <a:lstStyle/>
          <a:p>
            <a:r>
              <a:rPr lang="en-GB" dirty="0"/>
              <a:t>Isacc’s difficulties, Quite and withdrawn during play</a:t>
            </a:r>
          </a:p>
          <a:p>
            <a:r>
              <a:rPr lang="en-GB" dirty="0"/>
              <a:t> Distressed when separated from mum.</a:t>
            </a:r>
          </a:p>
          <a:p>
            <a:r>
              <a:rPr lang="en-GB" dirty="0"/>
              <a:t> language delay </a:t>
            </a:r>
          </a:p>
          <a:p>
            <a:r>
              <a:rPr lang="en-GB" dirty="0"/>
              <a:t>Find groups difficult</a:t>
            </a:r>
          </a:p>
          <a:p>
            <a:r>
              <a:rPr lang="en-GB" dirty="0"/>
              <a:t>Limited independence </a:t>
            </a:r>
          </a:p>
          <a:p>
            <a:r>
              <a:rPr lang="en-GB" dirty="0"/>
              <a:t>Difficulties joining group activates </a:t>
            </a:r>
          </a:p>
          <a:p>
            <a:r>
              <a:rPr lang="en-GB" dirty="0"/>
              <a:t>Sleep difficulties and dependence on mother at home</a:t>
            </a:r>
          </a:p>
          <a:p>
            <a:endParaRPr lang="en-GB" dirty="0"/>
          </a:p>
          <a:p>
            <a:pPr marL="0" indent="0">
              <a:buNone/>
            </a:pPr>
            <a:endParaRPr lang="en-GB" dirty="0"/>
          </a:p>
        </p:txBody>
      </p:sp>
      <p:sp>
        <p:nvSpPr>
          <p:cNvPr id="5" name="TextBox 4">
            <a:extLst>
              <a:ext uri="{FF2B5EF4-FFF2-40B4-BE49-F238E27FC236}">
                <a16:creationId xmlns:a16="http://schemas.microsoft.com/office/drawing/2014/main" id="{1CEAD58A-5403-F134-DCF3-1787CBAF1C2C}"/>
              </a:ext>
            </a:extLst>
          </p:cNvPr>
          <p:cNvSpPr txBox="1"/>
          <p:nvPr/>
        </p:nvSpPr>
        <p:spPr>
          <a:xfrm>
            <a:off x="6603032" y="5368216"/>
            <a:ext cx="4357992" cy="1200329"/>
          </a:xfrm>
          <a:prstGeom prst="rect">
            <a:avLst/>
          </a:prstGeom>
          <a:solidFill>
            <a:schemeClr val="accent1"/>
          </a:solidFill>
        </p:spPr>
        <p:txBody>
          <a:bodyPr wrap="square" rtlCol="0">
            <a:spAutoFit/>
          </a:bodyPr>
          <a:lstStyle/>
          <a:p>
            <a:r>
              <a:rPr lang="en-GB" dirty="0"/>
              <a:t> Isacs emotional security and relationship  may have influenced how he explored the world interacts with others, and develops independence  </a:t>
            </a:r>
          </a:p>
        </p:txBody>
      </p:sp>
      <p:sp>
        <p:nvSpPr>
          <p:cNvPr id="7" name="TextBox 6">
            <a:extLst>
              <a:ext uri="{FF2B5EF4-FFF2-40B4-BE49-F238E27FC236}">
                <a16:creationId xmlns:a16="http://schemas.microsoft.com/office/drawing/2014/main" id="{D39419AD-5C24-85F6-0A9D-A6357350B07F}"/>
              </a:ext>
            </a:extLst>
          </p:cNvPr>
          <p:cNvSpPr txBox="1"/>
          <p:nvPr/>
        </p:nvSpPr>
        <p:spPr>
          <a:xfrm>
            <a:off x="6614809" y="4731613"/>
            <a:ext cx="3297676" cy="646331"/>
          </a:xfrm>
          <a:prstGeom prst="rect">
            <a:avLst/>
          </a:prstGeom>
          <a:solidFill>
            <a:schemeClr val="tx2">
              <a:lumMod val="75000"/>
              <a:lumOff val="25000"/>
            </a:schemeClr>
          </a:solidFill>
        </p:spPr>
        <p:txBody>
          <a:bodyPr wrap="square" rtlCol="0">
            <a:spAutoFit/>
          </a:bodyPr>
          <a:lstStyle/>
          <a:p>
            <a:r>
              <a:rPr lang="en-GB" dirty="0"/>
              <a:t>Why attachment theory is relevant </a:t>
            </a:r>
          </a:p>
        </p:txBody>
      </p:sp>
    </p:spTree>
    <p:extLst>
      <p:ext uri="{BB962C8B-B14F-4D97-AF65-F5344CB8AC3E}">
        <p14:creationId xmlns:p14="http://schemas.microsoft.com/office/powerpoint/2010/main" val="38906067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C81D7A06-DB06-6133-52F9-988956601B18}"/>
              </a:ext>
            </a:extLst>
          </p:cNvPr>
          <p:cNvSpPr>
            <a:spLocks noGrp="1"/>
          </p:cNvSpPr>
          <p:nvPr>
            <p:ph type="title"/>
          </p:nvPr>
        </p:nvSpPr>
        <p:spPr>
          <a:xfrm>
            <a:off x="838200" y="620742"/>
            <a:ext cx="10515600" cy="1325563"/>
          </a:xfrm>
        </p:spPr>
        <p:txBody>
          <a:bodyPr>
            <a:normAutofit/>
          </a:bodyPr>
          <a:lstStyle/>
          <a:p>
            <a:r>
              <a:rPr lang="en-GB">
                <a:solidFill>
                  <a:srgbClr val="FFFFFF"/>
                </a:solidFill>
              </a:rPr>
              <a:t>Bowlby’s Attachment Theory- key concept  </a:t>
            </a:r>
          </a:p>
        </p:txBody>
      </p:sp>
      <p:cxnSp>
        <p:nvCxnSpPr>
          <p:cNvPr id="35" name="Straight Connector 34">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336BEF3E-DEAA-5741-D925-05B152482795}"/>
              </a:ext>
            </a:extLst>
          </p:cNvPr>
          <p:cNvSpPr>
            <a:spLocks noGrp="1"/>
          </p:cNvSpPr>
          <p:nvPr>
            <p:ph sz="half" idx="1"/>
          </p:nvPr>
        </p:nvSpPr>
        <p:spPr>
          <a:xfrm>
            <a:off x="838200" y="2266345"/>
            <a:ext cx="5097780" cy="3910617"/>
          </a:xfrm>
        </p:spPr>
        <p:txBody>
          <a:bodyPr>
            <a:normAutofit/>
          </a:bodyPr>
          <a:lstStyle/>
          <a:p>
            <a:r>
              <a:rPr lang="en-GB" sz="1900">
                <a:solidFill>
                  <a:srgbClr val="FFFFFF"/>
                </a:solidFill>
              </a:rPr>
              <a:t>Jhon Bowlby (1969) – attachment theory Bowlby  proposed that children are biologically programmed to form attachment With caregivers because  These relationships  support survival and development</a:t>
            </a:r>
          </a:p>
          <a:p>
            <a:r>
              <a:rPr lang="en-GB" sz="1900">
                <a:solidFill>
                  <a:srgbClr val="FFFFFF"/>
                </a:solidFill>
              </a:rPr>
              <a:t>Attachment behaviours such as  crying, seeking comfort and staying close to caregivers </a:t>
            </a:r>
          </a:p>
          <a:p>
            <a:r>
              <a:rPr lang="en-GB" sz="1900">
                <a:solidFill>
                  <a:srgbClr val="FFFFFF"/>
                </a:solidFill>
              </a:rPr>
              <a:t>Development assumption early relationships influence later emotional wellbeing  </a:t>
            </a:r>
          </a:p>
          <a:p>
            <a:r>
              <a:rPr lang="en-GB" sz="1900">
                <a:solidFill>
                  <a:srgbClr val="FFFFFF"/>
                </a:solidFill>
              </a:rPr>
              <a:t>Children need consistency, security and emotional availability </a:t>
            </a:r>
          </a:p>
          <a:p>
            <a:endParaRPr lang="en-GB" sz="1900">
              <a:solidFill>
                <a:srgbClr val="FFFFFF"/>
              </a:solidFill>
            </a:endParaRPr>
          </a:p>
        </p:txBody>
      </p:sp>
      <p:sp>
        <p:nvSpPr>
          <p:cNvPr id="7" name="Content Placeholder 6">
            <a:extLst>
              <a:ext uri="{FF2B5EF4-FFF2-40B4-BE49-F238E27FC236}">
                <a16:creationId xmlns:a16="http://schemas.microsoft.com/office/drawing/2014/main" id="{54B708AB-79F4-6D90-DAB2-0AD0B8D7058D}"/>
              </a:ext>
            </a:extLst>
          </p:cNvPr>
          <p:cNvSpPr>
            <a:spLocks noGrp="1"/>
          </p:cNvSpPr>
          <p:nvPr>
            <p:ph sz="half" idx="2"/>
          </p:nvPr>
        </p:nvSpPr>
        <p:spPr>
          <a:xfrm>
            <a:off x="6256020" y="2266345"/>
            <a:ext cx="5097780" cy="3910618"/>
          </a:xfrm>
        </p:spPr>
        <p:txBody>
          <a:bodyPr>
            <a:normAutofit/>
          </a:bodyPr>
          <a:lstStyle/>
          <a:p>
            <a:r>
              <a:rPr lang="en-GB" sz="2200">
                <a:solidFill>
                  <a:srgbClr val="FFFFFF"/>
                </a:solidFill>
              </a:rPr>
              <a:t>Secure base a  consistent caregiver allows children to feel safe enough to explore and learn.</a:t>
            </a:r>
          </a:p>
          <a:p>
            <a:r>
              <a:rPr lang="en-GB" sz="2200">
                <a:solidFill>
                  <a:srgbClr val="FFFFFF"/>
                </a:solidFill>
              </a:rPr>
              <a:t>Internal work children develop  beliefs about themselves on relationships based on early care giving experiences</a:t>
            </a:r>
          </a:p>
          <a:p>
            <a:r>
              <a:rPr lang="en-GB" sz="2200">
                <a:solidFill>
                  <a:srgbClr val="FFFFFF"/>
                </a:solidFill>
              </a:rPr>
              <a:t>Sensitive caregiving supports emotional development</a:t>
            </a:r>
          </a:p>
          <a:p>
            <a:r>
              <a:rPr lang="en-GB" sz="2200">
                <a:solidFill>
                  <a:srgbClr val="FFFFFF"/>
                </a:solidFill>
              </a:rPr>
              <a:t>Attachment effects social confidence and independence plus relationships (Bowlby 1969)</a:t>
            </a:r>
          </a:p>
        </p:txBody>
      </p:sp>
    </p:spTree>
    <p:extLst>
      <p:ext uri="{BB962C8B-B14F-4D97-AF65-F5344CB8AC3E}">
        <p14:creationId xmlns:p14="http://schemas.microsoft.com/office/powerpoint/2010/main" val="352825443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9250EAF7-1A76-34B3-4A7D-D7B7C09D1021}"/>
              </a:ext>
            </a:extLst>
          </p:cNvPr>
          <p:cNvPicPr>
            <a:picLocks noChangeAspect="1"/>
          </p:cNvPicPr>
          <p:nvPr/>
        </p:nvPicPr>
        <p:blipFill>
          <a:blip r:embed="rId2">
            <a:duotone>
              <a:schemeClr val="bg2">
                <a:shade val="45000"/>
                <a:satMod val="135000"/>
              </a:schemeClr>
              <a:prstClr val="white"/>
            </a:duotone>
          </a:blip>
          <a:srcRect t="4311" b="11420"/>
          <a:stretch>
            <a:fillRect/>
          </a:stretch>
        </p:blipFill>
        <p:spPr>
          <a:xfrm>
            <a:off x="20" y="10"/>
            <a:ext cx="12191980" cy="6857990"/>
          </a:xfrm>
          <a:prstGeom prst="rect">
            <a:avLst/>
          </a:prstGeom>
        </p:spPr>
      </p:pic>
      <p:sp>
        <p:nvSpPr>
          <p:cNvPr id="30" name="Rectangle 2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58FCB1-9C1F-655F-DE96-60227E817C88}"/>
              </a:ext>
            </a:extLst>
          </p:cNvPr>
          <p:cNvSpPr>
            <a:spLocks noGrp="1"/>
          </p:cNvSpPr>
          <p:nvPr>
            <p:ph type="title"/>
          </p:nvPr>
        </p:nvSpPr>
        <p:spPr>
          <a:xfrm>
            <a:off x="838200" y="365125"/>
            <a:ext cx="10515600" cy="1325563"/>
          </a:xfrm>
        </p:spPr>
        <p:txBody>
          <a:bodyPr>
            <a:normAutofit/>
          </a:bodyPr>
          <a:lstStyle/>
          <a:p>
            <a:r>
              <a:rPr lang="en-GB"/>
              <a:t> Attachment Types and Early Childhood Development</a:t>
            </a:r>
          </a:p>
        </p:txBody>
      </p:sp>
      <p:graphicFrame>
        <p:nvGraphicFramePr>
          <p:cNvPr id="5" name="Content Placeholder 2">
            <a:extLst>
              <a:ext uri="{FF2B5EF4-FFF2-40B4-BE49-F238E27FC236}">
                <a16:creationId xmlns:a16="http://schemas.microsoft.com/office/drawing/2014/main" id="{CBA81EA6-A0A5-EB9B-3CB5-63CBB9F0C1CA}"/>
              </a:ext>
            </a:extLst>
          </p:cNvPr>
          <p:cNvGraphicFramePr>
            <a:graphicFrameLocks noGrp="1"/>
          </p:cNvGraphicFramePr>
          <p:nvPr>
            <p:ph idx="1"/>
            <p:extLst>
              <p:ext uri="{D42A27DB-BD31-4B8C-83A1-F6EECF244321}">
                <p14:modId xmlns:p14="http://schemas.microsoft.com/office/powerpoint/2010/main" val="233303198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37784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3F6795-AF96-4C2F-CCFD-07F227699CE8}"/>
              </a:ext>
            </a:extLst>
          </p:cNvPr>
          <p:cNvSpPr>
            <a:spLocks noGrp="1"/>
          </p:cNvSpPr>
          <p:nvPr>
            <p:ph type="title"/>
          </p:nvPr>
        </p:nvSpPr>
        <p:spPr>
          <a:xfrm>
            <a:off x="686834" y="1153572"/>
            <a:ext cx="3200400" cy="4461163"/>
          </a:xfrm>
        </p:spPr>
        <p:txBody>
          <a:bodyPr>
            <a:normAutofit/>
          </a:bodyPr>
          <a:lstStyle/>
          <a:p>
            <a:r>
              <a:rPr lang="en-GB">
                <a:solidFill>
                  <a:srgbClr val="FFFFFF"/>
                </a:solidFill>
              </a:rPr>
              <a:t> Applying the attachments theory to Isaac</a:t>
            </a:r>
          </a:p>
        </p:txBody>
      </p:sp>
      <p:sp>
        <p:nvSpPr>
          <p:cNvPr id="31" name="Arc 3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C345ACD-27DA-60F8-DBC6-55B026659928}"/>
              </a:ext>
            </a:extLst>
          </p:cNvPr>
          <p:cNvSpPr>
            <a:spLocks noGrp="1"/>
          </p:cNvSpPr>
          <p:nvPr>
            <p:ph idx="1"/>
          </p:nvPr>
        </p:nvSpPr>
        <p:spPr>
          <a:xfrm>
            <a:off x="4447308" y="591344"/>
            <a:ext cx="6906491" cy="5585619"/>
          </a:xfrm>
        </p:spPr>
        <p:txBody>
          <a:bodyPr anchor="ctr">
            <a:normAutofit/>
          </a:bodyPr>
          <a:lstStyle/>
          <a:p>
            <a:r>
              <a:rPr lang="en-GB" sz="1800"/>
              <a:t> Maternal mental health  Isaac's mother experiences postnatal depression, low confidence and isolation possibly  impacting emotional availability to Isaac  furthermore it may make her less consistent with  interaction and few opportunities for playful communication. Attachment theory suggest that children Benefit from caregivers  who can respond sensitively to the emotional needs however depression does not automatically prevent secure attachment support and relationships can improve outcomes.</a:t>
            </a:r>
          </a:p>
          <a:p>
            <a:r>
              <a:rPr lang="en-GB" sz="1800"/>
              <a:t> Disruptive childcare experience  Isaac experienced multi childcare changes this may have impacted him By causing separation and loyalty and difficulty trusting new adults it also may reduce his sense of stability a consistent earlier environment may help Isaac developed is secure base.</a:t>
            </a:r>
          </a:p>
          <a:p>
            <a:r>
              <a:rPr lang="en-GB" sz="1800"/>
              <a:t>Limited social interaction  Isaac struggles with group activities the possible reasons to this could be due to the fact Isaac has had limited previous opportunities to peer interaction also he may be a unfamiliar situations which may reduce his confidence. Attachment theory suggests children need emotional security before confidently  exploring social environment.</a:t>
            </a:r>
          </a:p>
        </p:txBody>
      </p:sp>
    </p:spTree>
    <p:extLst>
      <p:ext uri="{BB962C8B-B14F-4D97-AF65-F5344CB8AC3E}">
        <p14:creationId xmlns:p14="http://schemas.microsoft.com/office/powerpoint/2010/main" val="25864714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7F1DA5-C95D-E127-7126-A3841F182F39}"/>
              </a:ext>
            </a:extLst>
          </p:cNvPr>
          <p:cNvSpPr>
            <a:spLocks noGrp="1"/>
          </p:cNvSpPr>
          <p:nvPr>
            <p:ph type="title"/>
          </p:nvPr>
        </p:nvSpPr>
        <p:spPr>
          <a:xfrm>
            <a:off x="1901162" y="3050434"/>
            <a:ext cx="3722933" cy="757130"/>
          </a:xfrm>
          <a:ln w="25400" cap="sq">
            <a:solidFill>
              <a:srgbClr val="FFFFFF"/>
            </a:solidFill>
            <a:miter lim="800000"/>
          </a:ln>
        </p:spPr>
        <p:txBody>
          <a:bodyPr wrap="square">
            <a:normAutofit/>
          </a:bodyPr>
          <a:lstStyle/>
          <a:p>
            <a:pPr algn="ctr"/>
            <a:r>
              <a:rPr lang="en-GB" sz="2400">
                <a:solidFill>
                  <a:srgbClr val="FFFFFF"/>
                </a:solidFill>
              </a:rPr>
              <a:t> Nature and Nurture Influence</a:t>
            </a:r>
          </a:p>
        </p:txBody>
      </p:sp>
      <p:sp>
        <p:nvSpPr>
          <p:cNvPr id="14" name="Rectangle 13">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5ABC45A9-DE8C-CF06-0484-49DA7E2CE68C}"/>
              </a:ext>
            </a:extLst>
          </p:cNvPr>
          <p:cNvSpPr>
            <a:spLocks noGrp="1"/>
          </p:cNvSpPr>
          <p:nvPr>
            <p:ph sz="half" idx="1"/>
          </p:nvPr>
        </p:nvSpPr>
        <p:spPr>
          <a:xfrm>
            <a:off x="6574536" y="640080"/>
            <a:ext cx="5053066" cy="2546604"/>
          </a:xfrm>
        </p:spPr>
        <p:txBody>
          <a:bodyPr>
            <a:normAutofit/>
          </a:bodyPr>
          <a:lstStyle/>
          <a:p>
            <a:pPr marL="0" indent="0">
              <a:buNone/>
            </a:pPr>
            <a:r>
              <a:rPr lang="en-GB" sz="1400"/>
              <a:t> Biological influence nature attachment baby recognises children are born with an attachment system here are some factors </a:t>
            </a:r>
          </a:p>
          <a:p>
            <a:r>
              <a:rPr lang="en-GB" sz="1400"/>
              <a:t>Temperament</a:t>
            </a:r>
          </a:p>
          <a:p>
            <a:r>
              <a:rPr lang="en-GB" sz="1400"/>
              <a:t> emotional sensitivity</a:t>
            </a:r>
          </a:p>
          <a:p>
            <a:r>
              <a:rPr lang="en-GB" sz="1400"/>
              <a:t> brain development during early childhood </a:t>
            </a:r>
          </a:p>
          <a:p>
            <a:r>
              <a:rPr lang="en-GB" sz="1400"/>
              <a:t>stress response</a:t>
            </a:r>
          </a:p>
          <a:p>
            <a:pPr marL="0" indent="0">
              <a:buNone/>
            </a:pPr>
            <a:r>
              <a:rPr lang="en-GB" sz="1400"/>
              <a:t> Isaac may naturally have a cautious temperament affecting how he responds to change.</a:t>
            </a:r>
          </a:p>
        </p:txBody>
      </p:sp>
      <p:sp>
        <p:nvSpPr>
          <p:cNvPr id="5" name="Content Placeholder 4">
            <a:extLst>
              <a:ext uri="{FF2B5EF4-FFF2-40B4-BE49-F238E27FC236}">
                <a16:creationId xmlns:a16="http://schemas.microsoft.com/office/drawing/2014/main" id="{EE08F869-4B55-B017-1558-1E7BB315D437}"/>
              </a:ext>
            </a:extLst>
          </p:cNvPr>
          <p:cNvSpPr>
            <a:spLocks noGrp="1"/>
          </p:cNvSpPr>
          <p:nvPr>
            <p:ph sz="half" idx="2"/>
          </p:nvPr>
        </p:nvSpPr>
        <p:spPr>
          <a:xfrm>
            <a:off x="6570204" y="3671315"/>
            <a:ext cx="5057398" cy="2546605"/>
          </a:xfrm>
        </p:spPr>
        <p:txBody>
          <a:bodyPr>
            <a:normAutofit/>
          </a:bodyPr>
          <a:lstStyle/>
          <a:p>
            <a:pPr marL="0" indent="0">
              <a:buNone/>
            </a:pPr>
            <a:r>
              <a:rPr lang="en-GB" sz="1300"/>
              <a:t>  Environment influence nature Isaac experiences may influence development.</a:t>
            </a:r>
          </a:p>
          <a:p>
            <a:r>
              <a:rPr lang="en-GB" sz="1300"/>
              <a:t> Maternal depression</a:t>
            </a:r>
          </a:p>
          <a:p>
            <a:r>
              <a:rPr lang="en-GB" sz="1300"/>
              <a:t> Change in caregivers</a:t>
            </a:r>
          </a:p>
          <a:p>
            <a:r>
              <a:rPr lang="en-GB" sz="1300"/>
              <a:t> Moving home</a:t>
            </a:r>
          </a:p>
          <a:p>
            <a:r>
              <a:rPr lang="en-GB" sz="1300"/>
              <a:t> Limited social support</a:t>
            </a:r>
          </a:p>
          <a:p>
            <a:r>
              <a:rPr lang="en-GB" sz="1300"/>
              <a:t> Reduced interaction opportunities</a:t>
            </a:r>
          </a:p>
          <a:p>
            <a:pPr marL="0" indent="0">
              <a:buNone/>
            </a:pPr>
            <a:r>
              <a:rPr lang="en-GB" sz="1300"/>
              <a:t> development result from the interaction between biology and environment.</a:t>
            </a:r>
          </a:p>
        </p:txBody>
      </p:sp>
    </p:spTree>
    <p:extLst>
      <p:ext uri="{BB962C8B-B14F-4D97-AF65-F5344CB8AC3E}">
        <p14:creationId xmlns:p14="http://schemas.microsoft.com/office/powerpoint/2010/main" val="3802416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0B08E-E67E-1393-F909-932139147147}"/>
              </a:ext>
            </a:extLst>
          </p:cNvPr>
          <p:cNvSpPr>
            <a:spLocks noGrp="1"/>
          </p:cNvSpPr>
          <p:nvPr>
            <p:ph type="title"/>
          </p:nvPr>
        </p:nvSpPr>
        <p:spPr/>
        <p:txBody>
          <a:bodyPr/>
          <a:lstStyle/>
          <a:p>
            <a:r>
              <a:rPr lang="en-GB" dirty="0"/>
              <a:t>Theory Informed Support Plan</a:t>
            </a:r>
          </a:p>
        </p:txBody>
      </p:sp>
      <p:graphicFrame>
        <p:nvGraphicFramePr>
          <p:cNvPr id="8" name="Table 7">
            <a:extLst>
              <a:ext uri="{FF2B5EF4-FFF2-40B4-BE49-F238E27FC236}">
                <a16:creationId xmlns:a16="http://schemas.microsoft.com/office/drawing/2014/main" id="{87E44270-05B1-BCC6-DB8B-277B88D33A91}"/>
              </a:ext>
            </a:extLst>
          </p:cNvPr>
          <p:cNvGraphicFramePr>
            <a:graphicFrameLocks noGrp="1"/>
          </p:cNvGraphicFramePr>
          <p:nvPr>
            <p:extLst>
              <p:ext uri="{D42A27DB-BD31-4B8C-83A1-F6EECF244321}">
                <p14:modId xmlns:p14="http://schemas.microsoft.com/office/powerpoint/2010/main" val="3870428599"/>
              </p:ext>
            </p:extLst>
          </p:nvPr>
        </p:nvGraphicFramePr>
        <p:xfrm>
          <a:off x="1399701" y="1595156"/>
          <a:ext cx="9252087" cy="3931920"/>
        </p:xfrm>
        <a:graphic>
          <a:graphicData uri="http://schemas.openxmlformats.org/drawingml/2006/table">
            <a:tbl>
              <a:tblPr firstRow="1" bandRow="1">
                <a:tableStyleId>{5C22544A-7EE6-4342-B048-85BDC9FD1C3A}</a:tableStyleId>
              </a:tblPr>
              <a:tblGrid>
                <a:gridCol w="3084029">
                  <a:extLst>
                    <a:ext uri="{9D8B030D-6E8A-4147-A177-3AD203B41FA5}">
                      <a16:colId xmlns:a16="http://schemas.microsoft.com/office/drawing/2014/main" val="2168820592"/>
                    </a:ext>
                  </a:extLst>
                </a:gridCol>
                <a:gridCol w="3084029">
                  <a:extLst>
                    <a:ext uri="{9D8B030D-6E8A-4147-A177-3AD203B41FA5}">
                      <a16:colId xmlns:a16="http://schemas.microsoft.com/office/drawing/2014/main" val="1871250192"/>
                    </a:ext>
                  </a:extLst>
                </a:gridCol>
                <a:gridCol w="3084029">
                  <a:extLst>
                    <a:ext uri="{9D8B030D-6E8A-4147-A177-3AD203B41FA5}">
                      <a16:colId xmlns:a16="http://schemas.microsoft.com/office/drawing/2014/main" val="2689573589"/>
                    </a:ext>
                  </a:extLst>
                </a:gridCol>
              </a:tblGrid>
              <a:tr h="370840">
                <a:tc>
                  <a:txBody>
                    <a:bodyPr/>
                    <a:lstStyle/>
                    <a:p>
                      <a:r>
                        <a:rPr lang="en-GB" dirty="0"/>
                        <a:t>  Attachment based approach create a consistent key pass then relationship.</a:t>
                      </a:r>
                    </a:p>
                    <a:p>
                      <a:pPr marL="285750" indent="-285750">
                        <a:buFont typeface="Arial" panose="020B0604020202020204" pitchFamily="34" charset="0"/>
                        <a:buChar char="•"/>
                      </a:pPr>
                      <a:r>
                        <a:rPr lang="en-GB" dirty="0"/>
                        <a:t> Assign a consistent practitioner</a:t>
                      </a:r>
                    </a:p>
                    <a:p>
                      <a:pPr marL="285750" indent="-285750">
                        <a:buFont typeface="Arial" panose="020B0604020202020204" pitchFamily="34" charset="0"/>
                        <a:buChar char="•"/>
                      </a:pPr>
                      <a:r>
                        <a:rPr lang="en-GB" dirty="0"/>
                        <a:t> Use predictable routines</a:t>
                      </a:r>
                    </a:p>
                    <a:p>
                      <a:pPr marL="285750" indent="-285750">
                        <a:buFont typeface="Arial" panose="020B0604020202020204" pitchFamily="34" charset="0"/>
                        <a:buChar char="•"/>
                      </a:pPr>
                      <a:r>
                        <a:rPr lang="en-GB" dirty="0"/>
                        <a:t> Offer warm with responsive interactions</a:t>
                      </a:r>
                    </a:p>
                    <a:p>
                      <a:pPr marL="285750" indent="-285750">
                        <a:buFont typeface="Arial" panose="020B0604020202020204" pitchFamily="34" charset="0"/>
                        <a:buChar char="•"/>
                      </a:pPr>
                      <a:r>
                        <a:rPr lang="en-GB" dirty="0"/>
                        <a:t> Support gradual separation from mother</a:t>
                      </a:r>
                    </a:p>
                    <a:p>
                      <a:pPr marL="0" indent="0">
                        <a:buFont typeface="Arial" panose="020B0604020202020204" pitchFamily="34" charset="0"/>
                        <a:buNone/>
                      </a:pPr>
                      <a:r>
                        <a:rPr lang="en-GB" dirty="0"/>
                        <a:t> A secure relationship provides Isaac with a secure base for exploration.</a:t>
                      </a:r>
                    </a:p>
                  </a:txBody>
                  <a:tcPr/>
                </a:tc>
                <a:tc>
                  <a:txBody>
                    <a:bodyPr/>
                    <a:lstStyle/>
                    <a:p>
                      <a:r>
                        <a:rPr lang="en-GB" dirty="0"/>
                        <a:t> Emotional regulation support  strategies:</a:t>
                      </a:r>
                    </a:p>
                    <a:p>
                      <a:pPr marL="285750" indent="-285750">
                        <a:buFont typeface="Arial" panose="020B0604020202020204" pitchFamily="34" charset="0"/>
                        <a:buChar char="•"/>
                      </a:pPr>
                      <a:r>
                        <a:rPr lang="en-GB" dirty="0"/>
                        <a:t> Emotion cards</a:t>
                      </a:r>
                    </a:p>
                    <a:p>
                      <a:pPr marL="285750" indent="-285750">
                        <a:buFont typeface="Arial" panose="020B0604020202020204" pitchFamily="34" charset="0"/>
                        <a:buChar char="•"/>
                      </a:pPr>
                      <a:r>
                        <a:rPr lang="en-GB" dirty="0"/>
                        <a:t> Naming feelings</a:t>
                      </a:r>
                    </a:p>
                    <a:p>
                      <a:pPr marL="285750" indent="-285750">
                        <a:buFont typeface="Arial" panose="020B0604020202020204" pitchFamily="34" charset="0"/>
                        <a:buChar char="•"/>
                      </a:pPr>
                      <a:r>
                        <a:rPr lang="en-GB" dirty="0"/>
                        <a:t> Calm space</a:t>
                      </a:r>
                    </a:p>
                    <a:p>
                      <a:pPr marL="285750" indent="-285750">
                        <a:buFont typeface="Arial" panose="020B0604020202020204" pitchFamily="34" charset="0"/>
                        <a:buChar char="•"/>
                      </a:pPr>
                      <a:r>
                        <a:rPr lang="en-GB" dirty="0"/>
                        <a:t> Co regulation with adult</a:t>
                      </a:r>
                    </a:p>
                    <a:p>
                      <a:pPr marL="0" indent="0">
                        <a:buFont typeface="Arial" panose="020B0604020202020204" pitchFamily="34" charset="0"/>
                        <a:buNone/>
                      </a:pPr>
                      <a:r>
                        <a:rPr lang="en-GB" dirty="0"/>
                        <a:t>“ I can see if you’re worried when mummy leaves, I am here and you are safe”</a:t>
                      </a:r>
                    </a:p>
                    <a:p>
                      <a:pPr marL="0" indent="0">
                        <a:buFont typeface="Arial" panose="020B0604020202020204" pitchFamily="34" charset="0"/>
                        <a:buNone/>
                      </a:pPr>
                      <a:r>
                        <a:rPr lang="en-GB" dirty="0"/>
                        <a:t> Responsive adults help children develop emotional security.</a:t>
                      </a:r>
                    </a:p>
                  </a:txBody>
                  <a:tcPr/>
                </a:tc>
                <a:tc>
                  <a:txBody>
                    <a:bodyPr/>
                    <a:lstStyle/>
                    <a:p>
                      <a:r>
                        <a:rPr lang="en-GB" dirty="0"/>
                        <a:t> Language development strategies:</a:t>
                      </a:r>
                    </a:p>
                    <a:p>
                      <a:pPr marL="285750" indent="-285750">
                        <a:buFont typeface="Arial" panose="020B0604020202020204" pitchFamily="34" charset="0"/>
                        <a:buChar char="•"/>
                      </a:pPr>
                      <a:r>
                        <a:rPr lang="en-GB" dirty="0"/>
                        <a:t> Story sharing</a:t>
                      </a:r>
                    </a:p>
                    <a:p>
                      <a:pPr marL="285750" indent="-285750">
                        <a:buFont typeface="Arial" panose="020B0604020202020204" pitchFamily="34" charset="0"/>
                        <a:buChar char="•"/>
                      </a:pPr>
                      <a:r>
                        <a:rPr lang="en-GB" dirty="0"/>
                        <a:t> Singing on rhymes</a:t>
                      </a:r>
                    </a:p>
                    <a:p>
                      <a:pPr marL="285750" indent="-285750">
                        <a:buFont typeface="Arial" panose="020B0604020202020204" pitchFamily="34" charset="0"/>
                        <a:buChar char="•"/>
                      </a:pPr>
                      <a:r>
                        <a:rPr lang="en-GB" dirty="0"/>
                        <a:t> small group activities</a:t>
                      </a:r>
                    </a:p>
                    <a:p>
                      <a:pPr marL="285750" indent="-285750">
                        <a:buFont typeface="Arial" panose="020B0604020202020204" pitchFamily="34" charset="0"/>
                        <a:buChar char="•"/>
                      </a:pPr>
                      <a:r>
                        <a:rPr lang="en-GB" dirty="0"/>
                        <a:t> Conversation during play</a:t>
                      </a:r>
                    </a:p>
                    <a:p>
                      <a:pPr marL="0" indent="0">
                        <a:buFont typeface="Arial" panose="020B0604020202020204" pitchFamily="34" charset="0"/>
                        <a:buNone/>
                      </a:pPr>
                      <a:r>
                        <a:rPr lang="en-GB" dirty="0"/>
                        <a:t> Secure relationship support communication development.</a:t>
                      </a:r>
                    </a:p>
                  </a:txBody>
                  <a:tcPr/>
                </a:tc>
                <a:extLst>
                  <a:ext uri="{0D108BD9-81ED-4DB2-BD59-A6C34878D82A}">
                    <a16:rowId xmlns:a16="http://schemas.microsoft.com/office/drawing/2014/main" val="1130436963"/>
                  </a:ext>
                </a:extLst>
              </a:tr>
            </a:tbl>
          </a:graphicData>
        </a:graphic>
      </p:graphicFrame>
    </p:spTree>
    <p:extLst>
      <p:ext uri="{BB962C8B-B14F-4D97-AF65-F5344CB8AC3E}">
        <p14:creationId xmlns:p14="http://schemas.microsoft.com/office/powerpoint/2010/main" val="33388037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28EA1-67DD-8B6F-3070-FC150588E847}"/>
              </a:ext>
            </a:extLst>
          </p:cNvPr>
          <p:cNvSpPr>
            <a:spLocks noGrp="1"/>
          </p:cNvSpPr>
          <p:nvPr>
            <p:ph type="title"/>
          </p:nvPr>
        </p:nvSpPr>
        <p:spPr/>
        <p:txBody>
          <a:bodyPr/>
          <a:lstStyle/>
          <a:p>
            <a:r>
              <a:rPr lang="en-GB" dirty="0"/>
              <a:t> Supporting  Isaac’s Mother and Multi Agency Working</a:t>
            </a:r>
          </a:p>
        </p:txBody>
      </p:sp>
      <p:sp>
        <p:nvSpPr>
          <p:cNvPr id="9" name="Content Placeholder 8">
            <a:extLst>
              <a:ext uri="{FF2B5EF4-FFF2-40B4-BE49-F238E27FC236}">
                <a16:creationId xmlns:a16="http://schemas.microsoft.com/office/drawing/2014/main" id="{054328C2-0E54-D387-60B7-8DC782E2C4F1}"/>
              </a:ext>
            </a:extLst>
          </p:cNvPr>
          <p:cNvSpPr>
            <a:spLocks noGrp="1"/>
          </p:cNvSpPr>
          <p:nvPr>
            <p:ph sz="half" idx="1"/>
          </p:nvPr>
        </p:nvSpPr>
        <p:spPr/>
        <p:txBody>
          <a:bodyPr>
            <a:normAutofit fontScale="92500" lnSpcReduction="10000"/>
          </a:bodyPr>
          <a:lstStyle/>
          <a:p>
            <a:pPr marL="0" indent="0">
              <a:buNone/>
            </a:pPr>
            <a:r>
              <a:rPr lang="en-GB" dirty="0"/>
              <a:t> Parent support strategies:</a:t>
            </a:r>
          </a:p>
          <a:p>
            <a:r>
              <a:rPr lang="en-GB" dirty="0"/>
              <a:t> Encourage parent child play</a:t>
            </a:r>
          </a:p>
          <a:p>
            <a:r>
              <a:rPr lang="en-GB" dirty="0"/>
              <a:t> Build maternal confidence</a:t>
            </a:r>
          </a:p>
          <a:p>
            <a:r>
              <a:rPr lang="en-GB" dirty="0"/>
              <a:t>Offer parenting support groups</a:t>
            </a:r>
          </a:p>
          <a:p>
            <a:r>
              <a:rPr lang="en-GB" dirty="0"/>
              <a:t> Link mothers  with community services</a:t>
            </a:r>
          </a:p>
          <a:p>
            <a:pPr marL="0" indent="0">
              <a:buNone/>
            </a:pPr>
            <a:r>
              <a:rPr lang="en-GB" dirty="0"/>
              <a:t> Supporting the parents support the children.</a:t>
            </a:r>
          </a:p>
        </p:txBody>
      </p:sp>
      <p:sp>
        <p:nvSpPr>
          <p:cNvPr id="10" name="Content Placeholder 9">
            <a:extLst>
              <a:ext uri="{FF2B5EF4-FFF2-40B4-BE49-F238E27FC236}">
                <a16:creationId xmlns:a16="http://schemas.microsoft.com/office/drawing/2014/main" id="{2DED3E17-2655-ABD5-8272-8F0AAF8AE65E}"/>
              </a:ext>
            </a:extLst>
          </p:cNvPr>
          <p:cNvSpPr>
            <a:spLocks noGrp="1"/>
          </p:cNvSpPr>
          <p:nvPr>
            <p:ph sz="half" idx="2"/>
          </p:nvPr>
        </p:nvSpPr>
        <p:spPr/>
        <p:txBody>
          <a:bodyPr>
            <a:normAutofit fontScale="92500" lnSpcReduction="10000"/>
          </a:bodyPr>
          <a:lstStyle/>
          <a:p>
            <a:pPr marL="0" indent="0">
              <a:buNone/>
            </a:pPr>
            <a:r>
              <a:rPr lang="en-GB" dirty="0"/>
              <a:t> Multi agency collaboration possible professionals:</a:t>
            </a:r>
          </a:p>
          <a:p>
            <a:r>
              <a:rPr lang="en-GB" dirty="0"/>
              <a:t>  Health visitor</a:t>
            </a:r>
          </a:p>
          <a:p>
            <a:r>
              <a:rPr lang="en-GB" dirty="0"/>
              <a:t> Speech and language therapist</a:t>
            </a:r>
          </a:p>
          <a:p>
            <a:r>
              <a:rPr lang="en-GB" dirty="0"/>
              <a:t> Early year practitioners</a:t>
            </a:r>
          </a:p>
          <a:p>
            <a:r>
              <a:rPr lang="en-GB" dirty="0"/>
              <a:t> Family support worker</a:t>
            </a:r>
          </a:p>
          <a:p>
            <a:r>
              <a:rPr lang="en-GB" dirty="0"/>
              <a:t>Mental health services</a:t>
            </a:r>
          </a:p>
          <a:p>
            <a:pPr marL="0" indent="0">
              <a:buNone/>
            </a:pPr>
            <a:r>
              <a:rPr lang="en-GB" dirty="0"/>
              <a:t> Provide coordinated support Addressing Isaac's emotional development and family needs.</a:t>
            </a:r>
          </a:p>
        </p:txBody>
      </p:sp>
    </p:spTree>
    <p:extLst>
      <p:ext uri="{BB962C8B-B14F-4D97-AF65-F5344CB8AC3E}">
        <p14:creationId xmlns:p14="http://schemas.microsoft.com/office/powerpoint/2010/main" val="24523475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7FB69-615C-D2A1-BFE3-154383E03A0F}"/>
              </a:ext>
            </a:extLst>
          </p:cNvPr>
          <p:cNvSpPr>
            <a:spLocks noGrp="1"/>
          </p:cNvSpPr>
          <p:nvPr>
            <p:ph type="title"/>
          </p:nvPr>
        </p:nvSpPr>
        <p:spPr/>
        <p:txBody>
          <a:bodyPr/>
          <a:lstStyle/>
          <a:p>
            <a:r>
              <a:rPr lang="en-GB"/>
              <a:t>Critical Evaluation of Bowlby's theory </a:t>
            </a:r>
            <a:endParaRPr lang="en-GB" dirty="0"/>
          </a:p>
        </p:txBody>
      </p:sp>
      <p:graphicFrame>
        <p:nvGraphicFramePr>
          <p:cNvPr id="8" name="Content Placeholder 2">
            <a:extLst>
              <a:ext uri="{FF2B5EF4-FFF2-40B4-BE49-F238E27FC236}">
                <a16:creationId xmlns:a16="http://schemas.microsoft.com/office/drawing/2014/main" id="{E3490EDF-E753-BF85-ADE3-FAEF2054898F}"/>
              </a:ext>
            </a:extLst>
          </p:cNvPr>
          <p:cNvGraphicFramePr>
            <a:graphicFrameLocks noGrp="1"/>
          </p:cNvGraphicFramePr>
          <p:nvPr>
            <p:ph sz="half" idx="1"/>
          </p:nvPr>
        </p:nvGraphicFramePr>
        <p:xfrm>
          <a:off x="838200" y="1825625"/>
          <a:ext cx="5181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ontent Placeholder 3">
            <a:extLst>
              <a:ext uri="{FF2B5EF4-FFF2-40B4-BE49-F238E27FC236}">
                <a16:creationId xmlns:a16="http://schemas.microsoft.com/office/drawing/2014/main" id="{63389D5A-8C3F-1090-9AAD-1636960326D9}"/>
              </a:ext>
            </a:extLst>
          </p:cNvPr>
          <p:cNvSpPr>
            <a:spLocks noGrp="1"/>
          </p:cNvSpPr>
          <p:nvPr>
            <p:ph sz="half" idx="2"/>
          </p:nvPr>
        </p:nvSpPr>
        <p:spPr/>
        <p:txBody>
          <a:bodyPr>
            <a:normAutofit fontScale="85000" lnSpcReduction="20000"/>
          </a:bodyPr>
          <a:lstStyle/>
          <a:p>
            <a:pPr marL="0" indent="0">
              <a:buNone/>
            </a:pPr>
            <a:r>
              <a:rPr lang="en-GB"/>
              <a:t> Critics argue  Bowlby may underestimate:</a:t>
            </a:r>
          </a:p>
          <a:p>
            <a:r>
              <a:rPr lang="en-GB"/>
              <a:t> Later relationships</a:t>
            </a:r>
          </a:p>
          <a:p>
            <a:r>
              <a:rPr lang="en-GB"/>
              <a:t> Wider social influences</a:t>
            </a:r>
          </a:p>
          <a:p>
            <a:r>
              <a:rPr lang="en-GB"/>
              <a:t> Child  re silence</a:t>
            </a:r>
          </a:p>
          <a:p>
            <a:pPr marL="0" indent="0">
              <a:buNone/>
            </a:pPr>
            <a:r>
              <a:rPr lang="en-GB"/>
              <a:t>Culture consideration attachment expectations differ across cultures. In London diverse communities:</a:t>
            </a:r>
          </a:p>
          <a:p>
            <a:r>
              <a:rPr lang="en-GB"/>
              <a:t> Different family structures</a:t>
            </a:r>
          </a:p>
          <a:p>
            <a:r>
              <a:rPr lang="en-GB"/>
              <a:t> Different caregiving practises</a:t>
            </a:r>
          </a:p>
          <a:p>
            <a:r>
              <a:rPr lang="en-GB"/>
              <a:t> Extended family involvement</a:t>
            </a:r>
          </a:p>
          <a:p>
            <a:pPr marL="0" indent="0">
              <a:buNone/>
            </a:pPr>
            <a:r>
              <a:rPr lang="en-GB"/>
              <a:t> must be recognised.</a:t>
            </a:r>
            <a:endParaRPr lang="en-GB" dirty="0"/>
          </a:p>
        </p:txBody>
      </p:sp>
    </p:spTree>
    <p:extLst>
      <p:ext uri="{BB962C8B-B14F-4D97-AF65-F5344CB8AC3E}">
        <p14:creationId xmlns:p14="http://schemas.microsoft.com/office/powerpoint/2010/main" val="17511874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5C4AC-DA16-B2A5-08A4-3628A4BA3021}"/>
              </a:ext>
            </a:extLst>
          </p:cNvPr>
          <p:cNvSpPr>
            <a:spLocks noGrp="1"/>
          </p:cNvSpPr>
          <p:nvPr>
            <p:ph type="title"/>
          </p:nvPr>
        </p:nvSpPr>
        <p:spPr/>
        <p:txBody>
          <a:bodyPr/>
          <a:lstStyle/>
          <a:p>
            <a:r>
              <a:rPr lang="en-GB" dirty="0"/>
              <a:t> Conclusion and references </a:t>
            </a:r>
          </a:p>
        </p:txBody>
      </p:sp>
      <p:sp>
        <p:nvSpPr>
          <p:cNvPr id="3" name="Content Placeholder 2">
            <a:extLst>
              <a:ext uri="{FF2B5EF4-FFF2-40B4-BE49-F238E27FC236}">
                <a16:creationId xmlns:a16="http://schemas.microsoft.com/office/drawing/2014/main" id="{EF53D6A5-BCB3-F918-36F4-7D2B0D13EE4E}"/>
              </a:ext>
            </a:extLst>
          </p:cNvPr>
          <p:cNvSpPr>
            <a:spLocks noGrp="1"/>
          </p:cNvSpPr>
          <p:nvPr>
            <p:ph sz="half" idx="1"/>
          </p:nvPr>
        </p:nvSpPr>
        <p:spPr/>
        <p:txBody>
          <a:bodyPr>
            <a:normAutofit fontScale="55000" lnSpcReduction="20000"/>
          </a:bodyPr>
          <a:lstStyle/>
          <a:p>
            <a:pPr marL="0" indent="0">
              <a:buNone/>
            </a:pPr>
            <a:r>
              <a:rPr lang="en-GB" dirty="0"/>
              <a:t>Bowlby’s  Management theory helps explain how Isaac early experiences may influence his emotional security, independence, and social development. A supportive earlier environment can provide:</a:t>
            </a:r>
          </a:p>
          <a:p>
            <a:r>
              <a:rPr lang="en-GB" dirty="0"/>
              <a:t> Consistent relationships</a:t>
            </a:r>
          </a:p>
          <a:p>
            <a:r>
              <a:rPr lang="en-GB" dirty="0"/>
              <a:t> Language opportunities</a:t>
            </a:r>
          </a:p>
          <a:p>
            <a:r>
              <a:rPr lang="en-GB" dirty="0"/>
              <a:t> Emotional support</a:t>
            </a:r>
          </a:p>
          <a:p>
            <a:r>
              <a:rPr lang="en-GB" dirty="0"/>
              <a:t> Positive experiences</a:t>
            </a:r>
          </a:p>
          <a:p>
            <a:pPr marL="0" indent="0">
              <a:buNone/>
            </a:pPr>
            <a:r>
              <a:rPr lang="en-GB" dirty="0"/>
              <a:t> early interventions can promote the silence on well-being.</a:t>
            </a:r>
          </a:p>
        </p:txBody>
      </p:sp>
      <p:sp>
        <p:nvSpPr>
          <p:cNvPr id="4" name="Content Placeholder 3">
            <a:extLst>
              <a:ext uri="{FF2B5EF4-FFF2-40B4-BE49-F238E27FC236}">
                <a16:creationId xmlns:a16="http://schemas.microsoft.com/office/drawing/2014/main" id="{830CF519-1C25-D5C7-5C79-8767E71D9FD7}"/>
              </a:ext>
            </a:extLst>
          </p:cNvPr>
          <p:cNvSpPr>
            <a:spLocks noGrp="1"/>
          </p:cNvSpPr>
          <p:nvPr>
            <p:ph sz="half" idx="2"/>
          </p:nvPr>
        </p:nvSpPr>
        <p:spPr/>
        <p:txBody>
          <a:bodyPr>
            <a:normAutofit fontScale="55000" lnSpcReduction="20000"/>
          </a:bodyPr>
          <a:lstStyle/>
          <a:p>
            <a:r>
              <a:rPr lang="en-GB" b="1" dirty="0"/>
              <a:t>Department for Education (DfE) (2024)</a:t>
            </a:r>
            <a:br>
              <a:rPr lang="en-GB" dirty="0"/>
            </a:br>
            <a:r>
              <a:rPr lang="en-GB" dirty="0">
                <a:hlinkClick r:id="rId2"/>
              </a:rPr>
              <a:t>https://www.gov.uk/government/publications/early-years-foundation-stage-framework--2</a:t>
            </a:r>
            <a:r>
              <a:rPr lang="en-GB" dirty="0"/>
              <a:t> (Accessed: 22 June 2026).</a:t>
            </a:r>
          </a:p>
          <a:p>
            <a:r>
              <a:rPr lang="en-GB" b="1" dirty="0"/>
              <a:t>Department for Education (DfE) (2025)</a:t>
            </a:r>
            <a:br>
              <a:rPr lang="en-GB" dirty="0"/>
            </a:br>
            <a:r>
              <a:rPr lang="en-GB" dirty="0">
                <a:hlinkClick r:id="rId3"/>
              </a:rPr>
              <a:t>https://assets.publishing.service.gov.uk/media/6874e14383d39f474eb7d373/Early_years_foundation_stage_statutory_framework_for_childminders_.pdf</a:t>
            </a:r>
            <a:r>
              <a:rPr lang="en-GB" dirty="0"/>
              <a:t> (Accessed: 22 June 2026).</a:t>
            </a:r>
          </a:p>
          <a:p>
            <a:r>
              <a:rPr lang="en-GB" dirty="0">
                <a:hlinkClick r:id="rId4"/>
              </a:rPr>
              <a:t> </a:t>
            </a:r>
            <a:r>
              <a:rPr lang="en-GB" dirty="0"/>
              <a:t>Department for Education (DfE) (2024</a:t>
            </a:r>
            <a:r>
              <a:rPr lang="en-GB" dirty="0">
                <a:hlinkClick r:id="rId4"/>
              </a:rPr>
              <a:t>Help for early years providers : Personal, social and emotional development</a:t>
            </a:r>
            <a:r>
              <a:rPr lang="en-GB" dirty="0"/>
              <a:t>) (Accessed: 22 June 2026).</a:t>
            </a:r>
          </a:p>
          <a:p>
            <a:r>
              <a:rPr lang="en-GB" dirty="0"/>
              <a:t>National Health Service (NHS) (2024) </a:t>
            </a:r>
            <a:r>
              <a:rPr lang="en-GB" dirty="0">
                <a:hlinkClick r:id="rId5"/>
              </a:rPr>
              <a:t>Separation anxiety - NHS</a:t>
            </a:r>
            <a:r>
              <a:rPr lang="en-GB" dirty="0"/>
              <a:t>(Accessed: 22 June 2026).</a:t>
            </a:r>
          </a:p>
          <a:p>
            <a:r>
              <a:rPr lang="en-GB" dirty="0"/>
              <a:t>Department for Education (DfE) (2026)</a:t>
            </a:r>
            <a:r>
              <a:rPr lang="en-GB" dirty="0">
                <a:hlinkClick r:id="rId6"/>
              </a:rPr>
              <a:t>Working together to safeguard children 2026</a:t>
            </a:r>
            <a:r>
              <a:rPr lang="en-GB" dirty="0"/>
              <a:t>(Accessed:22 June 2026)</a:t>
            </a:r>
          </a:p>
          <a:p>
            <a:r>
              <a:rPr lang="en-GB"/>
              <a:t>Department for Education (DfE) (2018) </a:t>
            </a:r>
            <a:r>
              <a:rPr lang="en-GB">
                <a:hlinkClick r:id="rId7"/>
              </a:rPr>
              <a:t>Mental health and behaviour in schools</a:t>
            </a:r>
            <a:r>
              <a:rPr lang="en-GB"/>
              <a:t> (Accessed: 22 June 2026).</a:t>
            </a:r>
          </a:p>
          <a:p>
            <a:endParaRPr lang="en-GB" dirty="0"/>
          </a:p>
          <a:p>
            <a:endParaRPr lang="en-GB" dirty="0"/>
          </a:p>
          <a:p>
            <a:endParaRPr lang="en-GB" dirty="0"/>
          </a:p>
        </p:txBody>
      </p:sp>
    </p:spTree>
    <p:extLst>
      <p:ext uri="{BB962C8B-B14F-4D97-AF65-F5344CB8AC3E}">
        <p14:creationId xmlns:p14="http://schemas.microsoft.com/office/powerpoint/2010/main" val="5983768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13904</TotalTime>
  <Words>1035</Words>
  <Application>Microsoft Office PowerPoint</Application>
  <PresentationFormat>Widescreen</PresentationFormat>
  <Paragraphs>113</Paragraphs>
  <Slides>10</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Understanding Isaac’s  Development through Bowlby’s Attachment Theory </vt:lpstr>
      <vt:lpstr>Introduction to Isacc</vt:lpstr>
      <vt:lpstr>Bowlby’s Attachment Theory- key concept  </vt:lpstr>
      <vt:lpstr> Attachment Types and Early Childhood Development</vt:lpstr>
      <vt:lpstr> Applying the attachments theory to Isaac</vt:lpstr>
      <vt:lpstr> Nature and Nurture Influence</vt:lpstr>
      <vt:lpstr>Theory Informed Support Plan</vt:lpstr>
      <vt:lpstr> Supporting  Isaac’s Mother and Multi Agency Working</vt:lpstr>
      <vt:lpstr>Critical Evaluation of Bowlby's theory </vt:lpstr>
      <vt:lpstr> Conclusion and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Malaikah Ul Haq (2331954)</dc:creator>
  <cp:lastModifiedBy>Malaikah Ul Haq (2331954)</cp:lastModifiedBy>
  <cp:revision>2</cp:revision>
  <dcterms:created xsi:type="dcterms:W3CDTF">2026-06-12T08:46:45Z</dcterms:created>
  <dcterms:modified xsi:type="dcterms:W3CDTF">2026-06-22T00:31:07Z</dcterms:modified>
</cp:coreProperties>
</file>