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E95ADD5-2E89-EBC2-C574-89E5AC174CD1}" v="155" dt="2022-07-01T09:32:11.00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3D970DA-1825-4AD4-8B4D-9A744D67F621}" type="datetimeFigureOut">
              <a:t>7/2/2022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B19ABA5-260F-47B8-86D6-1CD0B3EFBD63}" type="slidenum">
              <a:t>‹#›</a:t>
            </a:fld>
            <a:endParaRPr lang="en-US"/>
          </a:p>
        </p:txBody>
      </p:sp>
    </p:spTree>
    <p:extLst>
      <p:ext uri="{BB962C8B-B14F-4D97-AF65-F5344CB8AC3E}">
        <p14:creationId xmlns:p14="http://schemas.microsoft.com/office/powerpoint/2010/main" val="41271962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eduspire.org/technology-blog-for-teachers/why-student-collaboration-is-more-effective-with-tech/#:~:text=With%20technology%2C%20students%20can%20collaborate,time%20for%20in%2Dclass%20activities"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use of technology is increasing day by day which is being used for collaboration. The students of UWTSD will develop their collaboration with the help of the technologies. Especially the use of AI technology and cloud computing make them connect with each other even outside the college. This presentation will focus on the need of providing training in using technology for collaboration at UWTSD.</a:t>
            </a:r>
          </a:p>
        </p:txBody>
      </p:sp>
      <p:sp>
        <p:nvSpPr>
          <p:cNvPr id="4" name="Slide Number Placeholder 3"/>
          <p:cNvSpPr>
            <a:spLocks noGrp="1"/>
          </p:cNvSpPr>
          <p:nvPr>
            <p:ph type="sldNum" sz="quarter" idx="5"/>
          </p:nvPr>
        </p:nvSpPr>
        <p:spPr/>
        <p:txBody>
          <a:bodyPr/>
          <a:lstStyle/>
          <a:p>
            <a:fld id="{FB19ABA5-260F-47B8-86D6-1CD0B3EFBD63}" type="slidenum">
              <a:t>2</a:t>
            </a:fld>
            <a:endParaRPr lang="en-US"/>
          </a:p>
        </p:txBody>
      </p:sp>
    </p:spTree>
    <p:extLst>
      <p:ext uri="{BB962C8B-B14F-4D97-AF65-F5344CB8AC3E}">
        <p14:creationId xmlns:p14="http://schemas.microsoft.com/office/powerpoint/2010/main" val="31266945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presentation aims to </a:t>
            </a:r>
            <a:r>
              <a:rPr lang="en-US" dirty="0" err="1"/>
              <a:t>recognise</a:t>
            </a:r>
            <a:r>
              <a:rPr lang="en-US" dirty="0"/>
              <a:t> the importance of technology for collaboration at UWTSD. Besides this, the importance of providing training and the use of technologies and their positive impact on the students will be </a:t>
            </a:r>
            <a:r>
              <a:rPr lang="en-US" dirty="0" err="1"/>
              <a:t>recognised</a:t>
            </a:r>
            <a:r>
              <a:rPr lang="en-US" dirty="0"/>
              <a:t> by this presentation. </a:t>
            </a:r>
          </a:p>
        </p:txBody>
      </p:sp>
      <p:sp>
        <p:nvSpPr>
          <p:cNvPr id="4" name="Slide Number Placeholder 3"/>
          <p:cNvSpPr>
            <a:spLocks noGrp="1"/>
          </p:cNvSpPr>
          <p:nvPr>
            <p:ph type="sldNum" sz="quarter" idx="5"/>
          </p:nvPr>
        </p:nvSpPr>
        <p:spPr/>
        <p:txBody>
          <a:bodyPr/>
          <a:lstStyle/>
          <a:p>
            <a:fld id="{FB19ABA5-260F-47B8-86D6-1CD0B3EFBD63}" type="slidenum">
              <a:t>3</a:t>
            </a:fld>
            <a:endParaRPr lang="en-US"/>
          </a:p>
        </p:txBody>
      </p:sp>
    </p:spTree>
    <p:extLst>
      <p:ext uri="{BB962C8B-B14F-4D97-AF65-F5344CB8AC3E}">
        <p14:creationId xmlns:p14="http://schemas.microsoft.com/office/powerpoint/2010/main" val="41579820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research way provides the specific way of inquiry that will be responded to through the research. According to Jackson (2013), the systematic investigation of the research helps the researcher to define the path clearly. This is the first step of the research that will eventually and clearly define the path of succession.</a:t>
            </a:r>
          </a:p>
        </p:txBody>
      </p:sp>
      <p:sp>
        <p:nvSpPr>
          <p:cNvPr id="4" name="Slide Number Placeholder 3"/>
          <p:cNvSpPr>
            <a:spLocks noGrp="1"/>
          </p:cNvSpPr>
          <p:nvPr>
            <p:ph type="sldNum" sz="quarter" idx="5"/>
          </p:nvPr>
        </p:nvSpPr>
        <p:spPr/>
        <p:txBody>
          <a:bodyPr/>
          <a:lstStyle/>
          <a:p>
            <a:fld id="{FB19ABA5-260F-47B8-86D6-1CD0B3EFBD63}" type="slidenum">
              <a:t>4</a:t>
            </a:fld>
            <a:endParaRPr lang="en-US"/>
          </a:p>
        </p:txBody>
      </p:sp>
    </p:spTree>
    <p:extLst>
      <p:ext uri="{BB962C8B-B14F-4D97-AF65-F5344CB8AC3E}">
        <p14:creationId xmlns:p14="http://schemas.microsoft.com/office/powerpoint/2010/main" val="41761085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students must be connected through Instagram or Facebook but there could be other technologies which could be used for their collaboration. According to </a:t>
            </a:r>
            <a:r>
              <a:rPr lang="en-US" dirty="0" err="1"/>
              <a:t>Explorance</a:t>
            </a:r>
            <a:r>
              <a:rPr lang="en-US" dirty="0"/>
              <a:t> (2022), training will increase their knowledge about other tools such as Titan Pad, </a:t>
            </a:r>
            <a:r>
              <a:rPr lang="en-US" dirty="0" err="1"/>
              <a:t>Vywe</a:t>
            </a:r>
            <a:r>
              <a:rPr lang="en-US" dirty="0"/>
              <a:t>, </a:t>
            </a:r>
            <a:r>
              <a:rPr lang="en-US" dirty="0" err="1"/>
              <a:t>Cacoo</a:t>
            </a:r>
            <a:r>
              <a:rPr lang="en-US" dirty="0"/>
              <a:t> and many more. Effective use of the tools will not only engage them in normal communication but the students will also be able to share their thoughts.</a:t>
            </a:r>
          </a:p>
        </p:txBody>
      </p:sp>
      <p:sp>
        <p:nvSpPr>
          <p:cNvPr id="4" name="Slide Number Placeholder 3"/>
          <p:cNvSpPr>
            <a:spLocks noGrp="1"/>
          </p:cNvSpPr>
          <p:nvPr>
            <p:ph type="sldNum" sz="quarter" idx="5"/>
          </p:nvPr>
        </p:nvSpPr>
        <p:spPr/>
        <p:txBody>
          <a:bodyPr/>
          <a:lstStyle/>
          <a:p>
            <a:fld id="{FB19ABA5-260F-47B8-86D6-1CD0B3EFBD63}" type="slidenum">
              <a:t>5</a:t>
            </a:fld>
            <a:endParaRPr lang="en-US"/>
          </a:p>
        </p:txBody>
      </p:sp>
    </p:spTree>
    <p:extLst>
      <p:ext uri="{BB962C8B-B14F-4D97-AF65-F5344CB8AC3E}">
        <p14:creationId xmlns:p14="http://schemas.microsoft.com/office/powerpoint/2010/main" val="5232296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Training for collaboration means </a:t>
            </a:r>
            <a:r>
              <a:rPr lang="en-US" dirty="0" err="1"/>
              <a:t>practising</a:t>
            </a:r>
            <a:r>
              <a:rPr lang="en-US" dirty="0"/>
              <a:t> collaboration with the help of different technologies. According to EDUSPIRE (2016), virtual meetings with the classmates clear their understanding and promote harmony in the class. There are different types of learners in the classroom who could learn through various norms. Right tools and technologies will increase the chances for learning also. </a:t>
            </a:r>
          </a:p>
        </p:txBody>
      </p:sp>
      <p:sp>
        <p:nvSpPr>
          <p:cNvPr id="4" name="Slide Number Placeholder 3"/>
          <p:cNvSpPr>
            <a:spLocks noGrp="1"/>
          </p:cNvSpPr>
          <p:nvPr>
            <p:ph type="sldNum" sz="quarter" idx="5"/>
          </p:nvPr>
        </p:nvSpPr>
        <p:spPr/>
        <p:txBody>
          <a:bodyPr/>
          <a:lstStyle/>
          <a:p>
            <a:fld id="{FB19ABA5-260F-47B8-86D6-1CD0B3EFBD63}" type="slidenum">
              <a:t>6</a:t>
            </a:fld>
            <a:endParaRPr lang="en-US"/>
          </a:p>
        </p:txBody>
      </p:sp>
    </p:spTree>
    <p:extLst>
      <p:ext uri="{BB962C8B-B14F-4D97-AF65-F5344CB8AC3E}">
        <p14:creationId xmlns:p14="http://schemas.microsoft.com/office/powerpoint/2010/main" val="5515385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students could be aware of the way of digital collaboration and a social support system thus could be developed (University of Wales Trinity Saint David, 2019)‌. </a:t>
            </a:r>
            <a:endParaRPr lang="en-US"/>
          </a:p>
        </p:txBody>
      </p:sp>
      <p:sp>
        <p:nvSpPr>
          <p:cNvPr id="4" name="Slide Number Placeholder 3"/>
          <p:cNvSpPr>
            <a:spLocks noGrp="1"/>
          </p:cNvSpPr>
          <p:nvPr>
            <p:ph type="sldNum" sz="quarter" idx="5"/>
          </p:nvPr>
        </p:nvSpPr>
        <p:spPr/>
        <p:txBody>
          <a:bodyPr/>
          <a:lstStyle/>
          <a:p>
            <a:fld id="{FB19ABA5-260F-47B8-86D6-1CD0B3EFBD63}" type="slidenum">
              <a:t>7</a:t>
            </a:fld>
            <a:endParaRPr lang="en-US"/>
          </a:p>
        </p:txBody>
      </p:sp>
    </p:spTree>
    <p:extLst>
      <p:ext uri="{BB962C8B-B14F-4D97-AF65-F5344CB8AC3E}">
        <p14:creationId xmlns:p14="http://schemas.microsoft.com/office/powerpoint/2010/main" val="84744009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researcher will use a descriptive research design to conduct the research properly. The researcher will use the descriptive design to interpret the collected primary and secondary data. According to Allain (2019), the numerical data will be interpreted and contrasted with the analytical data from the media reports and primary data regarding the qualitative operations and learning technique intervention in UWTSD.</a:t>
            </a:r>
          </a:p>
        </p:txBody>
      </p:sp>
      <p:sp>
        <p:nvSpPr>
          <p:cNvPr id="4" name="Slide Number Placeholder 3"/>
          <p:cNvSpPr>
            <a:spLocks noGrp="1"/>
          </p:cNvSpPr>
          <p:nvPr>
            <p:ph type="sldNum" sz="quarter" idx="5"/>
          </p:nvPr>
        </p:nvSpPr>
        <p:spPr/>
        <p:txBody>
          <a:bodyPr/>
          <a:lstStyle/>
          <a:p>
            <a:fld id="{FB19ABA5-260F-47B8-86D6-1CD0B3EFBD63}" type="slidenum">
              <a:t>8</a:t>
            </a:fld>
            <a:endParaRPr lang="en-US"/>
          </a:p>
        </p:txBody>
      </p:sp>
    </p:spTree>
    <p:extLst>
      <p:ext uri="{BB962C8B-B14F-4D97-AF65-F5344CB8AC3E}">
        <p14:creationId xmlns:p14="http://schemas.microsoft.com/office/powerpoint/2010/main" val="42460392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researcher will use a qualitative approach to convey the explanatory data. According to Frolova </a:t>
            </a:r>
            <a:r>
              <a:rPr lang="en-US" i="1" dirty="0"/>
              <a:t>et al. </a:t>
            </a:r>
            <a:r>
              <a:rPr lang="en-US" dirty="0"/>
              <a:t>(2019), the researcher will use the quantitative researcher approach to convey the numerical and evaluable data. </a:t>
            </a:r>
            <a:endParaRPr lang="en-US"/>
          </a:p>
        </p:txBody>
      </p:sp>
      <p:sp>
        <p:nvSpPr>
          <p:cNvPr id="4" name="Slide Number Placeholder 3"/>
          <p:cNvSpPr>
            <a:spLocks noGrp="1"/>
          </p:cNvSpPr>
          <p:nvPr>
            <p:ph type="sldNum" sz="quarter" idx="5"/>
          </p:nvPr>
        </p:nvSpPr>
        <p:spPr/>
        <p:txBody>
          <a:bodyPr/>
          <a:lstStyle/>
          <a:p>
            <a:fld id="{FB19ABA5-260F-47B8-86D6-1CD0B3EFBD63}" type="slidenum">
              <a:t>9</a:t>
            </a:fld>
            <a:endParaRPr lang="en-US"/>
          </a:p>
        </p:txBody>
      </p:sp>
    </p:spTree>
    <p:extLst>
      <p:ext uri="{BB962C8B-B14F-4D97-AF65-F5344CB8AC3E}">
        <p14:creationId xmlns:p14="http://schemas.microsoft.com/office/powerpoint/2010/main" val="379528843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B19ABA5-260F-47B8-86D6-1CD0B3EFBD63}" type="slidenum">
              <a:t>10</a:t>
            </a:fld>
            <a:endParaRPr lang="en-US"/>
          </a:p>
        </p:txBody>
      </p:sp>
    </p:spTree>
    <p:extLst>
      <p:ext uri="{BB962C8B-B14F-4D97-AF65-F5344CB8AC3E}">
        <p14:creationId xmlns:p14="http://schemas.microsoft.com/office/powerpoint/2010/main" val="212907179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t>
            </a:r>
            <a:r>
              <a:rPr lang="en-US" b="1" dirty="0"/>
              <a:t>References</a:t>
            </a:r>
            <a:endParaRPr lang="en-US" dirty="0"/>
          </a:p>
          <a:p>
            <a:r>
              <a:rPr lang="en-US" b="1" dirty="0"/>
              <a:t>Books and Journals </a:t>
            </a:r>
            <a:endParaRPr lang="en-US" b="1" dirty="0">
              <a:ea typeface="Calibri"/>
              <a:cs typeface="Calibri"/>
            </a:endParaRPr>
          </a:p>
          <a:p>
            <a:r>
              <a:rPr lang="en-US" dirty="0"/>
              <a:t>Allain, P., (2019). Physical actor training 2.0: new digital horizons. </a:t>
            </a:r>
            <a:r>
              <a:rPr lang="en-US" i="1" dirty="0"/>
              <a:t>Theatre, Dance and Performance Training</a:t>
            </a:r>
            <a:r>
              <a:rPr lang="en-US" dirty="0"/>
              <a:t>, </a:t>
            </a:r>
            <a:r>
              <a:rPr lang="en-US" i="1" dirty="0"/>
              <a:t>10</a:t>
            </a:r>
            <a:r>
              <a:rPr lang="en-US" dirty="0"/>
              <a:t>(2), pp.169-186. </a:t>
            </a:r>
          </a:p>
          <a:p>
            <a:r>
              <a:rPr lang="en-US" dirty="0"/>
              <a:t>Frolova, E.V., Ryabova, T.M. and </a:t>
            </a:r>
            <a:r>
              <a:rPr lang="en-US" dirty="0" err="1"/>
              <a:t>Rogach</a:t>
            </a:r>
            <a:r>
              <a:rPr lang="en-US" dirty="0"/>
              <a:t>, O.V., (2019). Digital Technologies in Education: Problems and Prospects for" Moscow Electronic School" Project Implementation. </a:t>
            </a:r>
            <a:r>
              <a:rPr lang="en-US" i="1" dirty="0"/>
              <a:t>European Journal of Contemporary Education</a:t>
            </a:r>
            <a:r>
              <a:rPr lang="en-US" dirty="0"/>
              <a:t>, </a:t>
            </a:r>
            <a:r>
              <a:rPr lang="en-US" i="1" dirty="0"/>
              <a:t>8</a:t>
            </a:r>
            <a:r>
              <a:rPr lang="en-US" dirty="0"/>
              <a:t>(4), pp.779-789. </a:t>
            </a:r>
            <a:endParaRPr lang="en-US" dirty="0">
              <a:ea typeface="Calibri"/>
              <a:cs typeface="Calibri"/>
            </a:endParaRPr>
          </a:p>
          <a:p>
            <a:r>
              <a:rPr lang="en-US" dirty="0"/>
              <a:t>Ulas, D., (2019). Digital transformation process and SMEs. </a:t>
            </a:r>
            <a:r>
              <a:rPr lang="en-US" i="1" dirty="0"/>
              <a:t>Procedia Computer Science</a:t>
            </a:r>
            <a:r>
              <a:rPr lang="en-US" dirty="0"/>
              <a:t>, </a:t>
            </a:r>
            <a:r>
              <a:rPr lang="en-US" i="1" dirty="0"/>
              <a:t>158</a:t>
            </a:r>
            <a:r>
              <a:rPr lang="en-US" dirty="0"/>
              <a:t>, pp.662-671. </a:t>
            </a:r>
            <a:endParaRPr lang="en-US" dirty="0">
              <a:ea typeface="Calibri"/>
              <a:cs typeface="Calibri"/>
            </a:endParaRPr>
          </a:p>
          <a:p>
            <a:r>
              <a:rPr lang="en-US" dirty="0"/>
              <a:t>Webpages </a:t>
            </a:r>
            <a:endParaRPr lang="en-US" dirty="0">
              <a:ea typeface="Calibri"/>
              <a:cs typeface="Calibri"/>
            </a:endParaRPr>
          </a:p>
          <a:p>
            <a:r>
              <a:rPr lang="en-US" dirty="0"/>
              <a:t>‌</a:t>
            </a:r>
            <a:r>
              <a:rPr lang="en-US" dirty="0" err="1"/>
              <a:t>Eduflow</a:t>
            </a:r>
            <a:r>
              <a:rPr lang="en-US" dirty="0"/>
              <a:t>, (2020). </a:t>
            </a:r>
            <a:r>
              <a:rPr lang="en-US" i="1" dirty="0"/>
              <a:t>4 Major Benefits of Collaborative Learning Supported By Science</a:t>
            </a:r>
            <a:r>
              <a:rPr lang="en-US" dirty="0"/>
              <a:t>. Available at: </a:t>
            </a:r>
            <a:r>
              <a:rPr lang="en-US" dirty="0">
                <a:hlinkClick r:id="rId3"/>
              </a:rPr>
              <a:t>https://www.eduflow.com/blog/some-major-benefits-of-collaborative-learning-supported-by-science</a:t>
            </a:r>
            <a:r>
              <a:rPr lang="en-US" dirty="0"/>
              <a:t> [Accessed 27 June. 2022] </a:t>
            </a:r>
            <a:endParaRPr lang="en-US" dirty="0">
              <a:ea typeface="Calibri"/>
              <a:cs typeface="Calibri"/>
            </a:endParaRPr>
          </a:p>
          <a:p>
            <a:r>
              <a:rPr lang="en-US" dirty="0"/>
              <a:t>EDUSPIRE, (2016). </a:t>
            </a:r>
            <a:r>
              <a:rPr lang="en-US" i="1" dirty="0"/>
              <a:t>Why Student Collaboration is More Effective with Tech</a:t>
            </a:r>
            <a:r>
              <a:rPr lang="en-US" dirty="0"/>
              <a:t>. Available at: </a:t>
            </a:r>
            <a:r>
              <a:rPr lang="en-US" dirty="0">
                <a:hlinkClick r:id="rId3"/>
              </a:rPr>
              <a:t>https://www.eduspire.org/technology-blog-for-teachers/why-student-collaboration-is-more-effective-with-tech/#:~:text=With%20technology%2C%20students%20can%20collaborate,time%20for%20in%2Dclass%20activities</a:t>
            </a:r>
            <a:r>
              <a:rPr lang="en-US" dirty="0"/>
              <a:t>. [Accessed 27 June. 2022] </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FB19ABA5-260F-47B8-86D6-1CD0B3EFBD63}" type="slidenum">
              <a:t>13</a:t>
            </a:fld>
            <a:endParaRPr lang="en-US"/>
          </a:p>
        </p:txBody>
      </p:sp>
    </p:spTree>
    <p:extLst>
      <p:ext uri="{BB962C8B-B14F-4D97-AF65-F5344CB8AC3E}">
        <p14:creationId xmlns:p14="http://schemas.microsoft.com/office/powerpoint/2010/main" val="41703593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7/2/2022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7/2/2022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7/2/2022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7/2/2022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7/2/2022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7/2/2022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7/2/2022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7/2/2022</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hyperlink" Target="https://www.eduflow.com/blog/some-major-benefits-of-collaborative-learning-supported-by-scienc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985DD10C-C715-509A-431C-AAFA5981C891}"/>
              </a:ext>
            </a:extLst>
          </p:cNvPr>
          <p:cNvPicPr>
            <a:picLocks noChangeAspect="1"/>
          </p:cNvPicPr>
          <p:nvPr/>
        </p:nvPicPr>
        <p:blipFill rotWithShape="1">
          <a:blip r:embed="rId2"/>
          <a:srcRect l="2293" r="35929"/>
          <a:stretch/>
        </p:blipFill>
        <p:spPr>
          <a:xfrm>
            <a:off x="5612"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US" sz="5200" b="1">
                <a:solidFill>
                  <a:srgbClr val="FFFFFF"/>
                </a:solidFill>
                <a:ea typeface="+mj-lt"/>
                <a:cs typeface="+mj-lt"/>
              </a:rPr>
              <a:t>Digital Skills and Research Methods</a:t>
            </a:r>
            <a:r>
              <a:rPr lang="en-US" sz="5200">
                <a:solidFill>
                  <a:srgbClr val="FFFFFF"/>
                </a:solidFill>
                <a:ea typeface="+mj-lt"/>
                <a:cs typeface="+mj-lt"/>
              </a:rPr>
              <a:t> </a:t>
            </a:r>
            <a:endParaRPr lang="en-US" sz="5200">
              <a:solidFill>
                <a:srgbClr val="FFFFFF"/>
              </a:solidFill>
            </a:endParaRPr>
          </a:p>
        </p:txBody>
      </p:sp>
      <p:sp>
        <p:nvSpPr>
          <p:cNvPr id="3" name="Subtitle 2"/>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vert="horz" lIns="91440" tIns="45720" rIns="91440" bIns="45720" rtlCol="0" anchor="t">
            <a:noAutofit/>
          </a:bodyPr>
          <a:lstStyle/>
          <a:p>
            <a:r>
              <a:rPr lang="en-US" sz="1800" dirty="0">
                <a:solidFill>
                  <a:srgbClr val="FFFFFF"/>
                </a:solidFill>
                <a:ea typeface="+mn-lt"/>
                <a:cs typeface="+mn-lt"/>
              </a:rPr>
              <a:t>             Student Name: Andreea Dascalu</a:t>
            </a:r>
            <a:endParaRPr lang="en-US" sz="1800" dirty="0">
              <a:solidFill>
                <a:srgbClr val="FFFFFF"/>
              </a:solidFill>
              <a:cs typeface="Calibri"/>
            </a:endParaRPr>
          </a:p>
          <a:p>
            <a:r>
              <a:rPr lang="en-US" sz="1800" dirty="0">
                <a:solidFill>
                  <a:srgbClr val="FFFFFF"/>
                </a:solidFill>
                <a:ea typeface="+mn-lt"/>
                <a:cs typeface="+mn-lt"/>
              </a:rPr>
              <a:t>Student ID: 2130822</a:t>
            </a:r>
            <a:endParaRPr lang="en-US" dirty="0">
              <a:solidFill>
                <a:srgbClr val="000000"/>
              </a:solidFill>
              <a:ea typeface="+mn-lt"/>
              <a:cs typeface="+mn-lt"/>
            </a:endParaRPr>
          </a:p>
          <a:p>
            <a:r>
              <a:rPr lang="en-US" sz="1800" dirty="0">
                <a:solidFill>
                  <a:srgbClr val="FFFFFF"/>
                </a:solidFill>
                <a:ea typeface="+mn-lt"/>
                <a:cs typeface="+mn-lt"/>
              </a:rPr>
              <a:t>Student </a:t>
            </a:r>
            <a:r>
              <a:rPr lang="en-US" sz="1800" dirty="0" err="1">
                <a:solidFill>
                  <a:srgbClr val="FFFFFF"/>
                </a:solidFill>
                <a:ea typeface="+mn-lt"/>
                <a:cs typeface="+mn-lt"/>
              </a:rPr>
              <a:t>Name:Puiu</a:t>
            </a:r>
            <a:r>
              <a:rPr lang="en-US" sz="1800" dirty="0">
                <a:solidFill>
                  <a:srgbClr val="FFFFFF"/>
                </a:solidFill>
                <a:ea typeface="+mn-lt"/>
                <a:cs typeface="+mn-lt"/>
              </a:rPr>
              <a:t> Tofan</a:t>
            </a:r>
            <a:endParaRPr lang="en-US">
              <a:cs typeface="Calibri"/>
            </a:endParaRPr>
          </a:p>
          <a:p>
            <a:r>
              <a:rPr lang="en-US" sz="1800" dirty="0">
                <a:solidFill>
                  <a:srgbClr val="FFFFFF"/>
                </a:solidFill>
                <a:ea typeface="+mn-lt"/>
                <a:cs typeface="+mn-lt"/>
              </a:rPr>
              <a:t>Student ID:2128457</a:t>
            </a:r>
          </a:p>
          <a:p>
            <a:r>
              <a:rPr lang="en-US" sz="1800" dirty="0">
                <a:solidFill>
                  <a:srgbClr val="FFFFFF"/>
                </a:solidFill>
                <a:ea typeface="+mn-lt"/>
                <a:cs typeface="+mn-lt"/>
              </a:rPr>
              <a:t>University Name: </a:t>
            </a:r>
            <a:r>
              <a:rPr lang="en-US" sz="1800" dirty="0">
                <a:solidFill>
                  <a:schemeClr val="bg1"/>
                </a:solidFill>
                <a:ea typeface="+mn-lt"/>
                <a:cs typeface="+mn-lt"/>
              </a:rPr>
              <a:t>University of Wales Trinity Saint David</a:t>
            </a:r>
          </a:p>
          <a:p>
            <a:r>
              <a:rPr lang="en-US" sz="1800" dirty="0">
                <a:solidFill>
                  <a:schemeClr val="bg1"/>
                </a:solidFill>
                <a:ea typeface="+mn-lt"/>
                <a:cs typeface="+mn-lt"/>
              </a:rPr>
              <a:t>(LCHS4002_BIRM)</a:t>
            </a:r>
            <a:br>
              <a:rPr lang="en-US" sz="1800" dirty="0">
                <a:solidFill>
                  <a:schemeClr val="bg1"/>
                </a:solidFill>
                <a:ea typeface="+mn-lt"/>
                <a:cs typeface="+mn-lt"/>
              </a:rPr>
            </a:br>
            <a:r>
              <a:rPr lang="en-US" sz="1800" dirty="0">
                <a:solidFill>
                  <a:schemeClr val="bg1"/>
                </a:solidFill>
                <a:ea typeface="+mn-lt"/>
                <a:cs typeface="Calibri"/>
              </a:rPr>
              <a:t>Dale Clarke</a:t>
            </a:r>
            <a:endParaRPr lang="en-US" sz="1800" dirty="0">
              <a:solidFill>
                <a:schemeClr val="bg1"/>
              </a:solidFill>
              <a:ea typeface="Calibri"/>
              <a:cs typeface="Calibri"/>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F4967F59-DEFB-D706-F454-C7209377B502}"/>
              </a:ext>
            </a:extLst>
          </p:cNvPr>
          <p:cNvPicPr>
            <a:picLocks noChangeAspect="1"/>
          </p:cNvPicPr>
          <p:nvPr/>
        </p:nvPicPr>
        <p:blipFill rotWithShape="1">
          <a:blip r:embed="rId3"/>
          <a:srcRect r="13333" b="-1"/>
          <a:stretch/>
        </p:blipFill>
        <p:spPr>
          <a:xfrm>
            <a:off x="-1" y="10"/>
            <a:ext cx="12192000" cy="6857990"/>
          </a:xfrm>
          <a:prstGeom prst="rect">
            <a:avLst/>
          </a:prstGeom>
        </p:spPr>
      </p:pic>
      <p:sp>
        <p:nvSpPr>
          <p:cNvPr id="9" name="Freeform 5">
            <a:extLst>
              <a:ext uri="{FF2B5EF4-FFF2-40B4-BE49-F238E27FC236}">
                <a16:creationId xmlns:a16="http://schemas.microsoft.com/office/drawing/2014/main" id="{3CD9DF72-87A3-404E-A828-84CBF11A8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7A790E2F-2E9F-A05B-2286-67CC4E71828E}"/>
              </a:ext>
            </a:extLst>
          </p:cNvPr>
          <p:cNvSpPr>
            <a:spLocks noGrp="1"/>
          </p:cNvSpPr>
          <p:nvPr>
            <p:ph type="title"/>
          </p:nvPr>
        </p:nvSpPr>
        <p:spPr>
          <a:xfrm>
            <a:off x="709448" y="1913950"/>
            <a:ext cx="4204137" cy="1342754"/>
          </a:xfrm>
        </p:spPr>
        <p:txBody>
          <a:bodyPr>
            <a:normAutofit/>
          </a:bodyPr>
          <a:lstStyle/>
          <a:p>
            <a:pPr algn="ctr"/>
            <a:r>
              <a:rPr lang="en-US" sz="3600">
                <a:ea typeface="+mj-lt"/>
                <a:cs typeface="+mj-lt"/>
              </a:rPr>
              <a:t>Introduction</a:t>
            </a:r>
            <a:endParaRPr lang="en-US" sz="3600"/>
          </a:p>
        </p:txBody>
      </p:sp>
      <p:cxnSp>
        <p:nvCxnSpPr>
          <p:cNvPr id="11" name="Straight Connector 10">
            <a:extLst>
              <a:ext uri="{FF2B5EF4-FFF2-40B4-BE49-F238E27FC236}">
                <a16:creationId xmlns:a16="http://schemas.microsoft.com/office/drawing/2014/main" id="{20E3A342-4D61-4E3F-AF90-1AB42AEB96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DBABEA6-C6F2-E316-25D6-A6F2A0E55594}"/>
              </a:ext>
            </a:extLst>
          </p:cNvPr>
          <p:cNvSpPr>
            <a:spLocks noGrp="1"/>
          </p:cNvSpPr>
          <p:nvPr>
            <p:ph idx="1"/>
          </p:nvPr>
        </p:nvSpPr>
        <p:spPr>
          <a:xfrm>
            <a:off x="525516" y="3417573"/>
            <a:ext cx="4593021" cy="2619839"/>
          </a:xfrm>
        </p:spPr>
        <p:txBody>
          <a:bodyPr vert="horz" lIns="91440" tIns="45720" rIns="91440" bIns="45720" rtlCol="0" anchor="ctr">
            <a:normAutofit/>
          </a:bodyPr>
          <a:lstStyle/>
          <a:p>
            <a:r>
              <a:rPr lang="en-US" sz="1800">
                <a:ea typeface="+mn-lt"/>
                <a:cs typeface="+mn-lt"/>
              </a:rPr>
              <a:t>Collaboration improves teamwork.</a:t>
            </a:r>
          </a:p>
          <a:p>
            <a:r>
              <a:rPr lang="en-US" sz="1800">
                <a:ea typeface="+mn-lt"/>
                <a:cs typeface="+mn-lt"/>
              </a:rPr>
              <a:t>Communication gets improved due to collaboration.</a:t>
            </a:r>
          </a:p>
          <a:p>
            <a:r>
              <a:rPr lang="en-US" sz="1800">
                <a:ea typeface="+mn-lt"/>
                <a:cs typeface="+mn-lt"/>
              </a:rPr>
              <a:t>The problem that arises in the path of any individual could be solved easily.</a:t>
            </a:r>
          </a:p>
          <a:p>
            <a:r>
              <a:rPr lang="en-US" sz="1800">
                <a:ea typeface="+mn-lt"/>
                <a:cs typeface="+mn-lt"/>
              </a:rPr>
              <a:t>Higher levels of thinking skills among the students are developed through collaboration.</a:t>
            </a:r>
          </a:p>
        </p:txBody>
      </p:sp>
    </p:spTree>
    <p:extLst>
      <p:ext uri="{BB962C8B-B14F-4D97-AF65-F5344CB8AC3E}">
        <p14:creationId xmlns:p14="http://schemas.microsoft.com/office/powerpoint/2010/main" val="32382223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427AF5F-9A0E-42B7-A252-FD64C9885F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43FAFB-58BA-6566-0A49-FFEE2E7A534D}"/>
              </a:ext>
            </a:extLst>
          </p:cNvPr>
          <p:cNvSpPr>
            <a:spLocks noGrp="1"/>
          </p:cNvSpPr>
          <p:nvPr>
            <p:ph type="title"/>
          </p:nvPr>
        </p:nvSpPr>
        <p:spPr>
          <a:xfrm>
            <a:off x="838200" y="365125"/>
            <a:ext cx="10515600" cy="1306443"/>
          </a:xfrm>
        </p:spPr>
        <p:txBody>
          <a:bodyPr>
            <a:normAutofit/>
          </a:bodyPr>
          <a:lstStyle/>
          <a:p>
            <a:r>
              <a:rPr lang="en-US" sz="4000">
                <a:ea typeface="+mj-lt"/>
                <a:cs typeface="+mj-lt"/>
              </a:rPr>
              <a:t>Aims and Objective</a:t>
            </a:r>
            <a:endParaRPr lang="en-US" sz="4000"/>
          </a:p>
        </p:txBody>
      </p:sp>
      <p:sp>
        <p:nvSpPr>
          <p:cNvPr id="3" name="Content Placeholder 2">
            <a:extLst>
              <a:ext uri="{FF2B5EF4-FFF2-40B4-BE49-F238E27FC236}">
                <a16:creationId xmlns:a16="http://schemas.microsoft.com/office/drawing/2014/main" id="{FFB69B36-57E2-BFB0-DA7C-759D2B646915}"/>
              </a:ext>
            </a:extLst>
          </p:cNvPr>
          <p:cNvSpPr>
            <a:spLocks noGrp="1"/>
          </p:cNvSpPr>
          <p:nvPr>
            <p:ph idx="1"/>
          </p:nvPr>
        </p:nvSpPr>
        <p:spPr>
          <a:xfrm>
            <a:off x="838200" y="1825625"/>
            <a:ext cx="4152774" cy="4303464"/>
          </a:xfrm>
        </p:spPr>
        <p:txBody>
          <a:bodyPr vert="horz" lIns="91440" tIns="45720" rIns="91440" bIns="45720" rtlCol="0">
            <a:normAutofit/>
          </a:bodyPr>
          <a:lstStyle/>
          <a:p>
            <a:pPr marL="0" indent="0">
              <a:buNone/>
            </a:pPr>
            <a:r>
              <a:rPr lang="en-US" sz="2000"/>
              <a:t>Aim </a:t>
            </a:r>
            <a:endParaRPr lang="en-US" sz="2000">
              <a:ea typeface="Calibri" panose="020F0502020204030204"/>
              <a:cs typeface="Calibri" panose="020F0502020204030204"/>
            </a:endParaRPr>
          </a:p>
          <a:p>
            <a:r>
              <a:rPr lang="en-US" sz="2000"/>
              <a:t>To recognise the importance of technology for collaboration at UWTSD. </a:t>
            </a:r>
            <a:endParaRPr lang="en-US" sz="2000">
              <a:ea typeface="Calibri"/>
              <a:cs typeface="Calibri"/>
            </a:endParaRPr>
          </a:p>
          <a:p>
            <a:pPr marL="0" indent="0">
              <a:buNone/>
            </a:pPr>
            <a:r>
              <a:rPr lang="en-US" sz="2000"/>
              <a:t>Objectives </a:t>
            </a:r>
            <a:endParaRPr lang="en-US" sz="2000">
              <a:ea typeface="Calibri" panose="020F0502020204030204"/>
              <a:cs typeface="Calibri" panose="020F0502020204030204"/>
            </a:endParaRPr>
          </a:p>
          <a:p>
            <a:r>
              <a:rPr lang="en-US" sz="2000"/>
              <a:t>To recognise the importance of providing training at UWTSD.</a:t>
            </a:r>
            <a:endParaRPr lang="en-US" sz="2000">
              <a:ea typeface="Calibri"/>
              <a:cs typeface="Calibri"/>
            </a:endParaRPr>
          </a:p>
          <a:p>
            <a:r>
              <a:rPr lang="en-US" sz="2000"/>
              <a:t>To know how to use technology for collaboration.</a:t>
            </a:r>
            <a:endParaRPr lang="en-US" sz="2000">
              <a:ea typeface="Calibri"/>
              <a:cs typeface="Calibri"/>
            </a:endParaRPr>
          </a:p>
          <a:p>
            <a:r>
              <a:rPr lang="en-US" sz="2000"/>
              <a:t>To analyse the positive impact of technology on collaboration. </a:t>
            </a:r>
            <a:endParaRPr lang="en-US" sz="2000">
              <a:ea typeface="Calibri" panose="020F0502020204030204"/>
              <a:cs typeface="Calibri" panose="020F0502020204030204"/>
            </a:endParaRPr>
          </a:p>
        </p:txBody>
      </p:sp>
      <p:pic>
        <p:nvPicPr>
          <p:cNvPr id="4" name="Picture 4">
            <a:extLst>
              <a:ext uri="{FF2B5EF4-FFF2-40B4-BE49-F238E27FC236}">
                <a16:creationId xmlns:a16="http://schemas.microsoft.com/office/drawing/2014/main" id="{8536AA85-E058-FCB8-C525-397342A3A860}"/>
              </a:ext>
            </a:extLst>
          </p:cNvPr>
          <p:cNvPicPr>
            <a:picLocks noChangeAspect="1"/>
          </p:cNvPicPr>
          <p:nvPr/>
        </p:nvPicPr>
        <p:blipFill rotWithShape="1">
          <a:blip r:embed="rId3"/>
          <a:srcRect l="5627" r="10396" b="1"/>
          <a:stretch/>
        </p:blipFill>
        <p:spPr>
          <a:xfrm>
            <a:off x="5183500" y="1904282"/>
            <a:ext cx="6170299" cy="4224808"/>
          </a:xfrm>
          <a:prstGeom prst="rect">
            <a:avLst/>
          </a:prstGeom>
        </p:spPr>
      </p:pic>
    </p:spTree>
    <p:extLst>
      <p:ext uri="{BB962C8B-B14F-4D97-AF65-F5344CB8AC3E}">
        <p14:creationId xmlns:p14="http://schemas.microsoft.com/office/powerpoint/2010/main" val="28942228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267D72-7278-A854-3EDA-1A65858CFCC1}"/>
              </a:ext>
            </a:extLst>
          </p:cNvPr>
          <p:cNvSpPr>
            <a:spLocks noGrp="1"/>
          </p:cNvSpPr>
          <p:nvPr>
            <p:ph type="title"/>
          </p:nvPr>
        </p:nvSpPr>
        <p:spPr>
          <a:xfrm>
            <a:off x="481013" y="327026"/>
            <a:ext cx="3290887" cy="2287588"/>
          </a:xfrm>
        </p:spPr>
        <p:txBody>
          <a:bodyPr anchor="ctr">
            <a:normAutofit/>
          </a:bodyPr>
          <a:lstStyle/>
          <a:p>
            <a:r>
              <a:rPr lang="en-US" sz="3600">
                <a:ea typeface="+mj-lt"/>
                <a:cs typeface="+mj-lt"/>
              </a:rPr>
              <a:t>Research Questions</a:t>
            </a:r>
            <a:endParaRPr lang="en-US" sz="3600"/>
          </a:p>
        </p:txBody>
      </p:sp>
      <p:sp>
        <p:nvSpPr>
          <p:cNvPr id="3" name="Content Placeholder 2">
            <a:extLst>
              <a:ext uri="{FF2B5EF4-FFF2-40B4-BE49-F238E27FC236}">
                <a16:creationId xmlns:a16="http://schemas.microsoft.com/office/drawing/2014/main" id="{E3BD6576-3288-CF71-2203-B47ABDB3D148}"/>
              </a:ext>
            </a:extLst>
          </p:cNvPr>
          <p:cNvSpPr>
            <a:spLocks noGrp="1"/>
          </p:cNvSpPr>
          <p:nvPr>
            <p:ph idx="1"/>
          </p:nvPr>
        </p:nvSpPr>
        <p:spPr>
          <a:xfrm>
            <a:off x="4223982" y="327026"/>
            <a:ext cx="7485413" cy="2287587"/>
          </a:xfrm>
        </p:spPr>
        <p:txBody>
          <a:bodyPr vert="horz" lIns="91440" tIns="45720" rIns="91440" bIns="45720" rtlCol="0" anchor="ctr">
            <a:normAutofit/>
          </a:bodyPr>
          <a:lstStyle/>
          <a:p>
            <a:r>
              <a:rPr lang="en-US" sz="1800">
                <a:ea typeface="+mn-lt"/>
                <a:cs typeface="+mn-lt"/>
              </a:rPr>
              <a:t>What is the importance of the technology for collaboration at UWTSD?</a:t>
            </a:r>
            <a:endParaRPr lang="en-US" sz="1800">
              <a:ea typeface="Calibri" panose="020F0502020204030204"/>
              <a:cs typeface="Calibri" panose="020F0502020204030204"/>
            </a:endParaRPr>
          </a:p>
          <a:p>
            <a:r>
              <a:rPr lang="en-US" sz="1800">
                <a:ea typeface="+mn-lt"/>
                <a:cs typeface="+mn-lt"/>
              </a:rPr>
              <a:t>What is the importance of training that could be provided to the students at UWTSD?</a:t>
            </a:r>
            <a:endParaRPr lang="en-US" sz="1800"/>
          </a:p>
          <a:p>
            <a:r>
              <a:rPr lang="en-US" sz="1800">
                <a:ea typeface="+mn-lt"/>
                <a:cs typeface="+mn-lt"/>
              </a:rPr>
              <a:t>How technologies could be used for the collaboration of the students at UWTSD?</a:t>
            </a:r>
            <a:endParaRPr lang="en-US" sz="1800"/>
          </a:p>
          <a:p>
            <a:r>
              <a:rPr lang="en-US" sz="1800">
                <a:ea typeface="+mn-lt"/>
                <a:cs typeface="+mn-lt"/>
              </a:rPr>
              <a:t>How will the use of technology positively impact the collaboration among the students?</a:t>
            </a:r>
            <a:endParaRPr lang="en-US" sz="1800"/>
          </a:p>
        </p:txBody>
      </p:sp>
      <p:pic>
        <p:nvPicPr>
          <p:cNvPr id="4" name="Picture 4">
            <a:extLst>
              <a:ext uri="{FF2B5EF4-FFF2-40B4-BE49-F238E27FC236}">
                <a16:creationId xmlns:a16="http://schemas.microsoft.com/office/drawing/2014/main" id="{B31DD088-1DED-E28C-3B49-295560AA5D9C}"/>
              </a:ext>
            </a:extLst>
          </p:cNvPr>
          <p:cNvPicPr>
            <a:picLocks noChangeAspect="1"/>
          </p:cNvPicPr>
          <p:nvPr/>
        </p:nvPicPr>
        <p:blipFill rotWithShape="1">
          <a:blip r:embed="rId3"/>
          <a:srcRect t="9389" b="3473"/>
          <a:stretch/>
        </p:blipFill>
        <p:spPr>
          <a:xfrm>
            <a:off x="-9168" y="2763151"/>
            <a:ext cx="12201168" cy="4093262"/>
          </a:xfrm>
          <a:custGeom>
            <a:avLst/>
            <a:gdLst/>
            <a:ahLst/>
            <a:cxnLst/>
            <a:rect l="l" t="t" r="r" b="b"/>
            <a:pathLst>
              <a:path w="12201168" h="4093262">
                <a:moveTo>
                  <a:pt x="12201168" y="0"/>
                </a:moveTo>
                <a:lnTo>
                  <a:pt x="12201168" y="4093262"/>
                </a:lnTo>
                <a:lnTo>
                  <a:pt x="0" y="4093262"/>
                </a:lnTo>
                <a:lnTo>
                  <a:pt x="0" y="49771"/>
                </a:lnTo>
                <a:lnTo>
                  <a:pt x="344880" y="64399"/>
                </a:lnTo>
                <a:cubicBezTo>
                  <a:pt x="3386438" y="213466"/>
                  <a:pt x="6427997" y="534535"/>
                  <a:pt x="9469555" y="167599"/>
                </a:cubicBezTo>
                <a:cubicBezTo>
                  <a:pt x="10229945" y="75865"/>
                  <a:pt x="10990334" y="27132"/>
                  <a:pt x="11750723" y="7961"/>
                </a:cubicBezTo>
                <a:close/>
              </a:path>
            </a:pathLst>
          </a:custGeom>
        </p:spPr>
      </p:pic>
    </p:spTree>
    <p:extLst>
      <p:ext uri="{BB962C8B-B14F-4D97-AF65-F5344CB8AC3E}">
        <p14:creationId xmlns:p14="http://schemas.microsoft.com/office/powerpoint/2010/main" val="12175460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B42296-EB11-ACF5-8EB7-AD3FD7008AEF}"/>
              </a:ext>
            </a:extLst>
          </p:cNvPr>
          <p:cNvSpPr>
            <a:spLocks noGrp="1"/>
          </p:cNvSpPr>
          <p:nvPr>
            <p:ph type="title"/>
          </p:nvPr>
        </p:nvSpPr>
        <p:spPr>
          <a:xfrm>
            <a:off x="7390833" y="681037"/>
            <a:ext cx="4090777" cy="1788811"/>
          </a:xfrm>
        </p:spPr>
        <p:txBody>
          <a:bodyPr>
            <a:normAutofit/>
          </a:bodyPr>
          <a:lstStyle/>
          <a:p>
            <a:r>
              <a:rPr lang="en-US" sz="4000">
                <a:ea typeface="+mj-lt"/>
                <a:cs typeface="+mj-lt"/>
              </a:rPr>
              <a:t>Research Rationale</a:t>
            </a:r>
            <a:endParaRPr lang="en-US" sz="4000"/>
          </a:p>
        </p:txBody>
      </p:sp>
      <p:sp>
        <p:nvSpPr>
          <p:cNvPr id="11" name="Rounded Rectangle 28">
            <a:extLst>
              <a:ext uri="{FF2B5EF4-FFF2-40B4-BE49-F238E27FC236}">
                <a16:creationId xmlns:a16="http://schemas.microsoft.com/office/drawing/2014/main" id="{E4D63AEB-01ED-4B67-A163-4F509656D5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1" y="640091"/>
            <a:ext cx="6266120" cy="5577818"/>
          </a:xfrm>
          <a:prstGeom prst="roundRect">
            <a:avLst>
              <a:gd name="adj" fmla="val 0"/>
            </a:avLst>
          </a:prstGeom>
          <a:solidFill>
            <a:srgbClr val="FFFFFF"/>
          </a:solidFill>
          <a:ln w="9525">
            <a:solidFill>
              <a:schemeClr val="tx1">
                <a:lumMod val="65000"/>
                <a:lumOff val="35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9096957D-87EB-1448-6F65-3FB9053A1E38}"/>
              </a:ext>
            </a:extLst>
          </p:cNvPr>
          <p:cNvPicPr>
            <a:picLocks noChangeAspect="1"/>
          </p:cNvPicPr>
          <p:nvPr/>
        </p:nvPicPr>
        <p:blipFill rotWithShape="1">
          <a:blip r:embed="rId3"/>
          <a:srcRect r="25941"/>
          <a:stretch/>
        </p:blipFill>
        <p:spPr>
          <a:xfrm>
            <a:off x="815807" y="804672"/>
            <a:ext cx="5934456" cy="5248656"/>
          </a:xfrm>
          <a:prstGeom prst="rect">
            <a:avLst/>
          </a:prstGeom>
          <a:effectLst/>
        </p:spPr>
      </p:pic>
      <p:sp>
        <p:nvSpPr>
          <p:cNvPr id="3" name="Content Placeholder 2">
            <a:extLst>
              <a:ext uri="{FF2B5EF4-FFF2-40B4-BE49-F238E27FC236}">
                <a16:creationId xmlns:a16="http://schemas.microsoft.com/office/drawing/2014/main" id="{D3B08133-FDAE-2E42-8C61-93169967FFD2}"/>
              </a:ext>
            </a:extLst>
          </p:cNvPr>
          <p:cNvSpPr>
            <a:spLocks noGrp="1"/>
          </p:cNvSpPr>
          <p:nvPr>
            <p:ph idx="1"/>
          </p:nvPr>
        </p:nvSpPr>
        <p:spPr>
          <a:xfrm>
            <a:off x="7390833" y="2630161"/>
            <a:ext cx="4090778" cy="3546801"/>
          </a:xfrm>
        </p:spPr>
        <p:txBody>
          <a:bodyPr vert="horz" lIns="91440" tIns="45720" rIns="91440" bIns="45720" rtlCol="0">
            <a:normAutofit/>
          </a:bodyPr>
          <a:lstStyle/>
          <a:p>
            <a:r>
              <a:rPr lang="en-US" sz="1900">
                <a:ea typeface="+mn-lt"/>
                <a:cs typeface="+mn-lt"/>
              </a:rPr>
              <a:t>The research rationale gives the reasons for the research that is being conducted. </a:t>
            </a:r>
            <a:endParaRPr lang="en-US" sz="1900">
              <a:ea typeface="Calibri" panose="020F0502020204030204"/>
              <a:cs typeface="Calibri" panose="020F0502020204030204"/>
            </a:endParaRPr>
          </a:p>
          <a:p>
            <a:r>
              <a:rPr lang="en-US" sz="1900">
                <a:ea typeface="+mn-lt"/>
                <a:cs typeface="+mn-lt"/>
              </a:rPr>
              <a:t>The students could connect with the help of the internet (‌Eduflow, 2020). </a:t>
            </a:r>
            <a:endParaRPr lang="en-US" sz="1900"/>
          </a:p>
          <a:p>
            <a:r>
              <a:rPr lang="en-US" sz="1900">
                <a:ea typeface="+mn-lt"/>
                <a:cs typeface="+mn-lt"/>
              </a:rPr>
              <a:t>An easier and faster connection among the students could be done through the internet. </a:t>
            </a:r>
            <a:endParaRPr lang="en-US" sz="1900"/>
          </a:p>
          <a:p>
            <a:r>
              <a:rPr lang="en-US" sz="1900">
                <a:ea typeface="+mn-lt"/>
                <a:cs typeface="+mn-lt"/>
              </a:rPr>
              <a:t>Training will ensure more effective use of the internet and other tools that could be used for collaboration.</a:t>
            </a:r>
            <a:endParaRPr lang="en-US" sz="1900"/>
          </a:p>
        </p:txBody>
      </p:sp>
    </p:spTree>
    <p:extLst>
      <p:ext uri="{BB962C8B-B14F-4D97-AF65-F5344CB8AC3E}">
        <p14:creationId xmlns:p14="http://schemas.microsoft.com/office/powerpoint/2010/main" val="14768926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966C8FF0-1481-222D-806A-3544E0D84C2A}"/>
              </a:ext>
            </a:extLst>
          </p:cNvPr>
          <p:cNvPicPr>
            <a:picLocks noChangeAspect="1"/>
          </p:cNvPicPr>
          <p:nvPr/>
        </p:nvPicPr>
        <p:blipFill rotWithShape="1">
          <a:blip r:embed="rId3">
            <a:alphaModFix amt="35000"/>
          </a:blip>
          <a:srcRect l="18505" r="13050" b="-1"/>
          <a:stretch/>
        </p:blipFill>
        <p:spPr>
          <a:xfrm>
            <a:off x="20" y="1"/>
            <a:ext cx="12191980" cy="6857999"/>
          </a:xfrm>
          <a:prstGeom prst="rect">
            <a:avLst/>
          </a:prstGeom>
        </p:spPr>
      </p:pic>
      <p:sp>
        <p:nvSpPr>
          <p:cNvPr id="2" name="Title 1">
            <a:extLst>
              <a:ext uri="{FF2B5EF4-FFF2-40B4-BE49-F238E27FC236}">
                <a16:creationId xmlns:a16="http://schemas.microsoft.com/office/drawing/2014/main" id="{78859B85-22D3-092A-E427-C6F18196E6DD}"/>
              </a:ext>
            </a:extLst>
          </p:cNvPr>
          <p:cNvSpPr>
            <a:spLocks noGrp="1"/>
          </p:cNvSpPr>
          <p:nvPr>
            <p:ph type="title"/>
          </p:nvPr>
        </p:nvSpPr>
        <p:spPr>
          <a:xfrm>
            <a:off x="838199" y="1065862"/>
            <a:ext cx="6052955" cy="4726276"/>
          </a:xfrm>
        </p:spPr>
        <p:txBody>
          <a:bodyPr>
            <a:normAutofit/>
          </a:bodyPr>
          <a:lstStyle/>
          <a:p>
            <a:pPr algn="r"/>
            <a:r>
              <a:rPr lang="en-US" sz="8000">
                <a:ln w="22225">
                  <a:solidFill>
                    <a:srgbClr val="FFFFFF"/>
                  </a:solidFill>
                </a:ln>
                <a:noFill/>
                <a:ea typeface="+mj-lt"/>
                <a:cs typeface="+mj-lt"/>
              </a:rPr>
              <a:t>Literature Review</a:t>
            </a:r>
            <a:endParaRPr lang="en-US" sz="8000">
              <a:ln w="22225">
                <a:solidFill>
                  <a:srgbClr val="FFFFFF"/>
                </a:solidFill>
              </a:ln>
              <a:noFill/>
            </a:endParaRPr>
          </a:p>
        </p:txBody>
      </p:sp>
      <p:cxnSp>
        <p:nvCxnSpPr>
          <p:cNvPr id="11" name="Straight Connector 10">
            <a:extLst>
              <a:ext uri="{FF2B5EF4-FFF2-40B4-BE49-F238E27FC236}">
                <a16:creationId xmlns:a16="http://schemas.microsoft.com/office/drawing/2014/main" id="{96A8629B-8289-498B-939B-1CA0C106182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12899"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AD01D77-A001-E4BD-34E2-AA0483DF8171}"/>
              </a:ext>
            </a:extLst>
          </p:cNvPr>
          <p:cNvSpPr>
            <a:spLocks noGrp="1"/>
          </p:cNvSpPr>
          <p:nvPr>
            <p:ph idx="1"/>
          </p:nvPr>
        </p:nvSpPr>
        <p:spPr>
          <a:xfrm>
            <a:off x="7534641" y="1065862"/>
            <a:ext cx="3860002" cy="4726276"/>
          </a:xfrm>
        </p:spPr>
        <p:txBody>
          <a:bodyPr vert="horz" lIns="91440" tIns="45720" rIns="91440" bIns="45720" rtlCol="0" anchor="ctr">
            <a:normAutofit/>
          </a:bodyPr>
          <a:lstStyle/>
          <a:p>
            <a:r>
              <a:rPr lang="en-US" sz="2000">
                <a:solidFill>
                  <a:srgbClr val="FFFFFF"/>
                </a:solidFill>
                <a:ea typeface="+mn-lt"/>
                <a:cs typeface="+mn-lt"/>
              </a:rPr>
              <a:t>Traditional methods of classroom teaching are not helpful for the student for collaboration. </a:t>
            </a:r>
          </a:p>
          <a:p>
            <a:r>
              <a:rPr lang="en-US" sz="2000">
                <a:solidFill>
                  <a:srgbClr val="FFFFFF"/>
                </a:solidFill>
                <a:ea typeface="+mn-lt"/>
                <a:cs typeface="+mn-lt"/>
              </a:rPr>
              <a:t>Interactive sessions are needed for the students to collaborate. </a:t>
            </a:r>
          </a:p>
          <a:p>
            <a:r>
              <a:rPr lang="en-US" sz="2000">
                <a:solidFill>
                  <a:srgbClr val="FFFFFF"/>
                </a:solidFill>
                <a:ea typeface="+mn-lt"/>
                <a:cs typeface="+mn-lt"/>
              </a:rPr>
              <a:t>Outside collaboration is also possible by the students with the use of technology. </a:t>
            </a:r>
          </a:p>
          <a:p>
            <a:r>
              <a:rPr lang="en-US" sz="2000">
                <a:solidFill>
                  <a:srgbClr val="FFFFFF"/>
                </a:solidFill>
                <a:ea typeface="+mn-lt"/>
                <a:cs typeface="+mn-lt"/>
              </a:rPr>
              <a:t>Video conferences during the time of the pandemic will also encourage them to collaborate. </a:t>
            </a:r>
          </a:p>
        </p:txBody>
      </p:sp>
    </p:spTree>
    <p:extLst>
      <p:ext uri="{BB962C8B-B14F-4D97-AF65-F5344CB8AC3E}">
        <p14:creationId xmlns:p14="http://schemas.microsoft.com/office/powerpoint/2010/main" val="1190007022"/>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FD35C463-461A-BDE6-F212-96759B927619}"/>
              </a:ext>
            </a:extLst>
          </p:cNvPr>
          <p:cNvPicPr>
            <a:picLocks noChangeAspect="1"/>
          </p:cNvPicPr>
          <p:nvPr/>
        </p:nvPicPr>
        <p:blipFill rotWithShape="1">
          <a:blip r:embed="rId3"/>
          <a:srcRect l="7079" r="11846" b="-1"/>
          <a:stretch/>
        </p:blipFill>
        <p:spPr>
          <a:xfrm>
            <a:off x="1"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671C62E-AA67-8D0A-F3B9-17D2D2CD2DF7}"/>
              </a:ext>
            </a:extLst>
          </p:cNvPr>
          <p:cNvSpPr>
            <a:spLocks noGrp="1"/>
          </p:cNvSpPr>
          <p:nvPr>
            <p:ph type="title"/>
          </p:nvPr>
        </p:nvSpPr>
        <p:spPr>
          <a:xfrm>
            <a:off x="7531610" y="365125"/>
            <a:ext cx="3822189" cy="1899912"/>
          </a:xfrm>
        </p:spPr>
        <p:txBody>
          <a:bodyPr>
            <a:normAutofit/>
          </a:bodyPr>
          <a:lstStyle/>
          <a:p>
            <a:r>
              <a:rPr lang="en-US" sz="4000">
                <a:ea typeface="+mj-lt"/>
                <a:cs typeface="+mj-lt"/>
              </a:rPr>
              <a:t>Continues</a:t>
            </a:r>
            <a:endParaRPr lang="en-US" sz="4000"/>
          </a:p>
        </p:txBody>
      </p:sp>
      <p:sp>
        <p:nvSpPr>
          <p:cNvPr id="3" name="Content Placeholder 2">
            <a:extLst>
              <a:ext uri="{FF2B5EF4-FFF2-40B4-BE49-F238E27FC236}">
                <a16:creationId xmlns:a16="http://schemas.microsoft.com/office/drawing/2014/main" id="{8A980B08-5576-D1E9-9FDA-DF7A55F59281}"/>
              </a:ext>
            </a:extLst>
          </p:cNvPr>
          <p:cNvSpPr>
            <a:spLocks noGrp="1"/>
          </p:cNvSpPr>
          <p:nvPr>
            <p:ph idx="1"/>
          </p:nvPr>
        </p:nvSpPr>
        <p:spPr>
          <a:xfrm>
            <a:off x="7531610" y="2434201"/>
            <a:ext cx="3822189" cy="3742762"/>
          </a:xfrm>
        </p:spPr>
        <p:txBody>
          <a:bodyPr vert="horz" lIns="91440" tIns="45720" rIns="91440" bIns="45720" rtlCol="0">
            <a:normAutofit/>
          </a:bodyPr>
          <a:lstStyle/>
          <a:p>
            <a:r>
              <a:rPr lang="en-US" sz="2000">
                <a:ea typeface="+mn-lt"/>
                <a:cs typeface="+mn-lt"/>
              </a:rPr>
              <a:t>Using technology will make communication easier (‌Eduflow, 2020).</a:t>
            </a:r>
            <a:endParaRPr lang="en-US" sz="2000">
              <a:ea typeface="Calibri" panose="020F0502020204030204"/>
              <a:cs typeface="Calibri" panose="020F0502020204030204"/>
            </a:endParaRPr>
          </a:p>
          <a:p>
            <a:r>
              <a:rPr lang="en-US" sz="2000">
                <a:ea typeface="+mn-lt"/>
                <a:cs typeface="+mn-lt"/>
              </a:rPr>
              <a:t>The quality of the training will determine the students' ability to collaborate. </a:t>
            </a:r>
            <a:endParaRPr lang="en-US" sz="2000"/>
          </a:p>
          <a:p>
            <a:r>
              <a:rPr lang="en-US" sz="2000">
                <a:ea typeface="+mn-lt"/>
                <a:cs typeface="+mn-lt"/>
              </a:rPr>
              <a:t>Bit.ai, Kahoot, Flipgrid and others are there as student collaboration tools. </a:t>
            </a:r>
            <a:endParaRPr lang="en-US" sz="2000"/>
          </a:p>
          <a:p>
            <a:r>
              <a:rPr lang="en-US" sz="2000">
                <a:ea typeface="+mn-lt"/>
                <a:cs typeface="+mn-lt"/>
              </a:rPr>
              <a:t>Digital dependency increases active participation.</a:t>
            </a:r>
            <a:endParaRPr lang="en-US" sz="2000"/>
          </a:p>
        </p:txBody>
      </p:sp>
    </p:spTree>
    <p:extLst>
      <p:ext uri="{BB962C8B-B14F-4D97-AF65-F5344CB8AC3E}">
        <p14:creationId xmlns:p14="http://schemas.microsoft.com/office/powerpoint/2010/main" val="1381195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E6668D6C-89DB-FA88-371A-B1CE75DEB54C}"/>
              </a:ext>
            </a:extLst>
          </p:cNvPr>
          <p:cNvPicPr>
            <a:picLocks noChangeAspect="1"/>
          </p:cNvPicPr>
          <p:nvPr/>
        </p:nvPicPr>
        <p:blipFill rotWithShape="1">
          <a:blip r:embed="rId3"/>
          <a:srcRect l="6056" r="180"/>
          <a:stretch/>
        </p:blipFill>
        <p:spPr>
          <a:xfrm>
            <a:off x="1"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17008F1-368E-1D13-80B2-2C622992AE9C}"/>
              </a:ext>
            </a:extLst>
          </p:cNvPr>
          <p:cNvSpPr>
            <a:spLocks noGrp="1"/>
          </p:cNvSpPr>
          <p:nvPr>
            <p:ph type="title"/>
          </p:nvPr>
        </p:nvSpPr>
        <p:spPr>
          <a:xfrm>
            <a:off x="7531610" y="365125"/>
            <a:ext cx="3822189" cy="1899912"/>
          </a:xfrm>
        </p:spPr>
        <p:txBody>
          <a:bodyPr>
            <a:normAutofit/>
          </a:bodyPr>
          <a:lstStyle/>
          <a:p>
            <a:r>
              <a:rPr lang="en-US" sz="4000">
                <a:ea typeface="+mj-lt"/>
                <a:cs typeface="+mj-lt"/>
              </a:rPr>
              <a:t>Research Methods</a:t>
            </a:r>
          </a:p>
        </p:txBody>
      </p:sp>
      <p:sp>
        <p:nvSpPr>
          <p:cNvPr id="3" name="Content Placeholder 2">
            <a:extLst>
              <a:ext uri="{FF2B5EF4-FFF2-40B4-BE49-F238E27FC236}">
                <a16:creationId xmlns:a16="http://schemas.microsoft.com/office/drawing/2014/main" id="{9C3AC41F-6BF5-B024-A9EA-D6D917615601}"/>
              </a:ext>
            </a:extLst>
          </p:cNvPr>
          <p:cNvSpPr>
            <a:spLocks noGrp="1"/>
          </p:cNvSpPr>
          <p:nvPr>
            <p:ph idx="1"/>
          </p:nvPr>
        </p:nvSpPr>
        <p:spPr>
          <a:xfrm>
            <a:off x="7531610" y="2434201"/>
            <a:ext cx="3822189" cy="3742762"/>
          </a:xfrm>
        </p:spPr>
        <p:txBody>
          <a:bodyPr vert="horz" lIns="91440" tIns="45720" rIns="91440" bIns="45720" rtlCol="0" anchor="t">
            <a:normAutofit lnSpcReduction="10000"/>
          </a:bodyPr>
          <a:lstStyle/>
          <a:p>
            <a:r>
              <a:rPr lang="en-US" sz="2000" dirty="0">
                <a:ea typeface="+mn-lt"/>
                <a:cs typeface="+mn-lt"/>
              </a:rPr>
              <a:t>The researcher will consider the deductive research approach to conduct the study.</a:t>
            </a:r>
            <a:endParaRPr lang="en-US" sz="2000" dirty="0">
              <a:ea typeface="Calibri" panose="020F0502020204030204"/>
              <a:cs typeface="Calibri" panose="020F0502020204030204"/>
            </a:endParaRPr>
          </a:p>
          <a:p>
            <a:r>
              <a:rPr lang="en-US" sz="2000" dirty="0">
                <a:ea typeface="+mn-lt"/>
                <a:cs typeface="+mn-lt"/>
              </a:rPr>
              <a:t>The researcher will ask about the training effectiveness.</a:t>
            </a:r>
          </a:p>
          <a:p>
            <a:r>
              <a:rPr lang="en-US" sz="2000" dirty="0">
                <a:ea typeface="+mn-lt"/>
                <a:cs typeface="+mn-lt"/>
              </a:rPr>
              <a:t>Researcher will be conducted with the use of MS Forms.  Survey  will collect primary data.</a:t>
            </a:r>
            <a:endParaRPr lang="en-US" sz="2000">
              <a:cs typeface="Calibri"/>
            </a:endParaRPr>
          </a:p>
          <a:p>
            <a:r>
              <a:rPr lang="en-US" sz="2000" dirty="0">
                <a:ea typeface="+mn-lt"/>
                <a:cs typeface="+mn-lt"/>
              </a:rPr>
              <a:t>The researcher will use both the qualitative and quantitative research approaches to collect relevant and holistic datasets.</a:t>
            </a:r>
            <a:endParaRPr lang="en-US" sz="2000" dirty="0"/>
          </a:p>
        </p:txBody>
      </p:sp>
    </p:spTree>
    <p:extLst>
      <p:ext uri="{BB962C8B-B14F-4D97-AF65-F5344CB8AC3E}">
        <p14:creationId xmlns:p14="http://schemas.microsoft.com/office/powerpoint/2010/main" val="25425354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0F2699-C069-DC5F-BA29-28BB35F47CB0}"/>
              </a:ext>
            </a:extLst>
          </p:cNvPr>
          <p:cNvSpPr>
            <a:spLocks noGrp="1"/>
          </p:cNvSpPr>
          <p:nvPr>
            <p:ph type="title"/>
          </p:nvPr>
        </p:nvSpPr>
        <p:spPr>
          <a:xfrm>
            <a:off x="836679" y="723898"/>
            <a:ext cx="6002110" cy="1495425"/>
          </a:xfrm>
        </p:spPr>
        <p:txBody>
          <a:bodyPr>
            <a:normAutofit/>
          </a:bodyPr>
          <a:lstStyle/>
          <a:p>
            <a:r>
              <a:rPr lang="en-US" sz="4000" b="1">
                <a:ea typeface="+mj-lt"/>
                <a:cs typeface="+mj-lt"/>
              </a:rPr>
              <a:t>Continues</a:t>
            </a:r>
            <a:endParaRPr lang="en-US" sz="4000">
              <a:ea typeface="+mj-lt"/>
              <a:cs typeface="+mj-lt"/>
            </a:endParaRPr>
          </a:p>
        </p:txBody>
      </p:sp>
      <p:sp>
        <p:nvSpPr>
          <p:cNvPr id="3" name="Content Placeholder 2">
            <a:extLst>
              <a:ext uri="{FF2B5EF4-FFF2-40B4-BE49-F238E27FC236}">
                <a16:creationId xmlns:a16="http://schemas.microsoft.com/office/drawing/2014/main" id="{6888B09B-615C-A995-2D86-9F2E4DA74CDC}"/>
              </a:ext>
            </a:extLst>
          </p:cNvPr>
          <p:cNvSpPr>
            <a:spLocks noGrp="1"/>
          </p:cNvSpPr>
          <p:nvPr>
            <p:ph idx="1"/>
          </p:nvPr>
        </p:nvSpPr>
        <p:spPr>
          <a:xfrm>
            <a:off x="836680" y="2405067"/>
            <a:ext cx="6002110" cy="3729034"/>
          </a:xfrm>
        </p:spPr>
        <p:txBody>
          <a:bodyPr vert="horz" lIns="91440" tIns="45720" rIns="91440" bIns="45720" rtlCol="0">
            <a:normAutofit/>
          </a:bodyPr>
          <a:lstStyle/>
          <a:p>
            <a:r>
              <a:rPr lang="en-US" sz="2000">
                <a:ea typeface="+mn-lt"/>
                <a:cs typeface="+mn-lt"/>
              </a:rPr>
              <a:t>The researcher will use open-ended and closed-ended questions for the research.</a:t>
            </a:r>
            <a:endParaRPr lang="en-US" sz="2000">
              <a:ea typeface="Calibri" panose="020F0502020204030204"/>
              <a:cs typeface="Calibri" panose="020F0502020204030204"/>
            </a:endParaRPr>
          </a:p>
          <a:p>
            <a:r>
              <a:rPr lang="en-US" sz="2000">
                <a:ea typeface="+mn-lt"/>
                <a:cs typeface="+mn-lt"/>
              </a:rPr>
              <a:t>The research will collect informed consent forms to sustain the ethical foundation of the research.</a:t>
            </a:r>
            <a:endParaRPr lang="en-US" sz="2000"/>
          </a:p>
          <a:p>
            <a:r>
              <a:rPr lang="en-US" sz="2000">
                <a:ea typeface="+mn-lt"/>
                <a:cs typeface="+mn-lt"/>
              </a:rPr>
              <a:t>The researcher will use a descriptive research design which is compatible with the deductive approach where the collected data are synthesised based on the sorting and analytical explanation of the research.</a:t>
            </a:r>
            <a:endParaRPr lang="en-US" sz="2000"/>
          </a:p>
        </p:txBody>
      </p:sp>
      <p:pic>
        <p:nvPicPr>
          <p:cNvPr id="4" name="Picture 4">
            <a:extLst>
              <a:ext uri="{FF2B5EF4-FFF2-40B4-BE49-F238E27FC236}">
                <a16:creationId xmlns:a16="http://schemas.microsoft.com/office/drawing/2014/main" id="{F6C93A47-2DBF-3CB3-8299-A0114DBE30AF}"/>
              </a:ext>
            </a:extLst>
          </p:cNvPr>
          <p:cNvPicPr>
            <a:picLocks noChangeAspect="1"/>
          </p:cNvPicPr>
          <p:nvPr/>
        </p:nvPicPr>
        <p:blipFill rotWithShape="1">
          <a:blip r:embed="rId3"/>
          <a:srcRect l="38714" r="33259" b="-1"/>
          <a:stretch/>
        </p:blipFill>
        <p:spPr>
          <a:xfrm>
            <a:off x="7199440" y="10"/>
            <a:ext cx="4992560" cy="6857990"/>
          </a:xfrm>
          <a:prstGeom prst="rect">
            <a:avLst/>
          </a:prstGeom>
          <a:effectLst/>
        </p:spPr>
      </p:pic>
    </p:spTree>
    <p:extLst>
      <p:ext uri="{BB962C8B-B14F-4D97-AF65-F5344CB8AC3E}">
        <p14:creationId xmlns:p14="http://schemas.microsoft.com/office/powerpoint/2010/main" val="25683061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30D6772-5550-42D5-B8BC-CDE2836562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97DB0DD1-0F30-4B7E-A6DC-3DDA7D5B35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5" name="Picture 5">
            <a:extLst>
              <a:ext uri="{FF2B5EF4-FFF2-40B4-BE49-F238E27FC236}">
                <a16:creationId xmlns:a16="http://schemas.microsoft.com/office/drawing/2014/main" id="{C9B9E31B-6F8F-ABAE-1A51-1CBF400846FD}"/>
              </a:ext>
            </a:extLst>
          </p:cNvPr>
          <p:cNvPicPr>
            <a:picLocks noChangeAspect="1"/>
          </p:cNvPicPr>
          <p:nvPr/>
        </p:nvPicPr>
        <p:blipFill rotWithShape="1">
          <a:blip r:embed="rId3">
            <a:alphaModFix amt="60000"/>
          </a:blip>
          <a:srcRect t="15414"/>
          <a:stretch/>
        </p:blipFill>
        <p:spPr>
          <a:xfrm>
            <a:off x="-1" y="10"/>
            <a:ext cx="12192001" cy="6857990"/>
          </a:xfrm>
          <a:prstGeom prst="rect">
            <a:avLst/>
          </a:prstGeom>
        </p:spPr>
      </p:pic>
      <p:sp>
        <p:nvSpPr>
          <p:cNvPr id="2" name="Title 1">
            <a:extLst>
              <a:ext uri="{FF2B5EF4-FFF2-40B4-BE49-F238E27FC236}">
                <a16:creationId xmlns:a16="http://schemas.microsoft.com/office/drawing/2014/main" id="{123A0CB8-B5B4-E3C3-5C23-B4B798F4E820}"/>
              </a:ext>
            </a:extLst>
          </p:cNvPr>
          <p:cNvSpPr>
            <a:spLocks noGrp="1"/>
          </p:cNvSpPr>
          <p:nvPr>
            <p:ph type="title"/>
          </p:nvPr>
        </p:nvSpPr>
        <p:spPr>
          <a:xfrm>
            <a:off x="838199" y="1671569"/>
            <a:ext cx="4155825" cy="4072044"/>
          </a:xfrm>
        </p:spPr>
        <p:txBody>
          <a:bodyPr anchor="t">
            <a:normAutofit/>
          </a:bodyPr>
          <a:lstStyle/>
          <a:p>
            <a:r>
              <a:rPr lang="en-US">
                <a:solidFill>
                  <a:srgbClr val="FFFFFF"/>
                </a:solidFill>
                <a:ea typeface="+mj-lt"/>
                <a:cs typeface="+mj-lt"/>
              </a:rPr>
              <a:t>Ethical Consideration</a:t>
            </a:r>
            <a:endParaRPr lang="en-US">
              <a:solidFill>
                <a:srgbClr val="FFFFFF"/>
              </a:solidFill>
            </a:endParaRPr>
          </a:p>
        </p:txBody>
      </p:sp>
      <p:sp>
        <p:nvSpPr>
          <p:cNvPr id="3" name="Content Placeholder 2">
            <a:extLst>
              <a:ext uri="{FF2B5EF4-FFF2-40B4-BE49-F238E27FC236}">
                <a16:creationId xmlns:a16="http://schemas.microsoft.com/office/drawing/2014/main" id="{B66F832C-25D4-3435-91D4-A622AE513E31}"/>
              </a:ext>
            </a:extLst>
          </p:cNvPr>
          <p:cNvSpPr>
            <a:spLocks noGrp="1"/>
          </p:cNvSpPr>
          <p:nvPr>
            <p:ph idx="1"/>
          </p:nvPr>
        </p:nvSpPr>
        <p:spPr>
          <a:xfrm>
            <a:off x="5186551" y="1671569"/>
            <a:ext cx="6167248" cy="4072044"/>
          </a:xfrm>
        </p:spPr>
        <p:txBody>
          <a:bodyPr vert="horz" lIns="91440" tIns="45720" rIns="91440" bIns="45720" rtlCol="0">
            <a:normAutofit/>
          </a:bodyPr>
          <a:lstStyle/>
          <a:p>
            <a:r>
              <a:rPr lang="en-US" sz="2000" dirty="0">
                <a:solidFill>
                  <a:srgbClr val="FFFFFF"/>
                </a:solidFill>
                <a:ea typeface="+mn-lt"/>
                <a:cs typeface="+mn-lt"/>
              </a:rPr>
              <a:t>According to Ulas (2019), the ethical standards in the research are sustained by the comprehensive quality analysis of the principles created for the research process and participants.</a:t>
            </a:r>
            <a:endParaRPr lang="en-US" sz="2000" dirty="0">
              <a:solidFill>
                <a:srgbClr val="FFFFFF"/>
              </a:solidFill>
              <a:ea typeface="Calibri" panose="020F0502020204030204"/>
              <a:cs typeface="Calibri" panose="020F0502020204030204"/>
            </a:endParaRPr>
          </a:p>
          <a:p>
            <a:r>
              <a:rPr lang="en-US" sz="2000" dirty="0">
                <a:solidFill>
                  <a:srgbClr val="FFFFFF"/>
                </a:solidFill>
                <a:ea typeface="+mn-lt"/>
                <a:cs typeface="+mn-lt"/>
              </a:rPr>
              <a:t>The researcher has used extensive ethical integration using informed consent, anonymity safety and cloud protection panels to maintain the ethical considerations of the research.</a:t>
            </a:r>
            <a:endParaRPr lang="en-US" sz="2000" dirty="0">
              <a:solidFill>
                <a:srgbClr val="FFFFFF"/>
              </a:solidFill>
            </a:endParaRPr>
          </a:p>
          <a:p>
            <a:r>
              <a:rPr lang="en-US" sz="2000" dirty="0">
                <a:solidFill>
                  <a:srgbClr val="FFFFFF"/>
                </a:solidFill>
                <a:ea typeface="+mn-lt"/>
                <a:cs typeface="+mn-lt"/>
              </a:rPr>
              <a:t>The researcher will use a questionnaire or survey with informed consent and the interview will be conducted based on multiple terms and conditions regarding the data validations and mentioning in the research.</a:t>
            </a:r>
            <a:endParaRPr lang="en-US" sz="2000" dirty="0">
              <a:solidFill>
                <a:srgbClr val="FFFFFF"/>
              </a:solidFill>
            </a:endParaRPr>
          </a:p>
        </p:txBody>
      </p:sp>
    </p:spTree>
    <p:extLst>
      <p:ext uri="{BB962C8B-B14F-4D97-AF65-F5344CB8AC3E}">
        <p14:creationId xmlns:p14="http://schemas.microsoft.com/office/powerpoint/2010/main" val="5700559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FF7FED-0E1C-1431-D0E6-33939713D811}"/>
              </a:ext>
            </a:extLst>
          </p:cNvPr>
          <p:cNvSpPr>
            <a:spLocks noGrp="1"/>
          </p:cNvSpPr>
          <p:nvPr>
            <p:ph type="title"/>
          </p:nvPr>
        </p:nvSpPr>
        <p:spPr>
          <a:xfrm>
            <a:off x="838199" y="291090"/>
            <a:ext cx="10515599" cy="932688"/>
          </a:xfrm>
        </p:spPr>
        <p:txBody>
          <a:bodyPr vert="horz" lIns="91440" tIns="45720" rIns="91440" bIns="45720" rtlCol="0" anchor="b">
            <a:normAutofit/>
          </a:bodyPr>
          <a:lstStyle/>
          <a:p>
            <a:r>
              <a:rPr lang="en-US" sz="5400" kern="1200">
                <a:solidFill>
                  <a:schemeClr val="tx1"/>
                </a:solidFill>
                <a:latin typeface="+mj-lt"/>
                <a:ea typeface="+mj-ea"/>
                <a:cs typeface="+mj-cs"/>
              </a:rPr>
              <a:t>Research Timeline </a:t>
            </a:r>
          </a:p>
        </p:txBody>
      </p:sp>
      <p:pic>
        <p:nvPicPr>
          <p:cNvPr id="5" name="Picture 5">
            <a:extLst>
              <a:ext uri="{FF2B5EF4-FFF2-40B4-BE49-F238E27FC236}">
                <a16:creationId xmlns:a16="http://schemas.microsoft.com/office/drawing/2014/main" id="{010A32B1-A7A4-BD7C-9FF9-6DDACDC8FB90}"/>
              </a:ext>
            </a:extLst>
          </p:cNvPr>
          <p:cNvPicPr>
            <a:picLocks noGrp="1" noChangeAspect="1"/>
          </p:cNvPicPr>
          <p:nvPr>
            <p:ph idx="1"/>
          </p:nvPr>
        </p:nvPicPr>
        <p:blipFill>
          <a:blip r:embed="rId2"/>
          <a:stretch>
            <a:fillRect/>
          </a:stretch>
        </p:blipFill>
        <p:spPr>
          <a:xfrm>
            <a:off x="1020860" y="1863801"/>
            <a:ext cx="10150279" cy="4440746"/>
          </a:xfrm>
          <a:prstGeom prst="rect">
            <a:avLst/>
          </a:prstGeom>
        </p:spPr>
      </p:pic>
    </p:spTree>
    <p:extLst>
      <p:ext uri="{BB962C8B-B14F-4D97-AF65-F5344CB8AC3E}">
        <p14:creationId xmlns:p14="http://schemas.microsoft.com/office/powerpoint/2010/main" val="4596898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F5C727-F1F9-A1BD-5EDD-BDE1174EC20A}"/>
              </a:ext>
            </a:extLst>
          </p:cNvPr>
          <p:cNvSpPr>
            <a:spLocks noGrp="1"/>
          </p:cNvSpPr>
          <p:nvPr>
            <p:ph type="title"/>
          </p:nvPr>
        </p:nvSpPr>
        <p:spPr>
          <a:xfrm>
            <a:off x="481013" y="3752849"/>
            <a:ext cx="3290887" cy="2452687"/>
          </a:xfrm>
        </p:spPr>
        <p:txBody>
          <a:bodyPr anchor="ctr">
            <a:normAutofit/>
          </a:bodyPr>
          <a:lstStyle/>
          <a:p>
            <a:r>
              <a:rPr lang="en-US" sz="3600">
                <a:ea typeface="+mj-lt"/>
                <a:cs typeface="+mj-lt"/>
              </a:rPr>
              <a:t>Hypothesis</a:t>
            </a:r>
            <a:endParaRPr lang="en-US" sz="3600"/>
          </a:p>
        </p:txBody>
      </p:sp>
      <p:pic>
        <p:nvPicPr>
          <p:cNvPr id="4" name="Picture 4">
            <a:extLst>
              <a:ext uri="{FF2B5EF4-FFF2-40B4-BE49-F238E27FC236}">
                <a16:creationId xmlns:a16="http://schemas.microsoft.com/office/drawing/2014/main" id="{D7B423A6-EA4F-547C-57E1-ED3121ED4ED2}"/>
              </a:ext>
            </a:extLst>
          </p:cNvPr>
          <p:cNvPicPr>
            <a:picLocks noChangeAspect="1"/>
          </p:cNvPicPr>
          <p:nvPr/>
        </p:nvPicPr>
        <p:blipFill rotWithShape="1">
          <a:blip r:embed="rId2"/>
          <a:srcRect t="13433" b="7516"/>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8D2DA28E-61FD-2BDB-F460-A9DB2687878D}"/>
              </a:ext>
            </a:extLst>
          </p:cNvPr>
          <p:cNvSpPr>
            <a:spLocks noGrp="1"/>
          </p:cNvSpPr>
          <p:nvPr>
            <p:ph idx="1"/>
          </p:nvPr>
        </p:nvSpPr>
        <p:spPr>
          <a:xfrm>
            <a:off x="4223982" y="3752850"/>
            <a:ext cx="7485413" cy="2452687"/>
          </a:xfrm>
        </p:spPr>
        <p:txBody>
          <a:bodyPr vert="horz" lIns="91440" tIns="45720" rIns="91440" bIns="45720" rtlCol="0" anchor="ctr">
            <a:normAutofit/>
          </a:bodyPr>
          <a:lstStyle/>
          <a:p>
            <a:r>
              <a:rPr lang="en-US" sz="1800">
                <a:ea typeface="+mn-lt"/>
                <a:cs typeface="+mn-lt"/>
              </a:rPr>
              <a:t>The research hypothesis is that training on how to use technology is needed to collaborate in UWTSD.</a:t>
            </a:r>
            <a:endParaRPr lang="en-US" sz="1800">
              <a:ea typeface="Calibri" panose="020F0502020204030204"/>
              <a:cs typeface="Calibri" panose="020F0502020204030204"/>
            </a:endParaRPr>
          </a:p>
          <a:p>
            <a:r>
              <a:rPr lang="en-US" sz="1800">
                <a:ea typeface="+mn-lt"/>
                <a:cs typeface="+mn-lt"/>
              </a:rPr>
              <a:t>The null hypothesis is that the training of technological adaptation is not needed for acknowledging the students in UWTSD regarding collaboration.</a:t>
            </a:r>
            <a:endParaRPr lang="en-US" sz="1800"/>
          </a:p>
          <a:p>
            <a:r>
              <a:rPr lang="en-US" sz="1800">
                <a:ea typeface="+mn-lt"/>
                <a:cs typeface="+mn-lt"/>
              </a:rPr>
              <a:t>The hypothetical explanation regarding technological training criticality is vital to the understanding of the faculty availability and training process interventions.</a:t>
            </a:r>
            <a:endParaRPr lang="en-US" sz="1800"/>
          </a:p>
        </p:txBody>
      </p:sp>
    </p:spTree>
    <p:extLst>
      <p:ext uri="{BB962C8B-B14F-4D97-AF65-F5344CB8AC3E}">
        <p14:creationId xmlns:p14="http://schemas.microsoft.com/office/powerpoint/2010/main" val="35169015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319E1D8A-B4EE-ED39-96C2-6368B901AF73}"/>
              </a:ext>
            </a:extLst>
          </p:cNvPr>
          <p:cNvPicPr>
            <a:picLocks noChangeAspect="1"/>
          </p:cNvPicPr>
          <p:nvPr/>
        </p:nvPicPr>
        <p:blipFill rotWithShape="1">
          <a:blip r:embed="rId3">
            <a:alphaModFix amt="35000"/>
          </a:blip>
          <a:srcRect t="1718" b="12404"/>
          <a:stretch/>
        </p:blipFill>
        <p:spPr>
          <a:xfrm>
            <a:off x="20" y="1"/>
            <a:ext cx="12191980" cy="6857999"/>
          </a:xfrm>
          <a:prstGeom prst="rect">
            <a:avLst/>
          </a:prstGeom>
        </p:spPr>
      </p:pic>
      <p:sp>
        <p:nvSpPr>
          <p:cNvPr id="2" name="Title 1">
            <a:extLst>
              <a:ext uri="{FF2B5EF4-FFF2-40B4-BE49-F238E27FC236}">
                <a16:creationId xmlns:a16="http://schemas.microsoft.com/office/drawing/2014/main" id="{C9DCFAB5-9D78-815D-2E71-DE13DBE5ED4A}"/>
              </a:ext>
            </a:extLst>
          </p:cNvPr>
          <p:cNvSpPr>
            <a:spLocks noGrp="1"/>
          </p:cNvSpPr>
          <p:nvPr>
            <p:ph type="title"/>
          </p:nvPr>
        </p:nvSpPr>
        <p:spPr>
          <a:xfrm>
            <a:off x="838199" y="1065862"/>
            <a:ext cx="6052955" cy="4726276"/>
          </a:xfrm>
        </p:spPr>
        <p:txBody>
          <a:bodyPr>
            <a:normAutofit/>
          </a:bodyPr>
          <a:lstStyle/>
          <a:p>
            <a:pPr algn="r"/>
            <a:r>
              <a:rPr lang="en-US" sz="8000">
                <a:ln w="22225">
                  <a:solidFill>
                    <a:srgbClr val="FFFFFF"/>
                  </a:solidFill>
                </a:ln>
                <a:noFill/>
                <a:ea typeface="Calibri Light"/>
                <a:cs typeface="Calibri Light"/>
              </a:rPr>
              <a:t>References</a:t>
            </a:r>
            <a:endParaRPr lang="en-US" sz="8000">
              <a:ln w="22225">
                <a:solidFill>
                  <a:srgbClr val="FFFFFF"/>
                </a:solidFill>
              </a:ln>
              <a:noFill/>
            </a:endParaRPr>
          </a:p>
        </p:txBody>
      </p:sp>
      <p:cxnSp>
        <p:nvCxnSpPr>
          <p:cNvPr id="11" name="Straight Connector 10">
            <a:extLst>
              <a:ext uri="{FF2B5EF4-FFF2-40B4-BE49-F238E27FC236}">
                <a16:creationId xmlns:a16="http://schemas.microsoft.com/office/drawing/2014/main" id="{96A8629B-8289-498B-939B-1CA0C106182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12899"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1B1A429-5F1F-198A-88DC-5AB2C0C43A46}"/>
              </a:ext>
            </a:extLst>
          </p:cNvPr>
          <p:cNvSpPr>
            <a:spLocks noGrp="1"/>
          </p:cNvSpPr>
          <p:nvPr>
            <p:ph idx="1"/>
          </p:nvPr>
        </p:nvSpPr>
        <p:spPr>
          <a:xfrm>
            <a:off x="7534641" y="1065862"/>
            <a:ext cx="3860002" cy="4726276"/>
          </a:xfrm>
        </p:spPr>
        <p:txBody>
          <a:bodyPr vert="horz" lIns="91440" tIns="45720" rIns="91440" bIns="45720" rtlCol="0" anchor="ctr">
            <a:normAutofit/>
          </a:bodyPr>
          <a:lstStyle/>
          <a:p>
            <a:r>
              <a:rPr lang="en-US" sz="2000">
                <a:solidFill>
                  <a:srgbClr val="FFFFFF"/>
                </a:solidFill>
              </a:rPr>
              <a:t>Books and Journals </a:t>
            </a:r>
            <a:endParaRPr lang="en-US" sz="2000">
              <a:solidFill>
                <a:srgbClr val="FFFFFF"/>
              </a:solidFill>
              <a:ea typeface="Calibri" panose="020F0502020204030204"/>
              <a:cs typeface="Calibri" panose="020F0502020204030204"/>
            </a:endParaRPr>
          </a:p>
          <a:p>
            <a:r>
              <a:rPr lang="en-US" sz="2000">
                <a:solidFill>
                  <a:srgbClr val="FFFFFF"/>
                </a:solidFill>
              </a:rPr>
              <a:t>Allain, P., (2019). Physical actor training 2.0: new digital horizons. </a:t>
            </a:r>
            <a:r>
              <a:rPr lang="en-US" sz="2000" i="1">
                <a:solidFill>
                  <a:srgbClr val="FFFFFF"/>
                </a:solidFill>
              </a:rPr>
              <a:t>Theatre, Dance and Performance Training</a:t>
            </a:r>
            <a:r>
              <a:rPr lang="en-US" sz="2000">
                <a:solidFill>
                  <a:srgbClr val="FFFFFF"/>
                </a:solidFill>
              </a:rPr>
              <a:t>, </a:t>
            </a:r>
            <a:r>
              <a:rPr lang="en-US" sz="2000" i="1">
                <a:solidFill>
                  <a:srgbClr val="FFFFFF"/>
                </a:solidFill>
              </a:rPr>
              <a:t>10</a:t>
            </a:r>
            <a:r>
              <a:rPr lang="en-US" sz="2000">
                <a:solidFill>
                  <a:srgbClr val="FFFFFF"/>
                </a:solidFill>
              </a:rPr>
              <a:t>(2), pp.169-186. </a:t>
            </a:r>
            <a:endParaRPr lang="en-US" sz="2000">
              <a:solidFill>
                <a:srgbClr val="FFFFFF"/>
              </a:solidFill>
              <a:ea typeface="Calibri"/>
              <a:cs typeface="Calibri"/>
            </a:endParaRPr>
          </a:p>
          <a:p>
            <a:r>
              <a:rPr lang="en-US" sz="2000">
                <a:solidFill>
                  <a:srgbClr val="FFFFFF"/>
                </a:solidFill>
              </a:rPr>
              <a:t>Webpages </a:t>
            </a:r>
          </a:p>
          <a:p>
            <a:r>
              <a:rPr lang="en-US" sz="2000">
                <a:solidFill>
                  <a:srgbClr val="FFFFFF"/>
                </a:solidFill>
              </a:rPr>
              <a:t>‌Eduflow, (2020). </a:t>
            </a:r>
            <a:r>
              <a:rPr lang="en-US" sz="2000" i="1">
                <a:solidFill>
                  <a:srgbClr val="FFFFFF"/>
                </a:solidFill>
              </a:rPr>
              <a:t>4 Major Benefits of Collaborative Learning Supported By Science</a:t>
            </a:r>
            <a:r>
              <a:rPr lang="en-US" sz="2000">
                <a:solidFill>
                  <a:srgbClr val="FFFFFF"/>
                </a:solidFill>
              </a:rPr>
              <a:t>. Available at: </a:t>
            </a:r>
            <a:r>
              <a:rPr lang="en-US" sz="2000">
                <a:solidFill>
                  <a:srgbClr val="FFFFFF"/>
                </a:solidFill>
                <a:hlinkClick r:id="rId4"/>
              </a:rPr>
              <a:t>https://www.eduflow.com/blog/some-major-benefits-of-collaborative-learning-supported-by-science</a:t>
            </a:r>
            <a:r>
              <a:rPr lang="en-US" sz="2000">
                <a:solidFill>
                  <a:srgbClr val="FFFFFF"/>
                </a:solidFill>
              </a:rPr>
              <a:t> [Accessed 27 June. 2022] </a:t>
            </a:r>
          </a:p>
        </p:txBody>
      </p:sp>
    </p:spTree>
    <p:extLst>
      <p:ext uri="{BB962C8B-B14F-4D97-AF65-F5344CB8AC3E}">
        <p14:creationId xmlns:p14="http://schemas.microsoft.com/office/powerpoint/2010/main" val="584899494"/>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13</Slides>
  <Notes>10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Digital Skills and Research Methods </vt:lpstr>
      <vt:lpstr>Introduction</vt:lpstr>
      <vt:lpstr>Aims and Objective</vt:lpstr>
      <vt:lpstr>Research Questions</vt:lpstr>
      <vt:lpstr>Research Rationale</vt:lpstr>
      <vt:lpstr>Literature Review</vt:lpstr>
      <vt:lpstr>Continues</vt:lpstr>
      <vt:lpstr>Research Methods</vt:lpstr>
      <vt:lpstr>Continues</vt:lpstr>
      <vt:lpstr>Ethical Consideration</vt:lpstr>
      <vt:lpstr>Research Timeline </vt:lpstr>
      <vt:lpstr>Hypothesis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tofan puiu</cp:lastModifiedBy>
  <cp:revision>152</cp:revision>
  <dcterms:created xsi:type="dcterms:W3CDTF">2022-06-27T13:37:51Z</dcterms:created>
  <dcterms:modified xsi:type="dcterms:W3CDTF">2022-07-02T20:52:47Z</dcterms:modified>
</cp:coreProperties>
</file>