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8"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DBFD"/>
    <a:srgbClr val="94E9F4"/>
    <a:srgbClr val="C6EFFE"/>
    <a:srgbClr val="F98BEC"/>
    <a:srgbClr val="FDCFFA"/>
    <a:srgbClr val="FEF8D6"/>
    <a:srgbClr val="CFE0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94660"/>
  </p:normalViewPr>
  <p:slideViewPr>
    <p:cSldViewPr>
      <p:cViewPr>
        <p:scale>
          <a:sx n="80" d="100"/>
          <a:sy n="80" d="100"/>
        </p:scale>
        <p:origin x="-1536" y="-125"/>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66" d="100"/>
          <a:sy n="66" d="100"/>
        </p:scale>
        <p:origin x="-3139" y="-77"/>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0DF5FF-ACDD-4681-A9D3-912F677F6460}" type="datetimeFigureOut">
              <a:rPr lang="en-GB" smtClean="0"/>
              <a:t>03/11/2023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A53841-617E-4356-B1D7-894FC53B3046}" type="slidenum">
              <a:rPr lang="en-GB" smtClean="0"/>
              <a:t>‹#›</a:t>
            </a:fld>
            <a:endParaRPr lang="en-GB"/>
          </a:p>
        </p:txBody>
      </p:sp>
    </p:spTree>
    <p:extLst>
      <p:ext uri="{BB962C8B-B14F-4D97-AF65-F5344CB8AC3E}">
        <p14:creationId xmlns:p14="http://schemas.microsoft.com/office/powerpoint/2010/main" val="1824328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A53841-617E-4356-B1D7-894FC53B3046}" type="slidenum">
              <a:rPr lang="en-GB" smtClean="0"/>
              <a:t>2</a:t>
            </a:fld>
            <a:endParaRPr lang="en-GB"/>
          </a:p>
        </p:txBody>
      </p:sp>
    </p:spTree>
    <p:extLst>
      <p:ext uri="{BB962C8B-B14F-4D97-AF65-F5344CB8AC3E}">
        <p14:creationId xmlns:p14="http://schemas.microsoft.com/office/powerpoint/2010/main" val="1561536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this presentation will discuss about different aspects of the significance of high quality hospitality and service providing in the hotel industry to achieve both customer satisfaction and higher success level for the business. The renowned hotel company Marriott International is selected for this presentation. Different aspects of hospitality and guest services will be discussed in the context of Sheraton Hotels and Resorts which is a renowned hotel brand owned by Marriott International.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3</a:t>
            </a:fld>
            <a:endParaRPr lang="en-US"/>
          </a:p>
        </p:txBody>
      </p:sp>
    </p:spTree>
    <p:extLst>
      <p:ext uri="{BB962C8B-B14F-4D97-AF65-F5344CB8AC3E}">
        <p14:creationId xmlns:p14="http://schemas.microsoft.com/office/powerpoint/2010/main" val="3734780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this hotel brand is one of the most popular global chain owned by Marriott International. There exist 435 hotels and 88 resorts of this hotel brand in more than 70 countries all over the world (Sheraton Hotels &amp; Resorts, 2019). Ernest Henderson and Robert Moore established the company back in the year 1937. More than $10 billion revenue was generated by the hotel brand in 2022. The average operating margin of the hotel is 20% (Marriott International </a:t>
            </a:r>
            <a:r>
              <a:rPr lang="en-US" sz="1200" kern="1200" dirty="0" err="1">
                <a:solidFill>
                  <a:schemeClr val="tx1"/>
                </a:solidFill>
                <a:effectLst/>
                <a:latin typeface="+mn-lt"/>
                <a:ea typeface="+mn-ea"/>
                <a:cs typeface="+mn-cs"/>
              </a:rPr>
              <a:t>Newscenter</a:t>
            </a:r>
            <a:r>
              <a:rPr lang="en-US" sz="1200" kern="1200" dirty="0">
                <a:solidFill>
                  <a:schemeClr val="tx1"/>
                </a:solidFill>
                <a:effectLst/>
                <a:latin typeface="+mn-lt"/>
                <a:ea typeface="+mn-ea"/>
                <a:cs typeface="+mn-cs"/>
              </a:rPr>
              <a:t> (US),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4</a:t>
            </a:fld>
            <a:endParaRPr lang="en-US"/>
          </a:p>
        </p:txBody>
      </p:sp>
    </p:spTree>
    <p:extLst>
      <p:ext uri="{BB962C8B-B14F-4D97-AF65-F5344CB8AC3E}">
        <p14:creationId xmlns:p14="http://schemas.microsoft.com/office/powerpoint/2010/main" val="1889747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Speaker note: the major clients and customers of Sheraton Hotels and Resorts are the business travelers and leisure travelers. The majority of the clients and guests of this hotel brand value the quality of service, convenience and comfort. The hotels of this brand are mostly located in major tourist destination and large cities at prime locations. It makes these hotels ideal for both vacations and business meetings (Ivanov &amp; </a:t>
            </a:r>
            <a:r>
              <a:rPr lang="en-US" sz="1200" kern="1200" dirty="0" err="1">
                <a:solidFill>
                  <a:schemeClr val="tx1"/>
                </a:solidFill>
                <a:effectLst/>
                <a:latin typeface="+mn-lt"/>
                <a:ea typeface="+mn-ea"/>
                <a:cs typeface="+mn-cs"/>
              </a:rPr>
              <a:t>Sokolov</a:t>
            </a:r>
            <a:r>
              <a:rPr lang="en-US" sz="1200" kern="1200" dirty="0">
                <a:solidFill>
                  <a:schemeClr val="tx1"/>
                </a:solidFill>
                <a:effectLst/>
                <a:latin typeface="+mn-lt"/>
                <a:ea typeface="+mn-ea"/>
                <a:cs typeface="+mn-cs"/>
              </a:rPr>
              <a:t>, 2022). Availability of swimming pools, restaurants, gym, fitness centers are additional attractions to these guests. The hotels offer variety of room types for meeting different needs of different client groups efficiently. Group travelers are another noteworthy client base of the hotel brand as sports teams and wedding party guests are often receiving the services of the hotel (Choi &amp; </a:t>
            </a:r>
            <a:r>
              <a:rPr lang="en-US" sz="1200" kern="1200" dirty="0" err="1">
                <a:solidFill>
                  <a:schemeClr val="tx1"/>
                </a:solidFill>
                <a:effectLst/>
                <a:latin typeface="+mn-lt"/>
                <a:ea typeface="+mn-ea"/>
                <a:cs typeface="+mn-cs"/>
              </a:rPr>
              <a:t>Ryu</a:t>
            </a:r>
            <a:r>
              <a:rPr lang="en-US" sz="1200" kern="1200" dirty="0">
                <a:solidFill>
                  <a:schemeClr val="tx1"/>
                </a:solidFill>
                <a:effectLst/>
                <a:latin typeface="+mn-lt"/>
                <a:ea typeface="+mn-ea"/>
                <a:cs typeface="+mn-cs"/>
              </a:rPr>
              <a:t>, 2022).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5</a:t>
            </a:fld>
            <a:endParaRPr lang="en-US"/>
          </a:p>
        </p:txBody>
      </p:sp>
    </p:spTree>
    <p:extLst>
      <p:ext uri="{BB962C8B-B14F-4D97-AF65-F5344CB8AC3E}">
        <p14:creationId xmlns:p14="http://schemas.microsoft.com/office/powerpoint/2010/main" val="352549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Sheraton Hotels and Resorts applies the guest-centric approach which is one of the most renowned theory in hospitality management. The theory focuses on the delivering of personalized and high quality experiences to the guests. This approach is applied and embraced by the hotel brand through the delivering of high quality services, personalized and customized services according to the needs and preferences of each guests, offering a high variation of choices of services to guests, resolving any kind of complains from guests and problems experienced by the guests within the fastest possible time with high levels of sincerity and efficiency (Mitchell, 2018). The employees and professionals working in the hotels are significantly trained and expert in listening to complains, requests and feedback from the guests and taking required actions immediately to ensure the best quality of services and experience for the guests (Xiang &amp; Yang, 2021).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6</a:t>
            </a:fld>
            <a:endParaRPr lang="en-US"/>
          </a:p>
        </p:txBody>
      </p:sp>
    </p:spTree>
    <p:extLst>
      <p:ext uri="{BB962C8B-B14F-4D97-AF65-F5344CB8AC3E}">
        <p14:creationId xmlns:p14="http://schemas.microsoft.com/office/powerpoint/2010/main" val="3078580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considering the roles and functions of guest services in the hospitality industry business organizations like Sheraton Hotel is important for several reasons such as the accomplishment of higher level of satisfaction among the customers, creation of additional competitive advantage for the hotel, increase in the sales revenue and profitability level of the hotel (Walker, 2017). Sheraton Hotels and Resorts offers wide variety of services, amenities to guests to make them satisfied and loyal clients. This is accomplished through extraordinary performance by highly trained employees for providing the best quality services and resolving issues immediately.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7</a:t>
            </a:fld>
            <a:endParaRPr lang="en-US"/>
          </a:p>
        </p:txBody>
      </p:sp>
    </p:spTree>
    <p:extLst>
      <p:ext uri="{BB962C8B-B14F-4D97-AF65-F5344CB8AC3E}">
        <p14:creationId xmlns:p14="http://schemas.microsoft.com/office/powerpoint/2010/main" val="334515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the hotel brand is sincerely considering all the aspects of improving the quality of their hospitality services to the guests. They are introducing new locations, services, accommodation types for assuring higher client satisfaction. The employees are being offered with updated and required training and skill development opportunities to improve service quality. The hotel brand also ensures effective strategic collaboration with relevant and important businesses and brands for assuring a better client experience.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8</a:t>
            </a:fld>
            <a:endParaRPr lang="en-US"/>
          </a:p>
        </p:txBody>
      </p:sp>
    </p:spTree>
    <p:extLst>
      <p:ext uri="{BB962C8B-B14F-4D97-AF65-F5344CB8AC3E}">
        <p14:creationId xmlns:p14="http://schemas.microsoft.com/office/powerpoint/2010/main" val="1615513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the competition in the global hospitality industry is already intense and is increasing continuously as well. The management of Sheraton Hotel must focus of the improvement of service variation to keep the customers satisfied, invest on employee training to increase efficiency and cost effectiveness, and introduce unique and innovative services with the support and implementation of advanced technologies.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9</a:t>
            </a:fld>
            <a:endParaRPr lang="en-US"/>
          </a:p>
        </p:txBody>
      </p:sp>
    </p:spTree>
    <p:extLst>
      <p:ext uri="{BB962C8B-B14F-4D97-AF65-F5344CB8AC3E}">
        <p14:creationId xmlns:p14="http://schemas.microsoft.com/office/powerpoint/2010/main" val="260641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11/3/2023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11/3/2023</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1D8BD707-D9CF-40AE-B4C6-C98DA3205C09}" type="datetimeFigureOut">
              <a:rPr lang="en-US" smtClean="0"/>
              <a:pPr/>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1D8BD707-D9CF-40AE-B4C6-C98DA3205C09}" type="datetimeFigureOut">
              <a:rPr lang="en-US" smtClean="0"/>
              <a:pPr/>
              <a:t>11/3/2023</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sheraton.marriott.com/experience/new-sheraton/" TargetMode="External"/><Relationship Id="rId2" Type="http://schemas.openxmlformats.org/officeDocument/2006/relationships/hyperlink" Target="https://sheraton.marriott.com/about-us/" TargetMode="External"/><Relationship Id="rId1" Type="http://schemas.openxmlformats.org/officeDocument/2006/relationships/slideLayout" Target="../slideLayouts/slideLayout4.xml"/><Relationship Id="rId6" Type="http://schemas.openxmlformats.org/officeDocument/2006/relationships/hyperlink" Target="https://news.marriott.com/brands/sheraton-hotels-resorts" TargetMode="External"/><Relationship Id="rId5" Type="http://schemas.openxmlformats.org/officeDocument/2006/relationships/hyperlink" Target="https://sheraton.marriott.com/" TargetMode="External"/><Relationship Id="rId4" Type="http://schemas.openxmlformats.org/officeDocument/2006/relationships/hyperlink" Target="https://news.marriott.com/news/2023/02/14/marriott-international-reports-fourth-quarter-and-full-year-2022-res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0"/>
            <a:ext cx="7772400" cy="2743200"/>
          </a:xfrm>
        </p:spPr>
        <p:txBody>
          <a:bodyPr>
            <a:normAutofit/>
          </a:bodyPr>
          <a:lstStyle/>
          <a:p>
            <a:r>
              <a:rPr lang="en-US" sz="2800" dirty="0" smtClean="0">
                <a:latin typeface="Arial" panose="020B0604020202020204" pitchFamily="34" charset="0"/>
                <a:cs typeface="Arial" panose="020B0604020202020204" pitchFamily="34" charset="0"/>
              </a:rPr>
              <a:t>Hospitality </a:t>
            </a:r>
            <a:r>
              <a:rPr lang="en-US" sz="2800" dirty="0">
                <a:latin typeface="Arial" panose="020B0604020202020204" pitchFamily="34" charset="0"/>
                <a:cs typeface="Arial" panose="020B0604020202020204" pitchFamily="34" charset="0"/>
              </a:rPr>
              <a:t>Guest </a:t>
            </a:r>
            <a:r>
              <a:rPr lang="en-US" sz="2800" dirty="0" smtClean="0">
                <a:latin typeface="Arial" panose="020B0604020202020204" pitchFamily="34" charset="0"/>
                <a:cs typeface="Arial" panose="020B0604020202020204" pitchFamily="34" charset="0"/>
              </a:rPr>
              <a:t>Service Management (BMIH4003)</a:t>
            </a:r>
            <a:br>
              <a:rPr lang="en-US" sz="2800" dirty="0" smtClean="0">
                <a:latin typeface="Arial" panose="020B0604020202020204" pitchFamily="34" charset="0"/>
                <a:cs typeface="Arial" panose="020B0604020202020204" pitchFamily="34" charset="0"/>
              </a:rPr>
            </a:br>
            <a:r>
              <a:rPr lang="en-US" sz="2800" dirty="0" smtClean="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lecturer</a:t>
            </a:r>
            <a:r>
              <a:rPr lang="en-US" sz="1600" dirty="0" smtClean="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Charlotte </a:t>
            </a:r>
            <a:r>
              <a:rPr lang="en-US" sz="1600" dirty="0" smtClean="0">
                <a:latin typeface="Arial" panose="020B0604020202020204" pitchFamily="34" charset="0"/>
                <a:cs typeface="Arial" panose="020B0604020202020204" pitchFamily="34" charset="0"/>
              </a:rPr>
              <a:t>Joyner</a:t>
            </a:r>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student name: Cristian Rogoz</a:t>
            </a:r>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Student id: 2220458</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81000" y="2743200"/>
            <a:ext cx="8382000" cy="1676400"/>
          </a:xfrm>
        </p:spPr>
        <p:txBody>
          <a:bodyPr>
            <a:normAutofit/>
          </a:bodyPr>
          <a:lstStyle/>
          <a:p>
            <a:pPr algn="ctr"/>
            <a:r>
              <a:rPr lang="en-US" b="1" dirty="0" smtClean="0">
                <a:solidFill>
                  <a:schemeClr val="bg2">
                    <a:lumMod val="25000"/>
                  </a:schemeClr>
                </a:solidFill>
                <a:latin typeface="Arial" panose="020B0604020202020204" pitchFamily="34" charset="0"/>
                <a:cs typeface="Arial" panose="020B0604020202020204" pitchFamily="34" charset="0"/>
              </a:rPr>
              <a:t>The </a:t>
            </a:r>
            <a:r>
              <a:rPr lang="en-US" b="1" dirty="0">
                <a:solidFill>
                  <a:schemeClr val="bg2">
                    <a:lumMod val="25000"/>
                  </a:schemeClr>
                </a:solidFill>
                <a:latin typeface="Arial" panose="020B0604020202020204" pitchFamily="34" charset="0"/>
                <a:cs typeface="Arial" panose="020B0604020202020204" pitchFamily="34" charset="0"/>
              </a:rPr>
              <a:t>role and importance of quality service, hospitality, and guest services </a:t>
            </a:r>
            <a:r>
              <a:rPr lang="en-US" b="1" dirty="0" smtClean="0">
                <a:solidFill>
                  <a:schemeClr val="bg2">
                    <a:lumMod val="25000"/>
                  </a:schemeClr>
                </a:solidFill>
                <a:latin typeface="Arial" panose="020B0604020202020204" pitchFamily="34" charset="0"/>
                <a:cs typeface="Arial" panose="020B0604020202020204" pitchFamily="34" charset="0"/>
              </a:rPr>
              <a:t>within the hotel Industry </a:t>
            </a:r>
            <a:endParaRPr lang="en-US" b="1" dirty="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451841"/>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2590800" cy="4525963"/>
          </a:xfrm>
        </p:spPr>
        <p:txBody>
          <a:bodyPr>
            <a:normAutofit/>
          </a:bodyPr>
          <a:lstStyle/>
          <a:p>
            <a:endParaRPr lang="en-US" b="1" dirty="0" smtClean="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US" dirty="0" smtClean="0">
              <a:latin typeface="Arial" panose="020B0604020202020204" pitchFamily="34" charset="0"/>
              <a:cs typeface="Arial" panose="020B0604020202020204" pitchFamily="34" charset="0"/>
            </a:endParaRPr>
          </a:p>
          <a:p>
            <a:endParaRPr lang="en-GB" dirty="0"/>
          </a:p>
        </p:txBody>
      </p:sp>
      <p:sp>
        <p:nvSpPr>
          <p:cNvPr id="4" name="Rectangle 3"/>
          <p:cNvSpPr/>
          <p:nvPr/>
        </p:nvSpPr>
        <p:spPr>
          <a:xfrm>
            <a:off x="5029200" y="1905000"/>
            <a:ext cx="3200400" cy="457200"/>
          </a:xfrm>
          <a:prstGeom prst="rect">
            <a:avLst/>
          </a:prstGeom>
          <a:solidFill>
            <a:schemeClr val="bg1">
              <a:lumMod val="6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lumMod val="50000"/>
                    <a:lumOff val="50000"/>
                  </a:schemeClr>
                </a:solidFill>
              </a:rPr>
              <a:t>Nature, scope and role of the guest services and facilities</a:t>
            </a:r>
          </a:p>
        </p:txBody>
      </p:sp>
      <p:sp>
        <p:nvSpPr>
          <p:cNvPr id="5" name="Diamond 4"/>
          <p:cNvSpPr/>
          <p:nvPr/>
        </p:nvSpPr>
        <p:spPr>
          <a:xfrm>
            <a:off x="4495800" y="1845860"/>
            <a:ext cx="609600" cy="609600"/>
          </a:xfrm>
          <a:prstGeom prst="diamond">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3</a:t>
            </a:r>
            <a:endParaRPr lang="en-GB" dirty="0">
              <a:solidFill>
                <a:schemeClr val="accent6">
                  <a:lumMod val="75000"/>
                </a:schemeClr>
              </a:solidFill>
            </a:endParaRPr>
          </a:p>
        </p:txBody>
      </p:sp>
      <p:sp>
        <p:nvSpPr>
          <p:cNvPr id="6" name="Rectangle 5"/>
          <p:cNvSpPr/>
          <p:nvPr/>
        </p:nvSpPr>
        <p:spPr>
          <a:xfrm>
            <a:off x="5869105" y="2574878"/>
            <a:ext cx="3196990" cy="457200"/>
          </a:xfrm>
          <a:prstGeom prst="rect">
            <a:avLst/>
          </a:prstGeom>
          <a:solidFill>
            <a:schemeClr val="accent2">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lumMod val="50000"/>
                    <a:lumOff val="50000"/>
                  </a:schemeClr>
                </a:solidFill>
                <a:latin typeface="Arial" panose="020B0604020202020204" pitchFamily="34" charset="0"/>
                <a:cs typeface="Arial" panose="020B0604020202020204" pitchFamily="34" charset="0"/>
              </a:rPr>
              <a:t>Importance of considering the role and function of guest services </a:t>
            </a:r>
          </a:p>
        </p:txBody>
      </p:sp>
      <p:sp>
        <p:nvSpPr>
          <p:cNvPr id="7" name="Diamond 6"/>
          <p:cNvSpPr/>
          <p:nvPr/>
        </p:nvSpPr>
        <p:spPr>
          <a:xfrm>
            <a:off x="5108811" y="2515738"/>
            <a:ext cx="609600" cy="609600"/>
          </a:xfrm>
          <a:prstGeom prst="diamond">
            <a:avLst/>
          </a:prstGeom>
          <a:solidFill>
            <a:srgbClr val="FEF8D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4</a:t>
            </a:r>
            <a:endParaRPr lang="en-GB" dirty="0">
              <a:solidFill>
                <a:schemeClr val="accent6">
                  <a:lumMod val="75000"/>
                </a:schemeClr>
              </a:solidFill>
            </a:endParaRPr>
          </a:p>
        </p:txBody>
      </p:sp>
      <p:sp>
        <p:nvSpPr>
          <p:cNvPr id="16" name="Rectangle 15"/>
          <p:cNvSpPr/>
          <p:nvPr/>
        </p:nvSpPr>
        <p:spPr>
          <a:xfrm>
            <a:off x="5071280" y="3228833"/>
            <a:ext cx="3844120" cy="457200"/>
          </a:xfrm>
          <a:prstGeom prst="rect">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solidFill>
                  <a:schemeClr val="tx1">
                    <a:lumMod val="50000"/>
                    <a:lumOff val="50000"/>
                  </a:schemeClr>
                </a:solidFill>
                <a:latin typeface="Arial" panose="020B0604020202020204" pitchFamily="34" charset="0"/>
                <a:cs typeface="Arial" panose="020B0604020202020204" pitchFamily="34" charset="0"/>
              </a:rPr>
              <a:t>Strategies and approaches of Sheraton Hotels and Resorts</a:t>
            </a:r>
          </a:p>
        </p:txBody>
      </p:sp>
      <p:sp>
        <p:nvSpPr>
          <p:cNvPr id="17" name="Diamond 16"/>
          <p:cNvSpPr/>
          <p:nvPr/>
        </p:nvSpPr>
        <p:spPr>
          <a:xfrm>
            <a:off x="4537880" y="3169693"/>
            <a:ext cx="609600" cy="609600"/>
          </a:xfrm>
          <a:prstGeom prst="diamond">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5</a:t>
            </a:r>
            <a:endParaRPr lang="en-GB" dirty="0">
              <a:solidFill>
                <a:schemeClr val="accent6">
                  <a:lumMod val="75000"/>
                </a:schemeClr>
              </a:solidFill>
            </a:endParaRPr>
          </a:p>
        </p:txBody>
      </p:sp>
      <p:sp>
        <p:nvSpPr>
          <p:cNvPr id="18" name="Rectangle 17"/>
          <p:cNvSpPr/>
          <p:nvPr/>
        </p:nvSpPr>
        <p:spPr>
          <a:xfrm>
            <a:off x="4450307" y="4038600"/>
            <a:ext cx="3615520" cy="457200"/>
          </a:xfrm>
          <a:prstGeom prst="rect">
            <a:avLst/>
          </a:prstGeom>
          <a:solidFill>
            <a:srgbClr val="94E9F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solidFill>
                  <a:schemeClr val="tx1">
                    <a:lumMod val="50000"/>
                    <a:lumOff val="50000"/>
                  </a:schemeClr>
                </a:solidFill>
                <a:latin typeface="Arial" panose="020B0604020202020204" pitchFamily="34" charset="0"/>
                <a:cs typeface="Arial" panose="020B0604020202020204" pitchFamily="34" charset="0"/>
              </a:rPr>
              <a:t>Conclusion &amp; Recommendations</a:t>
            </a:r>
            <a:endParaRPr lang="en-US"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19" name="Diamond 18"/>
          <p:cNvSpPr/>
          <p:nvPr/>
        </p:nvSpPr>
        <p:spPr>
          <a:xfrm>
            <a:off x="3852080" y="3962400"/>
            <a:ext cx="609600" cy="609600"/>
          </a:xfrm>
          <a:prstGeom prst="diamond">
            <a:avLst/>
          </a:prstGeom>
          <a:solidFill>
            <a:srgbClr val="C6EFF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6</a:t>
            </a:r>
            <a:endParaRPr lang="en-GB" dirty="0">
              <a:solidFill>
                <a:schemeClr val="accent6">
                  <a:lumMod val="75000"/>
                </a:schemeClr>
              </a:solidFill>
            </a:endParaRPr>
          </a:p>
        </p:txBody>
      </p:sp>
      <p:sp>
        <p:nvSpPr>
          <p:cNvPr id="20" name="Rectangle 19"/>
          <p:cNvSpPr/>
          <p:nvPr/>
        </p:nvSpPr>
        <p:spPr>
          <a:xfrm>
            <a:off x="4435522" y="1219200"/>
            <a:ext cx="3336878" cy="457200"/>
          </a:xfrm>
          <a:prstGeom prst="rect">
            <a:avLst/>
          </a:prstGeom>
          <a:solidFill>
            <a:schemeClr val="accent5">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lumMod val="50000"/>
                    <a:lumOff val="50000"/>
                  </a:schemeClr>
                </a:solidFill>
                <a:latin typeface="Arial" panose="020B0604020202020204" pitchFamily="34" charset="0"/>
                <a:cs typeface="Arial" panose="020B0604020202020204" pitchFamily="34" charset="0"/>
              </a:rPr>
              <a:t>Main Consumers</a:t>
            </a:r>
          </a:p>
        </p:txBody>
      </p:sp>
      <p:sp>
        <p:nvSpPr>
          <p:cNvPr id="21" name="Diamond 20"/>
          <p:cNvSpPr/>
          <p:nvPr/>
        </p:nvSpPr>
        <p:spPr>
          <a:xfrm>
            <a:off x="3902122" y="1160060"/>
            <a:ext cx="609600" cy="609600"/>
          </a:xfrm>
          <a:prstGeom prst="diamond">
            <a:avLst/>
          </a:prstGeom>
          <a:solidFill>
            <a:schemeClr val="accent5">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2</a:t>
            </a:r>
            <a:endParaRPr lang="en-GB" dirty="0">
              <a:solidFill>
                <a:schemeClr val="accent6">
                  <a:lumMod val="75000"/>
                </a:schemeClr>
              </a:solidFill>
            </a:endParaRPr>
          </a:p>
        </p:txBody>
      </p:sp>
      <p:sp>
        <p:nvSpPr>
          <p:cNvPr id="22" name="Rectangle 21"/>
          <p:cNvSpPr/>
          <p:nvPr/>
        </p:nvSpPr>
        <p:spPr>
          <a:xfrm>
            <a:off x="3810000" y="4930254"/>
            <a:ext cx="3200400" cy="457200"/>
          </a:xfrm>
          <a:prstGeom prst="rect">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50000"/>
                    <a:lumOff val="50000"/>
                  </a:schemeClr>
                </a:solidFill>
              </a:rPr>
              <a:t>References</a:t>
            </a:r>
            <a:endParaRPr lang="en-GB" dirty="0">
              <a:solidFill>
                <a:schemeClr val="tx1">
                  <a:lumMod val="50000"/>
                  <a:lumOff val="50000"/>
                </a:schemeClr>
              </a:solidFill>
            </a:endParaRPr>
          </a:p>
        </p:txBody>
      </p:sp>
      <p:sp>
        <p:nvSpPr>
          <p:cNvPr id="23" name="Diamond 22"/>
          <p:cNvSpPr/>
          <p:nvPr/>
        </p:nvSpPr>
        <p:spPr>
          <a:xfrm>
            <a:off x="3171825" y="4793208"/>
            <a:ext cx="609600" cy="609600"/>
          </a:xfrm>
          <a:prstGeom prst="diamond">
            <a:avLst/>
          </a:prstGeom>
          <a:solidFill>
            <a:srgbClr val="CFDBF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7</a:t>
            </a:r>
            <a:endParaRPr lang="en-GB" dirty="0">
              <a:solidFill>
                <a:schemeClr val="accent6">
                  <a:lumMod val="75000"/>
                </a:schemeClr>
              </a:solidFill>
            </a:endParaRPr>
          </a:p>
        </p:txBody>
      </p:sp>
      <p:sp>
        <p:nvSpPr>
          <p:cNvPr id="24" name="Rectangle 23"/>
          <p:cNvSpPr/>
          <p:nvPr/>
        </p:nvSpPr>
        <p:spPr>
          <a:xfrm>
            <a:off x="3810000" y="622110"/>
            <a:ext cx="2667000" cy="457200"/>
          </a:xfrm>
          <a:prstGeom prst="rect">
            <a:avLst/>
          </a:prstGeom>
          <a:solidFill>
            <a:schemeClr val="accent6">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lumMod val="50000"/>
                    <a:lumOff val="50000"/>
                  </a:schemeClr>
                </a:solidFill>
                <a:latin typeface="Arial" panose="020B0604020202020204" pitchFamily="34" charset="0"/>
                <a:cs typeface="Arial" panose="020B0604020202020204" pitchFamily="34" charset="0"/>
              </a:rPr>
              <a:t>Introduction</a:t>
            </a:r>
          </a:p>
        </p:txBody>
      </p:sp>
      <p:sp>
        <p:nvSpPr>
          <p:cNvPr id="25" name="Diamond 24"/>
          <p:cNvSpPr/>
          <p:nvPr/>
        </p:nvSpPr>
        <p:spPr>
          <a:xfrm>
            <a:off x="3171825" y="562970"/>
            <a:ext cx="609600" cy="609600"/>
          </a:xfrm>
          <a:prstGeom prst="diamond">
            <a:avLst/>
          </a:prstGeom>
          <a:solidFill>
            <a:schemeClr val="accent6">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6">
                    <a:lumMod val="75000"/>
                  </a:schemeClr>
                </a:solidFill>
              </a:rPr>
              <a:t>1</a:t>
            </a:r>
            <a:endParaRPr lang="en-GB" dirty="0">
              <a:solidFill>
                <a:schemeClr val="accent6">
                  <a:lumMod val="75000"/>
                </a:schemeClr>
              </a:solidFill>
            </a:endParaRPr>
          </a:p>
        </p:txBody>
      </p:sp>
      <p:sp>
        <p:nvSpPr>
          <p:cNvPr id="26" name="Oval 25"/>
          <p:cNvSpPr/>
          <p:nvPr/>
        </p:nvSpPr>
        <p:spPr>
          <a:xfrm>
            <a:off x="914400" y="1959592"/>
            <a:ext cx="2209800" cy="2132462"/>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prstDash val="solid"/>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Table of Content</a:t>
            </a:r>
          </a:p>
        </p:txBody>
      </p:sp>
    </p:spTree>
    <p:extLst>
      <p:ext uri="{BB962C8B-B14F-4D97-AF65-F5344CB8AC3E}">
        <p14:creationId xmlns:p14="http://schemas.microsoft.com/office/powerpoint/2010/main" val="318985939"/>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20"/>
            <a:ext cx="8229600" cy="1143000"/>
          </a:xfrm>
        </p:spPr>
        <p:txBody>
          <a:bodyPr/>
          <a:lstStyle/>
          <a:p>
            <a:pPr algn="just">
              <a:lnSpc>
                <a:spcPct val="150000"/>
              </a:lnSpc>
            </a:pPr>
            <a:r>
              <a:rPr lang="en-US" sz="3000" dirty="0" smtClean="0">
                <a:solidFill>
                  <a:schemeClr val="accent6">
                    <a:lumMod val="75000"/>
                  </a:schemeClr>
                </a:solidFill>
                <a:latin typeface="Arial" panose="020B0604020202020204" pitchFamily="34" charset="0"/>
                <a:cs typeface="Arial" panose="020B0604020202020204" pitchFamily="34" charset="0"/>
              </a:rPr>
              <a:t>Introduction</a:t>
            </a:r>
            <a:endParaRPr lang="en-US" sz="3000"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06908" y="1219745"/>
            <a:ext cx="4038600" cy="685256"/>
          </a:xfrm>
        </p:spPr>
        <p:txBody>
          <a:bodyPr>
            <a:normAutofit/>
          </a:bodyPr>
          <a:lstStyle/>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Hotel Company: Marriott International</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Hotel brand: Sheraton Hotels and Resorts</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pic>
        <p:nvPicPr>
          <p:cNvPr id="5" name="Picture 2" descr="Sheraton Hotels &amp; Resorts brand coming to Guyana in 2025 | INews Guyana"/>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3404673" y="1989529"/>
            <a:ext cx="4797536" cy="34968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962400" y="5735769"/>
            <a:ext cx="2876266" cy="261610"/>
          </a:xfrm>
          <a:prstGeom prst="rect">
            <a:avLst/>
          </a:prstGeom>
          <a:noFill/>
        </p:spPr>
        <p:txBody>
          <a:bodyPr wrap="square" rtlCol="0">
            <a:spAutoFit/>
          </a:bodyPr>
          <a:lstStyle/>
          <a:p>
            <a:pPr algn="ctr"/>
            <a:r>
              <a:rPr lang="en-US" sz="1100" b="1" dirty="0">
                <a:solidFill>
                  <a:schemeClr val="accent6">
                    <a:lumMod val="75000"/>
                  </a:schemeClr>
                </a:solidFill>
                <a:latin typeface="Arial" panose="020B0604020202020204" pitchFamily="34" charset="0"/>
                <a:cs typeface="Arial" panose="020B0604020202020204" pitchFamily="34" charset="0"/>
              </a:rPr>
              <a:t>Source: (INEWS, 2022) </a:t>
            </a:r>
          </a:p>
        </p:txBody>
      </p:sp>
    </p:spTree>
    <p:extLst>
      <p:ext uri="{BB962C8B-B14F-4D97-AF65-F5344CB8AC3E}">
        <p14:creationId xmlns:p14="http://schemas.microsoft.com/office/powerpoint/2010/main" val="3204177378"/>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435 hotels and 88 resorts (Sheraton Hotels &amp; Resorts, 2019)</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Operations in 70 countries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Establishment year: 1937 (Choi &amp; </a:t>
            </a:r>
            <a:r>
              <a:rPr lang="en-US" sz="1100" dirty="0" err="1">
                <a:solidFill>
                  <a:schemeClr val="accent6">
                    <a:lumMod val="75000"/>
                  </a:schemeClr>
                </a:solidFill>
                <a:latin typeface="Arial" panose="020B0604020202020204" pitchFamily="34" charset="0"/>
                <a:cs typeface="Arial" panose="020B0604020202020204" pitchFamily="34" charset="0"/>
              </a:rPr>
              <a:t>Ryu</a:t>
            </a:r>
            <a:r>
              <a:rPr lang="en-US" sz="1100" dirty="0">
                <a:solidFill>
                  <a:schemeClr val="accent6">
                    <a:lumMod val="75000"/>
                  </a:schemeClr>
                </a:solidFill>
                <a:latin typeface="Arial" panose="020B0604020202020204" pitchFamily="34" charset="0"/>
                <a:cs typeface="Arial" panose="020B0604020202020204" pitchFamily="34" charset="0"/>
              </a:rPr>
              <a:t>, 2022)</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Founders: Ernest Henderson and Robert Moore</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Revenue: Approximately $10 billion (in 2022)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Average operating profit: 20% (Marriott International </a:t>
            </a:r>
            <a:r>
              <a:rPr lang="en-US" sz="1100" dirty="0" err="1">
                <a:solidFill>
                  <a:schemeClr val="accent6">
                    <a:lumMod val="75000"/>
                  </a:schemeClr>
                </a:solidFill>
                <a:latin typeface="Arial" panose="020B0604020202020204" pitchFamily="34" charset="0"/>
                <a:cs typeface="Arial" panose="020B0604020202020204" pitchFamily="34" charset="0"/>
              </a:rPr>
              <a:t>Newscenter</a:t>
            </a:r>
            <a:r>
              <a:rPr lang="en-US" sz="1100" dirty="0">
                <a:solidFill>
                  <a:schemeClr val="accent6">
                    <a:lumMod val="75000"/>
                  </a:schemeClr>
                </a:solidFill>
                <a:latin typeface="Arial" panose="020B0604020202020204" pitchFamily="34" charset="0"/>
                <a:cs typeface="Arial" panose="020B0604020202020204" pitchFamily="34" charset="0"/>
              </a:rPr>
              <a:t> (US), </a:t>
            </a:r>
            <a:r>
              <a:rPr lang="en-US" sz="1100" dirty="0" err="1">
                <a:solidFill>
                  <a:schemeClr val="accent6">
                    <a:lumMod val="75000"/>
                  </a:schemeClr>
                </a:solidFill>
                <a:latin typeface="Arial" panose="020B0604020202020204" pitchFamily="34" charset="0"/>
                <a:cs typeface="Arial" panose="020B0604020202020204" pitchFamily="34" charset="0"/>
              </a:rPr>
              <a:t>n.d.</a:t>
            </a:r>
            <a:r>
              <a:rPr lang="en-US" sz="1100" dirty="0">
                <a:solidFill>
                  <a:schemeClr val="accent6">
                    <a:lumMod val="75000"/>
                  </a:schemeClr>
                </a:solidFill>
                <a:latin typeface="Arial" panose="020B0604020202020204" pitchFamily="34" charset="0"/>
                <a:cs typeface="Arial" panose="020B0604020202020204" pitchFamily="34" charset="0"/>
              </a:rPr>
              <a:t>)</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pic>
        <p:nvPicPr>
          <p:cNvPr id="2050" name="Picture 2" descr="International Hotels &amp; Resorts | Sheraton Hotels &amp; Resort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857906" y="1846370"/>
            <a:ext cx="3437203" cy="40227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691117" y="6018663"/>
            <a:ext cx="2374711" cy="430887"/>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Source: (Sheraton Hotels &amp; Resorts, 2019)</a:t>
            </a:r>
          </a:p>
        </p:txBody>
      </p:sp>
    </p:spTree>
    <p:extLst>
      <p:ext uri="{BB962C8B-B14F-4D97-AF65-F5344CB8AC3E}">
        <p14:creationId xmlns:p14="http://schemas.microsoft.com/office/powerpoint/2010/main" val="2845706094"/>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3000" dirty="0">
                <a:solidFill>
                  <a:schemeClr val="accent6">
                    <a:lumMod val="75000"/>
                  </a:schemeClr>
                </a:solidFill>
                <a:latin typeface="Arial" panose="020B0604020202020204" pitchFamily="34" charset="0"/>
                <a:cs typeface="Arial" panose="020B0604020202020204" pitchFamily="34" charset="0"/>
              </a:rPr>
              <a:t>Main Consumers</a:t>
            </a:r>
          </a:p>
        </p:txBody>
      </p:sp>
      <p:sp>
        <p:nvSpPr>
          <p:cNvPr id="3" name="Content Placeholder 2"/>
          <p:cNvSpPr>
            <a:spLocks noGrp="1"/>
          </p:cNvSpPr>
          <p:nvPr>
            <p:ph sz="half" idx="1"/>
          </p:nvPr>
        </p:nvSpPr>
        <p:spPr/>
        <p:txBody>
          <a:bodyPr>
            <a:normAutofit/>
          </a:bodyPr>
          <a:lstStyle/>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Business travelers</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Leisure travelers (Ivanov &amp; </a:t>
            </a:r>
            <a:r>
              <a:rPr lang="en-US" sz="1100" dirty="0" err="1">
                <a:solidFill>
                  <a:schemeClr val="accent6">
                    <a:lumMod val="75000"/>
                  </a:schemeClr>
                </a:solidFill>
                <a:latin typeface="Arial" panose="020B0604020202020204" pitchFamily="34" charset="0"/>
                <a:cs typeface="Arial" panose="020B0604020202020204" pitchFamily="34" charset="0"/>
              </a:rPr>
              <a:t>Sokolov</a:t>
            </a:r>
            <a:r>
              <a:rPr lang="en-US" sz="1100" dirty="0">
                <a:solidFill>
                  <a:schemeClr val="accent6">
                    <a:lumMod val="75000"/>
                  </a:schemeClr>
                </a:solidFill>
                <a:latin typeface="Arial" panose="020B0604020202020204" pitchFamily="34" charset="0"/>
                <a:cs typeface="Arial" panose="020B0604020202020204" pitchFamily="34" charset="0"/>
              </a:rPr>
              <a:t>, 2022)</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Group travelers</a:t>
            </a:r>
          </a:p>
        </p:txBody>
      </p:sp>
      <p:pic>
        <p:nvPicPr>
          <p:cNvPr id="3074" name="Picture 2" descr="Sheraton Hotels &amp; Resorts | Marriott News Cente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274718" y="1989690"/>
            <a:ext cx="3702844" cy="343562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259282" y="5621302"/>
            <a:ext cx="3733715" cy="261610"/>
          </a:xfrm>
          <a:prstGeom prst="rect">
            <a:avLst/>
          </a:prstGeom>
        </p:spPr>
        <p:txBody>
          <a:bodyPr wrap="none">
            <a:spAutoFit/>
          </a:bodyPr>
          <a:lstStyle/>
          <a:p>
            <a:pPr algn="ctr"/>
            <a:r>
              <a:rPr lang="en-US" sz="1100" b="1" dirty="0">
                <a:solidFill>
                  <a:schemeClr val="accent6">
                    <a:lumMod val="75000"/>
                  </a:schemeClr>
                </a:solidFill>
                <a:latin typeface="Arial" panose="020B0604020202020204" pitchFamily="34" charset="0"/>
                <a:cs typeface="Arial" panose="020B0604020202020204" pitchFamily="34" charset="0"/>
              </a:rPr>
              <a:t>Source: (Marriott International </a:t>
            </a:r>
            <a:r>
              <a:rPr lang="en-US" sz="1100" b="1" dirty="0" err="1">
                <a:solidFill>
                  <a:schemeClr val="accent6">
                    <a:lumMod val="75000"/>
                  </a:schemeClr>
                </a:solidFill>
                <a:latin typeface="Arial" panose="020B0604020202020204" pitchFamily="34" charset="0"/>
                <a:cs typeface="Arial" panose="020B0604020202020204" pitchFamily="34" charset="0"/>
              </a:rPr>
              <a:t>Newscenter</a:t>
            </a:r>
            <a:r>
              <a:rPr lang="en-US" sz="1100" b="1" dirty="0">
                <a:solidFill>
                  <a:schemeClr val="accent6">
                    <a:lumMod val="75000"/>
                  </a:schemeClr>
                </a:solidFill>
                <a:latin typeface="Arial" panose="020B0604020202020204" pitchFamily="34" charset="0"/>
                <a:cs typeface="Arial" panose="020B0604020202020204" pitchFamily="34" charset="0"/>
              </a:rPr>
              <a:t> (US), </a:t>
            </a:r>
            <a:r>
              <a:rPr lang="en-US" sz="1100" b="1" dirty="0" err="1">
                <a:solidFill>
                  <a:schemeClr val="accent6">
                    <a:lumMod val="75000"/>
                  </a:schemeClr>
                </a:solidFill>
                <a:latin typeface="Arial" panose="020B0604020202020204" pitchFamily="34" charset="0"/>
                <a:cs typeface="Arial" panose="020B0604020202020204" pitchFamily="34" charset="0"/>
              </a:rPr>
              <a:t>n.d.</a:t>
            </a:r>
            <a:r>
              <a:rPr lang="en-US" sz="1100" b="1" dirty="0">
                <a:solidFill>
                  <a:schemeClr val="accent6">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83588019"/>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813" y="191070"/>
            <a:ext cx="8495732" cy="1450757"/>
          </a:xfrm>
        </p:spPr>
        <p:txBody>
          <a:bodyPr>
            <a:noAutofit/>
          </a:bodyPr>
          <a:lstStyle/>
          <a:p>
            <a:pPr algn="ctr">
              <a:lnSpc>
                <a:spcPct val="150000"/>
              </a:lnSpc>
            </a:pPr>
            <a:r>
              <a:rPr lang="en-US" sz="2400" b="1" dirty="0" smtClean="0">
                <a:solidFill>
                  <a:schemeClr val="accent6">
                    <a:lumMod val="75000"/>
                  </a:schemeClr>
                </a:solidFill>
                <a:latin typeface="Arial" panose="020B0604020202020204" pitchFamily="34" charset="0"/>
                <a:cs typeface="Arial" panose="020B0604020202020204" pitchFamily="34" charset="0"/>
              </a:rPr>
              <a:t>Nature</a:t>
            </a:r>
            <a:r>
              <a:rPr lang="en-US" sz="2400" b="1" dirty="0">
                <a:solidFill>
                  <a:schemeClr val="accent6">
                    <a:lumMod val="75000"/>
                  </a:schemeClr>
                </a:solidFill>
                <a:latin typeface="Arial" panose="020B0604020202020204" pitchFamily="34" charset="0"/>
                <a:cs typeface="Arial" panose="020B0604020202020204" pitchFamily="34" charset="0"/>
              </a:rPr>
              <a:t>, scope and role of the guest services and </a:t>
            </a:r>
            <a:r>
              <a:rPr lang="en-US" sz="2400" b="1" dirty="0" smtClean="0">
                <a:solidFill>
                  <a:schemeClr val="accent6">
                    <a:lumMod val="75000"/>
                  </a:schemeClr>
                </a:solidFill>
                <a:latin typeface="Arial" panose="020B0604020202020204" pitchFamily="34" charset="0"/>
                <a:cs typeface="Arial" panose="020B0604020202020204" pitchFamily="34" charset="0"/>
              </a:rPr>
              <a:t>facilities</a:t>
            </a:r>
            <a:endParaRPr lang="en-US" sz="2400"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0" indent="0" algn="just">
              <a:lnSpc>
                <a:spcPct val="150000"/>
              </a:lnSpc>
              <a:buNone/>
            </a:pPr>
            <a:endParaRPr lang="en-US" sz="1100" b="1" dirty="0">
              <a:solidFill>
                <a:schemeClr val="accent6">
                  <a:lumMod val="75000"/>
                </a:schemeClr>
              </a:solidFill>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v"/>
            </a:pPr>
            <a:r>
              <a:rPr lang="en-US" sz="1100" b="1" dirty="0">
                <a:solidFill>
                  <a:schemeClr val="accent6">
                    <a:lumMod val="75000"/>
                  </a:schemeClr>
                </a:solidFill>
                <a:latin typeface="Arial" panose="020B0604020202020204" pitchFamily="34" charset="0"/>
                <a:cs typeface="Arial" panose="020B0604020202020204" pitchFamily="34" charset="0"/>
              </a:rPr>
              <a:t>Guest-centric approach</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Personalized service (Mitchell, 2018)</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Wide variation of services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Excellent customer service (Xiang &amp; Yang, 2021)</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pic>
        <p:nvPicPr>
          <p:cNvPr id="4098" name="Picture 2" descr="Sheraton Grand Hotel, Dubai"/>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379224" y="1845734"/>
            <a:ext cx="3829904" cy="382990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427319" y="5869094"/>
            <a:ext cx="3733715" cy="261610"/>
          </a:xfrm>
          <a:prstGeom prst="rect">
            <a:avLst/>
          </a:prstGeom>
        </p:spPr>
        <p:txBody>
          <a:bodyPr wrap="none">
            <a:spAutoFit/>
          </a:bodyPr>
          <a:lstStyle/>
          <a:p>
            <a:pPr algn="ctr"/>
            <a:r>
              <a:rPr lang="en-US" sz="1100" b="1" dirty="0">
                <a:solidFill>
                  <a:schemeClr val="accent6">
                    <a:lumMod val="75000"/>
                  </a:schemeClr>
                </a:solidFill>
                <a:latin typeface="Arial" panose="020B0604020202020204" pitchFamily="34" charset="0"/>
                <a:cs typeface="Arial" panose="020B0604020202020204" pitchFamily="34" charset="0"/>
              </a:rPr>
              <a:t>Source: (Marriott International </a:t>
            </a:r>
            <a:r>
              <a:rPr lang="en-US" sz="1100" b="1" dirty="0" err="1">
                <a:solidFill>
                  <a:schemeClr val="accent6">
                    <a:lumMod val="75000"/>
                  </a:schemeClr>
                </a:solidFill>
                <a:latin typeface="Arial" panose="020B0604020202020204" pitchFamily="34" charset="0"/>
                <a:cs typeface="Arial" panose="020B0604020202020204" pitchFamily="34" charset="0"/>
              </a:rPr>
              <a:t>Newscenter</a:t>
            </a:r>
            <a:r>
              <a:rPr lang="en-US" sz="1100" b="1" dirty="0">
                <a:solidFill>
                  <a:schemeClr val="accent6">
                    <a:lumMod val="75000"/>
                  </a:schemeClr>
                </a:solidFill>
                <a:latin typeface="Arial" panose="020B0604020202020204" pitchFamily="34" charset="0"/>
                <a:cs typeface="Arial" panose="020B0604020202020204" pitchFamily="34" charset="0"/>
              </a:rPr>
              <a:t> (US), </a:t>
            </a:r>
            <a:r>
              <a:rPr lang="en-US" sz="1100" b="1" dirty="0" err="1">
                <a:solidFill>
                  <a:schemeClr val="accent6">
                    <a:lumMod val="75000"/>
                  </a:schemeClr>
                </a:solidFill>
                <a:latin typeface="Arial" panose="020B0604020202020204" pitchFamily="34" charset="0"/>
                <a:cs typeface="Arial" panose="020B0604020202020204" pitchFamily="34" charset="0"/>
              </a:rPr>
              <a:t>n.d.</a:t>
            </a:r>
            <a:r>
              <a:rPr lang="en-US" sz="1100" b="1" dirty="0">
                <a:solidFill>
                  <a:schemeClr val="accent6">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21509279"/>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531" y="13649"/>
            <a:ext cx="8051497" cy="1450757"/>
          </a:xfrm>
        </p:spPr>
        <p:txBody>
          <a:bodyPr>
            <a:noAutofit/>
          </a:bodyPr>
          <a:lstStyle/>
          <a:p>
            <a:pPr>
              <a:lnSpc>
                <a:spcPct val="150000"/>
              </a:lnSpc>
            </a:pPr>
            <a:r>
              <a:rPr lang="en-US" sz="3000" dirty="0">
                <a:solidFill>
                  <a:schemeClr val="accent6">
                    <a:lumMod val="75000"/>
                  </a:schemeClr>
                </a:solidFill>
                <a:latin typeface="Arial" panose="020B0604020202020204" pitchFamily="34" charset="0"/>
                <a:cs typeface="Arial" panose="020B0604020202020204" pitchFamily="34" charset="0"/>
              </a:rPr>
              <a:t>Importance of considering the role and function of guest services </a:t>
            </a:r>
          </a:p>
        </p:txBody>
      </p:sp>
      <p:sp>
        <p:nvSpPr>
          <p:cNvPr id="3" name="Content Placeholder 2"/>
          <p:cNvSpPr>
            <a:spLocks noGrp="1"/>
          </p:cNvSpPr>
          <p:nvPr>
            <p:ph sz="half" idx="1"/>
          </p:nvPr>
        </p:nvSpPr>
        <p:spPr/>
        <p:txBody>
          <a:bodyPr>
            <a:normAutofit/>
          </a:bodyPr>
          <a:lstStyle/>
          <a:p>
            <a:pPr algn="ctr">
              <a:lnSpc>
                <a:spcPct val="150000"/>
              </a:lnSpc>
            </a:pPr>
            <a:r>
              <a:rPr lang="en-US" sz="1600" b="1" dirty="0">
                <a:solidFill>
                  <a:schemeClr val="accent6">
                    <a:lumMod val="75000"/>
                  </a:schemeClr>
                </a:solidFill>
                <a:latin typeface="Arial" panose="020B0604020202020204" pitchFamily="34" charset="0"/>
                <a:cs typeface="Arial" panose="020B0604020202020204" pitchFamily="34" charset="0"/>
              </a:rPr>
              <a:t>Reasons behind the importance </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Achieving highest guest satisfaction level </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Accomplishing higher competitive advantage (Walker, 2017)</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Increasing sales revenue and profitability level </a:t>
            </a:r>
          </a:p>
          <a:p>
            <a:pPr>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algn="ctr">
              <a:lnSpc>
                <a:spcPct val="150000"/>
              </a:lnSpc>
            </a:pPr>
            <a:r>
              <a:rPr lang="en-US" sz="1600" b="1" dirty="0">
                <a:solidFill>
                  <a:schemeClr val="accent6">
                    <a:lumMod val="75000"/>
                  </a:schemeClr>
                </a:solidFill>
                <a:latin typeface="Arial" panose="020B0604020202020204" pitchFamily="34" charset="0"/>
                <a:cs typeface="Arial" panose="020B0604020202020204" pitchFamily="34" charset="0"/>
              </a:rPr>
              <a:t>Specific examples of Sheraton Hotels and Resorts </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Wide variety of guest services: a 24-hour front desk, business center services, concierge services</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Offering variety of amenities: swimming pools, restaurants, gym and fitness centers</a:t>
            </a:r>
          </a:p>
          <a:p>
            <a:pPr>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Highly trained employees: excellent customer service </a:t>
            </a:r>
          </a:p>
          <a:p>
            <a:pPr>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5108236"/>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just">
              <a:lnSpc>
                <a:spcPct val="150000"/>
              </a:lnSpc>
            </a:pPr>
            <a:r>
              <a:rPr lang="en-US" sz="2000" b="1" dirty="0" smtClean="0">
                <a:solidFill>
                  <a:schemeClr val="accent6">
                    <a:lumMod val="75000"/>
                  </a:schemeClr>
                </a:solidFill>
                <a:latin typeface="Arial" panose="020B0604020202020204" pitchFamily="34" charset="0"/>
                <a:cs typeface="Arial" panose="020B0604020202020204" pitchFamily="34" charset="0"/>
              </a:rPr>
              <a:t>Strategies </a:t>
            </a:r>
            <a:r>
              <a:rPr lang="en-US" sz="2000" b="1" dirty="0">
                <a:solidFill>
                  <a:schemeClr val="accent6">
                    <a:lumMod val="75000"/>
                  </a:schemeClr>
                </a:solidFill>
                <a:latin typeface="Arial" panose="020B0604020202020204" pitchFamily="34" charset="0"/>
                <a:cs typeface="Arial" panose="020B0604020202020204" pitchFamily="34" charset="0"/>
              </a:rPr>
              <a:t>and approaches of Sheraton Hotels and Resorts for successfully meeting and exceeding the guest expectations</a:t>
            </a:r>
            <a:endParaRPr lang="en-US" sz="2000"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Strong focus on guest satisfaction (Baum, 2019)</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Improving variations of services (Sheraton Hotels &amp; Resorts, </a:t>
            </a:r>
            <a:r>
              <a:rPr lang="en-US" sz="1100" dirty="0" err="1">
                <a:solidFill>
                  <a:schemeClr val="accent6">
                    <a:lumMod val="75000"/>
                  </a:schemeClr>
                </a:solidFill>
                <a:latin typeface="Arial" panose="020B0604020202020204" pitchFamily="34" charset="0"/>
                <a:cs typeface="Arial" panose="020B0604020202020204" pitchFamily="34" charset="0"/>
              </a:rPr>
              <a:t>n.d.</a:t>
            </a:r>
            <a:r>
              <a:rPr lang="en-US" sz="1100" dirty="0">
                <a:solidFill>
                  <a:schemeClr val="accent6">
                    <a:lumMod val="75000"/>
                  </a:schemeClr>
                </a:solidFill>
                <a:latin typeface="Arial" panose="020B0604020202020204" pitchFamily="34" charset="0"/>
                <a:cs typeface="Arial" panose="020B0604020202020204" pitchFamily="34" charset="0"/>
              </a:rPr>
              <a:t>)</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Training employees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Effective strategic collaboration with relevant brands (Sheraton Hotels &amp; Resorts, </a:t>
            </a:r>
            <a:r>
              <a:rPr lang="en-US" sz="1100" dirty="0" err="1">
                <a:solidFill>
                  <a:schemeClr val="accent6">
                    <a:lumMod val="75000"/>
                  </a:schemeClr>
                </a:solidFill>
                <a:latin typeface="Arial" panose="020B0604020202020204" pitchFamily="34" charset="0"/>
                <a:cs typeface="Arial" panose="020B0604020202020204" pitchFamily="34" charset="0"/>
              </a:rPr>
              <a:t>n.d.</a:t>
            </a:r>
            <a:r>
              <a:rPr lang="en-US" sz="1100" dirty="0">
                <a:solidFill>
                  <a:schemeClr val="accent6">
                    <a:lumMod val="75000"/>
                  </a:schemeClr>
                </a:solidFill>
                <a:latin typeface="Arial" panose="020B0604020202020204" pitchFamily="34" charset="0"/>
                <a:cs typeface="Arial" panose="020B0604020202020204" pitchFamily="34" charset="0"/>
              </a:rPr>
              <a:t>)</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5006579" y="1846264"/>
            <a:ext cx="3017044" cy="4022725"/>
          </a:xfrm>
          <a:prstGeom prst="rect">
            <a:avLst/>
          </a:prstGeom>
        </p:spPr>
      </p:pic>
      <p:sp>
        <p:nvSpPr>
          <p:cNvPr id="6" name="Rectangle 5"/>
          <p:cNvSpPr/>
          <p:nvPr/>
        </p:nvSpPr>
        <p:spPr>
          <a:xfrm>
            <a:off x="5061594" y="5977891"/>
            <a:ext cx="2956259" cy="261610"/>
          </a:xfrm>
          <a:prstGeom prst="rect">
            <a:avLst/>
          </a:prstGeom>
        </p:spPr>
        <p:txBody>
          <a:bodyPr wrap="none">
            <a:spAutoFit/>
          </a:bodyPr>
          <a:lstStyle/>
          <a:p>
            <a:pPr algn="ctr"/>
            <a:r>
              <a:rPr lang="en-US" sz="1100" b="1" dirty="0">
                <a:solidFill>
                  <a:schemeClr val="accent6">
                    <a:lumMod val="75000"/>
                  </a:schemeClr>
                </a:solidFill>
                <a:latin typeface="Arial" panose="020B0604020202020204" pitchFamily="34" charset="0"/>
                <a:cs typeface="Arial" panose="020B0604020202020204" pitchFamily="34" charset="0"/>
              </a:rPr>
              <a:t>Source: (Sheraton Hotels &amp; Resorts, </a:t>
            </a:r>
            <a:r>
              <a:rPr lang="en-US" sz="1100" b="1" dirty="0" err="1">
                <a:solidFill>
                  <a:schemeClr val="accent6">
                    <a:lumMod val="75000"/>
                  </a:schemeClr>
                </a:solidFill>
                <a:latin typeface="Arial" panose="020B0604020202020204" pitchFamily="34" charset="0"/>
                <a:cs typeface="Arial" panose="020B0604020202020204" pitchFamily="34" charset="0"/>
              </a:rPr>
              <a:t>n.d.</a:t>
            </a:r>
            <a:r>
              <a:rPr lang="en-US" sz="1100" b="1" dirty="0">
                <a:solidFill>
                  <a:schemeClr val="accent6">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33147210"/>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3000" dirty="0">
                <a:solidFill>
                  <a:schemeClr val="accent6">
                    <a:lumMod val="75000"/>
                  </a:schemeClr>
                </a:solidFill>
                <a:latin typeface="Arial" panose="020B0604020202020204" pitchFamily="34" charset="0"/>
                <a:cs typeface="Arial" panose="020B0604020202020204" pitchFamily="34" charset="0"/>
              </a:rPr>
              <a:t>Conclusion &amp; Recommendations</a:t>
            </a:r>
          </a:p>
        </p:txBody>
      </p:sp>
      <p:sp>
        <p:nvSpPr>
          <p:cNvPr id="3" name="Content Placeholder 2"/>
          <p:cNvSpPr>
            <a:spLocks noGrp="1"/>
          </p:cNvSpPr>
          <p:nvPr>
            <p:ph sz="half" idx="1"/>
          </p:nvPr>
        </p:nvSpPr>
        <p:spPr/>
        <p:txBody>
          <a:bodyPr>
            <a:normAutofit/>
          </a:bodyPr>
          <a:lstStyle/>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Continuous improvement in service variation and quality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Additional investments in employee training and skill development </a:t>
            </a:r>
          </a:p>
          <a:p>
            <a:pPr algn="just">
              <a:lnSpc>
                <a:spcPct val="150000"/>
              </a:lnSpc>
            </a:pPr>
            <a:r>
              <a:rPr lang="en-US" sz="1100" dirty="0">
                <a:solidFill>
                  <a:schemeClr val="accent6">
                    <a:lumMod val="75000"/>
                  </a:schemeClr>
                </a:solidFill>
                <a:latin typeface="Arial" panose="020B0604020202020204" pitchFamily="34" charset="0"/>
                <a:cs typeface="Arial" panose="020B0604020202020204" pitchFamily="34" charset="0"/>
              </a:rPr>
              <a:t>Unique and innovative services </a:t>
            </a:r>
          </a:p>
          <a:p>
            <a:pPr algn="just">
              <a:lnSpc>
                <a:spcPct val="150000"/>
              </a:lnSpc>
            </a:pPr>
            <a:endParaRPr lang="en-US" sz="1100" dirty="0">
              <a:solidFill>
                <a:schemeClr val="accent6">
                  <a:lumMod val="75000"/>
                </a:schemeClr>
              </a:solidFill>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2964532" y="2870632"/>
            <a:ext cx="5829113" cy="3106836"/>
          </a:xfrm>
          <a:prstGeom prst="rect">
            <a:avLst/>
          </a:prstGeom>
        </p:spPr>
      </p:pic>
      <p:sp>
        <p:nvSpPr>
          <p:cNvPr id="6" name="Rectangle 5"/>
          <p:cNvSpPr/>
          <p:nvPr/>
        </p:nvSpPr>
        <p:spPr>
          <a:xfrm>
            <a:off x="5061594" y="5977891"/>
            <a:ext cx="2956259" cy="261610"/>
          </a:xfrm>
          <a:prstGeom prst="rect">
            <a:avLst/>
          </a:prstGeom>
        </p:spPr>
        <p:txBody>
          <a:bodyPr wrap="none">
            <a:spAutoFit/>
          </a:bodyPr>
          <a:lstStyle/>
          <a:p>
            <a:pPr algn="ctr"/>
            <a:r>
              <a:rPr lang="en-US" sz="1100" b="1" dirty="0">
                <a:solidFill>
                  <a:schemeClr val="accent6">
                    <a:lumMod val="75000"/>
                  </a:schemeClr>
                </a:solidFill>
                <a:latin typeface="Arial" panose="020B0604020202020204" pitchFamily="34" charset="0"/>
                <a:cs typeface="Arial" panose="020B0604020202020204" pitchFamily="34" charset="0"/>
              </a:rPr>
              <a:t>Source: (Sheraton Hotels &amp; Resorts, </a:t>
            </a:r>
            <a:r>
              <a:rPr lang="en-US" sz="1100" b="1" dirty="0" err="1">
                <a:solidFill>
                  <a:schemeClr val="accent6">
                    <a:lumMod val="75000"/>
                  </a:schemeClr>
                </a:solidFill>
                <a:latin typeface="Arial" panose="020B0604020202020204" pitchFamily="34" charset="0"/>
                <a:cs typeface="Arial" panose="020B0604020202020204" pitchFamily="34" charset="0"/>
              </a:rPr>
              <a:t>n.d.</a:t>
            </a:r>
            <a:r>
              <a:rPr lang="en-US" sz="1100" b="1" dirty="0">
                <a:solidFill>
                  <a:schemeClr val="accent6">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661166687"/>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2362200"/>
            <a:ext cx="3886200" cy="1470025"/>
          </a:xfrm>
        </p:spPr>
        <p:txBody>
          <a:bodyPr>
            <a:normAutofit/>
          </a:bodyPr>
          <a:lstStyle/>
          <a:p>
            <a:r>
              <a:rPr lang="en-US" dirty="0" smtClean="0">
                <a:solidFill>
                  <a:schemeClr val="accent1">
                    <a:lumMod val="75000"/>
                  </a:schemeClr>
                </a:solidFill>
                <a:latin typeface="Arial" panose="020B0604020202020204" pitchFamily="34" charset="0"/>
                <a:cs typeface="Arial" panose="020B0604020202020204" pitchFamily="34" charset="0"/>
              </a:rPr>
              <a:t>Thank You!</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4067849"/>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6">
                    <a:lumMod val="75000"/>
                  </a:schemeClr>
                </a:solidFill>
              </a:rPr>
              <a:t>References </a:t>
            </a:r>
          </a:p>
        </p:txBody>
      </p:sp>
      <p:sp>
        <p:nvSpPr>
          <p:cNvPr id="3" name="Content Placeholder 2"/>
          <p:cNvSpPr>
            <a:spLocks noGrp="1"/>
          </p:cNvSpPr>
          <p:nvPr>
            <p:ph sz="half" idx="1"/>
          </p:nvPr>
        </p:nvSpPr>
        <p:spPr>
          <a:xfrm>
            <a:off x="973836" y="1883392"/>
            <a:ext cx="7091991" cy="3987057"/>
          </a:xfrm>
        </p:spPr>
        <p:txBody>
          <a:bodyPr>
            <a:normAutofit fontScale="32500" lnSpcReduction="20000"/>
          </a:bodyPr>
          <a:lstStyle/>
          <a:p>
            <a:pPr marL="457200" indent="-457200">
              <a:buFont typeface="+mj-lt"/>
              <a:buAutoNum type="arabicPeriod"/>
            </a:pPr>
            <a:r>
              <a:rPr lang="en-US" dirty="0">
                <a:solidFill>
                  <a:schemeClr val="accent6">
                    <a:lumMod val="75000"/>
                  </a:schemeClr>
                </a:solidFill>
              </a:rPr>
              <a:t>Sheraton Hotels &amp; Resorts. (2019). </a:t>
            </a:r>
            <a:r>
              <a:rPr lang="en-US" i="1" dirty="0">
                <a:solidFill>
                  <a:schemeClr val="accent6">
                    <a:lumMod val="75000"/>
                  </a:schemeClr>
                </a:solidFill>
              </a:rPr>
              <a:t>Sheraton Hotels &amp; Resorts</a:t>
            </a:r>
            <a:r>
              <a:rPr lang="en-US" dirty="0">
                <a:solidFill>
                  <a:schemeClr val="accent6">
                    <a:lumMod val="75000"/>
                  </a:schemeClr>
                </a:solidFill>
              </a:rPr>
              <a:t>. [online] Available at: </a:t>
            </a:r>
            <a:r>
              <a:rPr lang="en-US" dirty="0">
                <a:solidFill>
                  <a:schemeClr val="accent6">
                    <a:lumMod val="75000"/>
                  </a:schemeClr>
                </a:solidFill>
                <a:hlinkClick r:id="rId2"/>
              </a:rPr>
              <a:t>https://sheraton.marriott.com/about-us/</a:t>
            </a:r>
            <a:r>
              <a:rPr lang="en-US" dirty="0">
                <a:solidFill>
                  <a:schemeClr val="accent6">
                    <a:lumMod val="75000"/>
                  </a:schemeClr>
                </a:solidFill>
              </a:rPr>
              <a:t>.</a:t>
            </a:r>
          </a:p>
          <a:p>
            <a:pPr marL="457200" indent="-457200">
              <a:buFont typeface="+mj-lt"/>
              <a:buAutoNum type="arabicPeriod"/>
            </a:pPr>
            <a:r>
              <a:rPr lang="en-US" dirty="0">
                <a:solidFill>
                  <a:schemeClr val="accent6">
                    <a:lumMod val="75000"/>
                  </a:schemeClr>
                </a:solidFill>
              </a:rPr>
              <a:t>Marriott International </a:t>
            </a:r>
            <a:r>
              <a:rPr lang="en-US" dirty="0" err="1">
                <a:solidFill>
                  <a:schemeClr val="accent6">
                    <a:lumMod val="75000"/>
                  </a:schemeClr>
                </a:solidFill>
              </a:rPr>
              <a:t>Newscenter</a:t>
            </a:r>
            <a:r>
              <a:rPr lang="en-US" dirty="0">
                <a:solidFill>
                  <a:schemeClr val="accent6">
                    <a:lumMod val="75000"/>
                  </a:schemeClr>
                </a:solidFill>
              </a:rPr>
              <a:t> (US).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Delta Hotels by Marriott Introduces New Hydration Program With </a:t>
            </a:r>
            <a:r>
              <a:rPr lang="en-US" i="1" dirty="0" err="1">
                <a:solidFill>
                  <a:schemeClr val="accent6">
                    <a:lumMod val="75000"/>
                  </a:schemeClr>
                </a:solidFill>
              </a:rPr>
              <a:t>Waterdrop</a:t>
            </a:r>
            <a:r>
              <a:rPr lang="en-US" i="1" dirty="0">
                <a:solidFill>
                  <a:schemeClr val="accent6">
                    <a:lumMod val="75000"/>
                  </a:schemeClr>
                </a:solidFill>
              </a:rPr>
              <a:t> to Help Travelers Embrace a Moment of Pause</a:t>
            </a:r>
            <a:r>
              <a:rPr lang="en-US" dirty="0">
                <a:solidFill>
                  <a:schemeClr val="accent6">
                    <a:lumMod val="75000"/>
                  </a:schemeClr>
                </a:solidFill>
              </a:rPr>
              <a:t>. [online] Available at: https://news.marriott.com/news/2023/09/19/delta-hotels-by-marriott-introduces-new-hydration-program-with-waterdrop-to-help-travelers-embrace-a-moment-of-pause [Accessed 11 Oct. 2023].</a:t>
            </a:r>
          </a:p>
          <a:p>
            <a:pPr marL="457200" indent="-457200">
              <a:buFont typeface="+mj-lt"/>
              <a:buAutoNum type="arabicPeriod"/>
            </a:pPr>
            <a:r>
              <a:rPr lang="en-US" dirty="0">
                <a:solidFill>
                  <a:schemeClr val="accent6">
                    <a:lumMod val="75000"/>
                  </a:schemeClr>
                </a:solidFill>
              </a:rPr>
              <a:t>Marriott International </a:t>
            </a:r>
            <a:r>
              <a:rPr lang="en-US" dirty="0" err="1">
                <a:solidFill>
                  <a:schemeClr val="accent6">
                    <a:lumMod val="75000"/>
                  </a:schemeClr>
                </a:solidFill>
              </a:rPr>
              <a:t>Newscenter</a:t>
            </a:r>
            <a:r>
              <a:rPr lang="en-US" dirty="0">
                <a:solidFill>
                  <a:schemeClr val="accent6">
                    <a:lumMod val="75000"/>
                  </a:schemeClr>
                </a:solidFill>
              </a:rPr>
              <a:t> (US).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The Luxury Collection Debuts Immersive Confectionary Experience With Global Explorer Laila </a:t>
            </a:r>
            <a:r>
              <a:rPr lang="en-US" i="1" dirty="0" err="1">
                <a:solidFill>
                  <a:schemeClr val="accent6">
                    <a:lumMod val="75000"/>
                  </a:schemeClr>
                </a:solidFill>
              </a:rPr>
              <a:t>Gohar</a:t>
            </a:r>
            <a:r>
              <a:rPr lang="en-US" i="1" dirty="0">
                <a:solidFill>
                  <a:schemeClr val="accent6">
                    <a:lumMod val="75000"/>
                  </a:schemeClr>
                </a:solidFill>
              </a:rPr>
              <a:t> at Prince De </a:t>
            </a:r>
            <a:r>
              <a:rPr lang="en-US" i="1" dirty="0" err="1">
                <a:solidFill>
                  <a:schemeClr val="accent6">
                    <a:lumMod val="75000"/>
                  </a:schemeClr>
                </a:solidFill>
              </a:rPr>
              <a:t>Galles</a:t>
            </a:r>
            <a:r>
              <a:rPr lang="en-US" i="1" dirty="0">
                <a:solidFill>
                  <a:schemeClr val="accent6">
                    <a:lumMod val="75000"/>
                  </a:schemeClr>
                </a:solidFill>
              </a:rPr>
              <a:t>, a Luxury Collection Hotel, Paris</a:t>
            </a:r>
            <a:r>
              <a:rPr lang="en-US" dirty="0">
                <a:solidFill>
                  <a:schemeClr val="accent6">
                    <a:lumMod val="75000"/>
                  </a:schemeClr>
                </a:solidFill>
              </a:rPr>
              <a:t>. [online] Available at: https://news.marriott.com/news/2023/09/28/the-luxury-collection-debuts-immersive-confectionary-experience-with-global-explorer-laila-gohar-at-prince-de-galles-a-luxury-collection-hotel-paris [Accessed 11 Oct. 2023].</a:t>
            </a:r>
          </a:p>
          <a:p>
            <a:pPr marL="457200" indent="-457200">
              <a:buFont typeface="+mj-lt"/>
              <a:buAutoNum type="arabicPeriod"/>
            </a:pPr>
            <a:r>
              <a:rPr lang="en-US" dirty="0">
                <a:solidFill>
                  <a:schemeClr val="accent6">
                    <a:lumMod val="75000"/>
                  </a:schemeClr>
                </a:solidFill>
              </a:rPr>
              <a:t>Sheraton Hotels &amp; Resorts.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The Collective</a:t>
            </a:r>
            <a:r>
              <a:rPr lang="en-US" dirty="0">
                <a:solidFill>
                  <a:schemeClr val="accent6">
                    <a:lumMod val="75000"/>
                  </a:schemeClr>
                </a:solidFill>
              </a:rPr>
              <a:t>. [online] Available at: https://sheraton.marriott.com/the-collective/ [Accessed 11 Oct. 2023].</a:t>
            </a:r>
          </a:p>
          <a:p>
            <a:pPr marL="457200" indent="-457200">
              <a:buFont typeface="+mj-lt"/>
              <a:buAutoNum type="arabicPeriod"/>
            </a:pPr>
            <a:r>
              <a:rPr lang="en-US" dirty="0">
                <a:solidFill>
                  <a:schemeClr val="accent6">
                    <a:lumMod val="75000"/>
                  </a:schemeClr>
                </a:solidFill>
              </a:rPr>
              <a:t>Sheraton Hotels &amp; Resorts.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The New </a:t>
            </a:r>
            <a:r>
              <a:rPr lang="en-US" i="1" dirty="0">
                <a:solidFill>
                  <a:schemeClr val="accent6">
                    <a:lumMod val="75000"/>
                  </a:schemeClr>
                </a:solidFill>
                <a:latin typeface="Arial" panose="020B0604020202020204" pitchFamily="34" charset="0"/>
                <a:cs typeface="Arial" panose="020B0604020202020204" pitchFamily="34" charset="0"/>
              </a:rPr>
              <a:t>Sheraton</a:t>
            </a:r>
            <a:r>
              <a:rPr lang="en-US" dirty="0">
                <a:solidFill>
                  <a:schemeClr val="accent6">
                    <a:lumMod val="75000"/>
                  </a:schemeClr>
                </a:solidFill>
              </a:rPr>
              <a:t>. [online] Available at: </a:t>
            </a:r>
            <a:r>
              <a:rPr lang="en-US" dirty="0">
                <a:solidFill>
                  <a:schemeClr val="accent6">
                    <a:lumMod val="75000"/>
                  </a:schemeClr>
                </a:solidFill>
                <a:hlinkClick r:id="rId3"/>
              </a:rPr>
              <a:t>https://sheraton.marriott.com/experience/new-sheraton/</a:t>
            </a:r>
            <a:r>
              <a:rPr lang="en-US" dirty="0">
                <a:solidFill>
                  <a:schemeClr val="accent6">
                    <a:lumMod val="75000"/>
                  </a:schemeClr>
                </a:solidFill>
              </a:rPr>
              <a:t>.</a:t>
            </a:r>
          </a:p>
          <a:p>
            <a:pPr marL="457200" indent="-457200">
              <a:buFont typeface="+mj-lt"/>
              <a:buAutoNum type="arabicPeriod"/>
            </a:pPr>
            <a:r>
              <a:rPr lang="en-US" dirty="0">
                <a:solidFill>
                  <a:schemeClr val="accent6">
                    <a:lumMod val="75000"/>
                  </a:schemeClr>
                </a:solidFill>
              </a:rPr>
              <a:t>Baum, T. (2019). </a:t>
            </a:r>
            <a:r>
              <a:rPr lang="en-US" i="1" dirty="0">
                <a:solidFill>
                  <a:schemeClr val="accent6">
                    <a:lumMod val="75000"/>
                  </a:schemeClr>
                </a:solidFill>
              </a:rPr>
              <a:t>Hospitality management</a:t>
            </a:r>
            <a:r>
              <a:rPr lang="en-US" dirty="0">
                <a:solidFill>
                  <a:schemeClr val="accent6">
                    <a:lumMod val="75000"/>
                  </a:schemeClr>
                </a:solidFill>
              </a:rPr>
              <a:t>. Los Angeles: Sage.</a:t>
            </a:r>
          </a:p>
          <a:p>
            <a:pPr marL="457200" indent="-457200">
              <a:buFont typeface="+mj-lt"/>
              <a:buAutoNum type="arabicPeriod"/>
            </a:pPr>
            <a:r>
              <a:rPr lang="en-US" dirty="0">
                <a:solidFill>
                  <a:schemeClr val="accent6">
                    <a:lumMod val="75000"/>
                  </a:schemeClr>
                </a:solidFill>
              </a:rPr>
              <a:t>Walker, J.R. (2017). </a:t>
            </a:r>
            <a:r>
              <a:rPr lang="en-US" i="1" dirty="0">
                <a:solidFill>
                  <a:schemeClr val="accent6">
                    <a:lumMod val="75000"/>
                  </a:schemeClr>
                </a:solidFill>
              </a:rPr>
              <a:t>Introduction to hospitality management</a:t>
            </a:r>
            <a:r>
              <a:rPr lang="en-US" dirty="0">
                <a:solidFill>
                  <a:schemeClr val="accent6">
                    <a:lumMod val="75000"/>
                  </a:schemeClr>
                </a:solidFill>
              </a:rPr>
              <a:t>. Boston: Pearson.</a:t>
            </a:r>
          </a:p>
          <a:p>
            <a:pPr marL="457200" indent="-457200">
              <a:buFont typeface="+mj-lt"/>
              <a:buAutoNum type="arabicPeriod"/>
            </a:pPr>
            <a:r>
              <a:rPr lang="en-US" dirty="0">
                <a:solidFill>
                  <a:schemeClr val="accent6">
                    <a:lumMod val="75000"/>
                  </a:schemeClr>
                </a:solidFill>
              </a:rPr>
              <a:t>Mitchell, P. (2018). Human Resource Management in the Hospitality Industry. </a:t>
            </a:r>
            <a:r>
              <a:rPr lang="en-US" i="1" dirty="0">
                <a:solidFill>
                  <a:schemeClr val="accent6">
                    <a:lumMod val="75000"/>
                  </a:schemeClr>
                </a:solidFill>
              </a:rPr>
              <a:t>International Journal of Hospitality Management</a:t>
            </a:r>
            <a:r>
              <a:rPr lang="en-US" dirty="0">
                <a:solidFill>
                  <a:schemeClr val="accent6">
                    <a:lumMod val="75000"/>
                  </a:schemeClr>
                </a:solidFill>
              </a:rPr>
              <a:t>, 16(1), pp.122–123. </a:t>
            </a:r>
            <a:r>
              <a:rPr lang="en-US" dirty="0" err="1">
                <a:solidFill>
                  <a:schemeClr val="accent6">
                    <a:lumMod val="75000"/>
                  </a:schemeClr>
                </a:solidFill>
              </a:rPr>
              <a:t>doi:https</a:t>
            </a:r>
            <a:r>
              <a:rPr lang="en-US" dirty="0">
                <a:solidFill>
                  <a:schemeClr val="accent6">
                    <a:lumMod val="75000"/>
                  </a:schemeClr>
                </a:solidFill>
              </a:rPr>
              <a:t>://doi.org/10.1016/s0278-4319(97)81212-1.</a:t>
            </a:r>
          </a:p>
          <a:p>
            <a:pPr marL="457200" indent="-457200">
              <a:buFont typeface="+mj-lt"/>
              <a:buAutoNum type="arabicPeriod"/>
            </a:pPr>
            <a:r>
              <a:rPr lang="en-US" dirty="0">
                <a:solidFill>
                  <a:schemeClr val="accent6">
                    <a:lumMod val="75000"/>
                  </a:schemeClr>
                </a:solidFill>
              </a:rPr>
              <a:t>Xiang, Z., &amp; Yang, Y. (2021). The Impact of COVID-19 on the Hospitality Industry: A Review of the Literature</a:t>
            </a:r>
            <a:r>
              <a:rPr lang="en-US" i="1" dirty="0">
                <a:solidFill>
                  <a:schemeClr val="accent6">
                    <a:lumMod val="75000"/>
                  </a:schemeClr>
                </a:solidFill>
              </a:rPr>
              <a:t>. International Journal of Hospitality Management</a:t>
            </a:r>
            <a:r>
              <a:rPr lang="en-US" dirty="0">
                <a:solidFill>
                  <a:schemeClr val="accent6">
                    <a:lumMod val="75000"/>
                  </a:schemeClr>
                </a:solidFill>
              </a:rPr>
              <a:t>, 98, 103076.</a:t>
            </a:r>
          </a:p>
          <a:p>
            <a:pPr marL="457200" indent="-457200">
              <a:buFont typeface="+mj-lt"/>
              <a:buAutoNum type="arabicPeriod"/>
            </a:pPr>
            <a:r>
              <a:rPr lang="en-US" dirty="0">
                <a:solidFill>
                  <a:schemeClr val="accent6">
                    <a:lumMod val="75000"/>
                  </a:schemeClr>
                </a:solidFill>
              </a:rPr>
              <a:t>Ivanov, S., &amp; </a:t>
            </a:r>
            <a:r>
              <a:rPr lang="en-US" dirty="0" err="1">
                <a:solidFill>
                  <a:schemeClr val="accent6">
                    <a:lumMod val="75000"/>
                  </a:schemeClr>
                </a:solidFill>
              </a:rPr>
              <a:t>Sokolov</a:t>
            </a:r>
            <a:r>
              <a:rPr lang="en-US" dirty="0">
                <a:solidFill>
                  <a:schemeClr val="accent6">
                    <a:lumMod val="75000"/>
                  </a:schemeClr>
                </a:solidFill>
              </a:rPr>
              <a:t>, B. (2022). The Role of Digital Transformation in the Hospitality Industry: A Literature Review. </a:t>
            </a:r>
            <a:r>
              <a:rPr lang="en-US" i="1" dirty="0">
                <a:solidFill>
                  <a:schemeClr val="accent6">
                    <a:lumMod val="75000"/>
                  </a:schemeClr>
                </a:solidFill>
              </a:rPr>
              <a:t>Tourism Management Perspectives</a:t>
            </a:r>
            <a:r>
              <a:rPr lang="en-US" dirty="0">
                <a:solidFill>
                  <a:schemeClr val="accent6">
                    <a:lumMod val="75000"/>
                  </a:schemeClr>
                </a:solidFill>
              </a:rPr>
              <a:t>, 41, 100911.</a:t>
            </a:r>
          </a:p>
          <a:p>
            <a:pPr marL="457200" indent="-457200">
              <a:buFont typeface="+mj-lt"/>
              <a:buAutoNum type="arabicPeriod"/>
            </a:pPr>
            <a:r>
              <a:rPr lang="en-US" dirty="0">
                <a:solidFill>
                  <a:schemeClr val="accent6">
                    <a:lumMod val="75000"/>
                  </a:schemeClr>
                </a:solidFill>
              </a:rPr>
              <a:t>Choi, H. G., &amp; </a:t>
            </a:r>
            <a:r>
              <a:rPr lang="en-US" dirty="0" err="1">
                <a:solidFill>
                  <a:schemeClr val="accent6">
                    <a:lumMod val="75000"/>
                  </a:schemeClr>
                </a:solidFill>
              </a:rPr>
              <a:t>Ryu</a:t>
            </a:r>
            <a:r>
              <a:rPr lang="en-US" dirty="0">
                <a:solidFill>
                  <a:schemeClr val="accent6">
                    <a:lumMod val="75000"/>
                  </a:schemeClr>
                </a:solidFill>
              </a:rPr>
              <a:t>, K. (2022). The Impact of Sustainability Practices on Guest Satisfaction in the Hospitality Industry: A Systematic Literature Review. </a:t>
            </a:r>
            <a:r>
              <a:rPr lang="en-US" i="1" dirty="0">
                <a:solidFill>
                  <a:schemeClr val="accent6">
                    <a:lumMod val="75000"/>
                  </a:schemeClr>
                </a:solidFill>
              </a:rPr>
              <a:t>Journal of Sustainable Tourism</a:t>
            </a:r>
            <a:r>
              <a:rPr lang="en-US" dirty="0">
                <a:solidFill>
                  <a:schemeClr val="accent6">
                    <a:lumMod val="75000"/>
                  </a:schemeClr>
                </a:solidFill>
              </a:rPr>
              <a:t>, 30(11), 2101-2120.</a:t>
            </a:r>
          </a:p>
          <a:p>
            <a:pPr marL="457200" indent="-457200">
              <a:buFont typeface="+mj-lt"/>
              <a:buAutoNum type="arabicPeriod"/>
            </a:pPr>
            <a:r>
              <a:rPr lang="en-US" dirty="0">
                <a:solidFill>
                  <a:schemeClr val="accent6">
                    <a:lumMod val="75000"/>
                  </a:schemeClr>
                </a:solidFill>
              </a:rPr>
              <a:t>Marriott International </a:t>
            </a:r>
            <a:r>
              <a:rPr lang="en-US" dirty="0" err="1">
                <a:solidFill>
                  <a:schemeClr val="accent6">
                    <a:lumMod val="75000"/>
                  </a:schemeClr>
                </a:solidFill>
              </a:rPr>
              <a:t>Newscenter</a:t>
            </a:r>
            <a:r>
              <a:rPr lang="en-US" dirty="0">
                <a:solidFill>
                  <a:schemeClr val="accent6">
                    <a:lumMod val="75000"/>
                  </a:schemeClr>
                </a:solidFill>
              </a:rPr>
              <a:t> (US).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Marriott International Reports Fourth Quarter and Full Year 2022 Results</a:t>
            </a:r>
            <a:r>
              <a:rPr lang="en-US" dirty="0">
                <a:solidFill>
                  <a:schemeClr val="accent6">
                    <a:lumMod val="75000"/>
                  </a:schemeClr>
                </a:solidFill>
              </a:rPr>
              <a:t>. [online] Available at: </a:t>
            </a:r>
            <a:r>
              <a:rPr lang="en-US" dirty="0">
                <a:solidFill>
                  <a:schemeClr val="accent6">
                    <a:lumMod val="75000"/>
                  </a:schemeClr>
                </a:solidFill>
                <a:hlinkClick r:id="rId4"/>
              </a:rPr>
              <a:t>https://news.marriott.com/news/2023/02/14/marriott-international-reports-fourth-quarter-and-full-year-2022-results</a:t>
            </a:r>
            <a:r>
              <a:rPr lang="en-US" dirty="0">
                <a:solidFill>
                  <a:schemeClr val="accent6">
                    <a:lumMod val="75000"/>
                  </a:schemeClr>
                </a:solidFill>
              </a:rPr>
              <a:t>.</a:t>
            </a:r>
          </a:p>
          <a:p>
            <a:pPr marL="457200" indent="-457200">
              <a:buFont typeface="+mj-lt"/>
              <a:buAutoNum type="arabicPeriod"/>
            </a:pPr>
            <a:r>
              <a:rPr lang="en-US" dirty="0">
                <a:solidFill>
                  <a:schemeClr val="accent6">
                    <a:lumMod val="75000"/>
                  </a:schemeClr>
                </a:solidFill>
              </a:rPr>
              <a:t>INEWS (2022). </a:t>
            </a:r>
            <a:r>
              <a:rPr lang="en-US" i="1" dirty="0">
                <a:solidFill>
                  <a:schemeClr val="accent6">
                    <a:lumMod val="75000"/>
                  </a:schemeClr>
                </a:solidFill>
              </a:rPr>
              <a:t>Sheraton Hotels &amp; Resorts brand coming to Guyana in 2025</a:t>
            </a:r>
            <a:r>
              <a:rPr lang="en-US" dirty="0">
                <a:solidFill>
                  <a:schemeClr val="accent6">
                    <a:lumMod val="75000"/>
                  </a:schemeClr>
                </a:solidFill>
              </a:rPr>
              <a:t>. [online] </a:t>
            </a:r>
            <a:r>
              <a:rPr lang="en-US" dirty="0" err="1">
                <a:solidFill>
                  <a:schemeClr val="accent6">
                    <a:lumMod val="75000"/>
                  </a:schemeClr>
                </a:solidFill>
              </a:rPr>
              <a:t>INews</a:t>
            </a:r>
            <a:r>
              <a:rPr lang="en-US" dirty="0">
                <a:solidFill>
                  <a:schemeClr val="accent6">
                    <a:lumMod val="75000"/>
                  </a:schemeClr>
                </a:solidFill>
              </a:rPr>
              <a:t> Guyana. Available at: https://www.inewsguyana.com/sheraton-hotels-resorts-brand-coming-to-guyana-in-2025/ [Accessed 11 Oct. 2023].</a:t>
            </a:r>
          </a:p>
          <a:p>
            <a:pPr marL="457200" indent="-457200">
              <a:buFont typeface="+mj-lt"/>
              <a:buAutoNum type="arabicPeriod"/>
            </a:pPr>
            <a:r>
              <a:rPr lang="en-US" dirty="0">
                <a:solidFill>
                  <a:schemeClr val="accent6">
                    <a:lumMod val="75000"/>
                  </a:schemeClr>
                </a:solidFill>
              </a:rPr>
              <a:t>Sheraton Hotels &amp; Resorts. (2019). </a:t>
            </a:r>
            <a:r>
              <a:rPr lang="en-US" i="1" dirty="0">
                <a:solidFill>
                  <a:schemeClr val="accent6">
                    <a:lumMod val="75000"/>
                  </a:schemeClr>
                </a:solidFill>
              </a:rPr>
              <a:t>Sheraton Hotels &amp; Resorts</a:t>
            </a:r>
            <a:r>
              <a:rPr lang="en-US" dirty="0">
                <a:solidFill>
                  <a:schemeClr val="accent6">
                    <a:lumMod val="75000"/>
                  </a:schemeClr>
                </a:solidFill>
              </a:rPr>
              <a:t>. [online] Available at: </a:t>
            </a:r>
            <a:r>
              <a:rPr lang="en-US" u="sng" dirty="0">
                <a:solidFill>
                  <a:schemeClr val="accent6">
                    <a:lumMod val="75000"/>
                  </a:schemeClr>
                </a:solidFill>
                <a:hlinkClick r:id="rId5"/>
              </a:rPr>
              <a:t>https://sheraton.marriott.com/</a:t>
            </a:r>
            <a:r>
              <a:rPr lang="en-US" dirty="0">
                <a:solidFill>
                  <a:schemeClr val="accent6">
                    <a:lumMod val="75000"/>
                  </a:schemeClr>
                </a:solidFill>
              </a:rPr>
              <a:t>.</a:t>
            </a:r>
          </a:p>
          <a:p>
            <a:pPr marL="457200" indent="-457200">
              <a:buFont typeface="+mj-lt"/>
              <a:buAutoNum type="arabicPeriod"/>
            </a:pPr>
            <a:r>
              <a:rPr lang="en-US" dirty="0">
                <a:solidFill>
                  <a:schemeClr val="accent6">
                    <a:lumMod val="75000"/>
                  </a:schemeClr>
                </a:solidFill>
              </a:rPr>
              <a:t>Marriott International </a:t>
            </a:r>
            <a:r>
              <a:rPr lang="en-US" dirty="0" err="1">
                <a:solidFill>
                  <a:schemeClr val="accent6">
                    <a:lumMod val="75000"/>
                  </a:schemeClr>
                </a:solidFill>
              </a:rPr>
              <a:t>Newscenter</a:t>
            </a:r>
            <a:r>
              <a:rPr lang="en-US" dirty="0">
                <a:solidFill>
                  <a:schemeClr val="accent6">
                    <a:lumMod val="75000"/>
                  </a:schemeClr>
                </a:solidFill>
              </a:rPr>
              <a:t> (US). (</a:t>
            </a:r>
            <a:r>
              <a:rPr lang="en-US" dirty="0" err="1">
                <a:solidFill>
                  <a:schemeClr val="accent6">
                    <a:lumMod val="75000"/>
                  </a:schemeClr>
                </a:solidFill>
              </a:rPr>
              <a:t>n.d.</a:t>
            </a:r>
            <a:r>
              <a:rPr lang="en-US" dirty="0">
                <a:solidFill>
                  <a:schemeClr val="accent6">
                    <a:lumMod val="75000"/>
                  </a:schemeClr>
                </a:solidFill>
              </a:rPr>
              <a:t>). </a:t>
            </a:r>
            <a:r>
              <a:rPr lang="en-US" i="1" dirty="0">
                <a:solidFill>
                  <a:schemeClr val="accent6">
                    <a:lumMod val="75000"/>
                  </a:schemeClr>
                </a:solidFill>
              </a:rPr>
              <a:t>Sheraton | Marriott News Center</a:t>
            </a:r>
            <a:r>
              <a:rPr lang="en-US" dirty="0">
                <a:solidFill>
                  <a:schemeClr val="accent6">
                    <a:lumMod val="75000"/>
                  </a:schemeClr>
                </a:solidFill>
              </a:rPr>
              <a:t>. [online] Available at: </a:t>
            </a:r>
            <a:r>
              <a:rPr lang="en-US" u="sng" dirty="0">
                <a:solidFill>
                  <a:schemeClr val="accent6">
                    <a:lumMod val="75000"/>
                  </a:schemeClr>
                </a:solidFill>
                <a:hlinkClick r:id="rId6"/>
              </a:rPr>
              <a:t>https://news.marriott.com/brands/sheraton-hotels-resorts</a:t>
            </a:r>
            <a:r>
              <a:rPr lang="en-US" dirty="0">
                <a:solidFill>
                  <a:schemeClr val="accent6">
                    <a:lumMod val="75000"/>
                  </a:schemeClr>
                </a:solidFill>
              </a:rPr>
              <a:t>.</a:t>
            </a:r>
          </a:p>
          <a:p>
            <a:pPr marL="457200" indent="-457200">
              <a:buFont typeface="+mj-lt"/>
              <a:buAutoNum type="arabicPeriod"/>
            </a:pPr>
            <a:endParaRPr lang="en-US" dirty="0">
              <a:solidFill>
                <a:schemeClr val="accent6">
                  <a:lumMod val="75000"/>
                </a:schemeClr>
              </a:solidFill>
            </a:endParaRPr>
          </a:p>
          <a:p>
            <a:pPr marL="457200" indent="-457200">
              <a:buFont typeface="+mj-lt"/>
              <a:buAutoNum type="arabicPeriod"/>
            </a:pPr>
            <a:endParaRPr lang="en-US" dirty="0">
              <a:solidFill>
                <a:schemeClr val="accent6">
                  <a:lumMod val="75000"/>
                </a:schemeClr>
              </a:solidFill>
            </a:endParaRPr>
          </a:p>
          <a:p>
            <a:pPr marL="457200" indent="-457200">
              <a:buFont typeface="+mj-lt"/>
              <a:buAutoNum type="arabicPeriod"/>
            </a:pPr>
            <a:endParaRPr lang="en-US" dirty="0">
              <a:solidFill>
                <a:schemeClr val="accent6">
                  <a:lumMod val="75000"/>
                </a:schemeClr>
              </a:solidFill>
            </a:endParaRPr>
          </a:p>
        </p:txBody>
      </p:sp>
    </p:spTree>
    <p:extLst>
      <p:ext uri="{BB962C8B-B14F-4D97-AF65-F5344CB8AC3E}">
        <p14:creationId xmlns:p14="http://schemas.microsoft.com/office/powerpoint/2010/main" val="3856845378"/>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Technic">
  <a:themeElements>
    <a:clrScheme name="Custom 2">
      <a:dk1>
        <a:srgbClr val="F2F2F2"/>
      </a:dk1>
      <a:lt1>
        <a:sysClr val="window" lastClr="FFFFFF"/>
      </a:lt1>
      <a:dk2>
        <a:srgbClr val="E3E7DE"/>
      </a:dk2>
      <a:lt2>
        <a:srgbClr val="D4D2D0"/>
      </a:lt2>
      <a:accent1>
        <a:srgbClr val="6EA0B0"/>
      </a:accent1>
      <a:accent2>
        <a:srgbClr val="CCAF0A"/>
      </a:accent2>
      <a:accent3>
        <a:srgbClr val="F2F2F2"/>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78</TotalTime>
  <Words>1157</Words>
  <Application>Microsoft Office PowerPoint</Application>
  <PresentationFormat>On-screen Show (4:3)</PresentationFormat>
  <Paragraphs>96</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Technic</vt:lpstr>
      <vt:lpstr>Hospitality Guest Service Management (BMIH4003)   lecturer: Charlotte Joyner student name: Cristian Rogoz Student id: 2220458  </vt:lpstr>
      <vt:lpstr>PowerPoint Presentation</vt:lpstr>
      <vt:lpstr>Introduction</vt:lpstr>
      <vt:lpstr>PowerPoint Presentation</vt:lpstr>
      <vt:lpstr>Main Consumers</vt:lpstr>
      <vt:lpstr>Nature, scope and role of the guest services and facilities</vt:lpstr>
      <vt:lpstr>Importance of considering the role and function of guest services </vt:lpstr>
      <vt:lpstr>Strategies and approaches of Sheraton Hotels and Resorts for successfully meeting and exceeding the guest expectations</vt:lpstr>
      <vt:lpstr>Conclusion &amp; Recommendations</vt:lpstr>
      <vt:lpstr>Thank You!</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Guest Service Module Lead: Charlotte Joyner </dc:title>
  <dc:creator>crist</dc:creator>
  <cp:lastModifiedBy>Cristi Rogoz</cp:lastModifiedBy>
  <cp:revision>32</cp:revision>
  <dcterms:created xsi:type="dcterms:W3CDTF">2006-08-16T00:00:00Z</dcterms:created>
  <dcterms:modified xsi:type="dcterms:W3CDTF">2023-11-03T16:28:54Z</dcterms:modified>
</cp:coreProperties>
</file>