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256" r:id="rId5"/>
    <p:sldId id="274" r:id="rId6"/>
    <p:sldId id="257" r:id="rId7"/>
    <p:sldId id="269" r:id="rId8"/>
    <p:sldId id="261" r:id="rId9"/>
    <p:sldId id="258" r:id="rId10"/>
    <p:sldId id="273" r:id="rId11"/>
    <p:sldId id="263" r:id="rId12"/>
    <p:sldId id="262" r:id="rId13"/>
    <p:sldId id="265" r:id="rId14"/>
    <p:sldId id="270" r:id="rId15"/>
    <p:sldId id="266" r:id="rId16"/>
    <p:sldId id="268" r:id="rId17"/>
    <p:sldId id="259" r:id="rId18"/>
    <p:sldId id="272" r:id="rId19"/>
    <p:sldId id="271" r:id="rId20"/>
    <p:sldId id="275" r:id="rId21"/>
    <p:sldId id="264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264B300-0B69-B0DE-7657-D13C34992495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F46B81-776C-AA4A-AF15-61689A68E16A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F1C6F1FF-1044-4D72-BAAA-63235E27B158}" type="datetime1">
              <a:rPr lang="en-GB"/>
              <a:pPr lvl="0"/>
              <a:t>11/11/2023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0C0DF39-F4FC-568F-6172-1EF3B97D0CC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05B08F2-42CF-78CE-A171-3B12A0FE0270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D96F0C-CEED-7E6A-F08B-BE13C081FD67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FA5FE1-F4FB-A8F7-FFC2-F8EFF037A162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6545C6A3-8AD4-4F9D-960D-297CC9D101C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125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440FE5-96A8-A2CD-3E93-E78D9574A5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3A536C-5B8A-3DBC-D7D8-4C78D6DB06B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7DE5C9-F235-7AF4-7E6B-CB4E054D6EE1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AFDAE84-6A81-4326-977C-3E78E408ACAA}" type="slidenum">
              <a:t>13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BAFC0-0270-44F9-BFA9-39BFB8C7FF8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5E7C54-0C84-377D-6F79-32AFC659618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C44F3D-136E-6AB1-DB81-5A449028E46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9B2442-B119-45E1-B8BF-398816F41089}" type="datetime1">
              <a:rPr lang="en-GB"/>
              <a:pPr lvl="0"/>
              <a:t>11/11/2023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DA7D7A-FE01-5948-279F-B919CC2C4F7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EEB64B-02E4-EAA3-D36B-974909BC313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40D12F-73FB-4048-B770-0A0B1FC1906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85075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40FAF-6849-6FBE-7B2C-9F6BB1E8920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476866-AAFC-5534-D21A-28F05A54077C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C87E46-AE7D-89B3-4F1D-76835700E6F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B038038-B426-40FE-A1B2-0467CA21F96D}" type="datetime1">
              <a:rPr lang="en-GB"/>
              <a:pPr lvl="0"/>
              <a:t>11/11/2023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EA621B-7E56-B369-D2FD-4497CA05575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A0E28-A130-72BE-A7E6-562ABDD29C2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64E050-82CD-45DF-A8DE-D7A4538F832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2820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2D028-45F6-67C5-D9FE-E522014BB35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159C44-DCE3-BC55-CBF7-D69F633BCF0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7DBC31-EB6B-8B6F-ED27-406BF00FECF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F61BC6D-C8F5-46E3-A05E-43E729EC67A8}" type="datetime1">
              <a:rPr lang="en-GB"/>
              <a:pPr lvl="0"/>
              <a:t>11/11/2023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863F70-7615-8A2D-9A41-66E279B3BB8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3AE0F-4899-3520-A3E8-576F235831C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4D49828-B8A0-44D4-BFC9-1185DA6C6AD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134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5F8D9-8068-F80C-AD7E-10782927A94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CF7008-3B07-F3BD-0B84-01F4403AB67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BA1F35-5108-D803-3F31-A08BC958C25B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48102C-7E45-F7B5-DB6B-E475F384923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747A404-78E6-4C6E-A4C4-24D3D16D3A9D}" type="datetime1">
              <a:rPr lang="en-GB"/>
              <a:pPr lvl="0"/>
              <a:t>11/11/2023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375755-C1FE-9DFC-4CE8-C5A6D655CF1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739EBE-4561-7C25-98B9-E34D900C27E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CCB94C1-EA34-4D50-A658-5B5713EEFC1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50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5185B-34D9-05D4-F30D-BAD24B4D4B4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7795DC-55E4-A9E4-60F3-D939FF970E4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4945E3-A505-87F3-1110-7DCAF8F1CE1E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7A95F0F-D645-43A6-39A1-85DE01FEA708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2AFA08-1B52-1A46-E656-D2AF86FBC015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D8DDF1-A8B5-A164-D627-33B6ABE6CD3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0D4076-C06F-4683-A53C-8D4ACCFDF98C}" type="datetime1">
              <a:rPr lang="en-GB"/>
              <a:pPr lvl="0"/>
              <a:t>11/11/2023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0782E3-F20B-083D-AA89-E8B0BE6F4D8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C5CC9A-84C4-33BD-A87D-DCBC4B3013D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4FE5A9-E37A-4776-B16D-924601BEF3D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752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625B5-D6A1-A422-8FB0-252BE350D10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ADCBCB-6142-CC31-B15D-CD288BE7487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12E6648-FC44-4554-87C5-784F44D3B7A8}" type="datetime1">
              <a:rPr lang="en-GB"/>
              <a:pPr lvl="0"/>
              <a:t>11/11/2023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7ABF7F-869C-9772-1ACB-24EEDFB89E5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6A5360-C372-6F57-711E-4D40DBC0554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B4F8779-3A5F-4197-9358-F4FAF2B5A9B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351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C1B478-A4FA-62C6-2489-235A7E169BE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6DE777D-8CE6-46BF-A39E-A1B2FD3664D9}" type="datetime1">
              <a:rPr lang="en-GB"/>
              <a:pPr lvl="0"/>
              <a:t>11/11/2023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BD7F4A-F087-7E6A-4A0A-2CF4037F141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931001-31B5-A3D7-ADC8-8640E80A945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740A8E-FDBF-4F28-8ED7-A23048603A8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9181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D920-1C13-DE8D-3CB7-706A1020F4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3915A0-6054-E99A-D070-90640B03B6B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C0DFDB-8D1D-8312-1E82-6F2318217DC2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4E5CE5-F034-8598-A756-356C4549F5B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48436D0-C46F-4D83-9F34-5EB723C63680}" type="datetime1">
              <a:rPr lang="en-GB"/>
              <a:pPr lvl="0"/>
              <a:t>11/11/2023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13B11F-D923-FBFD-7AEF-AD774DD0901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5FA3C8-AA05-266B-195D-3CE94D9C66E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B526DA-935B-4E10-A2FD-F4CB1BAB9B3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300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FECBA-E6ED-47F8-F9CC-00344F79228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3B3E0D-5022-62E4-7271-A7509897D5C5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CBDDAF-7867-E60F-33CD-0B4C01476621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08ACB8-7AB5-2071-2265-4E7F2DD8A4B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77CAE17-BE7D-46BF-B929-E0E7B07A2B2B}" type="datetime1">
              <a:rPr lang="en-GB"/>
              <a:pPr lvl="0"/>
              <a:t>11/11/2023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BF214A-C364-459B-B129-4860CE06427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EF3DC9-9424-79A7-D4EB-4328A652A82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1A8CB7-749A-41E2-A328-C371587381F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151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3343F-8BC2-86CF-CA28-8DAD8C796CE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901625-E06C-4426-88C3-E1FA0C3F74A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8D84BB-B838-52BB-E91C-458CE9151AE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A959EF0-2E9C-4BD6-9587-035BEA47ADA1}" type="datetime1">
              <a:rPr lang="en-GB"/>
              <a:pPr lvl="0"/>
              <a:t>11/11/2023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DDC692-C588-55D9-951F-7A229D41643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58CDE3-34E3-57A1-F77B-294C2F9B922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2A7243A-867D-4FA8-9E18-B42339FDB33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753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12151C-1475-A195-A900-7405E0330979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C1EED3-2862-1E6C-37CA-A01FC5263E01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242C70-487E-8C2F-C6E1-5568047322B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841893-0088-43D0-B857-E584E6190308}" type="datetime1">
              <a:rPr lang="en-GB"/>
              <a:pPr lvl="0"/>
              <a:t>11/11/2023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DBCA45-E654-CC2E-49A1-7DAABF6E4B8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9C314E-5DF8-645E-F585-B35F5CE2495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0C4FDB-376A-4FD4-895A-9116509E632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913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00E7F2-7481-DF3F-8098-3C657AEBF0E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A02526-2351-5A44-1C79-DF872BDF3B3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139E17-7222-D378-D85C-730062D80BA1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4CD6C261-F69D-4A8D-8020-26CE26D69CAA}" type="datetime1">
              <a:rPr lang="en-GB"/>
              <a:pPr lvl="0"/>
              <a:t>11/11/2023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E56165-C54D-7307-C2AB-97CB8755785C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49D451-BA40-9EAA-BF0A-2A74EDC21E3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23A79EBE-4310-4803-8FF6-0BFE8D349F08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Spotlight on a dark foggy stage">
            <a:extLst>
              <a:ext uri="{FF2B5EF4-FFF2-40B4-BE49-F238E27FC236}">
                <a16:creationId xmlns:a16="http://schemas.microsoft.com/office/drawing/2014/main" id="{C11E69EE-0A93-67DC-B22B-3BAD646FA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608" y="76773"/>
            <a:ext cx="10762936" cy="594926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DE03EA9E-F292-3429-DCD7-4A39B2F407F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-214856" y="1961808"/>
            <a:ext cx="9144000" cy="3629518"/>
          </a:xfrm>
        </p:spPr>
        <p:txBody>
          <a:bodyPr/>
          <a:lstStyle/>
          <a:p>
            <a:pPr lvl="0" algn="l">
              <a:lnSpc>
                <a:spcPct val="150000"/>
              </a:lnSpc>
              <a:spcAft>
                <a:spcPts val="800"/>
              </a:spcAft>
            </a:pPr>
            <a:r>
              <a:rPr lang="en-US" sz="2400" dirty="0">
                <a:solidFill>
                  <a:srgbClr val="FFFFFF"/>
                </a:solidFill>
              </a:rPr>
              <a:t>Jade Caroline Dore</a:t>
            </a:r>
            <a:br>
              <a:rPr lang="en-US" sz="2400" dirty="0">
                <a:solidFill>
                  <a:srgbClr val="FFFFFF"/>
                </a:solidFill>
              </a:rPr>
            </a:br>
            <a:r>
              <a:rPr lang="en-US" sz="2400" dirty="0">
                <a:solidFill>
                  <a:srgbClr val="FFFFFF"/>
                </a:solidFill>
              </a:rPr>
              <a:t>Student ID: 2112020</a:t>
            </a:r>
            <a:br>
              <a:rPr lang="en-US" sz="2400" dirty="0">
                <a:solidFill>
                  <a:srgbClr val="FFFFFF"/>
                </a:solidFill>
              </a:rPr>
            </a:br>
            <a: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Programme: BA</a:t>
            </a:r>
            <a:r>
              <a:rPr lang="en-GB" sz="1800" spc="-1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 </a:t>
            </a:r>
            <a: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Leadership</a:t>
            </a:r>
            <a:r>
              <a:rPr lang="en-GB" sz="1800" spc="-3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 </a:t>
            </a:r>
            <a: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and</a:t>
            </a:r>
            <a:r>
              <a:rPr lang="en-GB" sz="1800" spc="-25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 </a:t>
            </a:r>
            <a: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Management</a:t>
            </a:r>
            <a:r>
              <a:rPr lang="en-GB" sz="1800" spc="-25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 </a:t>
            </a:r>
            <a: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Skills</a:t>
            </a:r>
            <a:r>
              <a:rPr lang="en-GB" sz="1800" spc="-25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 </a:t>
            </a:r>
            <a: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for</a:t>
            </a:r>
            <a:r>
              <a:rPr lang="en-GB" sz="1800" spc="-3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 </a:t>
            </a:r>
            <a: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the</a:t>
            </a:r>
            <a:r>
              <a:rPr lang="en-GB" sz="1800" spc="-3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 </a:t>
            </a:r>
            <a:r>
              <a:rPr lang="en-GB" sz="1800" spc="-1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Workplace</a:t>
            </a:r>
            <a:b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</a:br>
            <a:r>
              <a:rPr lang="en-GB" sz="1800" spc="-1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Module: </a:t>
            </a:r>
            <a: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Developing</a:t>
            </a:r>
            <a:r>
              <a:rPr lang="en-GB" sz="1800" spc="-5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 </a:t>
            </a:r>
            <a: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Innovation</a:t>
            </a:r>
            <a:r>
              <a:rPr lang="en-GB" sz="1800" spc="-5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 </a:t>
            </a:r>
            <a: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and</a:t>
            </a:r>
            <a:r>
              <a:rPr lang="en-GB" sz="1800" spc="-25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 </a:t>
            </a:r>
            <a: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Creativity</a:t>
            </a:r>
            <a:r>
              <a:rPr lang="en-GB" sz="1800" spc="-4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 </a:t>
            </a:r>
            <a: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for</a:t>
            </a:r>
            <a:r>
              <a:rPr lang="en-GB" sz="1800" spc="-35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 </a:t>
            </a:r>
            <a: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Business</a:t>
            </a:r>
            <a:r>
              <a:rPr lang="en-GB" sz="1800" spc="-25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 </a:t>
            </a:r>
            <a:r>
              <a:rPr lang="en-GB" sz="1800" spc="-1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Advantage</a:t>
            </a:r>
            <a:b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</a:br>
            <a:r>
              <a:rPr lang="en-GB" sz="1800" spc="-1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  <a:t>Module Code: BMSW6102</a:t>
            </a:r>
            <a:br>
              <a:rPr lang="en-GB" sz="1800" dirty="0">
                <a:solidFill>
                  <a:srgbClr val="FFFFFF"/>
                </a:solidFill>
                <a:ea typeface="Calibri" pitchFamily="34"/>
                <a:cs typeface="Times New Roman" pitchFamily="18"/>
              </a:rPr>
            </a:br>
            <a:r>
              <a:rPr lang="en-US" sz="1800" spc="-10" dirty="0">
                <a:solidFill>
                  <a:srgbClr val="FFFFFF"/>
                </a:solidFill>
              </a:rPr>
              <a:t>Lecturer: </a:t>
            </a:r>
            <a:r>
              <a:rPr lang="en-US" sz="1800" dirty="0">
                <a:solidFill>
                  <a:srgbClr val="FFFFFF"/>
                </a:solidFill>
              </a:rPr>
              <a:t>Dr </a:t>
            </a:r>
            <a:r>
              <a:rPr lang="en-US" sz="1800" dirty="0" err="1">
                <a:solidFill>
                  <a:srgbClr val="FFFFFF"/>
                </a:solidFill>
              </a:rPr>
              <a:t>Oluwaseun</a:t>
            </a:r>
            <a:r>
              <a:rPr lang="en-US" sz="1800">
                <a:solidFill>
                  <a:srgbClr val="FFFFFF"/>
                </a:solidFill>
              </a:rPr>
              <a:t> Adegbite</a:t>
            </a:r>
            <a:br>
              <a:rPr lang="en-GB" sz="1800" dirty="0">
                <a:latin typeface="Arial" pitchFamily="34"/>
              </a:rPr>
            </a:br>
            <a:endParaRPr lang="en-GB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B5C141-571F-D576-51E4-ADA3128EF81A}"/>
              </a:ext>
            </a:extLst>
          </p:cNvPr>
          <p:cNvSpPr txBox="1"/>
          <p:nvPr/>
        </p:nvSpPr>
        <p:spPr>
          <a:xfrm>
            <a:off x="1029321" y="1669420"/>
            <a:ext cx="368758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sng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Task 2 Presentation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F2940189-C197-0876-D897-393D29D32536}"/>
              </a:ext>
            </a:extLst>
          </p:cNvPr>
          <p:cNvSpPr/>
          <p:nvPr/>
        </p:nvSpPr>
        <p:spPr>
          <a:xfrm>
            <a:off x="599608" y="674552"/>
            <a:ext cx="10762936" cy="5351489"/>
          </a:xfrm>
          <a:prstGeom prst="rect">
            <a:avLst/>
          </a:prstGeom>
          <a:noFill/>
          <a:ln w="12701" cap="flat">
            <a:solidFill>
              <a:srgbClr val="FFC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5A1DEC-9633-8B21-C9E5-051D57DCF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985" y="490127"/>
            <a:ext cx="5657575" cy="228010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Picture 5" descr="Download Blockbuster LLC (Blockbuster Entertainment, Inc.) Logo in SVG ...">
            <a:extLst>
              <a:ext uri="{FF2B5EF4-FFF2-40B4-BE49-F238E27FC236}">
                <a16:creationId xmlns:a16="http://schemas.microsoft.com/office/drawing/2014/main" id="{E880DAC9-8CC7-5855-D678-B2A0D1F11E4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614541" y="1397706"/>
            <a:ext cx="5356482" cy="379759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extBox 4">
            <a:extLst>
              <a:ext uri="{FF2B5EF4-FFF2-40B4-BE49-F238E27FC236}">
                <a16:creationId xmlns:a16="http://schemas.microsoft.com/office/drawing/2014/main" id="{BAD2DC9A-953D-42EA-CB9C-5486D29487FB}"/>
              </a:ext>
            </a:extLst>
          </p:cNvPr>
          <p:cNvSpPr txBox="1"/>
          <p:nvPr/>
        </p:nvSpPr>
        <p:spPr>
          <a:xfrm>
            <a:off x="7185931" y="6412842"/>
            <a:ext cx="6098581" cy="27699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(Anantharam, 2020; </a:t>
            </a:r>
            <a:r>
              <a: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</a:rPr>
              <a:t>Girotra and Netessine, 2014; Heritage, 2023)</a:t>
            </a:r>
            <a:endParaRPr lang="en-GB" sz="12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id="{5767E117-A21F-F183-5422-4C3491557626}"/>
              </a:ext>
            </a:extLst>
          </p:cNvPr>
          <p:cNvSpPr txBox="1"/>
          <p:nvPr/>
        </p:nvSpPr>
        <p:spPr>
          <a:xfrm>
            <a:off x="805979" y="3057991"/>
            <a:ext cx="5657575" cy="286231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Blockbuster was an entertainment rental service.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Provided a service to rent movies/games for a fraction of the price of buying them.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</a:rPr>
              <a:t>They had a large collection of inventory and were conveniently placed on most high streets.</a:t>
            </a:r>
            <a:endParaRPr lang="en-GB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6" name="TextBox 7">
            <a:extLst>
              <a:ext uri="{FF2B5EF4-FFF2-40B4-BE49-F238E27FC236}">
                <a16:creationId xmlns:a16="http://schemas.microsoft.com/office/drawing/2014/main" id="{557062D9-A9C2-84EA-49FF-9B0298673497}"/>
              </a:ext>
            </a:extLst>
          </p:cNvPr>
          <p:cNvSpPr txBox="1"/>
          <p:nvPr/>
        </p:nvSpPr>
        <p:spPr>
          <a:xfrm>
            <a:off x="8608426" y="4995248"/>
            <a:ext cx="2913680" cy="4001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1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1985 - 2013</a:t>
            </a:r>
            <a:endParaRPr lang="en-GB" sz="2000" b="1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>
            <a:extLst>
              <a:ext uri="{FF2B5EF4-FFF2-40B4-BE49-F238E27FC236}">
                <a16:creationId xmlns:a16="http://schemas.microsoft.com/office/drawing/2014/main" id="{243E547E-B5EF-A866-1D1D-56BD8B3D5CB1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0D0D0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26">
            <a:extLst>
              <a:ext uri="{FF2B5EF4-FFF2-40B4-BE49-F238E27FC236}">
                <a16:creationId xmlns:a16="http://schemas.microsoft.com/office/drawing/2014/main" id="{17A85135-3644-B7BB-4331-57CA1597DC36}"/>
              </a:ext>
            </a:extLst>
          </p:cNvPr>
          <p:cNvSpPr>
            <a:spLocks noMove="1" noResize="1"/>
          </p:cNvSpPr>
          <p:nvPr/>
        </p:nvSpPr>
        <p:spPr>
          <a:xfrm>
            <a:off x="6234114" y="638845"/>
            <a:ext cx="5505446" cy="5475646"/>
          </a:xfrm>
          <a:prstGeom prst="rect">
            <a:avLst/>
          </a:prstGeom>
          <a:noFill/>
          <a:ln w="12701" cap="flat">
            <a:solidFill>
              <a:srgbClr val="ED7D3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4" name="Picture 4" descr="Wood human figure">
            <a:extLst>
              <a:ext uri="{FF2B5EF4-FFF2-40B4-BE49-F238E27FC236}">
                <a16:creationId xmlns:a16="http://schemas.microsoft.com/office/drawing/2014/main" id="{367383E9-CDB8-0E75-81DD-90DFF8D549F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3298" b="9091"/>
          <a:stretch>
            <a:fillRect/>
          </a:stretch>
        </p:blipFill>
        <p:spPr>
          <a:xfrm>
            <a:off x="6583771" y="1475521"/>
            <a:ext cx="4806122" cy="380229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5" descr="Download Blockbuster LLC (Blockbuster Entertainment, Inc.) Logo in SVG ...">
            <a:extLst>
              <a:ext uri="{FF2B5EF4-FFF2-40B4-BE49-F238E27FC236}">
                <a16:creationId xmlns:a16="http://schemas.microsoft.com/office/drawing/2014/main" id="{F396E827-DC49-016E-726C-0CCDE5A83B9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835514" y="1843787"/>
            <a:ext cx="2610694" cy="153288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TextBox 6">
            <a:extLst>
              <a:ext uri="{FF2B5EF4-FFF2-40B4-BE49-F238E27FC236}">
                <a16:creationId xmlns:a16="http://schemas.microsoft.com/office/drawing/2014/main" id="{0AC2F385-BEE3-F84D-51E8-9EEDE868AEBF}"/>
              </a:ext>
            </a:extLst>
          </p:cNvPr>
          <p:cNvSpPr txBox="1"/>
          <p:nvPr/>
        </p:nvSpPr>
        <p:spPr>
          <a:xfrm>
            <a:off x="9427500" y="6371255"/>
            <a:ext cx="3924787" cy="27699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Blockbuster Logo (Anantharam, 2020)</a:t>
            </a:r>
            <a:endParaRPr lang="en-GB" sz="12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00A00F0F-B1D8-5E02-9867-DC4800D1CB53}"/>
              </a:ext>
            </a:extLst>
          </p:cNvPr>
          <p:cNvSpPr txBox="1"/>
          <p:nvPr/>
        </p:nvSpPr>
        <p:spPr>
          <a:xfrm>
            <a:off x="1049310" y="3376668"/>
            <a:ext cx="3590775" cy="310853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It was a</a:t>
            </a:r>
            <a:r>
              <a:rPr lang="en-US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 well-established organisation for decades on the UK high streets.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Prime example of how organisation’s can fail by not using innovation to their advantage.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45A1FFDF-FC10-44B6-A11E-62F6A2DC3E33}"/>
              </a:ext>
            </a:extLst>
          </p:cNvPr>
          <p:cNvSpPr/>
          <p:nvPr/>
        </p:nvSpPr>
        <p:spPr>
          <a:xfrm>
            <a:off x="413098" y="1082311"/>
            <a:ext cx="5262125" cy="175432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Organisation Chose and Why?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iagram 9">
            <a:extLst>
              <a:ext uri="{FF2B5EF4-FFF2-40B4-BE49-F238E27FC236}">
                <a16:creationId xmlns:a16="http://schemas.microsoft.com/office/drawing/2014/main" id="{4ECF185A-D9DA-EED2-61BA-2E71D34E0A7A}"/>
              </a:ext>
            </a:extLst>
          </p:cNvPr>
          <p:cNvGrpSpPr/>
          <p:nvPr/>
        </p:nvGrpSpPr>
        <p:grpSpPr>
          <a:xfrm>
            <a:off x="835194" y="2979197"/>
            <a:ext cx="10521608" cy="1689619"/>
            <a:chOff x="835194" y="2979197"/>
            <a:chExt cx="10521608" cy="1689619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824F7E22-2A61-61F4-12A3-03B650A25FD8}"/>
                </a:ext>
              </a:extLst>
            </p:cNvPr>
            <p:cNvSpPr/>
            <p:nvPr/>
          </p:nvSpPr>
          <p:spPr>
            <a:xfrm>
              <a:off x="835194" y="2979197"/>
              <a:ext cx="1689619" cy="16896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89620"/>
                <a:gd name="f7" fmla="val 844810"/>
                <a:gd name="f8" fmla="val 378234"/>
                <a:gd name="f9" fmla="val 1311386"/>
                <a:gd name="f10" fmla="+- 0 0 -90"/>
                <a:gd name="f11" fmla="*/ f3 1 1689620"/>
                <a:gd name="f12" fmla="*/ f4 1 1689620"/>
                <a:gd name="f13" fmla="+- f6 0 f5"/>
                <a:gd name="f14" fmla="*/ f10 f0 1"/>
                <a:gd name="f15" fmla="*/ f13 1 1689620"/>
                <a:gd name="f16" fmla="*/ 0 f13 1"/>
                <a:gd name="f17" fmla="*/ 844810 f13 1"/>
                <a:gd name="f18" fmla="*/ 1689620 f13 1"/>
                <a:gd name="f19" fmla="*/ f14 1 f2"/>
                <a:gd name="f20" fmla="*/ f16 1 1689620"/>
                <a:gd name="f21" fmla="*/ f17 1 1689620"/>
                <a:gd name="f22" fmla="*/ f18 1 1689620"/>
                <a:gd name="f23" fmla="*/ f5 1 f15"/>
                <a:gd name="f24" fmla="*/ f6 1 f15"/>
                <a:gd name="f25" fmla="+- f19 0 f1"/>
                <a:gd name="f26" fmla="*/ f20 1 f15"/>
                <a:gd name="f27" fmla="*/ f21 1 f15"/>
                <a:gd name="f28" fmla="*/ f22 1 f15"/>
                <a:gd name="f29" fmla="*/ f23 f11 1"/>
                <a:gd name="f30" fmla="*/ f24 f11 1"/>
                <a:gd name="f31" fmla="*/ f24 f12 1"/>
                <a:gd name="f32" fmla="*/ f23 f12 1"/>
                <a:gd name="f33" fmla="*/ f26 f11 1"/>
                <a:gd name="f34" fmla="*/ f27 f12 1"/>
                <a:gd name="f35" fmla="*/ f27 f11 1"/>
                <a:gd name="f36" fmla="*/ f26 f12 1"/>
                <a:gd name="f37" fmla="*/ f28 f11 1"/>
                <a:gd name="f38" fmla="*/ f28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33" y="f34"/>
                </a:cxn>
                <a:cxn ang="f25">
                  <a:pos x="f35" y="f36"/>
                </a:cxn>
                <a:cxn ang="f25">
                  <a:pos x="f37" y="f34"/>
                </a:cxn>
                <a:cxn ang="f25">
                  <a:pos x="f35" y="f38"/>
                </a:cxn>
                <a:cxn ang="f25">
                  <a:pos x="f33" y="f34"/>
                </a:cxn>
              </a:cxnLst>
              <a:rect l="f29" t="f32" r="f30" b="f31"/>
              <a:pathLst>
                <a:path w="1689620" h="1689620">
                  <a:moveTo>
                    <a:pt x="f5" y="f7"/>
                  </a:moveTo>
                  <a:cubicBezTo>
                    <a:pt x="f5" y="f8"/>
                    <a:pt x="f8" y="f5"/>
                    <a:pt x="f7" y="f5"/>
                  </a:cubicBezTo>
                  <a:cubicBezTo>
                    <a:pt x="f9" y="f5"/>
                    <a:pt x="f6" y="f8"/>
                    <a:pt x="f6" y="f7"/>
                  </a:cubicBezTo>
                  <a:cubicBezTo>
                    <a:pt x="f6" y="f9"/>
                    <a:pt x="f9" y="f6"/>
                    <a:pt x="f7" y="f6"/>
                  </a:cubicBezTo>
                  <a:cubicBezTo>
                    <a:pt x="f8" y="f6"/>
                    <a:pt x="f5" y="f9"/>
                    <a:pt x="f5" y="f7"/>
                  </a:cubicBezTo>
                  <a:close/>
                </a:path>
              </a:pathLst>
            </a:custGeom>
            <a:gradFill>
              <a:gsLst>
                <a:gs pos="0">
                  <a:srgbClr val="F18C55"/>
                </a:gs>
                <a:gs pos="100000">
                  <a:srgbClr val="F67B28"/>
                </a:gs>
              </a:gsLst>
              <a:lin ang="5400000"/>
            </a:gradFill>
            <a:ln cap="flat">
              <a:noFill/>
              <a:prstDash val="solid"/>
            </a:ln>
            <a:effectLst>
              <a:outerShdw dist="19046" dir="5400000" algn="tl">
                <a:srgbClr val="000000">
                  <a:alpha val="63000"/>
                </a:srgbClr>
              </a:outerShdw>
            </a:effectLst>
          </p:spPr>
          <p:txBody>
            <a:bodyPr vert="horz" wrap="square" lIns="267754" tIns="267754" rIns="267754" bIns="267754" anchor="ctr" anchorCtr="1" compatLnSpc="1">
              <a:noAutofit/>
            </a:bodyPr>
            <a:lstStyle/>
            <a:p>
              <a:pPr marL="0" marR="0" lvl="0" indent="0" algn="ctr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6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Failure to keep up with emerging trends</a:t>
              </a:r>
              <a:endPara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0031DD1B-F89F-6F31-01DA-855403932C6B}"/>
                </a:ext>
              </a:extLst>
            </p:cNvPr>
            <p:cNvSpPr/>
            <p:nvPr/>
          </p:nvSpPr>
          <p:spPr>
            <a:xfrm>
              <a:off x="2662010" y="3334021"/>
              <a:ext cx="979980" cy="979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9979"/>
                <a:gd name="f7" fmla="val 129896"/>
                <a:gd name="f8" fmla="val 374744"/>
                <a:gd name="f9" fmla="val 605235"/>
                <a:gd name="f10" fmla="val 850083"/>
                <a:gd name="f11" fmla="+- 0 0 -90"/>
                <a:gd name="f12" fmla="*/ f3 1 979979"/>
                <a:gd name="f13" fmla="*/ f4 1 979979"/>
                <a:gd name="f14" fmla="+- f6 0 f5"/>
                <a:gd name="f15" fmla="*/ f11 f0 1"/>
                <a:gd name="f16" fmla="*/ f14 1 979979"/>
                <a:gd name="f17" fmla="*/ 129896 f14 1"/>
                <a:gd name="f18" fmla="*/ 374744 f14 1"/>
                <a:gd name="f19" fmla="*/ 605235 f14 1"/>
                <a:gd name="f20" fmla="*/ 850083 f14 1"/>
                <a:gd name="f21" fmla="*/ f15 1 f2"/>
                <a:gd name="f22" fmla="*/ f17 1 979979"/>
                <a:gd name="f23" fmla="*/ f18 1 979979"/>
                <a:gd name="f24" fmla="*/ f19 1 979979"/>
                <a:gd name="f25" fmla="*/ f20 1 979979"/>
                <a:gd name="f26" fmla="*/ f5 1 f16"/>
                <a:gd name="f27" fmla="*/ f6 1 f16"/>
                <a:gd name="f28" fmla="+- f21 0 f1"/>
                <a:gd name="f29" fmla="*/ f22 1 f16"/>
                <a:gd name="f30" fmla="*/ f23 1 f16"/>
                <a:gd name="f31" fmla="*/ f24 1 f16"/>
                <a:gd name="f32" fmla="*/ f25 1 f16"/>
                <a:gd name="f33" fmla="*/ f26 f12 1"/>
                <a:gd name="f34" fmla="*/ f27 f12 1"/>
                <a:gd name="f35" fmla="*/ f27 f13 1"/>
                <a:gd name="f36" fmla="*/ f26 f13 1"/>
                <a:gd name="f37" fmla="*/ f29 f12 1"/>
                <a:gd name="f38" fmla="*/ f30 f13 1"/>
                <a:gd name="f39" fmla="*/ f30 f12 1"/>
                <a:gd name="f40" fmla="*/ f29 f13 1"/>
                <a:gd name="f41" fmla="*/ f31 f12 1"/>
                <a:gd name="f42" fmla="*/ f32 f12 1"/>
                <a:gd name="f43" fmla="*/ f31 f13 1"/>
                <a:gd name="f44" fmla="*/ f32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37" y="f38"/>
                </a:cxn>
                <a:cxn ang="f28">
                  <a:pos x="f39" y="f38"/>
                </a:cxn>
                <a:cxn ang="f28">
                  <a:pos x="f39" y="f40"/>
                </a:cxn>
                <a:cxn ang="f28">
                  <a:pos x="f41" y="f40"/>
                </a:cxn>
                <a:cxn ang="f28">
                  <a:pos x="f41" y="f38"/>
                </a:cxn>
                <a:cxn ang="f28">
                  <a:pos x="f42" y="f38"/>
                </a:cxn>
                <a:cxn ang="f28">
                  <a:pos x="f42" y="f43"/>
                </a:cxn>
                <a:cxn ang="f28">
                  <a:pos x="f41" y="f43"/>
                </a:cxn>
                <a:cxn ang="f28">
                  <a:pos x="f41" y="f44"/>
                </a:cxn>
                <a:cxn ang="f28">
                  <a:pos x="f39" y="f44"/>
                </a:cxn>
                <a:cxn ang="f28">
                  <a:pos x="f39" y="f43"/>
                </a:cxn>
                <a:cxn ang="f28">
                  <a:pos x="f37" y="f43"/>
                </a:cxn>
                <a:cxn ang="f28">
                  <a:pos x="f37" y="f38"/>
                </a:cxn>
              </a:cxnLst>
              <a:rect l="f33" t="f36" r="f34" b="f35"/>
              <a:pathLst>
                <a:path w="979979" h="979979">
                  <a:moveTo>
                    <a:pt x="f7" y="f8"/>
                  </a:moveTo>
                  <a:lnTo>
                    <a:pt x="f8" y="f8"/>
                  </a:lnTo>
                  <a:lnTo>
                    <a:pt x="f8" y="f7"/>
                  </a:lnTo>
                  <a:lnTo>
                    <a:pt x="f9" y="f7"/>
                  </a:lnTo>
                  <a:lnTo>
                    <a:pt x="f9" y="f8"/>
                  </a:lnTo>
                  <a:lnTo>
                    <a:pt x="f10" y="f8"/>
                  </a:lnTo>
                  <a:lnTo>
                    <a:pt x="f10" y="f9"/>
                  </a:lnTo>
                  <a:lnTo>
                    <a:pt x="f9" y="f9"/>
                  </a:lnTo>
                  <a:lnTo>
                    <a:pt x="f9" y="f10"/>
                  </a:lnTo>
                  <a:lnTo>
                    <a:pt x="f8" y="f10"/>
                  </a:lnTo>
                  <a:lnTo>
                    <a:pt x="f8" y="f9"/>
                  </a:lnTo>
                  <a:lnTo>
                    <a:pt x="f7" y="f9"/>
                  </a:lnTo>
                  <a:lnTo>
                    <a:pt x="f7" y="f8"/>
                  </a:lnTo>
                  <a:close/>
                </a:path>
              </a:pathLst>
            </a:custGeom>
            <a:gradFill>
              <a:gsLst>
                <a:gs pos="0">
                  <a:srgbClr val="F18C55"/>
                </a:gs>
                <a:gs pos="100000">
                  <a:srgbClr val="F67B28"/>
                </a:gs>
              </a:gsLst>
              <a:lin ang="5400000"/>
            </a:gradFill>
            <a:ln cap="flat">
              <a:noFill/>
              <a:prstDash val="solid"/>
            </a:ln>
            <a:effectLst>
              <a:outerShdw dist="19046" dir="5400000" algn="tl">
                <a:srgbClr val="000000">
                  <a:alpha val="63000"/>
                </a:srgbClr>
              </a:outerShdw>
            </a:effectLst>
          </p:spPr>
          <p:txBody>
            <a:bodyPr vert="horz" wrap="square" lIns="129899" tIns="374748" rIns="129899" bIns="374748" anchor="ctr" anchorCtr="1" compatLnSpc="1">
              <a:noAutofit/>
            </a:bodyPr>
            <a:lstStyle/>
            <a:p>
              <a:pPr marL="0" marR="0" lvl="0" indent="0" algn="ctr" defTabSz="57784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3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CF802988-4789-AEE7-F328-C08B2134CC92}"/>
                </a:ext>
              </a:extLst>
            </p:cNvPr>
            <p:cNvSpPr/>
            <p:nvPr/>
          </p:nvSpPr>
          <p:spPr>
            <a:xfrm>
              <a:off x="3779187" y="2979197"/>
              <a:ext cx="1689619" cy="16896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89620"/>
                <a:gd name="f7" fmla="val 844810"/>
                <a:gd name="f8" fmla="val 378234"/>
                <a:gd name="f9" fmla="val 1311386"/>
                <a:gd name="f10" fmla="+- 0 0 -90"/>
                <a:gd name="f11" fmla="*/ f3 1 1689620"/>
                <a:gd name="f12" fmla="*/ f4 1 1689620"/>
                <a:gd name="f13" fmla="+- f6 0 f5"/>
                <a:gd name="f14" fmla="*/ f10 f0 1"/>
                <a:gd name="f15" fmla="*/ f13 1 1689620"/>
                <a:gd name="f16" fmla="*/ 0 f13 1"/>
                <a:gd name="f17" fmla="*/ 844810 f13 1"/>
                <a:gd name="f18" fmla="*/ 1689620 f13 1"/>
                <a:gd name="f19" fmla="*/ f14 1 f2"/>
                <a:gd name="f20" fmla="*/ f16 1 1689620"/>
                <a:gd name="f21" fmla="*/ f17 1 1689620"/>
                <a:gd name="f22" fmla="*/ f18 1 1689620"/>
                <a:gd name="f23" fmla="*/ f5 1 f15"/>
                <a:gd name="f24" fmla="*/ f6 1 f15"/>
                <a:gd name="f25" fmla="+- f19 0 f1"/>
                <a:gd name="f26" fmla="*/ f20 1 f15"/>
                <a:gd name="f27" fmla="*/ f21 1 f15"/>
                <a:gd name="f28" fmla="*/ f22 1 f15"/>
                <a:gd name="f29" fmla="*/ f23 f11 1"/>
                <a:gd name="f30" fmla="*/ f24 f11 1"/>
                <a:gd name="f31" fmla="*/ f24 f12 1"/>
                <a:gd name="f32" fmla="*/ f23 f12 1"/>
                <a:gd name="f33" fmla="*/ f26 f11 1"/>
                <a:gd name="f34" fmla="*/ f27 f12 1"/>
                <a:gd name="f35" fmla="*/ f27 f11 1"/>
                <a:gd name="f36" fmla="*/ f26 f12 1"/>
                <a:gd name="f37" fmla="*/ f28 f11 1"/>
                <a:gd name="f38" fmla="*/ f28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33" y="f34"/>
                </a:cxn>
                <a:cxn ang="f25">
                  <a:pos x="f35" y="f36"/>
                </a:cxn>
                <a:cxn ang="f25">
                  <a:pos x="f37" y="f34"/>
                </a:cxn>
                <a:cxn ang="f25">
                  <a:pos x="f35" y="f38"/>
                </a:cxn>
                <a:cxn ang="f25">
                  <a:pos x="f33" y="f34"/>
                </a:cxn>
              </a:cxnLst>
              <a:rect l="f29" t="f32" r="f30" b="f31"/>
              <a:pathLst>
                <a:path w="1689620" h="1689620">
                  <a:moveTo>
                    <a:pt x="f5" y="f7"/>
                  </a:moveTo>
                  <a:cubicBezTo>
                    <a:pt x="f5" y="f8"/>
                    <a:pt x="f8" y="f5"/>
                    <a:pt x="f7" y="f5"/>
                  </a:cubicBezTo>
                  <a:cubicBezTo>
                    <a:pt x="f9" y="f5"/>
                    <a:pt x="f6" y="f8"/>
                    <a:pt x="f6" y="f7"/>
                  </a:cubicBezTo>
                  <a:cubicBezTo>
                    <a:pt x="f6" y="f9"/>
                    <a:pt x="f9" y="f6"/>
                    <a:pt x="f7" y="f6"/>
                  </a:cubicBezTo>
                  <a:cubicBezTo>
                    <a:pt x="f8" y="f6"/>
                    <a:pt x="f5" y="f9"/>
                    <a:pt x="f5" y="f7"/>
                  </a:cubicBezTo>
                  <a:close/>
                </a:path>
              </a:pathLst>
            </a:custGeom>
            <a:gradFill>
              <a:gsLst>
                <a:gs pos="0">
                  <a:srgbClr val="AFAFAF"/>
                </a:gs>
                <a:gs pos="100000">
                  <a:srgbClr val="A5A5A5"/>
                </a:gs>
              </a:gsLst>
              <a:lin ang="5400000"/>
            </a:gradFill>
            <a:ln cap="flat">
              <a:noFill/>
              <a:prstDash val="solid"/>
            </a:ln>
            <a:effectLst>
              <a:outerShdw dist="19046" dir="5400000" algn="tl">
                <a:srgbClr val="000000">
                  <a:alpha val="63000"/>
                </a:srgbClr>
              </a:outerShdw>
            </a:effectLst>
          </p:spPr>
          <p:txBody>
            <a:bodyPr vert="horz" wrap="square" lIns="267754" tIns="267754" rIns="267754" bIns="267754" anchor="ctr" anchorCtr="1" compatLnSpc="1">
              <a:noAutofit/>
            </a:bodyPr>
            <a:lstStyle/>
            <a:p>
              <a:pPr marL="0" marR="0" lvl="0" indent="0" algn="ctr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6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  <a:p>
              <a:pPr marL="0" marR="0" lvl="0" indent="0" algn="ctr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6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Failure to </a:t>
              </a:r>
              <a:r>
                <a:rPr lang="en-US" sz="16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</a:rPr>
                <a:t>see a competitor /threat</a:t>
              </a:r>
              <a:endPara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  <a:p>
              <a:pPr marL="0" marR="0" lvl="0" indent="0" algn="ctr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08AE0C85-30DF-4CB5-F25F-19433F05B84D}"/>
                </a:ext>
              </a:extLst>
            </p:cNvPr>
            <p:cNvSpPr/>
            <p:nvPr/>
          </p:nvSpPr>
          <p:spPr>
            <a:xfrm>
              <a:off x="5606012" y="3334021"/>
              <a:ext cx="979980" cy="979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9979"/>
                <a:gd name="f7" fmla="val 129896"/>
                <a:gd name="f8" fmla="val 374744"/>
                <a:gd name="f9" fmla="val 605235"/>
                <a:gd name="f10" fmla="val 850083"/>
                <a:gd name="f11" fmla="+- 0 0 -90"/>
                <a:gd name="f12" fmla="*/ f3 1 979979"/>
                <a:gd name="f13" fmla="*/ f4 1 979979"/>
                <a:gd name="f14" fmla="+- f6 0 f5"/>
                <a:gd name="f15" fmla="*/ f11 f0 1"/>
                <a:gd name="f16" fmla="*/ f14 1 979979"/>
                <a:gd name="f17" fmla="*/ 129896 f14 1"/>
                <a:gd name="f18" fmla="*/ 374744 f14 1"/>
                <a:gd name="f19" fmla="*/ 605235 f14 1"/>
                <a:gd name="f20" fmla="*/ 850083 f14 1"/>
                <a:gd name="f21" fmla="*/ f15 1 f2"/>
                <a:gd name="f22" fmla="*/ f17 1 979979"/>
                <a:gd name="f23" fmla="*/ f18 1 979979"/>
                <a:gd name="f24" fmla="*/ f19 1 979979"/>
                <a:gd name="f25" fmla="*/ f20 1 979979"/>
                <a:gd name="f26" fmla="*/ f5 1 f16"/>
                <a:gd name="f27" fmla="*/ f6 1 f16"/>
                <a:gd name="f28" fmla="+- f21 0 f1"/>
                <a:gd name="f29" fmla="*/ f22 1 f16"/>
                <a:gd name="f30" fmla="*/ f23 1 f16"/>
                <a:gd name="f31" fmla="*/ f24 1 f16"/>
                <a:gd name="f32" fmla="*/ f25 1 f16"/>
                <a:gd name="f33" fmla="*/ f26 f12 1"/>
                <a:gd name="f34" fmla="*/ f27 f12 1"/>
                <a:gd name="f35" fmla="*/ f27 f13 1"/>
                <a:gd name="f36" fmla="*/ f26 f13 1"/>
                <a:gd name="f37" fmla="*/ f29 f12 1"/>
                <a:gd name="f38" fmla="*/ f30 f13 1"/>
                <a:gd name="f39" fmla="*/ f30 f12 1"/>
                <a:gd name="f40" fmla="*/ f29 f13 1"/>
                <a:gd name="f41" fmla="*/ f31 f12 1"/>
                <a:gd name="f42" fmla="*/ f32 f12 1"/>
                <a:gd name="f43" fmla="*/ f31 f13 1"/>
                <a:gd name="f44" fmla="*/ f32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37" y="f38"/>
                </a:cxn>
                <a:cxn ang="f28">
                  <a:pos x="f39" y="f38"/>
                </a:cxn>
                <a:cxn ang="f28">
                  <a:pos x="f39" y="f40"/>
                </a:cxn>
                <a:cxn ang="f28">
                  <a:pos x="f41" y="f40"/>
                </a:cxn>
                <a:cxn ang="f28">
                  <a:pos x="f41" y="f38"/>
                </a:cxn>
                <a:cxn ang="f28">
                  <a:pos x="f42" y="f38"/>
                </a:cxn>
                <a:cxn ang="f28">
                  <a:pos x="f42" y="f43"/>
                </a:cxn>
                <a:cxn ang="f28">
                  <a:pos x="f41" y="f43"/>
                </a:cxn>
                <a:cxn ang="f28">
                  <a:pos x="f41" y="f44"/>
                </a:cxn>
                <a:cxn ang="f28">
                  <a:pos x="f39" y="f44"/>
                </a:cxn>
                <a:cxn ang="f28">
                  <a:pos x="f39" y="f43"/>
                </a:cxn>
                <a:cxn ang="f28">
                  <a:pos x="f37" y="f43"/>
                </a:cxn>
                <a:cxn ang="f28">
                  <a:pos x="f37" y="f38"/>
                </a:cxn>
              </a:cxnLst>
              <a:rect l="f33" t="f36" r="f34" b="f35"/>
              <a:pathLst>
                <a:path w="979979" h="979979">
                  <a:moveTo>
                    <a:pt x="f7" y="f8"/>
                  </a:moveTo>
                  <a:lnTo>
                    <a:pt x="f8" y="f8"/>
                  </a:lnTo>
                  <a:lnTo>
                    <a:pt x="f8" y="f7"/>
                  </a:lnTo>
                  <a:lnTo>
                    <a:pt x="f9" y="f7"/>
                  </a:lnTo>
                  <a:lnTo>
                    <a:pt x="f9" y="f8"/>
                  </a:lnTo>
                  <a:lnTo>
                    <a:pt x="f10" y="f8"/>
                  </a:lnTo>
                  <a:lnTo>
                    <a:pt x="f10" y="f9"/>
                  </a:lnTo>
                  <a:lnTo>
                    <a:pt x="f9" y="f9"/>
                  </a:lnTo>
                  <a:lnTo>
                    <a:pt x="f9" y="f10"/>
                  </a:lnTo>
                  <a:lnTo>
                    <a:pt x="f8" y="f10"/>
                  </a:lnTo>
                  <a:lnTo>
                    <a:pt x="f8" y="f9"/>
                  </a:lnTo>
                  <a:lnTo>
                    <a:pt x="f7" y="f9"/>
                  </a:lnTo>
                  <a:lnTo>
                    <a:pt x="f7" y="f8"/>
                  </a:lnTo>
                  <a:close/>
                </a:path>
              </a:pathLst>
            </a:custGeom>
            <a:gradFill>
              <a:gsLst>
                <a:gs pos="0">
                  <a:srgbClr val="AFAFAF"/>
                </a:gs>
                <a:gs pos="100000">
                  <a:srgbClr val="A5A5A5"/>
                </a:gs>
              </a:gsLst>
              <a:lin ang="5400000"/>
            </a:gradFill>
            <a:ln cap="flat">
              <a:noFill/>
              <a:prstDash val="solid"/>
            </a:ln>
            <a:effectLst>
              <a:outerShdw dist="19046" dir="5400000" algn="tl">
                <a:srgbClr val="000000">
                  <a:alpha val="63000"/>
                </a:srgbClr>
              </a:outerShdw>
            </a:effectLst>
          </p:spPr>
          <p:txBody>
            <a:bodyPr vert="horz" wrap="square" lIns="129899" tIns="374748" rIns="129899" bIns="374748" anchor="ctr" anchorCtr="1" compatLnSpc="1">
              <a:noAutofit/>
            </a:bodyPr>
            <a:lstStyle/>
            <a:p>
              <a:pPr marL="0" marR="0" lvl="0" indent="0" algn="ctr" defTabSz="57784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3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2DBAE4B3-18D6-E37C-F8E0-FA5369ECCB17}"/>
                </a:ext>
              </a:extLst>
            </p:cNvPr>
            <p:cNvSpPr/>
            <p:nvPr/>
          </p:nvSpPr>
          <p:spPr>
            <a:xfrm>
              <a:off x="6723190" y="2979197"/>
              <a:ext cx="1689619" cy="16896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89620"/>
                <a:gd name="f7" fmla="val 844810"/>
                <a:gd name="f8" fmla="val 378234"/>
                <a:gd name="f9" fmla="val 1311386"/>
                <a:gd name="f10" fmla="+- 0 0 -90"/>
                <a:gd name="f11" fmla="*/ f3 1 1689620"/>
                <a:gd name="f12" fmla="*/ f4 1 1689620"/>
                <a:gd name="f13" fmla="+- f6 0 f5"/>
                <a:gd name="f14" fmla="*/ f10 f0 1"/>
                <a:gd name="f15" fmla="*/ f13 1 1689620"/>
                <a:gd name="f16" fmla="*/ 0 f13 1"/>
                <a:gd name="f17" fmla="*/ 844810 f13 1"/>
                <a:gd name="f18" fmla="*/ 1689620 f13 1"/>
                <a:gd name="f19" fmla="*/ f14 1 f2"/>
                <a:gd name="f20" fmla="*/ f16 1 1689620"/>
                <a:gd name="f21" fmla="*/ f17 1 1689620"/>
                <a:gd name="f22" fmla="*/ f18 1 1689620"/>
                <a:gd name="f23" fmla="*/ f5 1 f15"/>
                <a:gd name="f24" fmla="*/ f6 1 f15"/>
                <a:gd name="f25" fmla="+- f19 0 f1"/>
                <a:gd name="f26" fmla="*/ f20 1 f15"/>
                <a:gd name="f27" fmla="*/ f21 1 f15"/>
                <a:gd name="f28" fmla="*/ f22 1 f15"/>
                <a:gd name="f29" fmla="*/ f23 f11 1"/>
                <a:gd name="f30" fmla="*/ f24 f11 1"/>
                <a:gd name="f31" fmla="*/ f24 f12 1"/>
                <a:gd name="f32" fmla="*/ f23 f12 1"/>
                <a:gd name="f33" fmla="*/ f26 f11 1"/>
                <a:gd name="f34" fmla="*/ f27 f12 1"/>
                <a:gd name="f35" fmla="*/ f27 f11 1"/>
                <a:gd name="f36" fmla="*/ f26 f12 1"/>
                <a:gd name="f37" fmla="*/ f28 f11 1"/>
                <a:gd name="f38" fmla="*/ f28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33" y="f34"/>
                </a:cxn>
                <a:cxn ang="f25">
                  <a:pos x="f35" y="f36"/>
                </a:cxn>
                <a:cxn ang="f25">
                  <a:pos x="f37" y="f34"/>
                </a:cxn>
                <a:cxn ang="f25">
                  <a:pos x="f35" y="f38"/>
                </a:cxn>
                <a:cxn ang="f25">
                  <a:pos x="f33" y="f34"/>
                </a:cxn>
              </a:cxnLst>
              <a:rect l="f29" t="f32" r="f30" b="f31"/>
              <a:pathLst>
                <a:path w="1689620" h="1689620">
                  <a:moveTo>
                    <a:pt x="f5" y="f7"/>
                  </a:moveTo>
                  <a:cubicBezTo>
                    <a:pt x="f5" y="f8"/>
                    <a:pt x="f8" y="f5"/>
                    <a:pt x="f7" y="f5"/>
                  </a:cubicBezTo>
                  <a:cubicBezTo>
                    <a:pt x="f9" y="f5"/>
                    <a:pt x="f6" y="f8"/>
                    <a:pt x="f6" y="f7"/>
                  </a:cubicBezTo>
                  <a:cubicBezTo>
                    <a:pt x="f6" y="f9"/>
                    <a:pt x="f9" y="f6"/>
                    <a:pt x="f7" y="f6"/>
                  </a:cubicBezTo>
                  <a:cubicBezTo>
                    <a:pt x="f8" y="f6"/>
                    <a:pt x="f5" y="f9"/>
                    <a:pt x="f5" y="f7"/>
                  </a:cubicBezTo>
                  <a:close/>
                </a:path>
              </a:pathLst>
            </a:custGeom>
            <a:gradFill>
              <a:gsLst>
                <a:gs pos="0">
                  <a:srgbClr val="FFC746"/>
                </a:gs>
                <a:gs pos="100000">
                  <a:srgbClr val="FFC600"/>
                </a:gs>
              </a:gsLst>
              <a:lin ang="5400000"/>
            </a:gradFill>
            <a:ln cap="flat">
              <a:noFill/>
              <a:prstDash val="solid"/>
            </a:ln>
            <a:effectLst>
              <a:outerShdw dist="19046" dir="5400000" algn="tl">
                <a:srgbClr val="000000">
                  <a:alpha val="63000"/>
                </a:srgbClr>
              </a:outerShdw>
            </a:effectLst>
          </p:spPr>
          <p:txBody>
            <a:bodyPr vert="horz" wrap="square" lIns="267754" tIns="267754" rIns="267754" bIns="267754" anchor="ctr" anchorCtr="1" compatLnSpc="1">
              <a:noAutofit/>
            </a:bodyPr>
            <a:lstStyle/>
            <a:p>
              <a:pPr marL="0" marR="0" lvl="0" indent="0" algn="ctr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6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Failure to act in time</a:t>
              </a:r>
              <a:endPara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77DD4D24-A46B-6059-3F3F-489584007253}"/>
                </a:ext>
              </a:extLst>
            </p:cNvPr>
            <p:cNvSpPr/>
            <p:nvPr/>
          </p:nvSpPr>
          <p:spPr>
            <a:xfrm>
              <a:off x="8550005" y="3334021"/>
              <a:ext cx="979980" cy="979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9979"/>
                <a:gd name="f7" fmla="val 129896"/>
                <a:gd name="f8" fmla="val 201876"/>
                <a:gd name="f9" fmla="val 850083"/>
                <a:gd name="f10" fmla="val 432367"/>
                <a:gd name="f11" fmla="val 547612"/>
                <a:gd name="f12" fmla="val 778103"/>
                <a:gd name="f13" fmla="+- 0 0 -90"/>
                <a:gd name="f14" fmla="*/ f3 1 979979"/>
                <a:gd name="f15" fmla="*/ f4 1 979979"/>
                <a:gd name="f16" fmla="+- f6 0 f5"/>
                <a:gd name="f17" fmla="*/ f13 f0 1"/>
                <a:gd name="f18" fmla="*/ f16 1 979979"/>
                <a:gd name="f19" fmla="*/ 129896 f16 1"/>
                <a:gd name="f20" fmla="*/ 201876 f16 1"/>
                <a:gd name="f21" fmla="*/ 850083 f16 1"/>
                <a:gd name="f22" fmla="*/ 432367 f16 1"/>
                <a:gd name="f23" fmla="*/ 547612 f16 1"/>
                <a:gd name="f24" fmla="*/ 778103 f16 1"/>
                <a:gd name="f25" fmla="*/ f17 1 f2"/>
                <a:gd name="f26" fmla="*/ f19 1 979979"/>
                <a:gd name="f27" fmla="*/ f20 1 979979"/>
                <a:gd name="f28" fmla="*/ f21 1 979979"/>
                <a:gd name="f29" fmla="*/ f22 1 979979"/>
                <a:gd name="f30" fmla="*/ f23 1 979979"/>
                <a:gd name="f31" fmla="*/ f24 1 979979"/>
                <a:gd name="f32" fmla="*/ f5 1 f18"/>
                <a:gd name="f33" fmla="*/ f6 1 f18"/>
                <a:gd name="f34" fmla="+- f25 0 f1"/>
                <a:gd name="f35" fmla="*/ f26 1 f18"/>
                <a:gd name="f36" fmla="*/ f27 1 f18"/>
                <a:gd name="f37" fmla="*/ f28 1 f18"/>
                <a:gd name="f38" fmla="*/ f29 1 f18"/>
                <a:gd name="f39" fmla="*/ f30 1 f18"/>
                <a:gd name="f40" fmla="*/ f31 1 f18"/>
                <a:gd name="f41" fmla="*/ f32 f14 1"/>
                <a:gd name="f42" fmla="*/ f33 f14 1"/>
                <a:gd name="f43" fmla="*/ f33 f15 1"/>
                <a:gd name="f44" fmla="*/ f32 f15 1"/>
                <a:gd name="f45" fmla="*/ f35 f14 1"/>
                <a:gd name="f46" fmla="*/ f36 f15 1"/>
                <a:gd name="f47" fmla="*/ f37 f14 1"/>
                <a:gd name="f48" fmla="*/ f38 f15 1"/>
                <a:gd name="f49" fmla="*/ f39 f15 1"/>
                <a:gd name="f50" fmla="*/ f4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5" y="f46"/>
                </a:cxn>
                <a:cxn ang="f34">
                  <a:pos x="f47" y="f46"/>
                </a:cxn>
                <a:cxn ang="f34">
                  <a:pos x="f47" y="f48"/>
                </a:cxn>
                <a:cxn ang="f34">
                  <a:pos x="f45" y="f48"/>
                </a:cxn>
                <a:cxn ang="f34">
                  <a:pos x="f45" y="f46"/>
                </a:cxn>
                <a:cxn ang="f34">
                  <a:pos x="f45" y="f49"/>
                </a:cxn>
                <a:cxn ang="f34">
                  <a:pos x="f47" y="f49"/>
                </a:cxn>
                <a:cxn ang="f34">
                  <a:pos x="f47" y="f50"/>
                </a:cxn>
                <a:cxn ang="f34">
                  <a:pos x="f45" y="f50"/>
                </a:cxn>
                <a:cxn ang="f34">
                  <a:pos x="f45" y="f49"/>
                </a:cxn>
              </a:cxnLst>
              <a:rect l="f41" t="f44" r="f42" b="f43"/>
              <a:pathLst>
                <a:path w="979979" h="979979">
                  <a:moveTo>
                    <a:pt x="f7" y="f8"/>
                  </a:moveTo>
                  <a:lnTo>
                    <a:pt x="f9" y="f8"/>
                  </a:lnTo>
                  <a:lnTo>
                    <a:pt x="f9" y="f10"/>
                  </a:lnTo>
                  <a:lnTo>
                    <a:pt x="f7" y="f10"/>
                  </a:lnTo>
                  <a:lnTo>
                    <a:pt x="f7" y="f8"/>
                  </a:lnTo>
                  <a:close/>
                  <a:moveTo>
                    <a:pt x="f7" y="f11"/>
                  </a:moveTo>
                  <a:lnTo>
                    <a:pt x="f9" y="f11"/>
                  </a:lnTo>
                  <a:lnTo>
                    <a:pt x="f9" y="f12"/>
                  </a:lnTo>
                  <a:lnTo>
                    <a:pt x="f7" y="f12"/>
                  </a:lnTo>
                  <a:lnTo>
                    <a:pt x="f7" y="f11"/>
                  </a:lnTo>
                  <a:close/>
                </a:path>
              </a:pathLst>
            </a:custGeom>
            <a:gradFill>
              <a:gsLst>
                <a:gs pos="0">
                  <a:srgbClr val="FFC746"/>
                </a:gs>
                <a:gs pos="100000">
                  <a:srgbClr val="FFC600"/>
                </a:gs>
              </a:gsLst>
              <a:lin ang="5400000"/>
            </a:gradFill>
            <a:ln cap="flat">
              <a:noFill/>
              <a:prstDash val="solid"/>
            </a:ln>
            <a:effectLst>
              <a:outerShdw dist="19046" dir="5400000" algn="tl">
                <a:srgbClr val="000000">
                  <a:alpha val="63000"/>
                </a:srgbClr>
              </a:outerShdw>
            </a:effectLst>
          </p:spPr>
          <p:txBody>
            <a:bodyPr vert="horz" wrap="square" lIns="129899" tIns="201872" rIns="129899" bIns="201872" anchor="ctr" anchorCtr="1" compatLnSpc="1">
              <a:noAutofit/>
            </a:bodyPr>
            <a:lstStyle/>
            <a:p>
              <a:pPr marL="0" marR="0" lvl="0" indent="0" algn="ctr" defTabSz="57784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3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813238C0-6F56-4AFF-E325-CB1398BE8B46}"/>
                </a:ext>
              </a:extLst>
            </p:cNvPr>
            <p:cNvSpPr/>
            <p:nvPr/>
          </p:nvSpPr>
          <p:spPr>
            <a:xfrm>
              <a:off x="9667183" y="2979197"/>
              <a:ext cx="1689619" cy="16896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89620"/>
                <a:gd name="f7" fmla="val 844810"/>
                <a:gd name="f8" fmla="val 378234"/>
                <a:gd name="f9" fmla="val 1311386"/>
                <a:gd name="f10" fmla="+- 0 0 -90"/>
                <a:gd name="f11" fmla="*/ f3 1 1689620"/>
                <a:gd name="f12" fmla="*/ f4 1 1689620"/>
                <a:gd name="f13" fmla="+- f6 0 f5"/>
                <a:gd name="f14" fmla="*/ f10 f0 1"/>
                <a:gd name="f15" fmla="*/ f13 1 1689620"/>
                <a:gd name="f16" fmla="*/ 0 f13 1"/>
                <a:gd name="f17" fmla="*/ 844810 f13 1"/>
                <a:gd name="f18" fmla="*/ 1689620 f13 1"/>
                <a:gd name="f19" fmla="*/ f14 1 f2"/>
                <a:gd name="f20" fmla="*/ f16 1 1689620"/>
                <a:gd name="f21" fmla="*/ f17 1 1689620"/>
                <a:gd name="f22" fmla="*/ f18 1 1689620"/>
                <a:gd name="f23" fmla="*/ f5 1 f15"/>
                <a:gd name="f24" fmla="*/ f6 1 f15"/>
                <a:gd name="f25" fmla="+- f19 0 f1"/>
                <a:gd name="f26" fmla="*/ f20 1 f15"/>
                <a:gd name="f27" fmla="*/ f21 1 f15"/>
                <a:gd name="f28" fmla="*/ f22 1 f15"/>
                <a:gd name="f29" fmla="*/ f23 f11 1"/>
                <a:gd name="f30" fmla="*/ f24 f11 1"/>
                <a:gd name="f31" fmla="*/ f24 f12 1"/>
                <a:gd name="f32" fmla="*/ f23 f12 1"/>
                <a:gd name="f33" fmla="*/ f26 f11 1"/>
                <a:gd name="f34" fmla="*/ f27 f12 1"/>
                <a:gd name="f35" fmla="*/ f27 f11 1"/>
                <a:gd name="f36" fmla="*/ f26 f12 1"/>
                <a:gd name="f37" fmla="*/ f28 f11 1"/>
                <a:gd name="f38" fmla="*/ f28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33" y="f34"/>
                </a:cxn>
                <a:cxn ang="f25">
                  <a:pos x="f35" y="f36"/>
                </a:cxn>
                <a:cxn ang="f25">
                  <a:pos x="f37" y="f34"/>
                </a:cxn>
                <a:cxn ang="f25">
                  <a:pos x="f35" y="f38"/>
                </a:cxn>
                <a:cxn ang="f25">
                  <a:pos x="f33" y="f34"/>
                </a:cxn>
              </a:cxnLst>
              <a:rect l="f29" t="f32" r="f30" b="f31"/>
              <a:pathLst>
                <a:path w="1689620" h="1689620">
                  <a:moveTo>
                    <a:pt x="f5" y="f7"/>
                  </a:moveTo>
                  <a:cubicBezTo>
                    <a:pt x="f5" y="f8"/>
                    <a:pt x="f8" y="f5"/>
                    <a:pt x="f7" y="f5"/>
                  </a:cubicBezTo>
                  <a:cubicBezTo>
                    <a:pt x="f9" y="f5"/>
                    <a:pt x="f6" y="f8"/>
                    <a:pt x="f6" y="f7"/>
                  </a:cubicBezTo>
                  <a:cubicBezTo>
                    <a:pt x="f6" y="f9"/>
                    <a:pt x="f9" y="f6"/>
                    <a:pt x="f7" y="f6"/>
                  </a:cubicBezTo>
                  <a:cubicBezTo>
                    <a:pt x="f8" y="f6"/>
                    <a:pt x="f5" y="f9"/>
                    <a:pt x="f5" y="f7"/>
                  </a:cubicBezTo>
                  <a:close/>
                </a:path>
              </a:pathLst>
            </a:custGeom>
            <a:gradFill>
              <a:gsLst>
                <a:gs pos="0">
                  <a:srgbClr val="71A6DB"/>
                </a:gs>
                <a:gs pos="100000">
                  <a:srgbClr val="559BDB"/>
                </a:gs>
              </a:gsLst>
              <a:lin ang="5400000"/>
            </a:gradFill>
            <a:ln cap="flat">
              <a:noFill/>
              <a:prstDash val="solid"/>
            </a:ln>
            <a:effectLst>
              <a:outerShdw dist="19046" dir="5400000" algn="tl">
                <a:srgbClr val="000000">
                  <a:alpha val="63000"/>
                </a:srgbClr>
              </a:outerShdw>
            </a:effectLst>
          </p:spPr>
          <p:txBody>
            <a:bodyPr vert="horz" wrap="square" lIns="267754" tIns="267754" rIns="267754" bIns="267754" anchor="ctr" anchorCtr="1" compatLnSpc="1">
              <a:noAutofit/>
            </a:bodyPr>
            <a:lstStyle/>
            <a:p>
              <a:pPr marL="0" marR="0" lvl="0" indent="0" algn="ctr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6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Blockbuster’s demise</a:t>
              </a:r>
              <a:endPara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0" name="Rectangle 10">
            <a:extLst>
              <a:ext uri="{FF2B5EF4-FFF2-40B4-BE49-F238E27FC236}">
                <a16:creationId xmlns:a16="http://schemas.microsoft.com/office/drawing/2014/main" id="{E7BC23BC-730A-617E-7787-51BC67A504F0}"/>
              </a:ext>
            </a:extLst>
          </p:cNvPr>
          <p:cNvSpPr/>
          <p:nvPr/>
        </p:nvSpPr>
        <p:spPr>
          <a:xfrm>
            <a:off x="1087203" y="532793"/>
            <a:ext cx="9715106" cy="175432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Blockbuster’s Main Causes of Innovational Failure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53115F-1482-8ADA-D75B-C74581A998C4}"/>
              </a:ext>
            </a:extLst>
          </p:cNvPr>
          <p:cNvSpPr txBox="1"/>
          <p:nvPr/>
        </p:nvSpPr>
        <p:spPr>
          <a:xfrm>
            <a:off x="7689957" y="6325206"/>
            <a:ext cx="5006714" cy="27699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</a:rPr>
              <a:t>(Davis and Higgins, 2013; Freeman, 2012; Randall, 2010) </a:t>
            </a:r>
            <a:endParaRPr lang="en-GB" sz="12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B00F5FD5-3FFF-6EF1-2B29-F85DDFA280B5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EB29CB0C-079B-ACBF-EC0A-E029E1506FB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08" r="-1" b="-1"/>
          <a:stretch>
            <a:fillRect/>
          </a:stretch>
        </p:blipFill>
        <p:spPr>
          <a:xfrm>
            <a:off x="3523484" y="9"/>
            <a:ext cx="8668512" cy="68579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10">
            <a:extLst>
              <a:ext uri="{FF2B5EF4-FFF2-40B4-BE49-F238E27FC236}">
                <a16:creationId xmlns:a16="http://schemas.microsoft.com/office/drawing/2014/main" id="{D1A3BFAB-D85C-B978-8113-74DF73E3BAE2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9339206" cy="68580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64000"/>
                </a:srgbClr>
              </a:gs>
            </a:gsLst>
            <a:lin ang="10800000"/>
          </a:gra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BC903E73-18BA-BB98-82C3-43CF5BEE7DB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81029" y="4736052"/>
            <a:ext cx="4023360" cy="1208141"/>
          </a:xfrm>
        </p:spPr>
        <p:txBody>
          <a:bodyPr anchorCtr="0">
            <a:noAutofit/>
          </a:bodyPr>
          <a:lstStyle/>
          <a:p>
            <a:pPr marL="342900" lvl="0" indent="-342900" algn="l">
              <a:lnSpc>
                <a:spcPct val="80000"/>
              </a:lnSpc>
              <a:buChar char="•"/>
            </a:pPr>
            <a:r>
              <a:rPr lang="en-US" sz="2000">
                <a:solidFill>
                  <a:srgbClr val="FFFFFF"/>
                </a:solidFill>
              </a:rPr>
              <a:t>Case Studies based on Blockbuster</a:t>
            </a:r>
          </a:p>
          <a:p>
            <a:pPr marL="342900" lvl="0" indent="-342900" algn="l">
              <a:lnSpc>
                <a:spcPct val="80000"/>
              </a:lnSpc>
              <a:buChar char="•"/>
            </a:pPr>
            <a:r>
              <a:rPr lang="en-US" sz="2000">
                <a:solidFill>
                  <a:srgbClr val="FFFFFF"/>
                </a:solidFill>
              </a:rPr>
              <a:t>Academic sources related to business  innovation mainly Google Scholar</a:t>
            </a:r>
          </a:p>
          <a:p>
            <a:pPr marL="342900" lvl="0" indent="-342900" algn="l">
              <a:lnSpc>
                <a:spcPct val="80000"/>
              </a:lnSpc>
              <a:buChar char="•"/>
            </a:pPr>
            <a:r>
              <a:rPr lang="en-US" sz="2000">
                <a:solidFill>
                  <a:srgbClr val="FFFFFF"/>
                </a:solidFill>
              </a:rPr>
              <a:t>Online credible sources</a:t>
            </a:r>
            <a:endParaRPr lang="en-GB" sz="2000">
              <a:solidFill>
                <a:srgbClr val="FFFFFF"/>
              </a:solidFill>
            </a:endParaRPr>
          </a:p>
        </p:txBody>
      </p:sp>
      <p:sp>
        <p:nvSpPr>
          <p:cNvPr id="6" name="Rectangle 35">
            <a:extLst>
              <a:ext uri="{FF2B5EF4-FFF2-40B4-BE49-F238E27FC236}">
                <a16:creationId xmlns:a16="http://schemas.microsoft.com/office/drawing/2014/main" id="{8576BDD3-B2C0-7B2D-A255-2C6DBC153DCC}"/>
              </a:ext>
            </a:extLst>
          </p:cNvPr>
          <p:cNvSpPr>
            <a:spLocks noMove="1" noResize="1"/>
          </p:cNvSpPr>
          <p:nvPr/>
        </p:nvSpPr>
        <p:spPr>
          <a:xfrm rot="5400013">
            <a:off x="759921" y="346795"/>
            <a:ext cx="146304" cy="704088"/>
          </a:xfrm>
          <a:prstGeom prst="rect">
            <a:avLst/>
          </a:prstGeom>
          <a:solidFill>
            <a:srgbClr val="ED7D31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7" name="Rectangle 36">
            <a:extLst>
              <a:ext uri="{FF2B5EF4-FFF2-40B4-BE49-F238E27FC236}">
                <a16:creationId xmlns:a16="http://schemas.microsoft.com/office/drawing/2014/main" id="{89464664-46BC-2868-2F93-A6426F51F092}"/>
              </a:ext>
            </a:extLst>
          </p:cNvPr>
          <p:cNvSpPr>
            <a:spLocks noMove="1" noResize="1"/>
          </p:cNvSpPr>
          <p:nvPr/>
        </p:nvSpPr>
        <p:spPr>
          <a:xfrm>
            <a:off x="481029" y="4546918"/>
            <a:ext cx="3977639" cy="18288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B486FB43-A1E0-36E5-8DDB-0CCE293575C3}"/>
              </a:ext>
            </a:extLst>
          </p:cNvPr>
          <p:cNvSpPr/>
          <p:nvPr/>
        </p:nvSpPr>
        <p:spPr>
          <a:xfrm>
            <a:off x="0" y="1608402"/>
            <a:ext cx="6805531" cy="258531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External Research Used and Which Was Most Useful?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2">
            <a:extLst>
              <a:ext uri="{FF2B5EF4-FFF2-40B4-BE49-F238E27FC236}">
                <a16:creationId xmlns:a16="http://schemas.microsoft.com/office/drawing/2014/main" id="{25967EB0-6AC8-4F98-2F08-DA8B45CA78FA}"/>
              </a:ext>
            </a:extLst>
          </p:cNvPr>
          <p:cNvCxnSpPr>
            <a:cxnSpLocks noMove="1" noResize="1"/>
          </p:cNvCxnSpPr>
          <p:nvPr/>
        </p:nvCxnSpPr>
        <p:spPr>
          <a:xfrm flipH="1">
            <a:off x="1014142" y="5408575"/>
            <a:ext cx="3932030" cy="0"/>
          </a:xfrm>
          <a:prstGeom prst="straightConnector1">
            <a:avLst/>
          </a:prstGeom>
          <a:noFill/>
          <a:ln w="12701" cap="flat">
            <a:solidFill>
              <a:srgbClr val="ED7D31"/>
            </a:solidFill>
            <a:prstDash val="solid"/>
            <a:miter/>
          </a:ln>
        </p:spPr>
      </p:cxnSp>
      <p:cxnSp>
        <p:nvCxnSpPr>
          <p:cNvPr id="3" name="Straight Connector 10">
            <a:extLst>
              <a:ext uri="{FF2B5EF4-FFF2-40B4-BE49-F238E27FC236}">
                <a16:creationId xmlns:a16="http://schemas.microsoft.com/office/drawing/2014/main" id="{972638CA-F4A0-3F08-CA4E-A27BB40F2CA1}"/>
              </a:ext>
            </a:extLst>
          </p:cNvPr>
          <p:cNvCxnSpPr>
            <a:cxnSpLocks noMove="1" noResize="1"/>
          </p:cNvCxnSpPr>
          <p:nvPr/>
        </p:nvCxnSpPr>
        <p:spPr>
          <a:xfrm flipH="1">
            <a:off x="1014142" y="1450659"/>
            <a:ext cx="3932030" cy="0"/>
          </a:xfrm>
          <a:prstGeom prst="straightConnector1">
            <a:avLst/>
          </a:prstGeom>
          <a:noFill/>
          <a:ln w="12701" cap="flat">
            <a:solidFill>
              <a:srgbClr val="ED7D31"/>
            </a:solidFill>
            <a:prstDash val="solid"/>
            <a:miter/>
          </a:ln>
        </p:spPr>
      </p:cxnSp>
      <p:sp>
        <p:nvSpPr>
          <p:cNvPr id="4" name="Rectangle 8">
            <a:extLst>
              <a:ext uri="{FF2B5EF4-FFF2-40B4-BE49-F238E27FC236}">
                <a16:creationId xmlns:a16="http://schemas.microsoft.com/office/drawing/2014/main" id="{D718D856-F3CB-1B49-CF87-7F62848E640C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0D0D0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5" name="TextBox 3">
            <a:extLst>
              <a:ext uri="{FF2B5EF4-FFF2-40B4-BE49-F238E27FC236}">
                <a16:creationId xmlns:a16="http://schemas.microsoft.com/office/drawing/2014/main" id="{41FB0230-756B-B460-8135-B8DA524C3E29}"/>
              </a:ext>
            </a:extLst>
          </p:cNvPr>
          <p:cNvGrpSpPr/>
          <p:nvPr/>
        </p:nvGrpSpPr>
        <p:grpSpPr>
          <a:xfrm>
            <a:off x="1442621" y="118762"/>
            <a:ext cx="9347326" cy="5666079"/>
            <a:chOff x="1442621" y="118762"/>
            <a:chExt cx="9347326" cy="5666079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1303F912-9AB6-41F6-0236-1125FCA8AE1C}"/>
                </a:ext>
              </a:extLst>
            </p:cNvPr>
            <p:cNvSpPr/>
            <p:nvPr/>
          </p:nvSpPr>
          <p:spPr>
            <a:xfrm>
              <a:off x="4463158" y="118762"/>
              <a:ext cx="3083722" cy="26983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83718"/>
                <a:gd name="f7" fmla="val 2004417"/>
                <a:gd name="f8" fmla="val 770930"/>
                <a:gd name="f9" fmla="val 2312789"/>
                <a:gd name="f10" fmla="val 1541859"/>
                <a:gd name="f11" fmla="+- 0 0 -90"/>
                <a:gd name="f12" fmla="*/ f3 1 3083718"/>
                <a:gd name="f13" fmla="*/ f4 1 3083718"/>
                <a:gd name="f14" fmla="+- f6 0 f5"/>
                <a:gd name="f15" fmla="*/ f11 f0 1"/>
                <a:gd name="f16" fmla="*/ f14 1 3083718"/>
                <a:gd name="f17" fmla="*/ 0 f14 1"/>
                <a:gd name="f18" fmla="*/ 2004417 f14 1"/>
                <a:gd name="f19" fmla="*/ 770930 f14 1"/>
                <a:gd name="f20" fmla="*/ 2312789 f14 1"/>
                <a:gd name="f21" fmla="*/ 3083718 f14 1"/>
                <a:gd name="f22" fmla="*/ 1541859 f14 1"/>
                <a:gd name="f23" fmla="*/ f15 1 f2"/>
                <a:gd name="f24" fmla="*/ f17 1 3083718"/>
                <a:gd name="f25" fmla="*/ f18 1 3083718"/>
                <a:gd name="f26" fmla="*/ f19 1 3083718"/>
                <a:gd name="f27" fmla="*/ f20 1 3083718"/>
                <a:gd name="f28" fmla="*/ f21 1 3083718"/>
                <a:gd name="f29" fmla="*/ f22 1 3083718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3 f13 1"/>
                <a:gd name="f47" fmla="*/ f36 f12 1"/>
                <a:gd name="f48" fmla="*/ f37 f12 1"/>
                <a:gd name="f49" fmla="*/ f38 f12 1"/>
                <a:gd name="f50" fmla="*/ f37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4"/>
                </a:cxn>
                <a:cxn ang="f32">
                  <a:pos x="f45" y="f46"/>
                </a:cxn>
                <a:cxn ang="f32">
                  <a:pos x="f47" y="f46"/>
                </a:cxn>
                <a:cxn ang="f32">
                  <a:pos x="f47" y="f44"/>
                </a:cxn>
                <a:cxn ang="f32">
                  <a:pos x="f48" y="f44"/>
                </a:cxn>
                <a:cxn ang="f32">
                  <a:pos x="f49" y="f50"/>
                </a:cxn>
                <a:cxn ang="f32">
                  <a:pos x="f43" y="f44"/>
                </a:cxn>
              </a:cxnLst>
              <a:rect l="f39" t="f42" r="f40" b="f41"/>
              <a:pathLst>
                <a:path w="3083718" h="3083718">
                  <a:moveTo>
                    <a:pt x="f5" y="f7"/>
                  </a:moveTo>
                  <a:lnTo>
                    <a:pt x="f8" y="f7"/>
                  </a:lnTo>
                  <a:lnTo>
                    <a:pt x="f8" y="f5"/>
                  </a:lnTo>
                  <a:lnTo>
                    <a:pt x="f9" y="f5"/>
                  </a:lnTo>
                  <a:lnTo>
                    <a:pt x="f9" y="f7"/>
                  </a:lnTo>
                  <a:lnTo>
                    <a:pt x="f6" y="f7"/>
                  </a:lnTo>
                  <a:lnTo>
                    <a:pt x="f10" y="f6"/>
                  </a:lnTo>
                  <a:lnTo>
                    <a:pt x="f5" y="f7"/>
                  </a:lnTo>
                  <a:close/>
                </a:path>
              </a:pathLst>
            </a:custGeom>
            <a:solidFill>
              <a:srgbClr val="FFC000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898946" tIns="128016" rIns="898946" bIns="667667" anchor="ctr" anchorCtr="1" compatLnSpc="1">
              <a:noAutofit/>
            </a:bodyPr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8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Finding information on Blockbuster’s services</a:t>
              </a: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FBE9B82C-7361-18D8-0DC8-09E85116370D}"/>
                </a:ext>
              </a:extLst>
            </p:cNvPr>
            <p:cNvSpPr/>
            <p:nvPr/>
          </p:nvSpPr>
          <p:spPr>
            <a:xfrm rot="881232">
              <a:off x="7706225" y="2701119"/>
              <a:ext cx="3083722" cy="30837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83718"/>
                <a:gd name="f7" fmla="val 1079301"/>
                <a:gd name="f8" fmla="val 770930"/>
                <a:gd name="f9" fmla="val 2312789"/>
                <a:gd name="f10" fmla="val 1541859"/>
                <a:gd name="f11" fmla="+- 0 0 -90"/>
                <a:gd name="f12" fmla="*/ f3 1 3083718"/>
                <a:gd name="f13" fmla="*/ f4 1 3083718"/>
                <a:gd name="f14" fmla="+- f6 0 f5"/>
                <a:gd name="f15" fmla="*/ f11 f0 1"/>
                <a:gd name="f16" fmla="*/ f14 1 3083718"/>
                <a:gd name="f17" fmla="*/ 0 f14 1"/>
                <a:gd name="f18" fmla="*/ 2004417 f14 1"/>
                <a:gd name="f19" fmla="*/ 770930 f14 1"/>
                <a:gd name="f20" fmla="*/ 2312789 f14 1"/>
                <a:gd name="f21" fmla="*/ 3083718 f14 1"/>
                <a:gd name="f22" fmla="*/ 1541859 f14 1"/>
                <a:gd name="f23" fmla="*/ f15 1 f2"/>
                <a:gd name="f24" fmla="*/ f17 1 3083718"/>
                <a:gd name="f25" fmla="*/ f18 1 3083718"/>
                <a:gd name="f26" fmla="*/ f19 1 3083718"/>
                <a:gd name="f27" fmla="*/ f20 1 3083718"/>
                <a:gd name="f28" fmla="*/ f21 1 3083718"/>
                <a:gd name="f29" fmla="*/ f22 1 3083718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3 f13 1"/>
                <a:gd name="f47" fmla="*/ f36 f12 1"/>
                <a:gd name="f48" fmla="*/ f37 f12 1"/>
                <a:gd name="f49" fmla="*/ f38 f12 1"/>
                <a:gd name="f50" fmla="*/ f37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4"/>
                </a:cxn>
                <a:cxn ang="f32">
                  <a:pos x="f45" y="f46"/>
                </a:cxn>
                <a:cxn ang="f32">
                  <a:pos x="f47" y="f46"/>
                </a:cxn>
                <a:cxn ang="f32">
                  <a:pos x="f47" y="f44"/>
                </a:cxn>
                <a:cxn ang="f32">
                  <a:pos x="f48" y="f44"/>
                </a:cxn>
                <a:cxn ang="f32">
                  <a:pos x="f49" y="f50"/>
                </a:cxn>
                <a:cxn ang="f32">
                  <a:pos x="f43" y="f44"/>
                </a:cxn>
              </a:cxnLst>
              <a:rect l="f39" t="f42" r="f40" b="f41"/>
              <a:pathLst>
                <a:path w="3083718" h="3083718">
                  <a:moveTo>
                    <a:pt x="f7" y="f5"/>
                  </a:moveTo>
                  <a:lnTo>
                    <a:pt x="f7" y="f8"/>
                  </a:lnTo>
                  <a:lnTo>
                    <a:pt x="f6" y="f8"/>
                  </a:lnTo>
                  <a:lnTo>
                    <a:pt x="f6" y="f9"/>
                  </a:lnTo>
                  <a:lnTo>
                    <a:pt x="f7" y="f9"/>
                  </a:lnTo>
                  <a:lnTo>
                    <a:pt x="f7" y="f6"/>
                  </a:lnTo>
                  <a:lnTo>
                    <a:pt x="f5" y="f10"/>
                  </a:lnTo>
                  <a:lnTo>
                    <a:pt x="f7" y="f5"/>
                  </a:lnTo>
                  <a:close/>
                </a:path>
              </a:pathLst>
            </a:custGeom>
            <a:solidFill>
              <a:srgbClr val="F4B183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667667" tIns="898946" rIns="128016" bIns="898946" anchor="ctr" anchorCtr="1" compatLnSpc="1">
              <a:noAutofit/>
            </a:bodyPr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8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Reading a lot of research to then find no relevance</a:t>
              </a: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B653F2EC-2190-07E9-4476-A5FB72937338}"/>
                </a:ext>
              </a:extLst>
            </p:cNvPr>
            <p:cNvSpPr/>
            <p:nvPr/>
          </p:nvSpPr>
          <p:spPr>
            <a:xfrm rot="20467725">
              <a:off x="1442621" y="2701119"/>
              <a:ext cx="3083722" cy="30837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83718"/>
                <a:gd name="f7" fmla="val 2004417"/>
                <a:gd name="f8" fmla="val 2312788"/>
                <a:gd name="f9" fmla="val 770929"/>
                <a:gd name="f10" fmla="val 1541859"/>
                <a:gd name="f11" fmla="+- 0 0 -90"/>
                <a:gd name="f12" fmla="*/ f3 1 3083718"/>
                <a:gd name="f13" fmla="*/ f4 1 3083718"/>
                <a:gd name="f14" fmla="+- f6 0 f5"/>
                <a:gd name="f15" fmla="*/ f11 f0 1"/>
                <a:gd name="f16" fmla="*/ f14 1 3083718"/>
                <a:gd name="f17" fmla="*/ 0 f14 1"/>
                <a:gd name="f18" fmla="*/ 2004417 f14 1"/>
                <a:gd name="f19" fmla="*/ 770930 f14 1"/>
                <a:gd name="f20" fmla="*/ 2312789 f14 1"/>
                <a:gd name="f21" fmla="*/ 3083718 f14 1"/>
                <a:gd name="f22" fmla="*/ 1541859 f14 1"/>
                <a:gd name="f23" fmla="*/ f15 1 f2"/>
                <a:gd name="f24" fmla="*/ f17 1 3083718"/>
                <a:gd name="f25" fmla="*/ f18 1 3083718"/>
                <a:gd name="f26" fmla="*/ f19 1 3083718"/>
                <a:gd name="f27" fmla="*/ f20 1 3083718"/>
                <a:gd name="f28" fmla="*/ f21 1 3083718"/>
                <a:gd name="f29" fmla="*/ f22 1 3083718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3 f13 1"/>
                <a:gd name="f47" fmla="*/ f36 f12 1"/>
                <a:gd name="f48" fmla="*/ f37 f12 1"/>
                <a:gd name="f49" fmla="*/ f38 f12 1"/>
                <a:gd name="f50" fmla="*/ f37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4"/>
                </a:cxn>
                <a:cxn ang="f32">
                  <a:pos x="f45" y="f46"/>
                </a:cxn>
                <a:cxn ang="f32">
                  <a:pos x="f47" y="f46"/>
                </a:cxn>
                <a:cxn ang="f32">
                  <a:pos x="f47" y="f44"/>
                </a:cxn>
                <a:cxn ang="f32">
                  <a:pos x="f48" y="f44"/>
                </a:cxn>
                <a:cxn ang="f32">
                  <a:pos x="f49" y="f50"/>
                </a:cxn>
                <a:cxn ang="f32">
                  <a:pos x="f43" y="f44"/>
                </a:cxn>
              </a:cxnLst>
              <a:rect l="f39" t="f42" r="f40" b="f41"/>
              <a:pathLst>
                <a:path w="3083718" h="3083718">
                  <a:moveTo>
                    <a:pt x="f7" y="f6"/>
                  </a:moveTo>
                  <a:lnTo>
                    <a:pt x="f7" y="f8"/>
                  </a:lnTo>
                  <a:lnTo>
                    <a:pt x="f5" y="f8"/>
                  </a:lnTo>
                  <a:lnTo>
                    <a:pt x="f5" y="f9"/>
                  </a:lnTo>
                  <a:lnTo>
                    <a:pt x="f7" y="f9"/>
                  </a:lnTo>
                  <a:lnTo>
                    <a:pt x="f7" y="f5"/>
                  </a:lnTo>
                  <a:lnTo>
                    <a:pt x="f6" y="f10"/>
                  </a:lnTo>
                  <a:lnTo>
                    <a:pt x="f7" y="f6"/>
                  </a:lnTo>
                  <a:close/>
                </a:path>
              </a:pathLst>
            </a:custGeom>
            <a:solidFill>
              <a:srgbClr val="C55A11"/>
            </a:solidFill>
            <a:ln w="12701" cap="flat">
              <a:solidFill>
                <a:srgbClr val="F4B183"/>
              </a:solidFill>
              <a:prstDash val="solid"/>
              <a:miter/>
            </a:ln>
          </p:spPr>
          <p:txBody>
            <a:bodyPr vert="horz" wrap="square" lIns="128016" tIns="898946" rIns="667667" bIns="898946" anchor="ctr" anchorCtr="1" compatLnSpc="1">
              <a:noAutofit/>
            </a:bodyPr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8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High word count</a:t>
              </a:r>
            </a:p>
          </p:txBody>
        </p:sp>
      </p:grpSp>
      <p:sp>
        <p:nvSpPr>
          <p:cNvPr id="9" name="Oval 13">
            <a:extLst>
              <a:ext uri="{FF2B5EF4-FFF2-40B4-BE49-F238E27FC236}">
                <a16:creationId xmlns:a16="http://schemas.microsoft.com/office/drawing/2014/main" id="{71458F2D-10F6-1407-50BD-11C5660DC1C5}"/>
              </a:ext>
            </a:extLst>
          </p:cNvPr>
          <p:cNvSpPr/>
          <p:nvPr/>
        </p:nvSpPr>
        <p:spPr>
          <a:xfrm>
            <a:off x="4254931" y="2782555"/>
            <a:ext cx="3764804" cy="1645526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BFBFBF"/>
          </a:solidFill>
          <a:ln w="12701" cap="flat">
            <a:solidFill>
              <a:srgbClr val="FFFFF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0" name="Arrow: Right 11">
            <a:extLst>
              <a:ext uri="{FF2B5EF4-FFF2-40B4-BE49-F238E27FC236}">
                <a16:creationId xmlns:a16="http://schemas.microsoft.com/office/drawing/2014/main" id="{5A8DE918-3AE6-5988-3666-36A16C1931A5}"/>
              </a:ext>
            </a:extLst>
          </p:cNvPr>
          <p:cNvSpPr/>
          <p:nvPr/>
        </p:nvSpPr>
        <p:spPr>
          <a:xfrm rot="16200004">
            <a:off x="4884199" y="4359736"/>
            <a:ext cx="2330842" cy="2428161"/>
          </a:xfrm>
          <a:custGeom>
            <a:avLst>
              <a:gd name="f0" fmla="val 10800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FFFFF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1" name="TextBox 12">
            <a:extLst>
              <a:ext uri="{FF2B5EF4-FFF2-40B4-BE49-F238E27FC236}">
                <a16:creationId xmlns:a16="http://schemas.microsoft.com/office/drawing/2014/main" id="{9460E039-E4AB-7CE1-BF28-8C42C98F5A26}"/>
              </a:ext>
            </a:extLst>
          </p:cNvPr>
          <p:cNvSpPr txBox="1"/>
          <p:nvPr/>
        </p:nvSpPr>
        <p:spPr>
          <a:xfrm>
            <a:off x="5303263" y="5085408"/>
            <a:ext cx="1585469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Time management</a:t>
            </a: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2" name="Rectangle 14">
            <a:extLst>
              <a:ext uri="{FF2B5EF4-FFF2-40B4-BE49-F238E27FC236}">
                <a16:creationId xmlns:a16="http://schemas.microsoft.com/office/drawing/2014/main" id="{51C91FCF-69C9-B3F1-180D-27FFE25F2329}"/>
              </a:ext>
            </a:extLst>
          </p:cNvPr>
          <p:cNvSpPr/>
          <p:nvPr/>
        </p:nvSpPr>
        <p:spPr>
          <a:xfrm>
            <a:off x="4463158" y="3117573"/>
            <a:ext cx="3333536" cy="92333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Challenges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Yellow question mark">
            <a:extLst>
              <a:ext uri="{FF2B5EF4-FFF2-40B4-BE49-F238E27FC236}">
                <a16:creationId xmlns:a16="http://schemas.microsoft.com/office/drawing/2014/main" id="{D4E33E96-F3D5-C205-6040-B5CA117C2B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Picture 1">
            <a:extLst>
              <a:ext uri="{FF2B5EF4-FFF2-40B4-BE49-F238E27FC236}">
                <a16:creationId xmlns:a16="http://schemas.microsoft.com/office/drawing/2014/main" id="{1AA0EBB0-B00C-C7C0-94C2-F3CA3165A8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024" y="1532662"/>
            <a:ext cx="5773411" cy="310313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45CCC72A-EC29-D224-73F9-8172D4076F41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0D0D0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cxnSp>
        <p:nvCxnSpPr>
          <p:cNvPr id="3" name="Straight Connector 9">
            <a:extLst>
              <a:ext uri="{FF2B5EF4-FFF2-40B4-BE49-F238E27FC236}">
                <a16:creationId xmlns:a16="http://schemas.microsoft.com/office/drawing/2014/main" id="{AAA87EAF-7AE4-5D54-DC57-CBAB2588EB1B}"/>
              </a:ext>
            </a:extLst>
          </p:cNvPr>
          <p:cNvCxnSpPr>
            <a:cxnSpLocks noMove="1" noResize="1"/>
          </p:cNvCxnSpPr>
          <p:nvPr/>
        </p:nvCxnSpPr>
        <p:spPr>
          <a:xfrm flipH="1">
            <a:off x="1014142" y="1450659"/>
            <a:ext cx="3932030" cy="0"/>
          </a:xfrm>
          <a:prstGeom prst="straightConnector1">
            <a:avLst/>
          </a:prstGeom>
          <a:noFill/>
          <a:ln w="12701" cap="flat">
            <a:solidFill>
              <a:srgbClr val="ED7D31"/>
            </a:solidFill>
            <a:prstDash val="solid"/>
            <a:miter/>
          </a:ln>
        </p:spPr>
      </p:cxnSp>
      <p:cxnSp>
        <p:nvCxnSpPr>
          <p:cNvPr id="4" name="Straight Connector 11">
            <a:extLst>
              <a:ext uri="{FF2B5EF4-FFF2-40B4-BE49-F238E27FC236}">
                <a16:creationId xmlns:a16="http://schemas.microsoft.com/office/drawing/2014/main" id="{877B492F-DA07-8BDB-F7F5-D1482022884A}"/>
              </a:ext>
            </a:extLst>
          </p:cNvPr>
          <p:cNvCxnSpPr>
            <a:cxnSpLocks noMove="1" noResize="1"/>
          </p:cNvCxnSpPr>
          <p:nvPr/>
        </p:nvCxnSpPr>
        <p:spPr>
          <a:xfrm flipH="1">
            <a:off x="1014142" y="5408575"/>
            <a:ext cx="3932030" cy="0"/>
          </a:xfrm>
          <a:prstGeom prst="straightConnector1">
            <a:avLst/>
          </a:prstGeom>
          <a:noFill/>
          <a:ln w="12701" cap="flat">
            <a:solidFill>
              <a:srgbClr val="ED7D31"/>
            </a:solidFill>
            <a:prstDash val="solid"/>
            <a:miter/>
          </a:ln>
        </p:spPr>
      </p:cxnSp>
      <p:pic>
        <p:nvPicPr>
          <p:cNvPr id="5" name="Picture 4" descr="Businesswoman holding sign">
            <a:extLst>
              <a:ext uri="{FF2B5EF4-FFF2-40B4-BE49-F238E27FC236}">
                <a16:creationId xmlns:a16="http://schemas.microsoft.com/office/drawing/2014/main" id="{B281AC67-BC70-5E2E-D8B5-33380498B4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2992" y="631850"/>
            <a:ext cx="5008900" cy="569421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C774EEA-F7CD-D5A9-05EB-85C8C80C65F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03" y="724753"/>
            <a:ext cx="4918365" cy="4571972"/>
          </a:xfrm>
        </p:spPr>
        <p:txBody>
          <a:bodyPr anchor="ctr"/>
          <a:lstStyle/>
          <a:p>
            <a:pPr marL="0" lvl="0" indent="0">
              <a:buNone/>
            </a:pPr>
            <a:r>
              <a:rPr lang="en-US" sz="2000"/>
              <a:t>Choose a different organisation that has failed much recently.</a:t>
            </a:r>
            <a:endParaRPr lang="en-GB" sz="2000"/>
          </a:p>
          <a:p>
            <a:pPr lvl="0"/>
            <a:endParaRPr lang="en-GB" sz="2000">
              <a:solidFill>
                <a:srgbClr val="FFFFFF"/>
              </a:solidFill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39BE378-6842-ED9C-41DF-267358C4B342}"/>
              </a:ext>
            </a:extLst>
          </p:cNvPr>
          <p:cNvSpPr/>
          <p:nvPr/>
        </p:nvSpPr>
        <p:spPr>
          <a:xfrm>
            <a:off x="838203" y="2019873"/>
            <a:ext cx="4354692" cy="258531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What Would I Do Differently?</a:t>
            </a:r>
          </a:p>
        </p:txBody>
      </p:sp>
      <p:sp>
        <p:nvSpPr>
          <p:cNvPr id="8" name="Title 9">
            <a:extLst>
              <a:ext uri="{FF2B5EF4-FFF2-40B4-BE49-F238E27FC236}">
                <a16:creationId xmlns:a16="http://schemas.microsoft.com/office/drawing/2014/main" id="{9A9A12EE-FEBE-DC12-9300-3B738CD5C07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rawn maze with white chalk on blackboard">
            <a:extLst>
              <a:ext uri="{FF2B5EF4-FFF2-40B4-BE49-F238E27FC236}">
                <a16:creationId xmlns:a16="http://schemas.microsoft.com/office/drawing/2014/main" id="{F09A1E16-90F1-9049-5EB6-5A600A9EF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1131" y="-26645"/>
            <a:ext cx="6300865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D89BED53-73C2-1A67-8CB1-87B9AA9C0994}"/>
              </a:ext>
            </a:extLst>
          </p:cNvPr>
          <p:cNvSpPr/>
          <p:nvPr/>
        </p:nvSpPr>
        <p:spPr>
          <a:xfrm>
            <a:off x="445733" y="1694191"/>
            <a:ext cx="5650269" cy="341631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Concepts and Theories Explored That Aided My Assignment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diagram of a product&#10;&#10;Description automatically generated">
            <a:extLst>
              <a:ext uri="{FF2B5EF4-FFF2-40B4-BE49-F238E27FC236}">
                <a16:creationId xmlns:a16="http://schemas.microsoft.com/office/drawing/2014/main" id="{2AC41AA5-3CCC-A14B-6690-8ECDD0FF44D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66558" y="730459"/>
            <a:ext cx="10406045" cy="474094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2916B2E-F754-04E3-D297-7704AC91B131}"/>
              </a:ext>
            </a:extLst>
          </p:cNvPr>
          <p:cNvSpPr txBox="1"/>
          <p:nvPr/>
        </p:nvSpPr>
        <p:spPr>
          <a:xfrm>
            <a:off x="1673900" y="5758205"/>
            <a:ext cx="4422102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  <a:cs typeface="Times New Roman" pitchFamily="18"/>
              </a:rPr>
              <a:t>SCAMPER model explained (Dore,2023)</a:t>
            </a: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>
            <a:extLst>
              <a:ext uri="{FF2B5EF4-FFF2-40B4-BE49-F238E27FC236}">
                <a16:creationId xmlns:a16="http://schemas.microsoft.com/office/drawing/2014/main" id="{D593ABA1-E1E2-4172-10F4-214A33B014CA}"/>
              </a:ext>
            </a:extLst>
          </p:cNvPr>
          <p:cNvSpPr txBox="1"/>
          <p:nvPr/>
        </p:nvSpPr>
        <p:spPr>
          <a:xfrm>
            <a:off x="2698229" y="2551834"/>
            <a:ext cx="6520723" cy="1754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Benefits of using SCAMPER</a:t>
            </a:r>
            <a:endParaRPr lang="en-GB" sz="54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664661B1-C99D-3A68-3210-AB999DA03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6498" y="418475"/>
            <a:ext cx="7070625" cy="509790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7B1C8E-D5E4-BA04-185C-B905E781B865}"/>
              </a:ext>
            </a:extLst>
          </p:cNvPr>
          <p:cNvSpPr txBox="1"/>
          <p:nvPr/>
        </p:nvSpPr>
        <p:spPr>
          <a:xfrm>
            <a:off x="362129" y="2721108"/>
            <a:ext cx="8109676" cy="31700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SCAMPER is a creative thinking tool.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Is used in the early strategic/research and development stages.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Aids to finding different ways of viewing an idea to find the most efficient.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27AAA4-2906-B008-47AD-5902C0DE8282}"/>
              </a:ext>
            </a:extLst>
          </p:cNvPr>
          <p:cNvSpPr/>
          <p:nvPr/>
        </p:nvSpPr>
        <p:spPr>
          <a:xfrm>
            <a:off x="-305062" y="560536"/>
            <a:ext cx="5241560" cy="175432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SCAMPER MODEL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87CBDD-7E9F-F239-9D9C-822807B847B2}"/>
              </a:ext>
            </a:extLst>
          </p:cNvPr>
          <p:cNvSpPr txBox="1"/>
          <p:nvPr/>
        </p:nvSpPr>
        <p:spPr>
          <a:xfrm>
            <a:off x="9218953" y="6464606"/>
            <a:ext cx="2593302" cy="27699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</a:rPr>
              <a:t>(Abdi, et al., 2011; Serrat, 2017)</a:t>
            </a:r>
            <a:endParaRPr lang="en-GB" sz="12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1">
            <a:extLst>
              <a:ext uri="{FF2B5EF4-FFF2-40B4-BE49-F238E27FC236}">
                <a16:creationId xmlns:a16="http://schemas.microsoft.com/office/drawing/2014/main" id="{F3B8261B-79A1-962C-B1DE-CB17FD967CB7}"/>
              </a:ext>
            </a:extLst>
          </p:cNvPr>
          <p:cNvSpPr txBox="1"/>
          <p:nvPr/>
        </p:nvSpPr>
        <p:spPr>
          <a:xfrm>
            <a:off x="439945" y="4906716"/>
            <a:ext cx="5960863" cy="101566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F2F2F2"/>
                </a:solidFill>
                <a:uFillTx/>
                <a:latin typeface="Arial" pitchFamily="34"/>
                <a:cs typeface="Arial" pitchFamily="34"/>
              </a:rPr>
              <a:t>Information was found to back up points </a:t>
            </a:r>
            <a:r>
              <a:rPr lang="en-GB" sz="2000" b="0" i="0" u="none" strike="noStrike" kern="0" cap="none" spc="0" baseline="0">
                <a:solidFill>
                  <a:srgbClr val="F2F2F2"/>
                </a:solidFill>
                <a:uFillTx/>
                <a:latin typeface="Arial" pitchFamily="34"/>
                <a:cs typeface="Arial" pitchFamily="34"/>
              </a:rPr>
              <a:t>f</a:t>
            </a:r>
            <a:r>
              <a:rPr lang="en-GB" sz="2000" b="0" i="0" u="none" strike="noStrike" kern="1200" cap="none" spc="0" baseline="0">
                <a:solidFill>
                  <a:srgbClr val="F2F2F2"/>
                </a:solidFill>
                <a:uFillTx/>
                <a:latin typeface="Arial" pitchFamily="34"/>
                <a:cs typeface="Arial" pitchFamily="34"/>
              </a:rPr>
              <a:t>rom various sources online and case studies researched.</a:t>
            </a:r>
          </a:p>
        </p:txBody>
      </p:sp>
      <p:grpSp>
        <p:nvGrpSpPr>
          <p:cNvPr id="3" name="Diagram 10">
            <a:extLst>
              <a:ext uri="{FF2B5EF4-FFF2-40B4-BE49-F238E27FC236}">
                <a16:creationId xmlns:a16="http://schemas.microsoft.com/office/drawing/2014/main" id="{A5339E99-42DB-B265-8291-C595F09C13BE}"/>
              </a:ext>
            </a:extLst>
          </p:cNvPr>
          <p:cNvGrpSpPr/>
          <p:nvPr/>
        </p:nvGrpSpPr>
        <p:grpSpPr>
          <a:xfrm>
            <a:off x="5481937" y="521491"/>
            <a:ext cx="5303456" cy="5277496"/>
            <a:chOff x="5481937" y="521491"/>
            <a:chExt cx="5303456" cy="5277496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5F38F37F-CD6F-D381-D009-4225A9C21644}"/>
                </a:ext>
              </a:extLst>
            </p:cNvPr>
            <p:cNvSpPr/>
            <p:nvPr/>
          </p:nvSpPr>
          <p:spPr>
            <a:xfrm>
              <a:off x="5951573" y="803263"/>
              <a:ext cx="4551682" cy="4551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551680"/>
                <a:gd name="f7" fmla="val 2275840"/>
                <a:gd name="f8" fmla="val 3088919"/>
                <a:gd name="f9" fmla="val 3840236"/>
                <a:gd name="f10" fmla="val 433773"/>
                <a:gd name="f11" fmla="val 4246775"/>
                <a:gd name="f12" fmla="val 1137920"/>
                <a:gd name="f13" fmla="val 4653315"/>
                <a:gd name="f14" fmla="val 1842067"/>
                <a:gd name="f15" fmla="val 2709613"/>
                <a:gd name="f16" fmla="val 3413760"/>
                <a:gd name="f17" fmla="+- 0 0 -90"/>
                <a:gd name="f18" fmla="*/ f3 1 4551680"/>
                <a:gd name="f19" fmla="*/ f4 1 4551680"/>
                <a:gd name="f20" fmla="+- f6 0 f5"/>
                <a:gd name="f21" fmla="*/ f17 f0 1"/>
                <a:gd name="f22" fmla="*/ f20 1 4551680"/>
                <a:gd name="f23" fmla="*/ 2275840 f20 1"/>
                <a:gd name="f24" fmla="*/ 0 f20 1"/>
                <a:gd name="f25" fmla="*/ 4246775 f20 1"/>
                <a:gd name="f26" fmla="*/ 1137920 f20 1"/>
                <a:gd name="f27" fmla="*/ 3413760 f20 1"/>
                <a:gd name="f28" fmla="*/ f21 1 f2"/>
                <a:gd name="f29" fmla="*/ f23 1 4551680"/>
                <a:gd name="f30" fmla="*/ f24 1 4551680"/>
                <a:gd name="f31" fmla="*/ f25 1 4551680"/>
                <a:gd name="f32" fmla="*/ f26 1 4551680"/>
                <a:gd name="f33" fmla="*/ f27 1 4551680"/>
                <a:gd name="f34" fmla="*/ f5 1 f22"/>
                <a:gd name="f35" fmla="*/ f6 1 f22"/>
                <a:gd name="f36" fmla="+- f28 0 f1"/>
                <a:gd name="f37" fmla="*/ f29 1 f22"/>
                <a:gd name="f38" fmla="*/ f30 1 f22"/>
                <a:gd name="f39" fmla="*/ f31 1 f22"/>
                <a:gd name="f40" fmla="*/ f32 1 f22"/>
                <a:gd name="f41" fmla="*/ f33 1 f22"/>
                <a:gd name="f42" fmla="*/ f34 f18 1"/>
                <a:gd name="f43" fmla="*/ f35 f18 1"/>
                <a:gd name="f44" fmla="*/ f35 f19 1"/>
                <a:gd name="f45" fmla="*/ f34 f19 1"/>
                <a:gd name="f46" fmla="*/ f37 f18 1"/>
                <a:gd name="f47" fmla="*/ f38 f19 1"/>
                <a:gd name="f48" fmla="*/ f39 f18 1"/>
                <a:gd name="f49" fmla="*/ f40 f19 1"/>
                <a:gd name="f50" fmla="*/ f41 f19 1"/>
                <a:gd name="f51" fmla="*/ f37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">
                  <a:pos x="f46" y="f47"/>
                </a:cxn>
                <a:cxn ang="f36">
                  <a:pos x="f48" y="f49"/>
                </a:cxn>
                <a:cxn ang="f36">
                  <a:pos x="f48" y="f50"/>
                </a:cxn>
                <a:cxn ang="f36">
                  <a:pos x="f46" y="f51"/>
                </a:cxn>
                <a:cxn ang="f36">
                  <a:pos x="f46" y="f47"/>
                </a:cxn>
              </a:cxnLst>
              <a:rect l="f42" t="f45" r="f43" b="f44"/>
              <a:pathLst>
                <a:path w="4551680" h="4551680">
                  <a:moveTo>
                    <a:pt x="f7" y="f5"/>
                  </a:moveTo>
                  <a:cubicBezTo>
                    <a:pt x="f8" y="f5"/>
                    <a:pt x="f9" y="f10"/>
                    <a:pt x="f11" y="f12"/>
                  </a:cubicBezTo>
                  <a:cubicBezTo>
                    <a:pt x="f13" y="f14"/>
                    <a:pt x="f13" y="f15"/>
                    <a:pt x="f11" y="f16"/>
                  </a:cubicBezTo>
                  <a:lnTo>
                    <a:pt x="f7" y="f7"/>
                  </a:lnTo>
                  <a:lnTo>
                    <a:pt x="f7" y="f5"/>
                  </a:lnTo>
                  <a:close/>
                </a:path>
              </a:pathLst>
            </a:custGeom>
            <a:solidFill>
              <a:srgbClr val="4472C4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2431865" tIns="997546" rIns="560252" bIns="2265508" anchor="ctr" anchorCtr="1" compatLnSpc="1">
              <a:noAutofit/>
            </a:bodyPr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6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Lack of incentive to innovate</a:t>
              </a:r>
              <a:endParaRPr lang="en-GB" sz="26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29637055-C075-4A70-1FA7-9A81039F5272}"/>
                </a:ext>
              </a:extLst>
            </p:cNvPr>
            <p:cNvSpPr/>
            <p:nvPr/>
          </p:nvSpPr>
          <p:spPr>
            <a:xfrm>
              <a:off x="5857829" y="965825"/>
              <a:ext cx="4551682" cy="4551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551680"/>
                <a:gd name="f7" fmla="val 4246775"/>
                <a:gd name="f8" fmla="val 3413760"/>
                <a:gd name="f9" fmla="val 3840235"/>
                <a:gd name="f10" fmla="val 4117907"/>
                <a:gd name="f11" fmla="val 3088919"/>
                <a:gd name="f12" fmla="val 2275840"/>
                <a:gd name="f13" fmla="val 1462761"/>
                <a:gd name="f14" fmla="val 711444"/>
                <a:gd name="f15" fmla="val 304905"/>
                <a:gd name="f16" fmla="+- 0 0 -90"/>
                <a:gd name="f17" fmla="*/ f3 1 4551680"/>
                <a:gd name="f18" fmla="*/ f4 1 4551680"/>
                <a:gd name="f19" fmla="+- f6 0 f5"/>
                <a:gd name="f20" fmla="*/ f16 f0 1"/>
                <a:gd name="f21" fmla="*/ f19 1 4551680"/>
                <a:gd name="f22" fmla="*/ 4246775 f19 1"/>
                <a:gd name="f23" fmla="*/ 3413760 f19 1"/>
                <a:gd name="f24" fmla="*/ 2275840 f19 1"/>
                <a:gd name="f25" fmla="*/ 4551680 f19 1"/>
                <a:gd name="f26" fmla="*/ 304905 f19 1"/>
                <a:gd name="f27" fmla="*/ f20 1 f2"/>
                <a:gd name="f28" fmla="*/ f22 1 4551680"/>
                <a:gd name="f29" fmla="*/ f23 1 4551680"/>
                <a:gd name="f30" fmla="*/ f24 1 4551680"/>
                <a:gd name="f31" fmla="*/ f25 1 4551680"/>
                <a:gd name="f32" fmla="*/ f26 1 4551680"/>
                <a:gd name="f33" fmla="*/ f5 1 f21"/>
                <a:gd name="f34" fmla="*/ f6 1 f21"/>
                <a:gd name="f35" fmla="+- f27 0 f1"/>
                <a:gd name="f36" fmla="*/ f28 1 f21"/>
                <a:gd name="f37" fmla="*/ f29 1 f21"/>
                <a:gd name="f38" fmla="*/ f30 1 f21"/>
                <a:gd name="f39" fmla="*/ f31 1 f21"/>
                <a:gd name="f40" fmla="*/ f32 1 f21"/>
                <a:gd name="f41" fmla="*/ f33 f17 1"/>
                <a:gd name="f42" fmla="*/ f34 f17 1"/>
                <a:gd name="f43" fmla="*/ f34 f18 1"/>
                <a:gd name="f44" fmla="*/ f33 f18 1"/>
                <a:gd name="f45" fmla="*/ f36 f17 1"/>
                <a:gd name="f46" fmla="*/ f37 f18 1"/>
                <a:gd name="f47" fmla="*/ f38 f17 1"/>
                <a:gd name="f48" fmla="*/ f39 f18 1"/>
                <a:gd name="f49" fmla="*/ f40 f17 1"/>
                <a:gd name="f50" fmla="*/ f38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5">
                  <a:pos x="f45" y="f46"/>
                </a:cxn>
                <a:cxn ang="f35">
                  <a:pos x="f47" y="f48"/>
                </a:cxn>
                <a:cxn ang="f35">
                  <a:pos x="f49" y="f46"/>
                </a:cxn>
                <a:cxn ang="f35">
                  <a:pos x="f47" y="f50"/>
                </a:cxn>
                <a:cxn ang="f35">
                  <a:pos x="f45" y="f46"/>
                </a:cxn>
              </a:cxnLst>
              <a:rect l="f41" t="f44" r="f42" b="f43"/>
              <a:pathLst>
                <a:path w="4551680" h="4551680">
                  <a:moveTo>
                    <a:pt x="f7" y="f8"/>
                  </a:moveTo>
                  <a:cubicBezTo>
                    <a:pt x="f9" y="f10"/>
                    <a:pt x="f11" y="f6"/>
                    <a:pt x="f12" y="f6"/>
                  </a:cubicBezTo>
                  <a:cubicBezTo>
                    <a:pt x="f13" y="f6"/>
                    <a:pt x="f14" y="f10"/>
                    <a:pt x="f15" y="f8"/>
                  </a:cubicBezTo>
                  <a:lnTo>
                    <a:pt x="f12" y="f12"/>
                  </a:lnTo>
                  <a:lnTo>
                    <a:pt x="f7" y="f8"/>
                  </a:lnTo>
                  <a:close/>
                </a:path>
              </a:pathLst>
            </a:custGeom>
            <a:solidFill>
              <a:srgbClr val="4472C4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1116756" tIns="2986192" rIns="1062569" bIns="439424" anchor="ctr" anchorCtr="1" compatLnSpc="1">
              <a:noAutofit/>
            </a:bodyPr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6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Lack of time (Took too long)</a:t>
              </a:r>
              <a:endParaRPr lang="en-GB" sz="26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86A9EFD-6020-8FAA-FF77-CDF9C0E623E0}"/>
                </a:ext>
              </a:extLst>
            </p:cNvPr>
            <p:cNvSpPr/>
            <p:nvPr/>
          </p:nvSpPr>
          <p:spPr>
            <a:xfrm>
              <a:off x="5764084" y="803263"/>
              <a:ext cx="4551682" cy="4551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551680"/>
                <a:gd name="f7" fmla="val 304905"/>
                <a:gd name="f8" fmla="val 3413760"/>
                <a:gd name="f9" fmla="+- 0 0 101635"/>
                <a:gd name="f10" fmla="val 2709613"/>
                <a:gd name="f11" fmla="val 1842067"/>
                <a:gd name="f12" fmla="val 1137920"/>
                <a:gd name="f13" fmla="val 711445"/>
                <a:gd name="f14" fmla="val 433773"/>
                <a:gd name="f15" fmla="val 1462761"/>
                <a:gd name="f16" fmla="val 2275840"/>
                <a:gd name="f17" fmla="+- 0 0 -90"/>
                <a:gd name="f18" fmla="*/ f3 1 4551680"/>
                <a:gd name="f19" fmla="*/ f4 1 4551680"/>
                <a:gd name="f20" fmla="+- f6 0 f5"/>
                <a:gd name="f21" fmla="*/ f17 f0 1"/>
                <a:gd name="f22" fmla="*/ f20 1 4551680"/>
                <a:gd name="f23" fmla="*/ 304905 f20 1"/>
                <a:gd name="f24" fmla="*/ 3413760 f20 1"/>
                <a:gd name="f25" fmla="*/ 1137920 f20 1"/>
                <a:gd name="f26" fmla="*/ 2275840 f20 1"/>
                <a:gd name="f27" fmla="*/ 0 f20 1"/>
                <a:gd name="f28" fmla="*/ f21 1 f2"/>
                <a:gd name="f29" fmla="*/ f23 1 4551680"/>
                <a:gd name="f30" fmla="*/ f24 1 4551680"/>
                <a:gd name="f31" fmla="*/ f25 1 4551680"/>
                <a:gd name="f32" fmla="*/ f26 1 4551680"/>
                <a:gd name="f33" fmla="*/ f27 1 4551680"/>
                <a:gd name="f34" fmla="*/ f5 1 f22"/>
                <a:gd name="f35" fmla="*/ f6 1 f22"/>
                <a:gd name="f36" fmla="+- f28 0 f1"/>
                <a:gd name="f37" fmla="*/ f29 1 f22"/>
                <a:gd name="f38" fmla="*/ f30 1 f22"/>
                <a:gd name="f39" fmla="*/ f31 1 f22"/>
                <a:gd name="f40" fmla="*/ f32 1 f22"/>
                <a:gd name="f41" fmla="*/ f33 1 f22"/>
                <a:gd name="f42" fmla="*/ f34 f18 1"/>
                <a:gd name="f43" fmla="*/ f35 f18 1"/>
                <a:gd name="f44" fmla="*/ f35 f19 1"/>
                <a:gd name="f45" fmla="*/ f34 f19 1"/>
                <a:gd name="f46" fmla="*/ f37 f18 1"/>
                <a:gd name="f47" fmla="*/ f38 f19 1"/>
                <a:gd name="f48" fmla="*/ f39 f19 1"/>
                <a:gd name="f49" fmla="*/ f40 f18 1"/>
                <a:gd name="f50" fmla="*/ f41 f19 1"/>
                <a:gd name="f51" fmla="*/ f40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">
                  <a:pos x="f46" y="f47"/>
                </a:cxn>
                <a:cxn ang="f36">
                  <a:pos x="f46" y="f48"/>
                </a:cxn>
                <a:cxn ang="f36">
                  <a:pos x="f49" y="f50"/>
                </a:cxn>
                <a:cxn ang="f36">
                  <a:pos x="f49" y="f51"/>
                </a:cxn>
                <a:cxn ang="f36">
                  <a:pos x="f46" y="f47"/>
                </a:cxn>
              </a:cxnLst>
              <a:rect l="f42" t="f45" r="f43" b="f44"/>
              <a:pathLst>
                <a:path w="4551680" h="4551680">
                  <a:moveTo>
                    <a:pt x="f7" y="f8"/>
                  </a:moveTo>
                  <a:cubicBezTo>
                    <a:pt x="f9" y="f10"/>
                    <a:pt x="f9" y="f11"/>
                    <a:pt x="f7" y="f12"/>
                  </a:cubicBezTo>
                  <a:cubicBezTo>
                    <a:pt x="f13" y="f14"/>
                    <a:pt x="f15" y="f5"/>
                    <a:pt x="f16" y="f5"/>
                  </a:cubicBezTo>
                  <a:lnTo>
                    <a:pt x="f16" y="f16"/>
                  </a:lnTo>
                  <a:lnTo>
                    <a:pt x="f7" y="f8"/>
                  </a:lnTo>
                  <a:close/>
                </a:path>
              </a:pathLst>
            </a:custGeom>
            <a:solidFill>
              <a:srgbClr val="4472C4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560252" tIns="997546" rIns="2431865" bIns="2265508" anchor="ctr" anchorCtr="1" compatLnSpc="1">
              <a:noAutofit/>
            </a:bodyPr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6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Excessive financial strain</a:t>
              </a:r>
              <a:endParaRPr lang="en-GB" sz="26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B8F82D31-B4AE-2922-1C8D-72BCAFEBE217}"/>
                </a:ext>
              </a:extLst>
            </p:cNvPr>
            <p:cNvSpPr/>
            <p:nvPr/>
          </p:nvSpPr>
          <p:spPr>
            <a:xfrm>
              <a:off x="5670176" y="521491"/>
              <a:ext cx="5115217" cy="511521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115221"/>
                <a:gd name="f7" fmla="+- 0 0 6852920"/>
                <a:gd name="f8" fmla="val 2557217"/>
                <a:gd name="f9" fmla="val 173380"/>
                <a:gd name="f10" fmla="val 2384230"/>
                <a:gd name="f11" fmla="val 16199432"/>
                <a:gd name="f12" fmla="val 6890956"/>
                <a:gd name="f13" fmla="val 4870933"/>
                <a:gd name="f14" fmla="val 3645594"/>
                <a:gd name="f15" fmla="val 4509784"/>
                <a:gd name="f16" fmla="val 3684698"/>
                <a:gd name="f17" fmla="val 4345368"/>
                <a:gd name="f18" fmla="val 3342159"/>
                <a:gd name="f19" fmla="val 4494975"/>
                <a:gd name="f20" fmla="val 3428535"/>
                <a:gd name="f21" fmla="val 2124121"/>
                <a:gd name="f22" fmla="val 1452352"/>
                <a:gd name="f23" fmla="+- 0 0 -269"/>
                <a:gd name="f24" fmla="+- 0 0 -120"/>
                <a:gd name="f25" fmla="+- 0 0 -210"/>
                <a:gd name="f26" fmla="+- 0 0 -300"/>
                <a:gd name="f27" fmla="*/ f3 1 5115221"/>
                <a:gd name="f28" fmla="*/ f4 1 5115221"/>
                <a:gd name="f29" fmla="+- f6 0 f5"/>
                <a:gd name="f30" fmla="*/ f23 f0 1"/>
                <a:gd name="f31" fmla="*/ f24 f0 1"/>
                <a:gd name="f32" fmla="*/ f25 f0 1"/>
                <a:gd name="f33" fmla="*/ f26 f0 1"/>
                <a:gd name="f34" fmla="*/ f29 1 5115221"/>
                <a:gd name="f35" fmla="*/ f30 1 f2"/>
                <a:gd name="f36" fmla="*/ f31 1 f2"/>
                <a:gd name="f37" fmla="*/ f32 1 f2"/>
                <a:gd name="f38" fmla="*/ f33 1 f2"/>
                <a:gd name="f39" fmla="*/ 2557238 1 f34"/>
                <a:gd name="f40" fmla="*/ 303435 1 f34"/>
                <a:gd name="f41" fmla="*/ 4870933 1 f34"/>
                <a:gd name="f42" fmla="*/ 3645594 1 f34"/>
                <a:gd name="f43" fmla="*/ 4509784 1 f34"/>
                <a:gd name="f44" fmla="*/ 3684698 1 f34"/>
                <a:gd name="f45" fmla="*/ 4345368 1 f34"/>
                <a:gd name="f46" fmla="*/ 3342159 1 f34"/>
                <a:gd name="f47" fmla="*/ 871705 1 f34"/>
                <a:gd name="f48" fmla="*/ 4243516 1 f34"/>
                <a:gd name="f49" fmla="+- f35 0 f1"/>
                <a:gd name="f50" fmla="+- f36 0 f1"/>
                <a:gd name="f51" fmla="+- f37 0 f1"/>
                <a:gd name="f52" fmla="+- f38 0 f1"/>
                <a:gd name="f53" fmla="*/ f47 f27 1"/>
                <a:gd name="f54" fmla="*/ f48 f27 1"/>
                <a:gd name="f55" fmla="*/ f48 f28 1"/>
                <a:gd name="f56" fmla="*/ f47 f28 1"/>
                <a:gd name="f57" fmla="*/ f39 f27 1"/>
                <a:gd name="f58" fmla="*/ f40 f28 1"/>
                <a:gd name="f59" fmla="*/ f41 f27 1"/>
                <a:gd name="f60" fmla="*/ f42 f28 1"/>
                <a:gd name="f61" fmla="*/ f43 f27 1"/>
                <a:gd name="f62" fmla="*/ f44 f28 1"/>
                <a:gd name="f63" fmla="*/ f45 f27 1"/>
                <a:gd name="f64" fmla="*/ f46 f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57" y="f58"/>
                </a:cxn>
                <a:cxn ang="f50">
                  <a:pos x="f59" y="f60"/>
                </a:cxn>
                <a:cxn ang="f51">
                  <a:pos x="f61" y="f62"/>
                </a:cxn>
                <a:cxn ang="f52">
                  <a:pos x="f63" y="f64"/>
                </a:cxn>
              </a:cxnLst>
              <a:rect l="f53" t="f56" r="f54" b="f55"/>
              <a:pathLst>
                <a:path w="5115221" h="5115221">
                  <a:moveTo>
                    <a:pt x="f8" y="f9"/>
                  </a:moveTo>
                  <a:arcTo wR="f10" hR="f10" stAng="f11" swAng="f12"/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arcTo wR="f21" hR="f21" stAng="f22" swAng="f7"/>
                  <a:close/>
                </a:path>
              </a:pathLst>
            </a:custGeom>
            <a:solidFill>
              <a:srgbClr val="B0BCDE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B6B6C15-F0FD-F47B-513A-ED3C2162FC2D}"/>
                </a:ext>
              </a:extLst>
            </p:cNvPr>
            <p:cNvSpPr/>
            <p:nvPr/>
          </p:nvSpPr>
          <p:spPr>
            <a:xfrm>
              <a:off x="5576056" y="683770"/>
              <a:ext cx="5115217" cy="511521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115221"/>
                <a:gd name="f7" fmla="+- 0 0 6851348"/>
                <a:gd name="f8" fmla="val 4622240"/>
                <a:gd name="f9" fmla="val 3750027"/>
                <a:gd name="f10" fmla="val 2384230"/>
                <a:gd name="f11" fmla="val 1800502"/>
                <a:gd name="f12" fmla="val 6889384"/>
                <a:gd name="f13" fmla="val 458941"/>
                <a:gd name="f14" fmla="val 4017321"/>
                <a:gd name="f15" fmla="val 605602"/>
                <a:gd name="f16" fmla="val 3684983"/>
                <a:gd name="f17" fmla="val 984462"/>
                <a:gd name="f18" fmla="val 3713809"/>
                <a:gd name="f19" fmla="val 834867"/>
                <a:gd name="f20" fmla="val 3800207"/>
                <a:gd name="f21" fmla="val 2124121"/>
                <a:gd name="f22" fmla="val 8651850"/>
                <a:gd name="f23" fmla="+- 0 0 -30"/>
                <a:gd name="f24" fmla="+- 0 0 -239"/>
                <a:gd name="f25" fmla="+- 0 0 -329"/>
                <a:gd name="f26" fmla="+- 0 0 -419"/>
                <a:gd name="f27" fmla="*/ f3 1 5115221"/>
                <a:gd name="f28" fmla="*/ f4 1 5115221"/>
                <a:gd name="f29" fmla="+- f6 0 f5"/>
                <a:gd name="f30" fmla="*/ f23 f0 1"/>
                <a:gd name="f31" fmla="*/ f24 f0 1"/>
                <a:gd name="f32" fmla="*/ f25 f0 1"/>
                <a:gd name="f33" fmla="*/ f26 f0 1"/>
                <a:gd name="f34" fmla="*/ f29 1 5115221"/>
                <a:gd name="f35" fmla="*/ f30 1 f2"/>
                <a:gd name="f36" fmla="*/ f31 1 f2"/>
                <a:gd name="f37" fmla="*/ f32 1 f2"/>
                <a:gd name="f38" fmla="*/ f33 1 f2"/>
                <a:gd name="f39" fmla="*/ 4509619 1 f34"/>
                <a:gd name="f40" fmla="*/ 3684983 1 f34"/>
                <a:gd name="f41" fmla="*/ 458941 1 f34"/>
                <a:gd name="f42" fmla="*/ 4017321 1 f34"/>
                <a:gd name="f43" fmla="*/ 605602 1 f34"/>
                <a:gd name="f44" fmla="*/ 984462 1 f34"/>
                <a:gd name="f45" fmla="*/ 3713809 1 f34"/>
                <a:gd name="f46" fmla="*/ 871705 1 f34"/>
                <a:gd name="f47" fmla="*/ 4243516 1 f34"/>
                <a:gd name="f48" fmla="+- f35 0 f1"/>
                <a:gd name="f49" fmla="+- f36 0 f1"/>
                <a:gd name="f50" fmla="+- f37 0 f1"/>
                <a:gd name="f51" fmla="+- f38 0 f1"/>
                <a:gd name="f52" fmla="*/ f46 f27 1"/>
                <a:gd name="f53" fmla="*/ f47 f27 1"/>
                <a:gd name="f54" fmla="*/ f47 f28 1"/>
                <a:gd name="f55" fmla="*/ f46 f28 1"/>
                <a:gd name="f56" fmla="*/ f39 f27 1"/>
                <a:gd name="f57" fmla="*/ f40 f28 1"/>
                <a:gd name="f58" fmla="*/ f41 f27 1"/>
                <a:gd name="f59" fmla="*/ f42 f28 1"/>
                <a:gd name="f60" fmla="*/ f43 f27 1"/>
                <a:gd name="f61" fmla="*/ f44 f27 1"/>
                <a:gd name="f62" fmla="*/ f45 f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56" y="f57"/>
                </a:cxn>
                <a:cxn ang="f49">
                  <a:pos x="f58" y="f59"/>
                </a:cxn>
                <a:cxn ang="f50">
                  <a:pos x="f60" y="f57"/>
                </a:cxn>
                <a:cxn ang="f51">
                  <a:pos x="f61" y="f62"/>
                </a:cxn>
              </a:cxnLst>
              <a:rect l="f52" t="f55" r="f53" b="f54"/>
              <a:pathLst>
                <a:path w="5115221" h="5115221">
                  <a:moveTo>
                    <a:pt x="f8" y="f9"/>
                  </a:moveTo>
                  <a:arcTo wR="f10" hR="f10" stAng="f11" swAng="f12"/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arcTo wR="f21" hR="f21" stAng="f22" swAng="f7"/>
                  <a:close/>
                </a:path>
              </a:pathLst>
            </a:custGeom>
            <a:solidFill>
              <a:srgbClr val="B0BCDE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969FAB35-4F38-ACC9-A19A-AC3873CF806A}"/>
                </a:ext>
              </a:extLst>
            </p:cNvPr>
            <p:cNvSpPr/>
            <p:nvPr/>
          </p:nvSpPr>
          <p:spPr>
            <a:xfrm>
              <a:off x="5481937" y="521491"/>
              <a:ext cx="5115217" cy="511521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115221"/>
                <a:gd name="f7" fmla="+- 0 0 6852919"/>
                <a:gd name="f8" fmla="val 492807"/>
                <a:gd name="f9" fmla="val 3749726"/>
                <a:gd name="f10" fmla="val 2384230"/>
                <a:gd name="f11" fmla="val 9000000"/>
                <a:gd name="f12" fmla="val 6890955"/>
                <a:gd name="f13" fmla="val 2343591"/>
                <a:gd name="f14" fmla="val 10188"/>
                <a:gd name="f15" fmla="val 2557982"/>
                <a:gd name="f16" fmla="val 303435"/>
                <a:gd name="f17" fmla="val 2343491"/>
                <a:gd name="f18" fmla="val 617057"/>
                <a:gd name="f19" fmla="val 2343519"/>
                <a:gd name="f20" fmla="val 444306"/>
                <a:gd name="f21" fmla="val 2124121"/>
                <a:gd name="f22" fmla="val 15852919"/>
                <a:gd name="f23" fmla="+- 0 0 -150"/>
                <a:gd name="f24" fmla="+- 0 0 -360"/>
                <a:gd name="f25" fmla="+- 0 0 -450"/>
                <a:gd name="f26" fmla="+- 0 0 -540"/>
                <a:gd name="f27" fmla="*/ f3 1 5115221"/>
                <a:gd name="f28" fmla="*/ f4 1 5115221"/>
                <a:gd name="f29" fmla="+- f6 0 f5"/>
                <a:gd name="f30" fmla="*/ f23 f0 1"/>
                <a:gd name="f31" fmla="*/ f24 f0 1"/>
                <a:gd name="f32" fmla="*/ f25 f0 1"/>
                <a:gd name="f33" fmla="*/ f26 f0 1"/>
                <a:gd name="f34" fmla="*/ f29 1 5115221"/>
                <a:gd name="f35" fmla="*/ f30 1 f2"/>
                <a:gd name="f36" fmla="*/ f31 1 f2"/>
                <a:gd name="f37" fmla="*/ f32 1 f2"/>
                <a:gd name="f38" fmla="*/ f33 1 f2"/>
                <a:gd name="f39" fmla="*/ 605437 1 f34"/>
                <a:gd name="f40" fmla="*/ 3684698 1 f34"/>
                <a:gd name="f41" fmla="*/ 2343591 1 f34"/>
                <a:gd name="f42" fmla="*/ 10188 1 f34"/>
                <a:gd name="f43" fmla="*/ 2557982 1 f34"/>
                <a:gd name="f44" fmla="*/ 303435 1 f34"/>
                <a:gd name="f45" fmla="*/ 2343491 1 f34"/>
                <a:gd name="f46" fmla="*/ 617057 1 f34"/>
                <a:gd name="f47" fmla="*/ 871705 1 f34"/>
                <a:gd name="f48" fmla="*/ 4243516 1 f34"/>
                <a:gd name="f49" fmla="+- f35 0 f1"/>
                <a:gd name="f50" fmla="+- f36 0 f1"/>
                <a:gd name="f51" fmla="+- f37 0 f1"/>
                <a:gd name="f52" fmla="+- f38 0 f1"/>
                <a:gd name="f53" fmla="*/ f47 f27 1"/>
                <a:gd name="f54" fmla="*/ f48 f27 1"/>
                <a:gd name="f55" fmla="*/ f48 f28 1"/>
                <a:gd name="f56" fmla="*/ f47 f28 1"/>
                <a:gd name="f57" fmla="*/ f39 f27 1"/>
                <a:gd name="f58" fmla="*/ f40 f28 1"/>
                <a:gd name="f59" fmla="*/ f41 f27 1"/>
                <a:gd name="f60" fmla="*/ f42 f28 1"/>
                <a:gd name="f61" fmla="*/ f43 f27 1"/>
                <a:gd name="f62" fmla="*/ f44 f28 1"/>
                <a:gd name="f63" fmla="*/ f45 f27 1"/>
                <a:gd name="f64" fmla="*/ f46 f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57" y="f58"/>
                </a:cxn>
                <a:cxn ang="f50">
                  <a:pos x="f59" y="f60"/>
                </a:cxn>
                <a:cxn ang="f51">
                  <a:pos x="f61" y="f62"/>
                </a:cxn>
                <a:cxn ang="f52">
                  <a:pos x="f63" y="f64"/>
                </a:cxn>
              </a:cxnLst>
              <a:rect l="f53" t="f56" r="f54" b="f55"/>
              <a:pathLst>
                <a:path w="5115221" h="5115221">
                  <a:moveTo>
                    <a:pt x="f8" y="f9"/>
                  </a:moveTo>
                  <a:arcTo wR="f10" hR="f10" stAng="f11" swAng="f12"/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arcTo wR="f21" hR="f21" stAng="f22" swAng="f7"/>
                  <a:close/>
                </a:path>
              </a:pathLst>
            </a:custGeom>
            <a:solidFill>
              <a:srgbClr val="B0BCDE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  <p:sp>
        <p:nvSpPr>
          <p:cNvPr id="10" name="Rectangle 11">
            <a:extLst>
              <a:ext uri="{FF2B5EF4-FFF2-40B4-BE49-F238E27FC236}">
                <a16:creationId xmlns:a16="http://schemas.microsoft.com/office/drawing/2014/main" id="{434ED2D7-476E-8656-280F-F7E0DD4E515E}"/>
              </a:ext>
            </a:extLst>
          </p:cNvPr>
          <p:cNvSpPr/>
          <p:nvPr/>
        </p:nvSpPr>
        <p:spPr>
          <a:xfrm>
            <a:off x="1103205" y="1305342"/>
            <a:ext cx="3831500" cy="212365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66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Barriers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66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Explained</a:t>
            </a:r>
            <a:r>
              <a:rPr lang="en-US" sz="54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 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A4084F9C-1D40-8FD9-6805-250E7859D319}"/>
              </a:ext>
            </a:extLst>
          </p:cNvPr>
          <p:cNvSpPr txBox="1"/>
          <p:nvPr/>
        </p:nvSpPr>
        <p:spPr>
          <a:xfrm>
            <a:off x="7872609" y="6365211"/>
            <a:ext cx="6098581" cy="27699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</a:rPr>
              <a:t>(Davis and Higgins, 2013; Freeman, 2012; Randall, 2010) </a:t>
            </a:r>
            <a:endParaRPr lang="en-GB" sz="12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gradFill>
          <a:gsLst>
            <a:gs pos="0">
              <a:srgbClr val="6F6F6F"/>
            </a:gs>
            <a:gs pos="100000">
              <a:srgbClr val="A8A8A8"/>
            </a:gs>
          </a:gsLst>
          <a:lin ang="16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Netflix logo on a TV with hand holding remote">
            <a:extLst>
              <a:ext uri="{FF2B5EF4-FFF2-40B4-BE49-F238E27FC236}">
                <a16:creationId xmlns:a16="http://schemas.microsoft.com/office/drawing/2014/main" id="{1FB84FC4-5B57-31A4-0F23-5AB7B8C3CCC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4B07F53-C05F-DB5E-759D-848A0CEDC521}"/>
              </a:ext>
            </a:extLst>
          </p:cNvPr>
          <p:cNvSpPr txBox="1"/>
          <p:nvPr/>
        </p:nvSpPr>
        <p:spPr>
          <a:xfrm>
            <a:off x="232477" y="6035030"/>
            <a:ext cx="5112693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(BBC, 2021</a:t>
            </a:r>
            <a:r>
              <a: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</a:rPr>
              <a:t>;</a:t>
            </a:r>
            <a:r>
              <a:rPr lang="en-US" sz="1800" b="0" i="1" u="none" strike="noStrike" kern="0" cap="none" spc="0" baseline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Schumpeter, 1942)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F31AB0-5645-201F-9FBE-1BCADCF43D31}"/>
              </a:ext>
            </a:extLst>
          </p:cNvPr>
          <p:cNvSpPr txBox="1"/>
          <p:nvPr/>
        </p:nvSpPr>
        <p:spPr>
          <a:xfrm>
            <a:off x="1364696" y="3592156"/>
            <a:ext cx="9803565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1" u="none" strike="noStrike" kern="1200" cap="none" spc="0" baseline="0">
                <a:solidFill>
                  <a:srgbClr val="FFFFFF"/>
                </a:solidFill>
                <a:uFillTx/>
                <a:latin typeface="Calibri Light"/>
              </a:rPr>
              <a:t>‘’destroying the old one, incessantly creating a new one.“ </a:t>
            </a:r>
            <a:endParaRPr lang="en-GB" sz="1800" b="1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4E2A7AE-37EC-0076-EF8E-8DC30BDB4782}"/>
              </a:ext>
            </a:extLst>
          </p:cNvPr>
          <p:cNvSpPr/>
          <p:nvPr/>
        </p:nvSpPr>
        <p:spPr>
          <a:xfrm>
            <a:off x="1519604" y="-65233"/>
            <a:ext cx="9152787" cy="175432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Schumpeterian Innovation ‘Creative Destruction’</a:t>
            </a:r>
            <a:endParaRPr lang="en-GB" sz="5400" b="1" i="0" u="none" strike="noStrike" kern="1200" cap="none" spc="50" baseline="0">
              <a:solidFill>
                <a:srgbClr val="E7E6E6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FAE0B8E6-2728-68B2-67D5-3A4F1ED7AE89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943E4D4-3673-83F5-40A0-F4318405651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4661" b="4978"/>
          <a:stretch>
            <a:fillRect/>
          </a:stretch>
        </p:blipFill>
        <p:spPr>
          <a:xfrm>
            <a:off x="18" y="0"/>
            <a:ext cx="12191978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D90652FF-DDE3-717C-9590-F19796610E5F}"/>
              </a:ext>
            </a:extLst>
          </p:cNvPr>
          <p:cNvSpPr/>
          <p:nvPr/>
        </p:nvSpPr>
        <p:spPr>
          <a:xfrm>
            <a:off x="1237082" y="2967337"/>
            <a:ext cx="9717850" cy="92333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My Understanding of Innovation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60EC7C02-293E-EB3A-13FC-EC2B421A1BA0}"/>
              </a:ext>
            </a:extLst>
          </p:cNvPr>
          <p:cNvSpPr txBox="1"/>
          <p:nvPr/>
        </p:nvSpPr>
        <p:spPr>
          <a:xfrm>
            <a:off x="584612" y="2113617"/>
            <a:ext cx="11022771" cy="378565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</a:rPr>
              <a:t>Innovation is a change or an improvement that disrupts the usual way of doing things.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400" b="0" i="0" u="none" strike="noStrike" kern="0" cap="none" spc="0" baseline="0">
              <a:solidFill>
                <a:srgbClr val="FFFFFF"/>
              </a:solidFill>
              <a:uFillTx/>
              <a:latin typeface="Arial" pitchFamily="34"/>
              <a:ea typeface="Calibri" pitchFamily="34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</a:rPr>
              <a:t>Adapting and improving the business model.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4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ea typeface="Calibri" pitchFamily="34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</a:rPr>
              <a:t> </a:t>
            </a:r>
            <a:r>
              <a:rPr lang="en-US" sz="2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For innovational ideas to be successful it has to create a need in the market or be of value to consumers.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4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</a:rPr>
              <a:t>To keep being successful in an adaptive and competitive market, innovation is required. </a:t>
            </a:r>
            <a:endParaRPr lang="en-GB" sz="24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D748F35D-4914-612E-0EC0-3DC209EEFB32}"/>
              </a:ext>
            </a:extLst>
          </p:cNvPr>
          <p:cNvSpPr/>
          <p:nvPr/>
        </p:nvSpPr>
        <p:spPr>
          <a:xfrm>
            <a:off x="2677098" y="254111"/>
            <a:ext cx="6538005" cy="92333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Innovation Explained 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C95F8B0D-52AA-9719-1100-809004E3FC3B}"/>
              </a:ext>
            </a:extLst>
          </p:cNvPr>
          <p:cNvSpPr txBox="1"/>
          <p:nvPr/>
        </p:nvSpPr>
        <p:spPr>
          <a:xfrm>
            <a:off x="7155308" y="6465384"/>
            <a:ext cx="5481407" cy="27699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</a:rPr>
              <a:t>(Arora and Singer, 2006; Rogers and Rogers, 1998; Schumpeter, 1942)</a:t>
            </a:r>
            <a:endParaRPr lang="en-GB" sz="12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A895656-8162-1B3E-6FD0-396029116A99}"/>
              </a:ext>
            </a:extLst>
          </p:cNvPr>
          <p:cNvSpPr/>
          <p:nvPr/>
        </p:nvSpPr>
        <p:spPr>
          <a:xfrm>
            <a:off x="584612" y="254111"/>
            <a:ext cx="11022771" cy="5726960"/>
          </a:xfrm>
          <a:prstGeom prst="rect">
            <a:avLst/>
          </a:prstGeom>
          <a:noFill/>
          <a:ln w="12701" cap="flat">
            <a:solidFill>
              <a:srgbClr val="C55A1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Sea of lightbulbs in park with one lit up">
            <a:extLst>
              <a:ext uri="{FF2B5EF4-FFF2-40B4-BE49-F238E27FC236}">
                <a16:creationId xmlns:a16="http://schemas.microsoft.com/office/drawing/2014/main" id="{132A722A-FF65-CAFA-0B12-EDCBA76BF7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0D0A5827-734A-43CB-44AE-79BF47A2C1C5}"/>
              </a:ext>
            </a:extLst>
          </p:cNvPr>
          <p:cNvSpPr txBox="1"/>
          <p:nvPr/>
        </p:nvSpPr>
        <p:spPr>
          <a:xfrm>
            <a:off x="699534" y="3742748"/>
            <a:ext cx="3572661" cy="193899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</a:rPr>
              <a:t>Innovation is always a risk but organisations must take the risk to keep moving forward competitively.</a:t>
            </a:r>
            <a:endParaRPr lang="en-GB" sz="2400" b="0" i="0" u="none" strike="noStrike" kern="1200" cap="none" spc="0" baseline="0">
              <a:solidFill>
                <a:srgbClr val="FFFFFF"/>
              </a:solidFill>
              <a:uFillTx/>
              <a:latin typeface="Calibri Light"/>
            </a:endParaRP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99C781FF-2E45-2CCE-0B77-4F6B30F3B3B2}"/>
              </a:ext>
            </a:extLst>
          </p:cNvPr>
          <p:cNvSpPr txBox="1"/>
          <p:nvPr/>
        </p:nvSpPr>
        <p:spPr>
          <a:xfrm>
            <a:off x="679554" y="2170300"/>
            <a:ext cx="4237219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</a:rPr>
              <a:t>Innovation requires financial investment.</a:t>
            </a:r>
            <a:endParaRPr lang="en-GB" sz="24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0A2576F-A441-ADF6-B779-AB6E3C162E17}"/>
              </a:ext>
            </a:extLst>
          </p:cNvPr>
          <p:cNvSpPr txBox="1"/>
          <p:nvPr/>
        </p:nvSpPr>
        <p:spPr>
          <a:xfrm>
            <a:off x="8544391" y="6431898"/>
            <a:ext cx="3647605" cy="27699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</a:rPr>
              <a:t> (Rudlin, 2022; Schumpeter, 1942).</a:t>
            </a:r>
            <a:endParaRPr lang="en-GB" sz="12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5FA19932-6AA2-5F42-E61C-6BA20D1B8BD2}"/>
              </a:ext>
            </a:extLst>
          </p:cNvPr>
          <p:cNvSpPr txBox="1"/>
          <p:nvPr/>
        </p:nvSpPr>
        <p:spPr>
          <a:xfrm>
            <a:off x="7769912" y="2170300"/>
            <a:ext cx="3417752" cy="1200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Organisations need to act in a timely manner. </a:t>
            </a:r>
            <a:endParaRPr lang="en-GB" sz="24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DC3B38A4-1A89-526D-4809-7151A04EEE6F}"/>
              </a:ext>
            </a:extLst>
          </p:cNvPr>
          <p:cNvSpPr txBox="1"/>
          <p:nvPr/>
        </p:nvSpPr>
        <p:spPr>
          <a:xfrm>
            <a:off x="7919810" y="4112084"/>
            <a:ext cx="3267855" cy="156965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urier New" pitchFamily="49"/>
              <a:buChar char="o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F2F2F2"/>
                </a:solidFill>
                <a:uFillTx/>
                <a:latin typeface="Arial" pitchFamily="34"/>
                <a:cs typeface="Arial" pitchFamily="34"/>
              </a:rPr>
              <a:t>Technology has rapidly progressed innovation in organisations.</a:t>
            </a:r>
            <a:endParaRPr lang="en-GB" sz="2400" b="0" i="0" u="none" strike="noStrike" kern="1200" cap="none" spc="0" baseline="0">
              <a:solidFill>
                <a:srgbClr val="F2F2F2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A85AB806-CDB0-7D41-1307-17B620784F62}"/>
              </a:ext>
            </a:extLst>
          </p:cNvPr>
          <p:cNvSpPr/>
          <p:nvPr/>
        </p:nvSpPr>
        <p:spPr>
          <a:xfrm>
            <a:off x="819613" y="623483"/>
            <a:ext cx="10556290" cy="92333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50" baseline="0">
                <a:solidFill>
                  <a:srgbClr val="E7E6E6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FillTx/>
                <a:latin typeface="Calibri"/>
              </a:rPr>
              <a:t>Knowledge Taken From Assignment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red sign with white text">
            <a:extLst>
              <a:ext uri="{FF2B5EF4-FFF2-40B4-BE49-F238E27FC236}">
                <a16:creationId xmlns:a16="http://schemas.microsoft.com/office/drawing/2014/main" id="{73151BF9-E673-08DC-0B97-163B12EFAC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3" y="1371600"/>
            <a:ext cx="7315200" cy="41148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B240C7-84AD-839C-A02E-D17EED8A747D}"/>
              </a:ext>
            </a:extLst>
          </p:cNvPr>
          <p:cNvSpPr txBox="1"/>
          <p:nvPr/>
        </p:nvSpPr>
        <p:spPr>
          <a:xfrm>
            <a:off x="734528" y="377702"/>
            <a:ext cx="9683642" cy="748922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sng" strike="noStrike" kern="0" cap="none" spc="0" baseline="0">
                <a:solidFill>
                  <a:srgbClr val="FFFFFF"/>
                </a:solidFill>
                <a:uFillTx/>
                <a:latin typeface="Arial" pitchFamily="34"/>
                <a:ea typeface="Times New Roman" pitchFamily="18"/>
                <a:cs typeface="Arial" pitchFamily="34"/>
              </a:rPr>
              <a:t>Referencing List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0" cap="none" spc="0" baseline="0">
              <a:solidFill>
                <a:srgbClr val="FFFFFF"/>
              </a:solidFill>
              <a:uFillTx/>
              <a:latin typeface="Arial" pitchFamily="34"/>
              <a:ea typeface="Times New Roman" pitchFamily="18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Abdi, N., Zarei, B., Vaisy, J. and Parvin, B. (2011) Innovation models and business process redesign. </a:t>
            </a:r>
            <a:r>
              <a:rPr lang="en-GB" sz="14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International Business and Management</a:t>
            </a: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, </a:t>
            </a:r>
            <a:r>
              <a:rPr lang="en-GB" sz="14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3</a:t>
            </a: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(2), pp.147-152.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0" cap="none" spc="0" baseline="0">
              <a:solidFill>
                <a:srgbClr val="FFFFFF"/>
              </a:solidFill>
              <a:uFillTx/>
              <a:latin typeface="Arial" pitchFamily="34"/>
              <a:ea typeface="Times New Roman" pitchFamily="18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0" cap="none" spc="0" baseline="0">
                <a:solidFill>
                  <a:srgbClr val="FFFFFF"/>
                </a:solidFill>
                <a:uFillTx/>
                <a:latin typeface="Arial" pitchFamily="34"/>
                <a:ea typeface="Times New Roman" pitchFamily="18"/>
                <a:cs typeface="Arial" pitchFamily="34"/>
              </a:rPr>
              <a:t>Anantharam, R. (2020) </a:t>
            </a:r>
            <a:r>
              <a:rPr lang="en-GB" sz="1400" b="0" i="1" u="none" strike="noStrike" kern="0" cap="none" spc="0" baseline="0">
                <a:solidFill>
                  <a:srgbClr val="FFFFFF"/>
                </a:solidFill>
                <a:uFillTx/>
                <a:latin typeface="Arial" pitchFamily="34"/>
                <a:ea typeface="Times New Roman" pitchFamily="18"/>
                <a:cs typeface="Arial" pitchFamily="34"/>
              </a:rPr>
              <a:t>Navigating the Choppy Seas of Digital Transformation</a:t>
            </a:r>
            <a:r>
              <a:rPr lang="en-GB" sz="1400" b="0" i="0" u="none" strike="noStrike" kern="0" cap="none" spc="0" baseline="0">
                <a:solidFill>
                  <a:srgbClr val="FFFFFF"/>
                </a:solidFill>
                <a:uFillTx/>
                <a:latin typeface="Arial" pitchFamily="34"/>
                <a:ea typeface="Times New Roman" pitchFamily="18"/>
                <a:cs typeface="Arial" pitchFamily="34"/>
              </a:rPr>
              <a:t>. [online] Available at: https://www.redapt.com/blog/navigating-the-choppy-seas-of-digital-transformation [Accessed 02 November 2023].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0" cap="none" spc="0" baseline="0">
              <a:solidFill>
                <a:srgbClr val="FFFFFF"/>
              </a:solidFill>
              <a:uFillTx/>
              <a:latin typeface="Arial" pitchFamily="34"/>
              <a:ea typeface="Times New Roman" pitchFamily="18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Arora, R. and Singer, J. (2006) Customer satisfaction and value as drivers of business success for fine dining restaurants. </a:t>
            </a:r>
            <a:r>
              <a:rPr lang="en-GB" sz="14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Services Marketing Quarterly</a:t>
            </a: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, </a:t>
            </a:r>
            <a:r>
              <a:rPr lang="en-GB" sz="14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28</a:t>
            </a: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(1), pp.89-102.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0" cap="none" spc="0" baseline="0">
              <a:solidFill>
                <a:srgbClr val="FFFFFF"/>
              </a:solidFill>
              <a:uFillTx/>
              <a:latin typeface="Arial" pitchFamily="34"/>
              <a:ea typeface="Calibri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BBC, (2021) Netflix considers crackdown on password sharing. </a:t>
            </a:r>
            <a:r>
              <a:rPr lang="en-US" sz="14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BBC News</a:t>
            </a:r>
            <a:r>
              <a:rPr lang="en-US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cs typeface="Arial" pitchFamily="34"/>
              </a:rPr>
              <a:t>. [online] 12 Mar. Available at: https://www.bbc.co.uk/news/technology-56368698. [Accessed 02 November 2023].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Davis, T. and Higgins, J. (2013) A blockbuster failure: how an outdated business model destroyed a giant.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ea typeface="Calibri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0" cap="none" spc="0" baseline="0">
                <a:solidFill>
                  <a:srgbClr val="FFFFFF"/>
                </a:solidFill>
                <a:uFillTx/>
                <a:latin typeface="Arial" pitchFamily="34"/>
                <a:ea typeface="Times New Roman" pitchFamily="18"/>
                <a:cs typeface="Arial" pitchFamily="34"/>
              </a:rPr>
              <a:t>Freeman, D., (2012) Web 2.0 and the death of the blockbuster economy. </a:t>
            </a:r>
            <a:r>
              <a:rPr lang="en-GB" sz="1400" b="0" i="1" u="none" strike="noStrike" kern="0" cap="none" spc="0" baseline="0">
                <a:solidFill>
                  <a:srgbClr val="FFFFFF"/>
                </a:solidFill>
                <a:uFillTx/>
                <a:latin typeface="Arial" pitchFamily="34"/>
                <a:ea typeface="Times New Roman" pitchFamily="18"/>
                <a:cs typeface="Arial" pitchFamily="34"/>
              </a:rPr>
              <a:t>Misunderstanding the internet</a:t>
            </a:r>
            <a:r>
              <a:rPr lang="en-GB" sz="1400" b="0" i="0" u="none" strike="noStrike" kern="0" cap="none" spc="0" baseline="0">
                <a:solidFill>
                  <a:srgbClr val="FFFFFF"/>
                </a:solidFill>
                <a:uFillTx/>
                <a:latin typeface="Arial" pitchFamily="34"/>
                <a:ea typeface="Times New Roman" pitchFamily="18"/>
                <a:cs typeface="Arial" pitchFamily="34"/>
              </a:rPr>
              <a:t>, </a:t>
            </a:r>
            <a:r>
              <a:rPr lang="en-GB" sz="1400" b="0" i="1" u="none" strike="noStrike" kern="0" cap="none" spc="0" baseline="0">
                <a:solidFill>
                  <a:srgbClr val="FFFFFF"/>
                </a:solidFill>
                <a:uFillTx/>
                <a:latin typeface="Arial" pitchFamily="34"/>
                <a:ea typeface="Times New Roman" pitchFamily="18"/>
                <a:cs typeface="Arial" pitchFamily="34"/>
              </a:rPr>
              <a:t>1</a:t>
            </a:r>
            <a:r>
              <a:rPr lang="en-GB" sz="1400" b="0" i="0" u="none" strike="noStrike" kern="0" cap="none" spc="0" baseline="0">
                <a:solidFill>
                  <a:srgbClr val="FFFFFF"/>
                </a:solidFill>
                <a:uFillTx/>
                <a:latin typeface="Arial" pitchFamily="34"/>
                <a:ea typeface="Times New Roman" pitchFamily="18"/>
                <a:cs typeface="Arial" pitchFamily="34"/>
              </a:rPr>
              <a:t>, pp.69-94.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0" cap="none" spc="0" baseline="0">
              <a:solidFill>
                <a:srgbClr val="FFFFFF"/>
              </a:solidFill>
              <a:uFillTx/>
              <a:latin typeface="Arial" pitchFamily="34"/>
              <a:ea typeface="Times New Roman" pitchFamily="18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Times New Roman" pitchFamily="18"/>
              </a:rPr>
              <a:t>Randall, R.,(2010) No business is exempt from potential disruption of new strategy. </a:t>
            </a:r>
            <a:r>
              <a:rPr lang="en-GB" sz="14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Times New Roman" pitchFamily="18"/>
              </a:rPr>
              <a:t>Central Penn Business Journal</a:t>
            </a: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Times New Roman" pitchFamily="18"/>
              </a:rPr>
              <a:t>.</a:t>
            </a:r>
            <a:endParaRPr lang="en-GB" sz="1400" b="0" i="0" u="none" strike="noStrike" kern="1200" cap="none" spc="0" baseline="0">
              <a:solidFill>
                <a:srgbClr val="FFFFFF"/>
              </a:solidFill>
              <a:uFillTx/>
              <a:latin typeface="Calibri" pitchFamily="34"/>
              <a:ea typeface="Calibri" pitchFamily="34"/>
              <a:cs typeface="Times New Roman" pitchFamily="18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ea typeface="Calibri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Rudlin, D. (2022) The existential crisis of traditional shopping streets: the SUN model and place attraction paradigm. </a:t>
            </a:r>
            <a:r>
              <a:rPr lang="en-GB" sz="14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Journal of Urban Design</a:t>
            </a: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, </a:t>
            </a:r>
            <a:r>
              <a:rPr lang="en-GB" sz="14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27</a:t>
            </a: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(1), pp.63-65.</a:t>
            </a: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500"/>
              </a:spcBef>
              <a:spcAft>
                <a:spcPts val="5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Schumpeter, J.A. (1942) </a:t>
            </a:r>
            <a:r>
              <a:rPr lang="en-GB" sz="14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Socialism, capitalism, and democracy</a:t>
            </a: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Calibri" pitchFamily="34"/>
                <a:cs typeface="Arial" pitchFamily="34"/>
              </a:rPr>
              <a:t>. Harper and Brothers.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ea typeface="Calibri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Times New Roman" pitchFamily="18"/>
                <a:cs typeface="Arial" pitchFamily="34"/>
              </a:rPr>
              <a:t>‌Serrat, O.( 2017) The SCAMPER technique. </a:t>
            </a:r>
            <a:r>
              <a:rPr lang="en-GB" sz="1400" b="0" i="1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Times New Roman" pitchFamily="18"/>
                <a:cs typeface="Arial" pitchFamily="34"/>
              </a:rPr>
              <a:t>Knowledge solutions: tools, methods, and approaches to drive organizational performance</a:t>
            </a:r>
            <a:r>
              <a:rPr lang="en-GB" sz="1400" b="0" i="0" u="none" strike="noStrike" kern="1200" cap="none" spc="0" baseline="0">
                <a:solidFill>
                  <a:srgbClr val="FFFFFF"/>
                </a:solidFill>
                <a:uFillTx/>
                <a:latin typeface="Arial" pitchFamily="34"/>
                <a:ea typeface="Times New Roman" pitchFamily="18"/>
                <a:cs typeface="Arial" pitchFamily="34"/>
              </a:rPr>
              <a:t>, pp.311-314.</a:t>
            </a: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500"/>
              </a:spcBef>
              <a:spcAft>
                <a:spcPts val="5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>
              <a:solidFill>
                <a:srgbClr val="FFFFFF"/>
              </a:solidFill>
              <a:uFillTx/>
              <a:latin typeface="Arial" pitchFamily="34"/>
              <a:ea typeface="Calibri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 Light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</a:rPr>
              <a:t>‌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  <a:ea typeface="Calibri" pitchFamily="34"/>
              <a:cs typeface="Times New Roman" pitchFamily="18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F3C2EEDB3FECD489FE6CB8E237B85C0" ma:contentTypeVersion="14" ma:contentTypeDescription="Create a new document." ma:contentTypeScope="" ma:versionID="7760412ad3b06cb0f76adbe05dd4f7c5">
  <xsd:schema xmlns:xsd="http://www.w3.org/2001/XMLSchema" xmlns:xs="http://www.w3.org/2001/XMLSchema" xmlns:p="http://schemas.microsoft.com/office/2006/metadata/properties" xmlns:ns3="95817cb9-f0eb-4f4d-892c-47ab9f8957c0" xmlns:ns4="9823f8e4-81f3-4a59-a026-c1a9717271fd" targetNamespace="http://schemas.microsoft.com/office/2006/metadata/properties" ma:root="true" ma:fieldsID="8eb1627f4fec57bbdbe270a90ebaaa7c" ns3:_="" ns4:_="">
    <xsd:import namespace="95817cb9-f0eb-4f4d-892c-47ab9f8957c0"/>
    <xsd:import namespace="9823f8e4-81f3-4a59-a026-c1a9717271f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817cb9-f0eb-4f4d-892c-47ab9f8957c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18" nillable="true" ma:displayName="_activity" ma:hidden="true" ma:internalName="_activity">
      <xsd:simpleType>
        <xsd:restriction base="dms:Note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23f8e4-81f3-4a59-a026-c1a9717271f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5817cb9-f0eb-4f4d-892c-47ab9f8957c0" xsi:nil="true"/>
  </documentManagement>
</p:properties>
</file>

<file path=customXml/itemProps1.xml><?xml version="1.0" encoding="utf-8"?>
<ds:datastoreItem xmlns:ds="http://schemas.openxmlformats.org/officeDocument/2006/customXml" ds:itemID="{6D7053E9-6149-4705-ADAD-0AF4BF666A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817cb9-f0eb-4f4d-892c-47ab9f8957c0"/>
    <ds:schemaRef ds:uri="9823f8e4-81f3-4a59-a026-c1a9717271f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2942575-16A3-46E4-8DE9-AC81B99389E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5510405-8AA3-4E56-B311-6D9E9FEA101C}">
  <ds:schemaRefs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www.w3.org/XML/1998/namespace"/>
    <ds:schemaRef ds:uri="95817cb9-f0eb-4f4d-892c-47ab9f8957c0"/>
    <ds:schemaRef ds:uri="http://purl.org/dc/elements/1.1/"/>
    <ds:schemaRef ds:uri="http://schemas.microsoft.com/office/infopath/2007/PartnerControls"/>
    <ds:schemaRef ds:uri="9823f8e4-81f3-4a59-a026-c1a9717271fd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845</Words>
  <Application>Microsoft Office PowerPoint</Application>
  <PresentationFormat>Widescreen</PresentationFormat>
  <Paragraphs>94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Courier New</vt:lpstr>
      <vt:lpstr>Office Theme</vt:lpstr>
      <vt:lpstr>Jade Caroline Dore Student ID: 2112020 Programme: BA Leadership and Management Skills for the Workplace Module: Developing Innovation and Creativity for Business Advantage Module Code: BMSW6102 Lecturer: Dr Oluwaseun Adegbite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Jade Caroline Dore Student ID: 2112020</dc:title>
  <dc:creator>Jade Dore (2112020)</dc:creator>
  <cp:lastModifiedBy>Jade Dore (2112020)</cp:lastModifiedBy>
  <cp:revision>8</cp:revision>
  <dcterms:created xsi:type="dcterms:W3CDTF">2023-10-29T14:14:03Z</dcterms:created>
  <dcterms:modified xsi:type="dcterms:W3CDTF">2023-11-11T23:36:09Z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0x0101002F3C2EEDB3FECD489FE6CB8E237B85C0</vt:lpwstr>
  </property>
</Properties>
</file>