
<file path=[Content_Types].xml><?xml version="1.0" encoding="utf-8"?>
<Types xmlns="http://schemas.openxmlformats.org/package/2006/content-types">
  <Default Extension="jpeg" ContentType="image/jpe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24"/>
  </p:notesMasterIdLst>
  <p:handoutMasterIdLst>
    <p:handoutMasterId r:id="rId25"/>
  </p:handoutMasterIdLst>
  <p:sldIdLst>
    <p:sldId id="493" r:id="rId2"/>
    <p:sldId id="278" r:id="rId3"/>
    <p:sldId id="495" r:id="rId4"/>
    <p:sldId id="496" r:id="rId5"/>
    <p:sldId id="497" r:id="rId6"/>
    <p:sldId id="499" r:id="rId7"/>
    <p:sldId id="498" r:id="rId8"/>
    <p:sldId id="500" r:id="rId9"/>
    <p:sldId id="501" r:id="rId10"/>
    <p:sldId id="515" r:id="rId11"/>
    <p:sldId id="502" r:id="rId12"/>
    <p:sldId id="494" r:id="rId13"/>
    <p:sldId id="503" r:id="rId14"/>
    <p:sldId id="508" r:id="rId15"/>
    <p:sldId id="510" r:id="rId16"/>
    <p:sldId id="505" r:id="rId17"/>
    <p:sldId id="341" r:id="rId18"/>
    <p:sldId id="511" r:id="rId19"/>
    <p:sldId id="516" r:id="rId20"/>
    <p:sldId id="517" r:id="rId21"/>
    <p:sldId id="518" r:id="rId22"/>
    <p:sldId id="512" r:id="rId23"/>
  </p:sldIdLst>
  <p:sldSz cx="9144000" cy="6858000" type="screen4x3"/>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7991" autoAdjust="0"/>
    <p:restoredTop sz="91422" autoAdjust="0"/>
  </p:normalViewPr>
  <p:slideViewPr>
    <p:cSldViewPr>
      <p:cViewPr varScale="1">
        <p:scale>
          <a:sx n="88" d="100"/>
          <a:sy n="88" d="100"/>
        </p:scale>
        <p:origin x="725" y="8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0"/>
    </p:cViewPr>
  </p:sorter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a:p>
        </p:txBody>
      </p:sp>
    </p:spTree>
    <p:extLst>
      <p:ext uri="{BB962C8B-B14F-4D97-AF65-F5344CB8AC3E}">
        <p14:creationId xmlns:p14="http://schemas.microsoft.com/office/powerpoint/2010/main" val="312265789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p:cNvSpPr>
            <a:spLocks noGrp="1" noRot="1" noChangeAspect="1" noChangeArrowheads="1" noTextEdit="1"/>
          </p:cNvSpPr>
          <p:nvPr>
            <p:ph type="sldImg" idx="2"/>
          </p:nvPr>
        </p:nvSpPr>
        <p:spPr bwMode="auto">
          <a:xfrm>
            <a:off x="895350" y="730250"/>
            <a:ext cx="48783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a:p>
        </p:txBody>
      </p:sp>
    </p:spTree>
    <p:extLst>
      <p:ext uri="{BB962C8B-B14F-4D97-AF65-F5344CB8AC3E}">
        <p14:creationId xmlns:p14="http://schemas.microsoft.com/office/powerpoint/2010/main" val="271324776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395288" y="6524625"/>
            <a:ext cx="971550" cy="219075"/>
          </a:xfrm>
        </p:spPr>
        <p:txBody>
          <a:bodyPr/>
          <a:lstStyle>
            <a:lvl1pPr>
              <a:defRPr/>
            </a:lvl1pPr>
          </a:lstStyle>
          <a:p>
            <a:pPr>
              <a:defRPr/>
            </a:pPr>
            <a:fld id="{7A025B2A-A06D-244E-9AE6-D880823983AC}" type="datetime1">
              <a:rPr lang="en-GB" altLang="en-US" smtClean="0"/>
              <a:t>25/09/2024</a:t>
            </a:fld>
            <a:endParaRPr lang="en-GB" altLang="en-US"/>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r>
              <a:rPr lang="en-GB" altLang="en-US"/>
              <a:t>Ching Yang. UWTSD. Oct '15</a:t>
            </a:r>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a:p>
        </p:txBody>
      </p:sp>
    </p:spTree>
    <p:extLst>
      <p:ext uri="{BB962C8B-B14F-4D97-AF65-F5344CB8AC3E}">
        <p14:creationId xmlns:p14="http://schemas.microsoft.com/office/powerpoint/2010/main" val="3812398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pPr>
              <a:defRPr/>
            </a:pPr>
            <a:fld id="{EFE8E06A-E05A-C64B-9653-68396C333F61}" type="datetime1">
              <a:rPr lang="en-GB" altLang="en-US" smtClean="0"/>
              <a:t>25/09/2024</a:t>
            </a:fld>
            <a:endParaRPr lang="en-GB" altLang="en-US"/>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r>
              <a:rPr lang="en-GB" altLang="en-US"/>
              <a:t>Ching Yang. UWTSD. Oct '15</a:t>
            </a:r>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a:p>
        </p:txBody>
      </p:sp>
    </p:spTree>
    <p:extLst>
      <p:ext uri="{BB962C8B-B14F-4D97-AF65-F5344CB8AC3E}">
        <p14:creationId xmlns:p14="http://schemas.microsoft.com/office/powerpoint/2010/main" val="258251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84C5BC1F-ECEC-7D4A-874C-B3EC9D5B9055}" type="datetime1">
              <a:rPr lang="en-GB" altLang="en-US" smtClean="0"/>
              <a:t>25/09/2024</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a:p>
        </p:txBody>
      </p:sp>
    </p:spTree>
    <p:extLst>
      <p:ext uri="{BB962C8B-B14F-4D97-AF65-F5344CB8AC3E}">
        <p14:creationId xmlns:p14="http://schemas.microsoft.com/office/powerpoint/2010/main" val="2014937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2C63CCBD-8E07-EC4B-984C-8270035F7575}" type="datetime1">
              <a:rPr lang="en-GB" altLang="en-US" smtClean="0"/>
              <a:t>25/09/2024</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a:p>
        </p:txBody>
      </p:sp>
    </p:spTree>
    <p:extLst>
      <p:ext uri="{BB962C8B-B14F-4D97-AF65-F5344CB8AC3E}">
        <p14:creationId xmlns:p14="http://schemas.microsoft.com/office/powerpoint/2010/main" val="694915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99341203-B4BB-A04E-B895-8CD234538550}" type="datetime1">
              <a:rPr lang="en-GB" altLang="en-US" smtClean="0"/>
              <a:t>25/09/2024</a:t>
            </a:fld>
            <a:endParaRPr lang="en-GB" altLang="en-US"/>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a:p>
        </p:txBody>
      </p:sp>
    </p:spTree>
    <p:extLst>
      <p:ext uri="{BB962C8B-B14F-4D97-AF65-F5344CB8AC3E}">
        <p14:creationId xmlns:p14="http://schemas.microsoft.com/office/powerpoint/2010/main" val="2644807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9B13DF53-91B6-9445-A2CA-ABB11331E7A4}" type="datetime1">
              <a:rPr lang="en-GB" altLang="en-US" smtClean="0"/>
              <a:t>25/09/2024</a:t>
            </a:fld>
            <a:endParaRPr lang="en-GB" altLang="en-US"/>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a:p>
        </p:txBody>
      </p:sp>
    </p:spTree>
    <p:extLst>
      <p:ext uri="{BB962C8B-B14F-4D97-AF65-F5344CB8AC3E}">
        <p14:creationId xmlns:p14="http://schemas.microsoft.com/office/powerpoint/2010/main" val="1220749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90A7F279-FAE4-5B4D-94AA-1586C826F033}" type="datetime1">
              <a:rPr lang="en-GB" altLang="en-US" smtClean="0"/>
              <a:t>25/09/2024</a:t>
            </a:fld>
            <a:endParaRPr lang="en-GB" altLang="en-US"/>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a:p>
        </p:txBody>
      </p:sp>
    </p:spTree>
    <p:extLst>
      <p:ext uri="{BB962C8B-B14F-4D97-AF65-F5344CB8AC3E}">
        <p14:creationId xmlns:p14="http://schemas.microsoft.com/office/powerpoint/2010/main" val="182642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0B44D52A-3882-0A4B-8280-61FF9F73E79F}" type="datetime1">
              <a:rPr lang="en-GB" altLang="en-US" smtClean="0"/>
              <a:t>25/09/2024</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a:p>
        </p:txBody>
      </p:sp>
    </p:spTree>
    <p:extLst>
      <p:ext uri="{BB962C8B-B14F-4D97-AF65-F5344CB8AC3E}">
        <p14:creationId xmlns:p14="http://schemas.microsoft.com/office/powerpoint/2010/main" val="295448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2BDA589-475C-394E-AFB9-1577C33C4407}" type="datetime1">
              <a:rPr lang="en-GB" altLang="en-US" smtClean="0"/>
              <a:t>25/09/2024</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a:p>
        </p:txBody>
      </p:sp>
    </p:spTree>
    <p:extLst>
      <p:ext uri="{BB962C8B-B14F-4D97-AF65-F5344CB8AC3E}">
        <p14:creationId xmlns:p14="http://schemas.microsoft.com/office/powerpoint/2010/main" val="3529993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7BE60C29-D58E-EC48-8BA8-45A67E5A949A}" type="datetime1">
              <a:rPr lang="en-GB" altLang="en-US" smtClean="0"/>
              <a:t>25/09/2024</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a:p>
        </p:txBody>
      </p:sp>
    </p:spTree>
    <p:extLst>
      <p:ext uri="{BB962C8B-B14F-4D97-AF65-F5344CB8AC3E}">
        <p14:creationId xmlns:p14="http://schemas.microsoft.com/office/powerpoint/2010/main" val="134213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0029B1BA-CF62-A340-A99B-2854159955DB}" type="datetime1">
              <a:rPr lang="en-GB" altLang="en-US" smtClean="0"/>
              <a:t>25/09/2024</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a:p>
        </p:txBody>
      </p:sp>
    </p:spTree>
    <p:extLst>
      <p:ext uri="{BB962C8B-B14F-4D97-AF65-F5344CB8AC3E}">
        <p14:creationId xmlns:p14="http://schemas.microsoft.com/office/powerpoint/2010/main" val="30484253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B60AF25E-D893-2B46-90A6-179B17B1ACCE}" type="datetime1">
              <a:rPr lang="en-GB" altLang="en-US" smtClean="0"/>
              <a:t>25/09/2024</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tif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tif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tif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tif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tif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tif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tif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ctrTitle"/>
          </p:nvPr>
        </p:nvSpPr>
        <p:spPr>
          <a:xfrm>
            <a:off x="5076056" y="4221088"/>
            <a:ext cx="4067944" cy="1235066"/>
          </a:xfrm>
        </p:spPr>
        <p:txBody>
          <a:bodyPr/>
          <a:lstStyle/>
          <a:p>
            <a:pPr eaLnBrk="1" hangingPunct="1"/>
            <a:r>
              <a:rPr lang="en-GB" altLang="en-US" sz="2400" b="1"/>
              <a:t>Week 3: </a:t>
            </a:r>
            <a:r>
              <a:rPr lang="en-GB" altLang="en-US" sz="2400" b="1" dirty="0"/>
              <a:t>Session 1: </a:t>
            </a:r>
            <a:br>
              <a:rPr lang="en-GB" altLang="en-US" sz="2400" b="1" dirty="0"/>
            </a:br>
            <a:r>
              <a:rPr lang="en-GB" altLang="en-US" sz="2200" b="1" dirty="0"/>
              <a:t>Decision Support Systems &amp; </a:t>
            </a:r>
            <a:br>
              <a:rPr lang="en-GB" altLang="en-US" sz="2200" b="1" dirty="0"/>
            </a:br>
            <a:r>
              <a:rPr lang="en-GB" altLang="en-US" sz="2200" b="1" dirty="0"/>
              <a:t>Data Warehousing</a:t>
            </a:r>
          </a:p>
        </p:txBody>
      </p:sp>
      <p:sp>
        <p:nvSpPr>
          <p:cNvPr id="6147" name="Subtitle 4"/>
          <p:cNvSpPr>
            <a:spLocks noGrp="1"/>
          </p:cNvSpPr>
          <p:nvPr>
            <p:ph type="subTitle" idx="1"/>
          </p:nvPr>
        </p:nvSpPr>
        <p:spPr>
          <a:xfrm>
            <a:off x="786110" y="980728"/>
            <a:ext cx="7786742" cy="3357586"/>
          </a:xfrm>
        </p:spPr>
        <p:txBody>
          <a:bodyPr/>
          <a:lstStyle/>
          <a:p>
            <a:pPr eaLnBrk="1" hangingPunct="1"/>
            <a:r>
              <a:rPr lang="en-GB" altLang="en-US" sz="4800" b="1" dirty="0">
                <a:solidFill>
                  <a:schemeClr val="tx1"/>
                </a:solidFill>
              </a:rPr>
              <a:t>Data Handling &amp; Business Intelligence </a:t>
            </a:r>
          </a:p>
          <a:p>
            <a:pPr eaLnBrk="1" hangingPunct="1"/>
            <a:r>
              <a:rPr lang="en-GB" altLang="en-US" sz="4000" b="1" dirty="0">
                <a:solidFill>
                  <a:schemeClr val="tx1"/>
                </a:solidFill>
              </a:rPr>
              <a:t>LCBB5014</a:t>
            </a:r>
          </a:p>
        </p:txBody>
      </p:sp>
    </p:spTree>
    <p:extLst>
      <p:ext uri="{BB962C8B-B14F-4D97-AF65-F5344CB8AC3E}">
        <p14:creationId xmlns:p14="http://schemas.microsoft.com/office/powerpoint/2010/main" val="30700871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Title 1">
            <a:extLst>
              <a:ext uri="{FF2B5EF4-FFF2-40B4-BE49-F238E27FC236}">
                <a16:creationId xmlns:a16="http://schemas.microsoft.com/office/drawing/2014/main" id="{455921D9-3003-024B-9988-85E9F3657D2B}"/>
              </a:ext>
            </a:extLst>
          </p:cNvPr>
          <p:cNvSpPr>
            <a:spLocks noGrp="1"/>
          </p:cNvSpPr>
          <p:nvPr>
            <p:ph type="title"/>
          </p:nvPr>
        </p:nvSpPr>
        <p:spPr>
          <a:xfrm>
            <a:off x="528638" y="538163"/>
            <a:ext cx="8229600" cy="706437"/>
          </a:xfrm>
        </p:spPr>
        <p:txBody>
          <a:bodyPr/>
          <a:lstStyle/>
          <a:p>
            <a:pPr eaLnBrk="1" hangingPunct="1"/>
            <a:r>
              <a:rPr lang="en-GB" altLang="en-US" sz="3200" b="1"/>
              <a:t>Lesson Aims</a:t>
            </a:r>
          </a:p>
        </p:txBody>
      </p:sp>
      <p:sp>
        <p:nvSpPr>
          <p:cNvPr id="5" name="Date Placeholder 4">
            <a:extLst>
              <a:ext uri="{FF2B5EF4-FFF2-40B4-BE49-F238E27FC236}">
                <a16:creationId xmlns:a16="http://schemas.microsoft.com/office/drawing/2014/main" id="{95F69691-B47D-7241-B44F-9C879DAACE72}"/>
              </a:ext>
            </a:extLst>
          </p:cNvPr>
          <p:cNvSpPr>
            <a:spLocks noGrp="1"/>
          </p:cNvSpPr>
          <p:nvPr>
            <p:ph type="dt" sz="quarter" idx="10"/>
          </p:nvPr>
        </p:nvSpPr>
        <p:spPr/>
        <p:txBody>
          <a:bodyPr/>
          <a:lstStyle/>
          <a:p>
            <a:pPr>
              <a:defRPr/>
            </a:pPr>
            <a:fld id="{8545989A-FAB5-44A0-803E-C4DFE8E1BAA2}" type="datetime1">
              <a:rPr lang="en-GB" altLang="en-US"/>
              <a:pPr>
                <a:defRPr/>
              </a:pPr>
              <a:t>25/09/2024</a:t>
            </a:fld>
            <a:endParaRPr lang="en-GB" altLang="en-US"/>
          </a:p>
        </p:txBody>
      </p:sp>
      <p:sp>
        <p:nvSpPr>
          <p:cNvPr id="16387" name="Slide Number Placeholder 5">
            <a:extLst>
              <a:ext uri="{FF2B5EF4-FFF2-40B4-BE49-F238E27FC236}">
                <a16:creationId xmlns:a16="http://schemas.microsoft.com/office/drawing/2014/main" id="{83277620-F381-AD4B-A446-AEDCDB5DC2D2}"/>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8D9E8C65-235A-E445-AD01-8C468CA0F191}" type="slidenum">
              <a:rPr lang="en-GB" altLang="en-US" sz="1200" smtClean="0">
                <a:solidFill>
                  <a:srgbClr val="898989"/>
                </a:solidFill>
              </a:rPr>
              <a:pPr>
                <a:spcBef>
                  <a:spcPct val="0"/>
                </a:spcBef>
                <a:buFontTx/>
                <a:buNone/>
              </a:pPr>
              <a:t>2</a:t>
            </a:fld>
            <a:endParaRPr lang="en-GB" altLang="en-US" sz="1200">
              <a:solidFill>
                <a:srgbClr val="898989"/>
              </a:solidFill>
            </a:endParaRPr>
          </a:p>
        </p:txBody>
      </p:sp>
      <p:sp>
        <p:nvSpPr>
          <p:cNvPr id="2" name="Rectangle 1">
            <a:extLst>
              <a:ext uri="{FF2B5EF4-FFF2-40B4-BE49-F238E27FC236}">
                <a16:creationId xmlns:a16="http://schemas.microsoft.com/office/drawing/2014/main" id="{6036474F-B44F-1947-B387-AE01020E4381}"/>
              </a:ext>
            </a:extLst>
          </p:cNvPr>
          <p:cNvSpPr/>
          <p:nvPr/>
        </p:nvSpPr>
        <p:spPr>
          <a:xfrm>
            <a:off x="684212" y="1490007"/>
            <a:ext cx="7775575" cy="3539430"/>
          </a:xfrm>
          <a:prstGeom prst="rect">
            <a:avLst/>
          </a:prstGeom>
        </p:spPr>
        <p:txBody>
          <a:bodyPr>
            <a:spAutoFit/>
          </a:bodyPr>
          <a:lstStyle/>
          <a:p>
            <a:pPr algn="just" eaLnBrk="1" hangingPunct="1">
              <a:buFont typeface="Arial" panose="020B0604020202020204" pitchFamily="34" charset="0"/>
              <a:buNone/>
              <a:defRPr/>
            </a:pPr>
            <a:r>
              <a:rPr lang="en-GB" sz="2400" dirty="0">
                <a:latin typeface="+mn-lt"/>
              </a:rPr>
              <a:t>By the end of this session, students should be aware of: </a:t>
            </a:r>
          </a:p>
          <a:p>
            <a:pPr algn="just" eaLnBrk="1" hangingPunct="1">
              <a:buFont typeface="Arial" panose="020B0604020202020204" pitchFamily="34" charset="0"/>
              <a:buNone/>
              <a:defRPr/>
            </a:pPr>
            <a:endParaRPr lang="en-GB" sz="2400" dirty="0">
              <a:latin typeface="+mn-lt"/>
            </a:endParaRPr>
          </a:p>
          <a:p>
            <a:pPr marL="342900" indent="-342900" eaLnBrk="1" hangingPunct="1">
              <a:buFont typeface="Arial" panose="020B0604020202020204" pitchFamily="34" charset="0"/>
              <a:buChar char="•"/>
              <a:defRPr/>
            </a:pPr>
            <a:r>
              <a:rPr lang="en-GB" sz="2200" dirty="0">
                <a:latin typeface="+mn-lt"/>
              </a:rPr>
              <a:t>Definition of system &amp; Abstract Representation of a system</a:t>
            </a:r>
          </a:p>
          <a:p>
            <a:pPr marL="342900" indent="-342900" eaLnBrk="1" hangingPunct="1">
              <a:buFont typeface="Arial" panose="020B0604020202020204" pitchFamily="34" charset="0"/>
              <a:buChar char="•"/>
              <a:defRPr/>
            </a:pPr>
            <a:r>
              <a:rPr lang="en-GB" sz="2200" dirty="0">
                <a:latin typeface="+mn-lt"/>
              </a:rPr>
              <a:t>Decision and Decision-making Process </a:t>
            </a:r>
          </a:p>
          <a:p>
            <a:pPr marL="342900" indent="-342900" eaLnBrk="1" hangingPunct="1">
              <a:buFont typeface="Arial" panose="020B0604020202020204" pitchFamily="34" charset="0"/>
              <a:buChar char="•"/>
              <a:defRPr/>
            </a:pPr>
            <a:r>
              <a:rPr lang="en-GB" sz="2200" dirty="0">
                <a:latin typeface="+mn-lt"/>
              </a:rPr>
              <a:t>Types of decision </a:t>
            </a:r>
          </a:p>
          <a:p>
            <a:pPr marL="342900" indent="-342900" eaLnBrk="1" hangingPunct="1">
              <a:buFont typeface="Arial" panose="020B0604020202020204" pitchFamily="34" charset="0"/>
              <a:buChar char="•"/>
              <a:defRPr/>
            </a:pPr>
            <a:r>
              <a:rPr lang="en-GB" sz="2200" dirty="0">
                <a:latin typeface="+mn-lt"/>
              </a:rPr>
              <a:t>Approaches to the Decision-making Process </a:t>
            </a:r>
          </a:p>
          <a:p>
            <a:pPr marL="342900" indent="-342900" eaLnBrk="1" hangingPunct="1">
              <a:buFont typeface="Arial" panose="020B0604020202020204" pitchFamily="34" charset="0"/>
              <a:buChar char="•"/>
              <a:defRPr/>
            </a:pPr>
            <a:r>
              <a:rPr lang="en-GB" sz="2200" dirty="0">
                <a:latin typeface="+mn-lt"/>
              </a:rPr>
              <a:t>Definition and Structure of Decision Support System</a:t>
            </a:r>
          </a:p>
          <a:p>
            <a:pPr marL="342900" indent="-342900" eaLnBrk="1" hangingPunct="1">
              <a:buFont typeface="Arial" panose="020B0604020202020204" pitchFamily="34" charset="0"/>
              <a:buChar char="•"/>
              <a:defRPr/>
            </a:pPr>
            <a:r>
              <a:rPr lang="en-GB" sz="2200" dirty="0">
                <a:latin typeface="+mn-lt"/>
              </a:rPr>
              <a:t>Development of a DSS</a:t>
            </a:r>
          </a:p>
          <a:p>
            <a:pPr marL="342900" indent="-342900" eaLnBrk="1" hangingPunct="1">
              <a:buFont typeface="Arial" panose="020B0604020202020204" pitchFamily="34" charset="0"/>
              <a:buChar char="•"/>
              <a:defRPr/>
            </a:pPr>
            <a:r>
              <a:rPr lang="en-GB" sz="2200" dirty="0">
                <a:latin typeface="+mn-lt"/>
              </a:rPr>
              <a:t>Case Study 1 and 2</a:t>
            </a:r>
          </a:p>
          <a:p>
            <a:pPr marL="342900" indent="-342900" eaLnBrk="1" hangingPunct="1">
              <a:buFont typeface="Arial" panose="020B0604020202020204" pitchFamily="34" charset="0"/>
              <a:buChar char="•"/>
              <a:defRPr/>
            </a:pPr>
            <a:r>
              <a:rPr lang="en-GB" sz="2200" dirty="0">
                <a:latin typeface="+mn-lt"/>
              </a:rPr>
              <a:t>References</a:t>
            </a:r>
          </a:p>
        </p:txBody>
      </p:sp>
    </p:spTree>
    <p:extLst>
      <p:ext uri="{BB962C8B-B14F-4D97-AF65-F5344CB8AC3E}">
        <p14:creationId xmlns:p14="http://schemas.microsoft.com/office/powerpoint/2010/main" val="29057227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321B1C28-00EE-064D-928B-03F322030B28}"/>
              </a:ext>
            </a:extLst>
          </p:cNvPr>
          <p:cNvSpPr>
            <a:spLocks noGrp="1"/>
          </p:cNvSpPr>
          <p:nvPr>
            <p:ph type="dt" sz="quarter" idx="10"/>
          </p:nvPr>
        </p:nvSpPr>
        <p:spPr/>
        <p:txBody>
          <a:bodyPr/>
          <a:lstStyle/>
          <a:p>
            <a:pPr>
              <a:defRPr/>
            </a:pPr>
            <a:fld id="{00BA5387-BDC0-481B-86B8-25A2F1852DE2}" type="datetime1">
              <a:rPr lang="en-GB" altLang="en-US"/>
              <a:pPr>
                <a:defRPr/>
              </a:pPr>
              <a:t>25/09/2024</a:t>
            </a:fld>
            <a:endParaRPr lang="en-GB" altLang="en-US"/>
          </a:p>
        </p:txBody>
      </p:sp>
      <p:sp>
        <p:nvSpPr>
          <p:cNvPr id="21506" name="Slide Number Placeholder 5">
            <a:extLst>
              <a:ext uri="{FF2B5EF4-FFF2-40B4-BE49-F238E27FC236}">
                <a16:creationId xmlns:a16="http://schemas.microsoft.com/office/drawing/2014/main" id="{6F62A313-B6B7-8342-B340-EDE90537A4A4}"/>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BF265A1B-63FA-9743-8A6D-B2DBEDEA788F}" type="slidenum">
              <a:rPr lang="en-GB" altLang="en-US" sz="1200" smtClean="0">
                <a:solidFill>
                  <a:srgbClr val="898989"/>
                </a:solidFill>
              </a:rPr>
              <a:pPr>
                <a:spcBef>
                  <a:spcPct val="0"/>
                </a:spcBef>
                <a:buFontTx/>
                <a:buNone/>
              </a:pPr>
              <a:t>3</a:t>
            </a:fld>
            <a:endParaRPr lang="en-GB" altLang="en-US" sz="1200">
              <a:solidFill>
                <a:srgbClr val="898989"/>
              </a:solidFill>
            </a:endParaRPr>
          </a:p>
        </p:txBody>
      </p:sp>
      <p:sp>
        <p:nvSpPr>
          <p:cNvPr id="17411" name="TextBox 7">
            <a:extLst>
              <a:ext uri="{FF2B5EF4-FFF2-40B4-BE49-F238E27FC236}">
                <a16:creationId xmlns:a16="http://schemas.microsoft.com/office/drawing/2014/main" id="{792FF15B-1D1F-E044-AA47-2B097CE5BD80}"/>
              </a:ext>
            </a:extLst>
          </p:cNvPr>
          <p:cNvSpPr txBox="1">
            <a:spLocks noChangeArrowheads="1"/>
          </p:cNvSpPr>
          <p:nvPr/>
        </p:nvSpPr>
        <p:spPr bwMode="auto">
          <a:xfrm>
            <a:off x="1007269" y="391763"/>
            <a:ext cx="7129462" cy="585788"/>
          </a:xfrm>
          <a:prstGeom prst="rect">
            <a:avLst/>
          </a:prstGeom>
          <a:noFill/>
          <a:ln>
            <a:noFill/>
          </a:ln>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lgn="ctr">
              <a:spcBef>
                <a:spcPct val="0"/>
              </a:spcBef>
              <a:buFontTx/>
              <a:buNone/>
              <a:defRPr/>
            </a:pPr>
            <a:r>
              <a:rPr lang="en-US" altLang="en-US" b="1" dirty="0">
                <a:latin typeface="+mj-lt"/>
              </a:rPr>
              <a:t>Definition of System</a:t>
            </a:r>
          </a:p>
        </p:txBody>
      </p:sp>
      <p:sp>
        <p:nvSpPr>
          <p:cNvPr id="7" name="Rectangle 6">
            <a:extLst>
              <a:ext uri="{FF2B5EF4-FFF2-40B4-BE49-F238E27FC236}">
                <a16:creationId xmlns:a16="http://schemas.microsoft.com/office/drawing/2014/main" id="{2BAF82D6-125E-0E4E-823B-492D3910D334}"/>
              </a:ext>
            </a:extLst>
          </p:cNvPr>
          <p:cNvSpPr/>
          <p:nvPr/>
        </p:nvSpPr>
        <p:spPr>
          <a:xfrm>
            <a:off x="539749" y="977551"/>
            <a:ext cx="8353425" cy="4524315"/>
          </a:xfrm>
          <a:prstGeom prst="rect">
            <a:avLst/>
          </a:prstGeom>
        </p:spPr>
        <p:txBody>
          <a:bodyPr wrap="square">
            <a:spAutoFit/>
          </a:bodyPr>
          <a:lstStyle/>
          <a:p>
            <a:pPr marL="342900" indent="-342900" algn="just">
              <a:buFont typeface="Arial" panose="020B0604020202020204" pitchFamily="34" charset="0"/>
              <a:buChar char="•"/>
            </a:pPr>
            <a:r>
              <a:rPr lang="en-GB" sz="1600" dirty="0">
                <a:latin typeface="+mn-lt"/>
              </a:rPr>
              <a:t>The term </a:t>
            </a:r>
            <a:r>
              <a:rPr lang="en-GB" sz="1600" b="1" i="1" dirty="0">
                <a:latin typeface="+mn-lt"/>
              </a:rPr>
              <a:t>system </a:t>
            </a:r>
            <a:r>
              <a:rPr lang="en-GB" sz="1600" dirty="0">
                <a:latin typeface="+mn-lt"/>
              </a:rPr>
              <a:t>is often used in everyday languages </a:t>
            </a:r>
          </a:p>
          <a:p>
            <a:pPr algn="just"/>
            <a:endParaRPr lang="en-GB" sz="1600" dirty="0">
              <a:latin typeface="+mn-lt"/>
            </a:endParaRPr>
          </a:p>
          <a:p>
            <a:pPr marL="342900" indent="-342900" algn="just">
              <a:buFont typeface="Arial" panose="020B0604020202020204" pitchFamily="34" charset="0"/>
              <a:buChar char="•"/>
            </a:pPr>
            <a:r>
              <a:rPr lang="en-US" sz="1600" b="0" i="0" dirty="0">
                <a:solidFill>
                  <a:srgbClr val="4D5156"/>
                </a:solidFill>
                <a:effectLst/>
                <a:latin typeface="Arial" panose="020B0604020202020204" pitchFamily="34" charset="0"/>
              </a:rPr>
              <a:t>A system is </a:t>
            </a:r>
            <a:r>
              <a:rPr lang="en-US" sz="1600" b="1" i="0" dirty="0">
                <a:solidFill>
                  <a:srgbClr val="5F6368"/>
                </a:solidFill>
                <a:effectLst/>
                <a:latin typeface="Arial" panose="020B0604020202020204" pitchFamily="34" charset="0"/>
              </a:rPr>
              <a:t>an assembly of components connected together in an </a:t>
            </a:r>
            <a:r>
              <a:rPr lang="en-US" sz="1600" b="1" i="0" dirty="0" err="1">
                <a:solidFill>
                  <a:srgbClr val="5F6368"/>
                </a:solidFill>
                <a:effectLst/>
                <a:latin typeface="Arial" panose="020B0604020202020204" pitchFamily="34" charset="0"/>
              </a:rPr>
              <a:t>organised</a:t>
            </a:r>
            <a:r>
              <a:rPr lang="en-US" sz="1600" b="1" i="0" dirty="0">
                <a:solidFill>
                  <a:srgbClr val="5F6368"/>
                </a:solidFill>
                <a:effectLst/>
                <a:latin typeface="Arial" panose="020B0604020202020204" pitchFamily="34" charset="0"/>
              </a:rPr>
              <a:t> way</a:t>
            </a:r>
            <a:r>
              <a:rPr lang="en-US" sz="1600" b="0" i="0" dirty="0">
                <a:solidFill>
                  <a:srgbClr val="4D5156"/>
                </a:solidFill>
                <a:effectLst/>
                <a:latin typeface="Arial" panose="020B0604020202020204" pitchFamily="34" charset="0"/>
              </a:rPr>
              <a:t>.</a:t>
            </a:r>
          </a:p>
          <a:p>
            <a:pPr algn="just"/>
            <a:endParaRPr lang="en-GB" sz="1600" b="0" i="0" dirty="0">
              <a:solidFill>
                <a:srgbClr val="4D5156"/>
              </a:solidFill>
              <a:effectLst/>
              <a:latin typeface="+mn-lt"/>
            </a:endParaRPr>
          </a:p>
          <a:p>
            <a:pPr marL="342900" indent="-342900" algn="just">
              <a:buFont typeface="Arial" panose="020B0604020202020204" pitchFamily="34" charset="0"/>
              <a:buChar char="•"/>
            </a:pPr>
            <a:r>
              <a:rPr lang="en-US" sz="1600" b="1" i="0" dirty="0">
                <a:solidFill>
                  <a:srgbClr val="5F6368"/>
                </a:solidFill>
                <a:effectLst/>
                <a:latin typeface="Arial" panose="020B0604020202020204" pitchFamily="34" charset="0"/>
              </a:rPr>
              <a:t>System is a set of connected things or devices that operate together</a:t>
            </a:r>
            <a:r>
              <a:rPr lang="en-US" sz="1600" b="0" i="0" dirty="0">
                <a:solidFill>
                  <a:srgbClr val="4D5156"/>
                </a:solidFill>
                <a:effectLst/>
                <a:latin typeface="Arial" panose="020B0604020202020204" pitchFamily="34" charset="0"/>
              </a:rPr>
              <a:t>:</a:t>
            </a:r>
            <a:endParaRPr lang="en-GB" sz="1600" dirty="0">
              <a:latin typeface="+mn-lt"/>
            </a:endParaRPr>
          </a:p>
          <a:p>
            <a:pPr marL="342900" indent="-342900" algn="just">
              <a:buFont typeface="Arial" panose="020B0604020202020204" pitchFamily="34" charset="0"/>
              <a:buChar char="•"/>
            </a:pPr>
            <a:endParaRPr lang="en-GB" sz="1600" dirty="0">
              <a:latin typeface="+mn-lt"/>
            </a:endParaRPr>
          </a:p>
          <a:p>
            <a:pPr marL="342900" indent="-342900" algn="just">
              <a:buFont typeface="Arial" panose="020B0604020202020204" pitchFamily="34" charset="0"/>
              <a:buChar char="•"/>
            </a:pPr>
            <a:r>
              <a:rPr lang="en-GB" sz="1600" dirty="0">
                <a:latin typeface="+mn-lt"/>
              </a:rPr>
              <a:t>Every system is characterized by boundaries that separate its internal components from the external environment </a:t>
            </a:r>
          </a:p>
          <a:p>
            <a:pPr marL="342900" indent="-342900" algn="just">
              <a:buFont typeface="Arial" panose="020B0604020202020204" pitchFamily="34" charset="0"/>
              <a:buChar char="•"/>
            </a:pPr>
            <a:endParaRPr lang="en-GB" sz="1600" dirty="0">
              <a:latin typeface="+mn-lt"/>
            </a:endParaRPr>
          </a:p>
          <a:p>
            <a:pPr marL="342900" indent="-342900" algn="just">
              <a:buFont typeface="Arial" panose="020B0604020202020204" pitchFamily="34" charset="0"/>
              <a:buChar char="•"/>
            </a:pPr>
            <a:r>
              <a:rPr lang="en-GB" sz="1600" dirty="0">
                <a:latin typeface="+mn-lt"/>
              </a:rPr>
              <a:t>A system is said to be open if its boundaries can be crossed in both directions by flows of materials and information </a:t>
            </a:r>
          </a:p>
          <a:p>
            <a:pPr marL="342900" indent="-342900" algn="just">
              <a:buFont typeface="Arial" panose="020B0604020202020204" pitchFamily="34" charset="0"/>
              <a:buChar char="•"/>
            </a:pPr>
            <a:endParaRPr lang="en-GB" sz="1600" dirty="0">
              <a:latin typeface="+mn-lt"/>
            </a:endParaRPr>
          </a:p>
          <a:p>
            <a:pPr marL="342900" indent="-342900" algn="just">
              <a:buFont typeface="Arial" panose="020B0604020202020204" pitchFamily="34" charset="0"/>
              <a:buChar char="•"/>
            </a:pPr>
            <a:r>
              <a:rPr lang="en-GB" sz="1600" dirty="0">
                <a:latin typeface="+mn-lt"/>
              </a:rPr>
              <a:t>The abstract definition of system can be used to describe a broad class of real-world phenomena</a:t>
            </a:r>
          </a:p>
          <a:p>
            <a:pPr marL="342900" indent="-342900" algn="just">
              <a:buFont typeface="Arial" panose="020B0604020202020204" pitchFamily="34" charset="0"/>
              <a:buChar char="•"/>
            </a:pPr>
            <a:endParaRPr lang="en-GB" sz="1600" dirty="0">
              <a:latin typeface="+mn-lt"/>
            </a:endParaRPr>
          </a:p>
          <a:p>
            <a:pPr marL="342900" indent="-342900" algn="just">
              <a:buFont typeface="Arial" panose="020B0604020202020204" pitchFamily="34" charset="0"/>
              <a:buChar char="•"/>
            </a:pPr>
            <a:r>
              <a:rPr lang="en-GB" sz="1600" dirty="0">
                <a:latin typeface="+mn-lt"/>
              </a:rPr>
              <a:t>For example: the logical structure of an enterprise is system that receives as input a set of materials, services and information and returns as output a set of products, services and information </a:t>
            </a:r>
          </a:p>
        </p:txBody>
      </p:sp>
    </p:spTree>
    <p:extLst>
      <p:ext uri="{BB962C8B-B14F-4D97-AF65-F5344CB8AC3E}">
        <p14:creationId xmlns:p14="http://schemas.microsoft.com/office/powerpoint/2010/main" val="7778140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321B1C28-00EE-064D-928B-03F322030B28}"/>
              </a:ext>
            </a:extLst>
          </p:cNvPr>
          <p:cNvSpPr>
            <a:spLocks noGrp="1"/>
          </p:cNvSpPr>
          <p:nvPr>
            <p:ph type="dt" sz="quarter" idx="10"/>
          </p:nvPr>
        </p:nvSpPr>
        <p:spPr/>
        <p:txBody>
          <a:bodyPr/>
          <a:lstStyle/>
          <a:p>
            <a:pPr>
              <a:defRPr/>
            </a:pPr>
            <a:fld id="{00BA5387-BDC0-481B-86B8-25A2F1852DE2}" type="datetime1">
              <a:rPr lang="en-GB" altLang="en-US"/>
              <a:pPr>
                <a:defRPr/>
              </a:pPr>
              <a:t>25/09/2024</a:t>
            </a:fld>
            <a:endParaRPr lang="en-GB" altLang="en-US"/>
          </a:p>
        </p:txBody>
      </p:sp>
      <p:sp>
        <p:nvSpPr>
          <p:cNvPr id="21506" name="Slide Number Placeholder 5">
            <a:extLst>
              <a:ext uri="{FF2B5EF4-FFF2-40B4-BE49-F238E27FC236}">
                <a16:creationId xmlns:a16="http://schemas.microsoft.com/office/drawing/2014/main" id="{6F62A313-B6B7-8342-B340-EDE90537A4A4}"/>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BF265A1B-63FA-9743-8A6D-B2DBEDEA788F}" type="slidenum">
              <a:rPr lang="en-GB" altLang="en-US" sz="1200" smtClean="0">
                <a:solidFill>
                  <a:srgbClr val="898989"/>
                </a:solidFill>
              </a:rPr>
              <a:pPr>
                <a:spcBef>
                  <a:spcPct val="0"/>
                </a:spcBef>
                <a:buFontTx/>
                <a:buNone/>
              </a:pPr>
              <a:t>4</a:t>
            </a:fld>
            <a:endParaRPr lang="en-GB" altLang="en-US" sz="1200">
              <a:solidFill>
                <a:srgbClr val="898989"/>
              </a:solidFill>
            </a:endParaRPr>
          </a:p>
        </p:txBody>
      </p:sp>
      <p:sp>
        <p:nvSpPr>
          <p:cNvPr id="17411" name="TextBox 7">
            <a:extLst>
              <a:ext uri="{FF2B5EF4-FFF2-40B4-BE49-F238E27FC236}">
                <a16:creationId xmlns:a16="http://schemas.microsoft.com/office/drawing/2014/main" id="{792FF15B-1D1F-E044-AA47-2B097CE5BD80}"/>
              </a:ext>
            </a:extLst>
          </p:cNvPr>
          <p:cNvSpPr txBox="1">
            <a:spLocks noChangeArrowheads="1"/>
          </p:cNvSpPr>
          <p:nvPr/>
        </p:nvSpPr>
        <p:spPr bwMode="auto">
          <a:xfrm>
            <a:off x="1007269" y="391763"/>
            <a:ext cx="7129462" cy="585788"/>
          </a:xfrm>
          <a:prstGeom prst="rect">
            <a:avLst/>
          </a:prstGeom>
          <a:noFill/>
          <a:ln>
            <a:noFill/>
          </a:ln>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lgn="ctr">
              <a:spcBef>
                <a:spcPct val="0"/>
              </a:spcBef>
              <a:buFontTx/>
              <a:buNone/>
              <a:defRPr/>
            </a:pPr>
            <a:r>
              <a:rPr lang="en-US" altLang="en-US" b="1" dirty="0">
                <a:latin typeface="+mj-lt"/>
              </a:rPr>
              <a:t>Abstract Representation of a System</a:t>
            </a:r>
          </a:p>
        </p:txBody>
      </p:sp>
      <p:pic>
        <p:nvPicPr>
          <p:cNvPr id="2" name="Picture 1">
            <a:extLst>
              <a:ext uri="{FF2B5EF4-FFF2-40B4-BE49-F238E27FC236}">
                <a16:creationId xmlns:a16="http://schemas.microsoft.com/office/drawing/2014/main" id="{2FC6C37E-B226-464F-A396-D89E336B2E5F}"/>
              </a:ext>
            </a:extLst>
          </p:cNvPr>
          <p:cNvPicPr>
            <a:picLocks noChangeAspect="1"/>
          </p:cNvPicPr>
          <p:nvPr/>
        </p:nvPicPr>
        <p:blipFill>
          <a:blip r:embed="rId2"/>
          <a:stretch>
            <a:fillRect/>
          </a:stretch>
        </p:blipFill>
        <p:spPr>
          <a:xfrm>
            <a:off x="611560" y="1124744"/>
            <a:ext cx="7920880" cy="4536504"/>
          </a:xfrm>
          <a:prstGeom prst="rect">
            <a:avLst/>
          </a:prstGeom>
        </p:spPr>
      </p:pic>
    </p:spTree>
    <p:extLst>
      <p:ext uri="{BB962C8B-B14F-4D97-AF65-F5344CB8AC3E}">
        <p14:creationId xmlns:p14="http://schemas.microsoft.com/office/powerpoint/2010/main" val="4773582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321B1C28-00EE-064D-928B-03F322030B28}"/>
              </a:ext>
            </a:extLst>
          </p:cNvPr>
          <p:cNvSpPr>
            <a:spLocks noGrp="1"/>
          </p:cNvSpPr>
          <p:nvPr>
            <p:ph type="dt" sz="quarter" idx="10"/>
          </p:nvPr>
        </p:nvSpPr>
        <p:spPr/>
        <p:txBody>
          <a:bodyPr/>
          <a:lstStyle/>
          <a:p>
            <a:pPr>
              <a:defRPr/>
            </a:pPr>
            <a:fld id="{00BA5387-BDC0-481B-86B8-25A2F1852DE2}" type="datetime1">
              <a:rPr lang="en-GB" altLang="en-US"/>
              <a:pPr>
                <a:defRPr/>
              </a:pPr>
              <a:t>25/09/2024</a:t>
            </a:fld>
            <a:endParaRPr lang="en-GB" altLang="en-US"/>
          </a:p>
        </p:txBody>
      </p:sp>
      <p:sp>
        <p:nvSpPr>
          <p:cNvPr id="21506" name="Slide Number Placeholder 5">
            <a:extLst>
              <a:ext uri="{FF2B5EF4-FFF2-40B4-BE49-F238E27FC236}">
                <a16:creationId xmlns:a16="http://schemas.microsoft.com/office/drawing/2014/main" id="{6F62A313-B6B7-8342-B340-EDE90537A4A4}"/>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BF265A1B-63FA-9743-8A6D-B2DBEDEA788F}" type="slidenum">
              <a:rPr lang="en-GB" altLang="en-US" sz="1200" smtClean="0">
                <a:solidFill>
                  <a:srgbClr val="898989"/>
                </a:solidFill>
              </a:rPr>
              <a:pPr>
                <a:spcBef>
                  <a:spcPct val="0"/>
                </a:spcBef>
                <a:buFontTx/>
                <a:buNone/>
              </a:pPr>
              <a:t>5</a:t>
            </a:fld>
            <a:endParaRPr lang="en-GB" altLang="en-US" sz="1200">
              <a:solidFill>
                <a:srgbClr val="898989"/>
              </a:solidFill>
            </a:endParaRPr>
          </a:p>
        </p:txBody>
      </p:sp>
      <p:sp>
        <p:nvSpPr>
          <p:cNvPr id="17411" name="TextBox 7">
            <a:extLst>
              <a:ext uri="{FF2B5EF4-FFF2-40B4-BE49-F238E27FC236}">
                <a16:creationId xmlns:a16="http://schemas.microsoft.com/office/drawing/2014/main" id="{792FF15B-1D1F-E044-AA47-2B097CE5BD80}"/>
              </a:ext>
            </a:extLst>
          </p:cNvPr>
          <p:cNvSpPr txBox="1">
            <a:spLocks noChangeArrowheads="1"/>
          </p:cNvSpPr>
          <p:nvPr/>
        </p:nvSpPr>
        <p:spPr bwMode="auto">
          <a:xfrm>
            <a:off x="1007269" y="391763"/>
            <a:ext cx="7129462" cy="585788"/>
          </a:xfrm>
          <a:prstGeom prst="rect">
            <a:avLst/>
          </a:prstGeom>
          <a:noFill/>
          <a:ln>
            <a:noFill/>
          </a:ln>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lgn="ctr">
              <a:spcBef>
                <a:spcPct val="0"/>
              </a:spcBef>
              <a:buFontTx/>
              <a:buNone/>
              <a:defRPr/>
            </a:pPr>
            <a:r>
              <a:rPr lang="en-US" altLang="en-US" b="1" dirty="0">
                <a:latin typeface="+mj-lt"/>
              </a:rPr>
              <a:t>What is Decision and Problem-solving?</a:t>
            </a:r>
          </a:p>
        </p:txBody>
      </p:sp>
      <p:sp>
        <p:nvSpPr>
          <p:cNvPr id="7" name="Rectangle 6">
            <a:extLst>
              <a:ext uri="{FF2B5EF4-FFF2-40B4-BE49-F238E27FC236}">
                <a16:creationId xmlns:a16="http://schemas.microsoft.com/office/drawing/2014/main" id="{16FB2E30-C234-EC4F-8DB4-C7F1221385C7}"/>
              </a:ext>
            </a:extLst>
          </p:cNvPr>
          <p:cNvSpPr/>
          <p:nvPr/>
        </p:nvSpPr>
        <p:spPr>
          <a:xfrm>
            <a:off x="539750" y="977551"/>
            <a:ext cx="7992690" cy="3816429"/>
          </a:xfrm>
          <a:prstGeom prst="rect">
            <a:avLst/>
          </a:prstGeom>
        </p:spPr>
        <p:txBody>
          <a:bodyPr wrap="square">
            <a:spAutoFit/>
          </a:bodyPr>
          <a:lstStyle/>
          <a:p>
            <a:pPr marL="342900" indent="-342900" algn="just">
              <a:buFont typeface="Arial" panose="020B0604020202020204" pitchFamily="34" charset="0"/>
              <a:buChar char="•"/>
            </a:pPr>
            <a:r>
              <a:rPr lang="en-GB" sz="2200" dirty="0">
                <a:latin typeface="+mn-lt"/>
              </a:rPr>
              <a:t>A decision is choice from multiple alternatives, usually made with a fair degree of rationality </a:t>
            </a:r>
          </a:p>
          <a:p>
            <a:pPr marL="342900" indent="-342900" algn="just">
              <a:buFont typeface="Arial" panose="020B0604020202020204" pitchFamily="34" charset="0"/>
              <a:buChar char="•"/>
            </a:pPr>
            <a:endParaRPr lang="en-GB" sz="2200" dirty="0">
              <a:latin typeface="+mn-lt"/>
            </a:endParaRPr>
          </a:p>
          <a:p>
            <a:pPr marL="342900" indent="-342900" algn="just">
              <a:buFont typeface="Arial" panose="020B0604020202020204" pitchFamily="34" charset="0"/>
              <a:buChar char="•"/>
            </a:pPr>
            <a:r>
              <a:rPr lang="en-GB" sz="2200" dirty="0">
                <a:latin typeface="+mn-lt"/>
              </a:rPr>
              <a:t>The decision-making process is part of a broader subject usually referred to as </a:t>
            </a:r>
            <a:r>
              <a:rPr lang="en-GB" sz="2200" b="1" i="1" dirty="0">
                <a:latin typeface="+mn-lt"/>
              </a:rPr>
              <a:t>problem solving</a:t>
            </a:r>
            <a:r>
              <a:rPr lang="en-GB" sz="2200" dirty="0">
                <a:latin typeface="+mn-lt"/>
              </a:rPr>
              <a:t>, which refers to the process through which individuals try to bridge the gap between the current operating conditions of a system (as is) and the supposedly better conditions to be achieved in the future (to be)</a:t>
            </a:r>
          </a:p>
          <a:p>
            <a:pPr marL="342900" indent="-342900" algn="just">
              <a:buFont typeface="Arial" panose="020B0604020202020204" pitchFamily="34" charset="0"/>
              <a:buChar char="•"/>
            </a:pPr>
            <a:endParaRPr lang="en-GB" sz="2200" dirty="0">
              <a:latin typeface="+mn-lt"/>
            </a:endParaRPr>
          </a:p>
          <a:p>
            <a:pPr marL="342900" indent="-342900" algn="just">
              <a:buFont typeface="Arial" panose="020B0604020202020204" pitchFamily="34" charset="0"/>
              <a:buChar char="•"/>
            </a:pPr>
            <a:endParaRPr lang="en-GB" sz="2200" dirty="0">
              <a:latin typeface="+mn-lt"/>
            </a:endParaRPr>
          </a:p>
          <a:p>
            <a:pPr algn="just"/>
            <a:endParaRPr lang="el-GR" sz="2200" dirty="0">
              <a:latin typeface="+mn-lt"/>
            </a:endParaRPr>
          </a:p>
        </p:txBody>
      </p:sp>
      <p:pic>
        <p:nvPicPr>
          <p:cNvPr id="2" name="Picture 1">
            <a:extLst>
              <a:ext uri="{FF2B5EF4-FFF2-40B4-BE49-F238E27FC236}">
                <a16:creationId xmlns:a16="http://schemas.microsoft.com/office/drawing/2014/main" id="{37AEE2FC-F052-C245-9DBA-D8B47F065019}"/>
              </a:ext>
            </a:extLst>
          </p:cNvPr>
          <p:cNvPicPr>
            <a:picLocks noChangeAspect="1"/>
          </p:cNvPicPr>
          <p:nvPr/>
        </p:nvPicPr>
        <p:blipFill>
          <a:blip r:embed="rId2"/>
          <a:stretch>
            <a:fillRect/>
          </a:stretch>
        </p:blipFill>
        <p:spPr>
          <a:xfrm>
            <a:off x="592745" y="3717032"/>
            <a:ext cx="7886700" cy="1944216"/>
          </a:xfrm>
          <a:prstGeom prst="rect">
            <a:avLst/>
          </a:prstGeom>
        </p:spPr>
      </p:pic>
      <p:sp>
        <p:nvSpPr>
          <p:cNvPr id="3" name="TextBox 2">
            <a:extLst>
              <a:ext uri="{FF2B5EF4-FFF2-40B4-BE49-F238E27FC236}">
                <a16:creationId xmlns:a16="http://schemas.microsoft.com/office/drawing/2014/main" id="{6D53269F-E0CE-2C41-BE24-7BF277AC899F}"/>
              </a:ext>
            </a:extLst>
          </p:cNvPr>
          <p:cNvSpPr txBox="1"/>
          <p:nvPr/>
        </p:nvSpPr>
        <p:spPr>
          <a:xfrm>
            <a:off x="2915816" y="5400230"/>
            <a:ext cx="3672408" cy="276999"/>
          </a:xfrm>
          <a:prstGeom prst="rect">
            <a:avLst/>
          </a:prstGeom>
          <a:noFill/>
        </p:spPr>
        <p:txBody>
          <a:bodyPr wrap="square" rtlCol="0">
            <a:spAutoFit/>
          </a:bodyPr>
          <a:lstStyle/>
          <a:p>
            <a:pPr algn="ctr"/>
            <a:r>
              <a:rPr lang="en-US" sz="1200" b="1" dirty="0">
                <a:latin typeface="+mn-lt"/>
              </a:rPr>
              <a:t>Fig: Logical flow of a problem-solving process</a:t>
            </a:r>
          </a:p>
        </p:txBody>
      </p:sp>
    </p:spTree>
    <p:extLst>
      <p:ext uri="{BB962C8B-B14F-4D97-AF65-F5344CB8AC3E}">
        <p14:creationId xmlns:p14="http://schemas.microsoft.com/office/powerpoint/2010/main" val="26877238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321B1C28-00EE-064D-928B-03F322030B28}"/>
              </a:ext>
            </a:extLst>
          </p:cNvPr>
          <p:cNvSpPr>
            <a:spLocks noGrp="1"/>
          </p:cNvSpPr>
          <p:nvPr>
            <p:ph type="dt" sz="quarter" idx="10"/>
          </p:nvPr>
        </p:nvSpPr>
        <p:spPr/>
        <p:txBody>
          <a:bodyPr/>
          <a:lstStyle/>
          <a:p>
            <a:pPr>
              <a:defRPr/>
            </a:pPr>
            <a:fld id="{00BA5387-BDC0-481B-86B8-25A2F1852DE2}" type="datetime1">
              <a:rPr lang="en-GB" altLang="en-US"/>
              <a:pPr>
                <a:defRPr/>
              </a:pPr>
              <a:t>25/09/2024</a:t>
            </a:fld>
            <a:endParaRPr lang="en-GB" altLang="en-US"/>
          </a:p>
        </p:txBody>
      </p:sp>
      <p:sp>
        <p:nvSpPr>
          <p:cNvPr id="21506" name="Slide Number Placeholder 5">
            <a:extLst>
              <a:ext uri="{FF2B5EF4-FFF2-40B4-BE49-F238E27FC236}">
                <a16:creationId xmlns:a16="http://schemas.microsoft.com/office/drawing/2014/main" id="{6F62A313-B6B7-8342-B340-EDE90537A4A4}"/>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BF265A1B-63FA-9743-8A6D-B2DBEDEA788F}" type="slidenum">
              <a:rPr lang="en-GB" altLang="en-US" sz="1200" smtClean="0">
                <a:solidFill>
                  <a:srgbClr val="898989"/>
                </a:solidFill>
              </a:rPr>
              <a:pPr>
                <a:spcBef>
                  <a:spcPct val="0"/>
                </a:spcBef>
                <a:buFontTx/>
                <a:buNone/>
              </a:pPr>
              <a:t>6</a:t>
            </a:fld>
            <a:endParaRPr lang="en-GB" altLang="en-US" sz="1200">
              <a:solidFill>
                <a:srgbClr val="898989"/>
              </a:solidFill>
            </a:endParaRPr>
          </a:p>
        </p:txBody>
      </p:sp>
      <p:sp>
        <p:nvSpPr>
          <p:cNvPr id="17411" name="TextBox 7">
            <a:extLst>
              <a:ext uri="{FF2B5EF4-FFF2-40B4-BE49-F238E27FC236}">
                <a16:creationId xmlns:a16="http://schemas.microsoft.com/office/drawing/2014/main" id="{792FF15B-1D1F-E044-AA47-2B097CE5BD80}"/>
              </a:ext>
            </a:extLst>
          </p:cNvPr>
          <p:cNvSpPr txBox="1">
            <a:spLocks noChangeArrowheads="1"/>
          </p:cNvSpPr>
          <p:nvPr/>
        </p:nvSpPr>
        <p:spPr bwMode="auto">
          <a:xfrm>
            <a:off x="1007269" y="391763"/>
            <a:ext cx="7129462" cy="585788"/>
          </a:xfrm>
          <a:prstGeom prst="rect">
            <a:avLst/>
          </a:prstGeom>
          <a:noFill/>
          <a:ln>
            <a:noFill/>
          </a:ln>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lgn="ctr">
              <a:spcBef>
                <a:spcPct val="0"/>
              </a:spcBef>
              <a:buFontTx/>
              <a:buNone/>
              <a:defRPr/>
            </a:pPr>
            <a:r>
              <a:rPr lang="en-US" altLang="en-US" b="1" dirty="0">
                <a:latin typeface="+mj-lt"/>
              </a:rPr>
              <a:t>The Decision-making Process</a:t>
            </a:r>
          </a:p>
        </p:txBody>
      </p:sp>
      <p:pic>
        <p:nvPicPr>
          <p:cNvPr id="3" name="Picture 2">
            <a:extLst>
              <a:ext uri="{FF2B5EF4-FFF2-40B4-BE49-F238E27FC236}">
                <a16:creationId xmlns:a16="http://schemas.microsoft.com/office/drawing/2014/main" id="{D4E8504F-83D6-7A40-AFD8-CB1C5FBD9375}"/>
              </a:ext>
            </a:extLst>
          </p:cNvPr>
          <p:cNvPicPr>
            <a:picLocks noChangeAspect="1"/>
          </p:cNvPicPr>
          <p:nvPr/>
        </p:nvPicPr>
        <p:blipFill>
          <a:blip r:embed="rId2"/>
          <a:stretch>
            <a:fillRect/>
          </a:stretch>
        </p:blipFill>
        <p:spPr>
          <a:xfrm>
            <a:off x="1222375" y="1155700"/>
            <a:ext cx="6445969" cy="4546600"/>
          </a:xfrm>
          <a:prstGeom prst="rect">
            <a:avLst/>
          </a:prstGeom>
        </p:spPr>
      </p:pic>
    </p:spTree>
    <p:extLst>
      <p:ext uri="{BB962C8B-B14F-4D97-AF65-F5344CB8AC3E}">
        <p14:creationId xmlns:p14="http://schemas.microsoft.com/office/powerpoint/2010/main" val="37678662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321B1C28-00EE-064D-928B-03F322030B28}"/>
              </a:ext>
            </a:extLst>
          </p:cNvPr>
          <p:cNvSpPr>
            <a:spLocks noGrp="1"/>
          </p:cNvSpPr>
          <p:nvPr>
            <p:ph type="dt" sz="quarter" idx="10"/>
          </p:nvPr>
        </p:nvSpPr>
        <p:spPr/>
        <p:txBody>
          <a:bodyPr/>
          <a:lstStyle/>
          <a:p>
            <a:pPr>
              <a:defRPr/>
            </a:pPr>
            <a:fld id="{00BA5387-BDC0-481B-86B8-25A2F1852DE2}" type="datetime1">
              <a:rPr lang="en-GB" altLang="en-US"/>
              <a:pPr>
                <a:defRPr/>
              </a:pPr>
              <a:t>25/09/2024</a:t>
            </a:fld>
            <a:endParaRPr lang="en-GB" altLang="en-US"/>
          </a:p>
        </p:txBody>
      </p:sp>
      <p:sp>
        <p:nvSpPr>
          <p:cNvPr id="21506" name="Slide Number Placeholder 5">
            <a:extLst>
              <a:ext uri="{FF2B5EF4-FFF2-40B4-BE49-F238E27FC236}">
                <a16:creationId xmlns:a16="http://schemas.microsoft.com/office/drawing/2014/main" id="{6F62A313-B6B7-8342-B340-EDE90537A4A4}"/>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BF265A1B-63FA-9743-8A6D-B2DBEDEA788F}" type="slidenum">
              <a:rPr lang="en-GB" altLang="en-US" sz="1200" smtClean="0">
                <a:solidFill>
                  <a:srgbClr val="898989"/>
                </a:solidFill>
              </a:rPr>
              <a:pPr>
                <a:spcBef>
                  <a:spcPct val="0"/>
                </a:spcBef>
                <a:buFontTx/>
                <a:buNone/>
              </a:pPr>
              <a:t>7</a:t>
            </a:fld>
            <a:endParaRPr lang="en-GB" altLang="en-US" sz="1200">
              <a:solidFill>
                <a:srgbClr val="898989"/>
              </a:solidFill>
            </a:endParaRPr>
          </a:p>
        </p:txBody>
      </p:sp>
      <p:sp>
        <p:nvSpPr>
          <p:cNvPr id="17411" name="TextBox 7">
            <a:extLst>
              <a:ext uri="{FF2B5EF4-FFF2-40B4-BE49-F238E27FC236}">
                <a16:creationId xmlns:a16="http://schemas.microsoft.com/office/drawing/2014/main" id="{792FF15B-1D1F-E044-AA47-2B097CE5BD80}"/>
              </a:ext>
            </a:extLst>
          </p:cNvPr>
          <p:cNvSpPr txBox="1">
            <a:spLocks noChangeArrowheads="1"/>
          </p:cNvSpPr>
          <p:nvPr/>
        </p:nvSpPr>
        <p:spPr bwMode="auto">
          <a:xfrm>
            <a:off x="1007269" y="391763"/>
            <a:ext cx="7129462" cy="585788"/>
          </a:xfrm>
          <a:prstGeom prst="rect">
            <a:avLst/>
          </a:prstGeom>
          <a:noFill/>
          <a:ln>
            <a:noFill/>
          </a:ln>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lgn="ctr">
              <a:spcBef>
                <a:spcPct val="0"/>
              </a:spcBef>
              <a:buFontTx/>
              <a:buNone/>
              <a:defRPr/>
            </a:pPr>
            <a:r>
              <a:rPr lang="en-US" altLang="en-US" b="1" dirty="0">
                <a:latin typeface="+mj-lt"/>
              </a:rPr>
              <a:t>The Decision-making Process</a:t>
            </a:r>
          </a:p>
        </p:txBody>
      </p:sp>
      <p:sp>
        <p:nvSpPr>
          <p:cNvPr id="6" name="Rectangle 5">
            <a:extLst>
              <a:ext uri="{FF2B5EF4-FFF2-40B4-BE49-F238E27FC236}">
                <a16:creationId xmlns:a16="http://schemas.microsoft.com/office/drawing/2014/main" id="{767484D1-34D8-254D-9A53-3E54D9EB087B}"/>
              </a:ext>
            </a:extLst>
          </p:cNvPr>
          <p:cNvSpPr/>
          <p:nvPr/>
        </p:nvSpPr>
        <p:spPr>
          <a:xfrm>
            <a:off x="575655" y="980728"/>
            <a:ext cx="7992690" cy="4770537"/>
          </a:xfrm>
          <a:prstGeom prst="rect">
            <a:avLst/>
          </a:prstGeom>
        </p:spPr>
        <p:txBody>
          <a:bodyPr wrap="square">
            <a:spAutoFit/>
          </a:bodyPr>
          <a:lstStyle/>
          <a:p>
            <a:pPr marL="342900" indent="-342900" algn="just">
              <a:buFont typeface="Arial" panose="020B0604020202020204" pitchFamily="34" charset="0"/>
              <a:buChar char="•"/>
            </a:pPr>
            <a:r>
              <a:rPr lang="en-GB" sz="1900" b="1" dirty="0">
                <a:latin typeface="+mn-lt"/>
              </a:rPr>
              <a:t>Intelligence: </a:t>
            </a:r>
            <a:r>
              <a:rPr lang="en-GB" sz="1900" dirty="0">
                <a:latin typeface="+mn-lt"/>
              </a:rPr>
              <a:t>In the intelligence phase the task of the decision maker is to identify, circumscribe and explicitly define the problem that emerges in the system under study </a:t>
            </a:r>
          </a:p>
          <a:p>
            <a:pPr algn="just"/>
            <a:endParaRPr lang="en-GB" sz="1900" dirty="0">
              <a:latin typeface="+mn-lt"/>
            </a:endParaRPr>
          </a:p>
          <a:p>
            <a:pPr marL="342900" indent="-342900" algn="just">
              <a:buFont typeface="Arial" panose="020B0604020202020204" pitchFamily="34" charset="0"/>
              <a:buChar char="•"/>
            </a:pPr>
            <a:r>
              <a:rPr lang="en-GB" sz="1900" b="1" dirty="0">
                <a:latin typeface="+mn-lt"/>
              </a:rPr>
              <a:t>Design: </a:t>
            </a:r>
            <a:r>
              <a:rPr lang="en-GB" sz="1900" dirty="0">
                <a:latin typeface="+mn-lt"/>
              </a:rPr>
              <a:t>In the design phase, actions aimed at solving the identified problem should be developed and planned</a:t>
            </a:r>
          </a:p>
          <a:p>
            <a:pPr marL="342900" indent="-342900" algn="just">
              <a:buFont typeface="Arial" panose="020B0604020202020204" pitchFamily="34" charset="0"/>
              <a:buChar char="•"/>
            </a:pPr>
            <a:endParaRPr lang="en-GB" sz="1900" b="1" dirty="0">
              <a:latin typeface="+mn-lt"/>
            </a:endParaRPr>
          </a:p>
          <a:p>
            <a:pPr marL="342900" indent="-342900" algn="just">
              <a:buFont typeface="Arial" panose="020B0604020202020204" pitchFamily="34" charset="0"/>
              <a:buChar char="•"/>
            </a:pPr>
            <a:r>
              <a:rPr lang="en-GB" sz="1900" b="1" dirty="0">
                <a:latin typeface="+mn-lt"/>
              </a:rPr>
              <a:t>Choice: </a:t>
            </a:r>
            <a:r>
              <a:rPr lang="en-GB" sz="1900" dirty="0">
                <a:latin typeface="+mn-lt"/>
              </a:rPr>
              <a:t>Once the alternative actions have been identified, it is necessary to evaluate them on the basis of the performance criteria deemed significant</a:t>
            </a:r>
          </a:p>
          <a:p>
            <a:pPr marL="342900" indent="-342900" algn="just">
              <a:buFont typeface="Arial" panose="020B0604020202020204" pitchFamily="34" charset="0"/>
              <a:buChar char="•"/>
            </a:pPr>
            <a:endParaRPr lang="en-GB" sz="1900" b="1" dirty="0">
              <a:latin typeface="+mn-lt"/>
            </a:endParaRPr>
          </a:p>
          <a:p>
            <a:pPr marL="342900" indent="-342900" algn="just">
              <a:buFont typeface="Arial" panose="020B0604020202020204" pitchFamily="34" charset="0"/>
              <a:buChar char="•"/>
            </a:pPr>
            <a:r>
              <a:rPr lang="en-GB" sz="1900" b="1" dirty="0">
                <a:latin typeface="+mn-lt"/>
              </a:rPr>
              <a:t>Implementation: </a:t>
            </a:r>
            <a:r>
              <a:rPr lang="en-GB" sz="1900" dirty="0">
                <a:latin typeface="+mn-lt"/>
              </a:rPr>
              <a:t>When the best alternative has been selected by the decision maker, it is transformed into actions by means of an implementation plan </a:t>
            </a:r>
          </a:p>
          <a:p>
            <a:pPr marL="342900" indent="-342900" algn="just">
              <a:buFont typeface="Arial" panose="020B0604020202020204" pitchFamily="34" charset="0"/>
              <a:buChar char="•"/>
            </a:pPr>
            <a:r>
              <a:rPr lang="en-GB" sz="1900" b="1" dirty="0">
                <a:latin typeface="+mn-lt"/>
              </a:rPr>
              <a:t>Control: </a:t>
            </a:r>
            <a:r>
              <a:rPr lang="en-GB" sz="1900" dirty="0">
                <a:latin typeface="+mn-lt"/>
              </a:rPr>
              <a:t>Once the action has been implemented, it is finally necessary to verify and check that the original expectations have been satisfied and the effects of the action match the original intentions </a:t>
            </a:r>
            <a:endParaRPr lang="en-GB" sz="1900" b="1" dirty="0">
              <a:latin typeface="+mn-lt"/>
            </a:endParaRPr>
          </a:p>
        </p:txBody>
      </p:sp>
    </p:spTree>
    <p:extLst>
      <p:ext uri="{BB962C8B-B14F-4D97-AF65-F5344CB8AC3E}">
        <p14:creationId xmlns:p14="http://schemas.microsoft.com/office/powerpoint/2010/main" val="1870296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321B1C28-00EE-064D-928B-03F322030B28}"/>
              </a:ext>
            </a:extLst>
          </p:cNvPr>
          <p:cNvSpPr>
            <a:spLocks noGrp="1"/>
          </p:cNvSpPr>
          <p:nvPr>
            <p:ph type="dt" sz="quarter" idx="10"/>
          </p:nvPr>
        </p:nvSpPr>
        <p:spPr/>
        <p:txBody>
          <a:bodyPr/>
          <a:lstStyle/>
          <a:p>
            <a:pPr>
              <a:defRPr/>
            </a:pPr>
            <a:fld id="{00BA5387-BDC0-481B-86B8-25A2F1852DE2}" type="datetime1">
              <a:rPr lang="en-GB" altLang="en-US"/>
              <a:pPr>
                <a:defRPr/>
              </a:pPr>
              <a:t>25/09/2024</a:t>
            </a:fld>
            <a:endParaRPr lang="en-GB" altLang="en-US"/>
          </a:p>
        </p:txBody>
      </p:sp>
      <p:sp>
        <p:nvSpPr>
          <p:cNvPr id="21506" name="Slide Number Placeholder 5">
            <a:extLst>
              <a:ext uri="{FF2B5EF4-FFF2-40B4-BE49-F238E27FC236}">
                <a16:creationId xmlns:a16="http://schemas.microsoft.com/office/drawing/2014/main" id="{6F62A313-B6B7-8342-B340-EDE90537A4A4}"/>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BF265A1B-63FA-9743-8A6D-B2DBEDEA788F}" type="slidenum">
              <a:rPr lang="en-GB" altLang="en-US" sz="1200" smtClean="0">
                <a:solidFill>
                  <a:srgbClr val="898989"/>
                </a:solidFill>
              </a:rPr>
              <a:pPr>
                <a:spcBef>
                  <a:spcPct val="0"/>
                </a:spcBef>
                <a:buFontTx/>
                <a:buNone/>
              </a:pPr>
              <a:t>8</a:t>
            </a:fld>
            <a:endParaRPr lang="en-GB" altLang="en-US" sz="1200">
              <a:solidFill>
                <a:srgbClr val="898989"/>
              </a:solidFill>
            </a:endParaRPr>
          </a:p>
        </p:txBody>
      </p:sp>
      <p:sp>
        <p:nvSpPr>
          <p:cNvPr id="17411" name="TextBox 7">
            <a:extLst>
              <a:ext uri="{FF2B5EF4-FFF2-40B4-BE49-F238E27FC236}">
                <a16:creationId xmlns:a16="http://schemas.microsoft.com/office/drawing/2014/main" id="{792FF15B-1D1F-E044-AA47-2B097CE5BD80}"/>
              </a:ext>
            </a:extLst>
          </p:cNvPr>
          <p:cNvSpPr txBox="1">
            <a:spLocks noChangeArrowheads="1"/>
          </p:cNvSpPr>
          <p:nvPr/>
        </p:nvSpPr>
        <p:spPr bwMode="auto">
          <a:xfrm>
            <a:off x="1007269" y="391763"/>
            <a:ext cx="7129462" cy="585788"/>
          </a:xfrm>
          <a:prstGeom prst="rect">
            <a:avLst/>
          </a:prstGeom>
          <a:noFill/>
          <a:ln>
            <a:noFill/>
          </a:ln>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lgn="ctr">
              <a:spcBef>
                <a:spcPct val="0"/>
              </a:spcBef>
              <a:buFontTx/>
              <a:buNone/>
              <a:defRPr/>
            </a:pPr>
            <a:r>
              <a:rPr lang="en-US" altLang="en-US" b="1" dirty="0">
                <a:latin typeface="+mj-lt"/>
              </a:rPr>
              <a:t>Types of Decision</a:t>
            </a:r>
          </a:p>
        </p:txBody>
      </p:sp>
      <p:pic>
        <p:nvPicPr>
          <p:cNvPr id="2" name="Picture 1">
            <a:extLst>
              <a:ext uri="{FF2B5EF4-FFF2-40B4-BE49-F238E27FC236}">
                <a16:creationId xmlns:a16="http://schemas.microsoft.com/office/drawing/2014/main" id="{E1E97FB8-31C2-0840-B5B0-0911B4B47CC7}"/>
              </a:ext>
            </a:extLst>
          </p:cNvPr>
          <p:cNvPicPr>
            <a:picLocks noChangeAspect="1"/>
          </p:cNvPicPr>
          <p:nvPr/>
        </p:nvPicPr>
        <p:blipFill>
          <a:blip r:embed="rId2"/>
          <a:stretch>
            <a:fillRect/>
          </a:stretch>
        </p:blipFill>
        <p:spPr>
          <a:xfrm>
            <a:off x="755576" y="977551"/>
            <a:ext cx="7488832" cy="4611690"/>
          </a:xfrm>
          <a:prstGeom prst="rect">
            <a:avLst/>
          </a:prstGeom>
        </p:spPr>
      </p:pic>
    </p:spTree>
    <p:extLst>
      <p:ext uri="{BB962C8B-B14F-4D97-AF65-F5344CB8AC3E}">
        <p14:creationId xmlns:p14="http://schemas.microsoft.com/office/powerpoint/2010/main" val="22852964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321B1C28-00EE-064D-928B-03F322030B28}"/>
              </a:ext>
            </a:extLst>
          </p:cNvPr>
          <p:cNvSpPr>
            <a:spLocks noGrp="1"/>
          </p:cNvSpPr>
          <p:nvPr>
            <p:ph type="dt" sz="quarter" idx="10"/>
          </p:nvPr>
        </p:nvSpPr>
        <p:spPr/>
        <p:txBody>
          <a:bodyPr/>
          <a:lstStyle/>
          <a:p>
            <a:pPr>
              <a:defRPr/>
            </a:pPr>
            <a:fld id="{00BA5387-BDC0-481B-86B8-25A2F1852DE2}" type="datetime1">
              <a:rPr lang="en-GB" altLang="en-US"/>
              <a:pPr>
                <a:defRPr/>
              </a:pPr>
              <a:t>25/09/2024</a:t>
            </a:fld>
            <a:endParaRPr lang="en-GB" altLang="en-US"/>
          </a:p>
        </p:txBody>
      </p:sp>
      <p:sp>
        <p:nvSpPr>
          <p:cNvPr id="21506" name="Slide Number Placeholder 5">
            <a:extLst>
              <a:ext uri="{FF2B5EF4-FFF2-40B4-BE49-F238E27FC236}">
                <a16:creationId xmlns:a16="http://schemas.microsoft.com/office/drawing/2014/main" id="{6F62A313-B6B7-8342-B340-EDE90537A4A4}"/>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BF265A1B-63FA-9743-8A6D-B2DBEDEA788F}" type="slidenum">
              <a:rPr lang="en-GB" altLang="en-US" sz="1200" smtClean="0">
                <a:solidFill>
                  <a:srgbClr val="898989"/>
                </a:solidFill>
              </a:rPr>
              <a:pPr>
                <a:spcBef>
                  <a:spcPct val="0"/>
                </a:spcBef>
                <a:buFontTx/>
                <a:buNone/>
              </a:pPr>
              <a:t>9</a:t>
            </a:fld>
            <a:endParaRPr lang="en-GB" altLang="en-US" sz="1200">
              <a:solidFill>
                <a:srgbClr val="898989"/>
              </a:solidFill>
            </a:endParaRPr>
          </a:p>
        </p:txBody>
      </p:sp>
      <p:sp>
        <p:nvSpPr>
          <p:cNvPr id="17411" name="TextBox 7">
            <a:extLst>
              <a:ext uri="{FF2B5EF4-FFF2-40B4-BE49-F238E27FC236}">
                <a16:creationId xmlns:a16="http://schemas.microsoft.com/office/drawing/2014/main" id="{792FF15B-1D1F-E044-AA47-2B097CE5BD80}"/>
              </a:ext>
            </a:extLst>
          </p:cNvPr>
          <p:cNvSpPr txBox="1">
            <a:spLocks noChangeArrowheads="1"/>
          </p:cNvSpPr>
          <p:nvPr/>
        </p:nvSpPr>
        <p:spPr bwMode="auto">
          <a:xfrm>
            <a:off x="1007269" y="391763"/>
            <a:ext cx="7129462" cy="585788"/>
          </a:xfrm>
          <a:prstGeom prst="rect">
            <a:avLst/>
          </a:prstGeom>
          <a:noFill/>
          <a:ln>
            <a:noFill/>
          </a:ln>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lgn="ctr">
              <a:spcBef>
                <a:spcPct val="0"/>
              </a:spcBef>
              <a:buFontTx/>
              <a:buNone/>
              <a:defRPr/>
            </a:pPr>
            <a:r>
              <a:rPr lang="en-US" altLang="en-US" b="1" dirty="0">
                <a:latin typeface="+mj-lt"/>
              </a:rPr>
              <a:t>Types of Decision</a:t>
            </a:r>
          </a:p>
        </p:txBody>
      </p:sp>
      <p:sp>
        <p:nvSpPr>
          <p:cNvPr id="7" name="Rectangle 6">
            <a:extLst>
              <a:ext uri="{FF2B5EF4-FFF2-40B4-BE49-F238E27FC236}">
                <a16:creationId xmlns:a16="http://schemas.microsoft.com/office/drawing/2014/main" id="{4A9B7A22-6EFA-3447-AFA5-8C4897DE4D77}"/>
              </a:ext>
            </a:extLst>
          </p:cNvPr>
          <p:cNvSpPr/>
          <p:nvPr/>
        </p:nvSpPr>
        <p:spPr>
          <a:xfrm>
            <a:off x="575655" y="980728"/>
            <a:ext cx="7992690" cy="4708981"/>
          </a:xfrm>
          <a:prstGeom prst="rect">
            <a:avLst/>
          </a:prstGeom>
        </p:spPr>
        <p:txBody>
          <a:bodyPr wrap="square">
            <a:spAutoFit/>
          </a:bodyPr>
          <a:lstStyle/>
          <a:p>
            <a:pPr marL="342900" indent="-342900" algn="just">
              <a:buFont typeface="Arial" panose="020B0604020202020204" pitchFamily="34" charset="0"/>
              <a:buChar char="•"/>
            </a:pPr>
            <a:r>
              <a:rPr lang="en-GB" sz="2000" dirty="0">
                <a:latin typeface="+mn-lt"/>
              </a:rPr>
              <a:t>Decisions can be classified in terms of two main dimensions, according to their nature and scope. Each dimension will be subdivided into three classes, giving a total of nine possible combinations</a:t>
            </a:r>
          </a:p>
          <a:p>
            <a:pPr marL="342900" indent="-342900" algn="just">
              <a:buFont typeface="Arial" panose="020B0604020202020204" pitchFamily="34" charset="0"/>
              <a:buChar char="•"/>
            </a:pPr>
            <a:endParaRPr lang="en-GB" sz="2000" dirty="0">
              <a:latin typeface="+mn-lt"/>
            </a:endParaRPr>
          </a:p>
          <a:p>
            <a:pPr marL="342900" indent="-342900" algn="just">
              <a:buFont typeface="Arial" panose="020B0604020202020204" pitchFamily="34" charset="0"/>
              <a:buChar char="•"/>
            </a:pPr>
            <a:r>
              <a:rPr lang="en-GB" sz="2000" dirty="0">
                <a:latin typeface="+mn-lt"/>
              </a:rPr>
              <a:t>According to their nature, decisions can be classified as </a:t>
            </a:r>
            <a:r>
              <a:rPr lang="en-GB" sz="2000" b="1" i="1" dirty="0">
                <a:latin typeface="+mn-lt"/>
              </a:rPr>
              <a:t>structured, unstructured or semi-structured </a:t>
            </a:r>
          </a:p>
          <a:p>
            <a:pPr marL="342900" indent="-342900" algn="just">
              <a:buFont typeface="Arial" panose="020B0604020202020204" pitchFamily="34" charset="0"/>
              <a:buChar char="•"/>
            </a:pPr>
            <a:endParaRPr lang="en-GB" sz="2000" b="1" i="1" dirty="0">
              <a:latin typeface="+mn-lt"/>
            </a:endParaRPr>
          </a:p>
          <a:p>
            <a:pPr marL="342900" indent="-342900" algn="just">
              <a:buFont typeface="Arial" panose="020B0604020202020204" pitchFamily="34" charset="0"/>
              <a:buChar char="•"/>
            </a:pPr>
            <a:r>
              <a:rPr lang="en-GB" sz="2000" b="1" dirty="0">
                <a:latin typeface="+mn-lt"/>
              </a:rPr>
              <a:t>Structured decisions: </a:t>
            </a:r>
            <a:r>
              <a:rPr lang="en-GB" sz="2000" dirty="0">
                <a:latin typeface="+mn-lt"/>
              </a:rPr>
              <a:t>A decision is structured if it is based on a well-defined and recurring decision-making procedures. </a:t>
            </a:r>
          </a:p>
          <a:p>
            <a:pPr marL="342900" indent="-342900" algn="just">
              <a:buFont typeface="Arial" panose="020B0604020202020204" pitchFamily="34" charset="0"/>
              <a:buChar char="•"/>
            </a:pPr>
            <a:endParaRPr lang="en-GB" sz="2000" dirty="0">
              <a:latin typeface="+mn-lt"/>
            </a:endParaRPr>
          </a:p>
          <a:p>
            <a:pPr marL="342900" indent="-342900" algn="just">
              <a:buFont typeface="Arial" panose="020B0604020202020204" pitchFamily="34" charset="0"/>
              <a:buChar char="•"/>
            </a:pPr>
            <a:r>
              <a:rPr lang="en-GB" sz="2000" b="1" dirty="0">
                <a:latin typeface="+mn-lt"/>
              </a:rPr>
              <a:t>Unstructured decisions: </a:t>
            </a:r>
            <a:r>
              <a:rPr lang="en-GB" sz="2000" dirty="0">
                <a:latin typeface="+mn-lt"/>
              </a:rPr>
              <a:t>A decision is said to be unstructured if the three phases of intelligence, design and choice are also unstructured. This means that for each phase there is at least one element in the system that cannot be described in detail and reduced to a predefined sequence of steps </a:t>
            </a:r>
            <a:endParaRPr lang="en-GB" sz="2000" b="1" dirty="0">
              <a:latin typeface="+mn-lt"/>
            </a:endParaRPr>
          </a:p>
        </p:txBody>
      </p:sp>
    </p:spTree>
    <p:extLst>
      <p:ext uri="{BB962C8B-B14F-4D97-AF65-F5344CB8AC3E}">
        <p14:creationId xmlns:p14="http://schemas.microsoft.com/office/powerpoint/2010/main" val="37066189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321B1C28-00EE-064D-928B-03F322030B28}"/>
              </a:ext>
            </a:extLst>
          </p:cNvPr>
          <p:cNvSpPr>
            <a:spLocks noGrp="1"/>
          </p:cNvSpPr>
          <p:nvPr>
            <p:ph type="dt" sz="quarter" idx="10"/>
          </p:nvPr>
        </p:nvSpPr>
        <p:spPr/>
        <p:txBody>
          <a:bodyPr/>
          <a:lstStyle/>
          <a:p>
            <a:pPr>
              <a:defRPr/>
            </a:pPr>
            <a:fld id="{00BA5387-BDC0-481B-86B8-25A2F1852DE2}" type="datetime1">
              <a:rPr lang="en-GB" altLang="en-US"/>
              <a:pPr>
                <a:defRPr/>
              </a:pPr>
              <a:t>25/09/2024</a:t>
            </a:fld>
            <a:endParaRPr lang="en-GB" altLang="en-US"/>
          </a:p>
        </p:txBody>
      </p:sp>
      <p:sp>
        <p:nvSpPr>
          <p:cNvPr id="21506" name="Slide Number Placeholder 5">
            <a:extLst>
              <a:ext uri="{FF2B5EF4-FFF2-40B4-BE49-F238E27FC236}">
                <a16:creationId xmlns:a16="http://schemas.microsoft.com/office/drawing/2014/main" id="{6F62A313-B6B7-8342-B340-EDE90537A4A4}"/>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BF265A1B-63FA-9743-8A6D-B2DBEDEA788F}" type="slidenum">
              <a:rPr lang="en-GB" altLang="en-US" sz="1200" smtClean="0">
                <a:solidFill>
                  <a:srgbClr val="898989"/>
                </a:solidFill>
              </a:rPr>
              <a:pPr>
                <a:spcBef>
                  <a:spcPct val="0"/>
                </a:spcBef>
                <a:buFontTx/>
                <a:buNone/>
              </a:pPr>
              <a:t>10</a:t>
            </a:fld>
            <a:endParaRPr lang="en-GB" altLang="en-US" sz="1200">
              <a:solidFill>
                <a:srgbClr val="898989"/>
              </a:solidFill>
            </a:endParaRPr>
          </a:p>
        </p:txBody>
      </p:sp>
      <p:sp>
        <p:nvSpPr>
          <p:cNvPr id="17411" name="TextBox 7">
            <a:extLst>
              <a:ext uri="{FF2B5EF4-FFF2-40B4-BE49-F238E27FC236}">
                <a16:creationId xmlns:a16="http://schemas.microsoft.com/office/drawing/2014/main" id="{792FF15B-1D1F-E044-AA47-2B097CE5BD80}"/>
              </a:ext>
            </a:extLst>
          </p:cNvPr>
          <p:cNvSpPr txBox="1">
            <a:spLocks noChangeArrowheads="1"/>
          </p:cNvSpPr>
          <p:nvPr/>
        </p:nvSpPr>
        <p:spPr bwMode="auto">
          <a:xfrm>
            <a:off x="1007269" y="391763"/>
            <a:ext cx="7129462" cy="585788"/>
          </a:xfrm>
          <a:prstGeom prst="rect">
            <a:avLst/>
          </a:prstGeom>
          <a:noFill/>
          <a:ln>
            <a:noFill/>
          </a:ln>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lgn="ctr">
              <a:spcBef>
                <a:spcPct val="0"/>
              </a:spcBef>
              <a:buFontTx/>
              <a:buNone/>
              <a:defRPr/>
            </a:pPr>
            <a:r>
              <a:rPr lang="en-US" altLang="en-US" b="1" dirty="0">
                <a:latin typeface="+mj-lt"/>
              </a:rPr>
              <a:t>Types of Decision</a:t>
            </a:r>
          </a:p>
        </p:txBody>
      </p:sp>
      <p:sp>
        <p:nvSpPr>
          <p:cNvPr id="7" name="Rectangle 6">
            <a:extLst>
              <a:ext uri="{FF2B5EF4-FFF2-40B4-BE49-F238E27FC236}">
                <a16:creationId xmlns:a16="http://schemas.microsoft.com/office/drawing/2014/main" id="{4A9B7A22-6EFA-3447-AFA5-8C4897DE4D77}"/>
              </a:ext>
            </a:extLst>
          </p:cNvPr>
          <p:cNvSpPr/>
          <p:nvPr/>
        </p:nvSpPr>
        <p:spPr>
          <a:xfrm>
            <a:off x="575655" y="980728"/>
            <a:ext cx="7992690" cy="4708981"/>
          </a:xfrm>
          <a:prstGeom prst="rect">
            <a:avLst/>
          </a:prstGeom>
        </p:spPr>
        <p:txBody>
          <a:bodyPr wrap="square">
            <a:spAutoFit/>
          </a:bodyPr>
          <a:lstStyle/>
          <a:p>
            <a:pPr marL="342900" indent="-342900" algn="just">
              <a:buFont typeface="Arial" panose="020B0604020202020204" pitchFamily="34" charset="0"/>
              <a:buChar char="•"/>
            </a:pPr>
            <a:r>
              <a:rPr lang="en-GB" sz="2000" b="1" dirty="0">
                <a:latin typeface="+mn-lt"/>
              </a:rPr>
              <a:t>Semi-structured decisions: </a:t>
            </a:r>
            <a:r>
              <a:rPr lang="en-GB" sz="2000" dirty="0">
                <a:latin typeface="+mn-lt"/>
              </a:rPr>
              <a:t>A decision is semi-structured when some phases are structured and other are not. </a:t>
            </a:r>
          </a:p>
          <a:p>
            <a:pPr algn="just"/>
            <a:endParaRPr lang="en-GB" sz="2000" b="1" dirty="0">
              <a:latin typeface="+mn-lt"/>
            </a:endParaRPr>
          </a:p>
          <a:p>
            <a:pPr marL="342900" indent="-342900" algn="just">
              <a:buFont typeface="Arial" panose="020B0604020202020204" pitchFamily="34" charset="0"/>
              <a:buChar char="•"/>
            </a:pPr>
            <a:r>
              <a:rPr lang="en-GB" sz="2000" dirty="0">
                <a:latin typeface="+mn-lt"/>
              </a:rPr>
              <a:t>Depending on the scope, decisions can be classified as </a:t>
            </a:r>
            <a:r>
              <a:rPr lang="en-GB" sz="2000" b="1" i="1" dirty="0">
                <a:latin typeface="+mn-lt"/>
              </a:rPr>
              <a:t>strategic, tactical and operational </a:t>
            </a:r>
          </a:p>
          <a:p>
            <a:pPr marL="342900" indent="-342900" algn="just">
              <a:buFont typeface="Arial" panose="020B0604020202020204" pitchFamily="34" charset="0"/>
              <a:buChar char="•"/>
            </a:pPr>
            <a:endParaRPr lang="en-GB" sz="2000" b="1" i="1" dirty="0">
              <a:latin typeface="+mn-lt"/>
            </a:endParaRPr>
          </a:p>
          <a:p>
            <a:pPr marL="342900" indent="-342900" algn="just">
              <a:buFont typeface="Arial" panose="020B0604020202020204" pitchFamily="34" charset="0"/>
              <a:buChar char="•"/>
            </a:pPr>
            <a:r>
              <a:rPr lang="en-GB" sz="2000" b="1" dirty="0">
                <a:latin typeface="+mn-lt"/>
              </a:rPr>
              <a:t>Strategic decisions: </a:t>
            </a:r>
            <a:r>
              <a:rPr lang="en-GB" sz="2000" dirty="0">
                <a:latin typeface="+mn-lt"/>
              </a:rPr>
              <a:t>Decisions are strategic when they affect the entire organisation or at least a substantial part of it for a long period or time </a:t>
            </a:r>
          </a:p>
          <a:p>
            <a:pPr algn="just"/>
            <a:endParaRPr lang="en-GB" sz="2000" dirty="0">
              <a:latin typeface="+mn-lt"/>
            </a:endParaRPr>
          </a:p>
          <a:p>
            <a:pPr marL="342900" indent="-342900" algn="just">
              <a:buFont typeface="Arial" panose="020B0604020202020204" pitchFamily="34" charset="0"/>
              <a:buChar char="•"/>
            </a:pPr>
            <a:r>
              <a:rPr lang="en-GB" sz="2000" b="1" dirty="0">
                <a:latin typeface="+mn-lt"/>
              </a:rPr>
              <a:t>Tactical decisions: </a:t>
            </a:r>
            <a:r>
              <a:rPr lang="en-GB" sz="2000" dirty="0">
                <a:latin typeface="+mn-lt"/>
              </a:rPr>
              <a:t>Tactical decisions affect only parts of an enterprise and are usually restricted to a single department </a:t>
            </a:r>
          </a:p>
          <a:p>
            <a:pPr algn="just"/>
            <a:endParaRPr lang="en-GB" sz="2000" dirty="0">
              <a:latin typeface="+mn-lt"/>
            </a:endParaRPr>
          </a:p>
          <a:p>
            <a:pPr marL="342900" indent="-342900" algn="just">
              <a:buFont typeface="Arial" panose="020B0604020202020204" pitchFamily="34" charset="0"/>
              <a:buChar char="•"/>
            </a:pPr>
            <a:r>
              <a:rPr lang="en-GB" sz="2000" b="1" dirty="0">
                <a:latin typeface="+mn-lt"/>
              </a:rPr>
              <a:t>Operational decisions: </a:t>
            </a:r>
            <a:r>
              <a:rPr lang="en-GB" sz="2000" dirty="0">
                <a:latin typeface="+mn-lt"/>
              </a:rPr>
              <a:t>Operational decisions refer to specific activities caried out within an organisation and have a modest impact on the future </a:t>
            </a:r>
            <a:endParaRPr lang="en-GB" sz="2000" b="1" dirty="0">
              <a:latin typeface="+mn-lt"/>
            </a:endParaRPr>
          </a:p>
        </p:txBody>
      </p:sp>
    </p:spTree>
    <p:extLst>
      <p:ext uri="{BB962C8B-B14F-4D97-AF65-F5344CB8AC3E}">
        <p14:creationId xmlns:p14="http://schemas.microsoft.com/office/powerpoint/2010/main" val="2069680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321B1C28-00EE-064D-928B-03F322030B28}"/>
              </a:ext>
            </a:extLst>
          </p:cNvPr>
          <p:cNvSpPr>
            <a:spLocks noGrp="1"/>
          </p:cNvSpPr>
          <p:nvPr>
            <p:ph type="dt" sz="quarter" idx="10"/>
          </p:nvPr>
        </p:nvSpPr>
        <p:spPr/>
        <p:txBody>
          <a:bodyPr/>
          <a:lstStyle/>
          <a:p>
            <a:pPr>
              <a:defRPr/>
            </a:pPr>
            <a:fld id="{00BA5387-BDC0-481B-86B8-25A2F1852DE2}" type="datetime1">
              <a:rPr lang="en-GB" altLang="en-US"/>
              <a:pPr>
                <a:defRPr/>
              </a:pPr>
              <a:t>25/09/2024</a:t>
            </a:fld>
            <a:endParaRPr lang="en-GB" altLang="en-US"/>
          </a:p>
        </p:txBody>
      </p:sp>
      <p:sp>
        <p:nvSpPr>
          <p:cNvPr id="21506" name="Slide Number Placeholder 5">
            <a:extLst>
              <a:ext uri="{FF2B5EF4-FFF2-40B4-BE49-F238E27FC236}">
                <a16:creationId xmlns:a16="http://schemas.microsoft.com/office/drawing/2014/main" id="{6F62A313-B6B7-8342-B340-EDE90537A4A4}"/>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BF265A1B-63FA-9743-8A6D-B2DBEDEA788F}" type="slidenum">
              <a:rPr lang="en-GB" altLang="en-US" sz="1200" smtClean="0">
                <a:solidFill>
                  <a:srgbClr val="898989"/>
                </a:solidFill>
              </a:rPr>
              <a:pPr>
                <a:spcBef>
                  <a:spcPct val="0"/>
                </a:spcBef>
                <a:buFontTx/>
                <a:buNone/>
              </a:pPr>
              <a:t>11</a:t>
            </a:fld>
            <a:endParaRPr lang="en-GB" altLang="en-US" sz="1200">
              <a:solidFill>
                <a:srgbClr val="898989"/>
              </a:solidFill>
            </a:endParaRPr>
          </a:p>
        </p:txBody>
      </p:sp>
      <p:sp>
        <p:nvSpPr>
          <p:cNvPr id="17411" name="TextBox 7">
            <a:extLst>
              <a:ext uri="{FF2B5EF4-FFF2-40B4-BE49-F238E27FC236}">
                <a16:creationId xmlns:a16="http://schemas.microsoft.com/office/drawing/2014/main" id="{792FF15B-1D1F-E044-AA47-2B097CE5BD80}"/>
              </a:ext>
            </a:extLst>
          </p:cNvPr>
          <p:cNvSpPr txBox="1">
            <a:spLocks noChangeArrowheads="1"/>
          </p:cNvSpPr>
          <p:nvPr/>
        </p:nvSpPr>
        <p:spPr bwMode="auto">
          <a:xfrm>
            <a:off x="1007269" y="391763"/>
            <a:ext cx="7561076" cy="584775"/>
          </a:xfrm>
          <a:prstGeom prst="rect">
            <a:avLst/>
          </a:prstGeom>
          <a:noFill/>
          <a:ln>
            <a:noFill/>
          </a:ln>
        </p:spPr>
        <p:txBody>
          <a:bodyPr wrap="square">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lgn="ctr">
              <a:spcBef>
                <a:spcPct val="0"/>
              </a:spcBef>
              <a:buFontTx/>
              <a:buNone/>
              <a:defRPr/>
            </a:pPr>
            <a:r>
              <a:rPr lang="en-US" altLang="en-US" b="1" dirty="0">
                <a:latin typeface="+mj-lt"/>
              </a:rPr>
              <a:t>Approaches to the Decision-making Process</a:t>
            </a:r>
          </a:p>
        </p:txBody>
      </p:sp>
      <p:sp>
        <p:nvSpPr>
          <p:cNvPr id="7" name="Rectangle 6">
            <a:extLst>
              <a:ext uri="{FF2B5EF4-FFF2-40B4-BE49-F238E27FC236}">
                <a16:creationId xmlns:a16="http://schemas.microsoft.com/office/drawing/2014/main" id="{4A9B7A22-6EFA-3447-AFA5-8C4897DE4D77}"/>
              </a:ext>
            </a:extLst>
          </p:cNvPr>
          <p:cNvSpPr/>
          <p:nvPr/>
        </p:nvSpPr>
        <p:spPr>
          <a:xfrm>
            <a:off x="575655" y="980728"/>
            <a:ext cx="7956785" cy="5186035"/>
          </a:xfrm>
          <a:prstGeom prst="rect">
            <a:avLst/>
          </a:prstGeom>
        </p:spPr>
        <p:txBody>
          <a:bodyPr wrap="square">
            <a:spAutoFit/>
          </a:bodyPr>
          <a:lstStyle/>
          <a:p>
            <a:pPr marL="342900" indent="-342900" algn="just">
              <a:buFont typeface="Arial" panose="020B0604020202020204" pitchFamily="34" charset="0"/>
              <a:buChar char="•"/>
            </a:pPr>
            <a:r>
              <a:rPr lang="en-GB" sz="2200" b="1" dirty="0">
                <a:latin typeface="+mn-lt"/>
              </a:rPr>
              <a:t>Rational approach: </a:t>
            </a:r>
            <a:r>
              <a:rPr lang="en-GB" sz="2200" dirty="0">
                <a:latin typeface="+mn-lt"/>
              </a:rPr>
              <a:t>In rational approach, a decision maker considers major factors, such as economic, technical, legal, ethical, procedural and political</a:t>
            </a:r>
          </a:p>
          <a:p>
            <a:pPr algn="just"/>
            <a:endParaRPr lang="en-GB" sz="2200" dirty="0">
              <a:latin typeface="+mn-lt"/>
            </a:endParaRPr>
          </a:p>
          <a:p>
            <a:pPr marL="1257300" lvl="2" indent="-342900" algn="just">
              <a:buFont typeface="Arial" panose="020B0604020202020204" pitchFamily="34" charset="0"/>
              <a:buChar char="•"/>
            </a:pPr>
            <a:r>
              <a:rPr lang="en-GB" sz="2200" dirty="0">
                <a:latin typeface="+mn-lt"/>
              </a:rPr>
              <a:t> </a:t>
            </a:r>
            <a:r>
              <a:rPr lang="en-GB" b="1" dirty="0">
                <a:latin typeface="+mn-lt"/>
              </a:rPr>
              <a:t>Absolute rationality: </a:t>
            </a:r>
            <a:r>
              <a:rPr lang="en-GB" dirty="0">
                <a:latin typeface="+mn-lt"/>
              </a:rPr>
              <a:t>it refers to a decision-making process for which multiple performance indications can be reduced to a single criterion, which therefore naturally lends itself to an optimization model </a:t>
            </a:r>
          </a:p>
          <a:p>
            <a:pPr lvl="2" algn="just"/>
            <a:endParaRPr lang="en-GB" dirty="0">
              <a:latin typeface="+mn-lt"/>
            </a:endParaRPr>
          </a:p>
          <a:p>
            <a:pPr marL="1257300" lvl="2" indent="-342900" algn="just">
              <a:buFont typeface="Arial" panose="020B0604020202020204" pitchFamily="34" charset="0"/>
              <a:buChar char="•"/>
            </a:pPr>
            <a:r>
              <a:rPr lang="en-GB" b="1" dirty="0">
                <a:latin typeface="+mn-lt"/>
              </a:rPr>
              <a:t>Bounded rationality: </a:t>
            </a:r>
            <a:r>
              <a:rPr lang="en-GB" dirty="0">
                <a:latin typeface="+mn-lt"/>
              </a:rPr>
              <a:t>it occurs whenever it is not possible to meaningfully reduce multiple criteria into a single objective</a:t>
            </a:r>
            <a:endParaRPr lang="en-GB" b="1" dirty="0">
              <a:latin typeface="+mn-lt"/>
            </a:endParaRPr>
          </a:p>
          <a:p>
            <a:pPr algn="just"/>
            <a:endParaRPr lang="en-GB" sz="2200" b="1" dirty="0">
              <a:latin typeface="+mn-lt"/>
            </a:endParaRPr>
          </a:p>
          <a:p>
            <a:pPr marL="342900" indent="-342900" algn="just">
              <a:buFont typeface="Arial" panose="020B0604020202020204" pitchFamily="34" charset="0"/>
              <a:buChar char="•"/>
            </a:pPr>
            <a:r>
              <a:rPr lang="en-GB" sz="2200" b="1" dirty="0">
                <a:latin typeface="+mn-lt"/>
              </a:rPr>
              <a:t>Political-organisational approach: </a:t>
            </a:r>
            <a:r>
              <a:rPr lang="en-GB" sz="2200" dirty="0">
                <a:latin typeface="+mn-lt"/>
              </a:rPr>
              <a:t>A decision maker proceeds in a more instinctual and less systematic way. Decisions are not based on clearly defined alternatives and selection criteria </a:t>
            </a:r>
          </a:p>
          <a:p>
            <a:pPr marL="342900" indent="-342900" algn="just">
              <a:buFont typeface="Arial" panose="020B0604020202020204" pitchFamily="34" charset="0"/>
              <a:buChar char="•"/>
            </a:pPr>
            <a:endParaRPr lang="en-GB" sz="2200" b="1" dirty="0">
              <a:latin typeface="+mn-lt"/>
            </a:endParaRPr>
          </a:p>
          <a:p>
            <a:pPr marL="342900" indent="-342900" algn="just">
              <a:buFont typeface="Arial" panose="020B0604020202020204" pitchFamily="34" charset="0"/>
              <a:buChar char="•"/>
            </a:pPr>
            <a:endParaRPr lang="en-GB" sz="2100" b="1" dirty="0">
              <a:latin typeface="+mn-lt"/>
            </a:endParaRPr>
          </a:p>
        </p:txBody>
      </p:sp>
    </p:spTree>
    <p:extLst>
      <p:ext uri="{BB962C8B-B14F-4D97-AF65-F5344CB8AC3E}">
        <p14:creationId xmlns:p14="http://schemas.microsoft.com/office/powerpoint/2010/main" val="5602904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321B1C28-00EE-064D-928B-03F322030B28}"/>
              </a:ext>
            </a:extLst>
          </p:cNvPr>
          <p:cNvSpPr>
            <a:spLocks noGrp="1"/>
          </p:cNvSpPr>
          <p:nvPr>
            <p:ph type="dt" sz="quarter" idx="10"/>
          </p:nvPr>
        </p:nvSpPr>
        <p:spPr/>
        <p:txBody>
          <a:bodyPr/>
          <a:lstStyle/>
          <a:p>
            <a:pPr>
              <a:defRPr/>
            </a:pPr>
            <a:fld id="{00BA5387-BDC0-481B-86B8-25A2F1852DE2}" type="datetime1">
              <a:rPr lang="en-GB" altLang="en-US"/>
              <a:pPr>
                <a:defRPr/>
              </a:pPr>
              <a:t>25/09/2024</a:t>
            </a:fld>
            <a:endParaRPr lang="en-GB" altLang="en-US"/>
          </a:p>
        </p:txBody>
      </p:sp>
      <p:sp>
        <p:nvSpPr>
          <p:cNvPr id="21506" name="Slide Number Placeholder 5">
            <a:extLst>
              <a:ext uri="{FF2B5EF4-FFF2-40B4-BE49-F238E27FC236}">
                <a16:creationId xmlns:a16="http://schemas.microsoft.com/office/drawing/2014/main" id="{6F62A313-B6B7-8342-B340-EDE90537A4A4}"/>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BF265A1B-63FA-9743-8A6D-B2DBEDEA788F}" type="slidenum">
              <a:rPr lang="en-GB" altLang="en-US" sz="1200" smtClean="0">
                <a:solidFill>
                  <a:srgbClr val="898989"/>
                </a:solidFill>
              </a:rPr>
              <a:pPr>
                <a:spcBef>
                  <a:spcPct val="0"/>
                </a:spcBef>
                <a:buFontTx/>
                <a:buNone/>
              </a:pPr>
              <a:t>12</a:t>
            </a:fld>
            <a:endParaRPr lang="en-GB" altLang="en-US" sz="1200">
              <a:solidFill>
                <a:srgbClr val="898989"/>
              </a:solidFill>
            </a:endParaRPr>
          </a:p>
        </p:txBody>
      </p:sp>
      <p:sp>
        <p:nvSpPr>
          <p:cNvPr id="17411" name="TextBox 7">
            <a:extLst>
              <a:ext uri="{FF2B5EF4-FFF2-40B4-BE49-F238E27FC236}">
                <a16:creationId xmlns:a16="http://schemas.microsoft.com/office/drawing/2014/main" id="{792FF15B-1D1F-E044-AA47-2B097CE5BD80}"/>
              </a:ext>
            </a:extLst>
          </p:cNvPr>
          <p:cNvSpPr txBox="1">
            <a:spLocks noChangeArrowheads="1"/>
          </p:cNvSpPr>
          <p:nvPr/>
        </p:nvSpPr>
        <p:spPr bwMode="auto">
          <a:xfrm>
            <a:off x="827088" y="333375"/>
            <a:ext cx="7129462" cy="585788"/>
          </a:xfrm>
          <a:prstGeom prst="rect">
            <a:avLst/>
          </a:prstGeom>
          <a:noFill/>
          <a:ln>
            <a:noFill/>
          </a:ln>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lgn="ctr">
              <a:spcBef>
                <a:spcPct val="0"/>
              </a:spcBef>
              <a:buFontTx/>
              <a:buNone/>
              <a:defRPr/>
            </a:pPr>
            <a:r>
              <a:rPr lang="en-US" altLang="en-US" b="1" dirty="0">
                <a:latin typeface="+mj-lt"/>
              </a:rPr>
              <a:t>What is Decision Support Systems?</a:t>
            </a:r>
          </a:p>
        </p:txBody>
      </p:sp>
      <p:sp>
        <p:nvSpPr>
          <p:cNvPr id="3" name="Rectangle 2">
            <a:extLst>
              <a:ext uri="{FF2B5EF4-FFF2-40B4-BE49-F238E27FC236}">
                <a16:creationId xmlns:a16="http://schemas.microsoft.com/office/drawing/2014/main" id="{6251B1DA-E04D-0B46-B7F1-2277CC5D9D67}"/>
              </a:ext>
            </a:extLst>
          </p:cNvPr>
          <p:cNvSpPr/>
          <p:nvPr/>
        </p:nvSpPr>
        <p:spPr>
          <a:xfrm>
            <a:off x="539750" y="1330323"/>
            <a:ext cx="8064500" cy="3816429"/>
          </a:xfrm>
          <a:prstGeom prst="rect">
            <a:avLst/>
          </a:prstGeom>
        </p:spPr>
        <p:txBody>
          <a:bodyPr>
            <a:spAutoFit/>
          </a:bodyPr>
          <a:lstStyle/>
          <a:p>
            <a:pPr marL="342900" indent="-342900" algn="just">
              <a:buFont typeface="Arial" panose="020B0604020202020204" pitchFamily="34" charset="0"/>
              <a:buChar char="•"/>
            </a:pPr>
            <a:r>
              <a:rPr lang="en-GB" sz="2200" dirty="0">
                <a:latin typeface="+mn-lt"/>
              </a:rPr>
              <a:t>A decision support system (DSS) is an interactive computer-based application that combines data and mathematical models to help decision makers solve complex problems faced in managing the public and private enterprises and organisations </a:t>
            </a:r>
          </a:p>
          <a:p>
            <a:pPr marL="342900" indent="-342900" algn="just">
              <a:buFont typeface="Arial" panose="020B0604020202020204" pitchFamily="34" charset="0"/>
              <a:buChar char="•"/>
            </a:pPr>
            <a:endParaRPr lang="en-GB" sz="2200" dirty="0">
              <a:latin typeface="+mn-lt"/>
            </a:endParaRPr>
          </a:p>
          <a:p>
            <a:pPr marL="342900" indent="-342900" algn="just">
              <a:buFont typeface="Arial" panose="020B0604020202020204" pitchFamily="34" charset="0"/>
              <a:buChar char="•"/>
            </a:pPr>
            <a:r>
              <a:rPr lang="en-GB" sz="2200" dirty="0">
                <a:latin typeface="+mn-lt"/>
              </a:rPr>
              <a:t>The BI analysis tools provided by BI architecture can be regarded as DSSs capable of transforming data into information and knowledge helpful to decision makers </a:t>
            </a:r>
          </a:p>
          <a:p>
            <a:pPr marL="342900" indent="-342900" algn="just">
              <a:buFont typeface="Arial" panose="020B0604020202020204" pitchFamily="34" charset="0"/>
              <a:buChar char="•"/>
            </a:pPr>
            <a:endParaRPr lang="en-GB" sz="2200" dirty="0">
              <a:latin typeface="+mn-lt"/>
            </a:endParaRPr>
          </a:p>
          <a:p>
            <a:pPr marL="342900" indent="-342900" algn="just">
              <a:buFont typeface="Arial" panose="020B0604020202020204" pitchFamily="34" charset="0"/>
              <a:buChar char="•"/>
            </a:pPr>
            <a:r>
              <a:rPr lang="en-GB" sz="2200" dirty="0">
                <a:latin typeface="+mn-lt"/>
              </a:rPr>
              <a:t>DSSs are a basic component in the development of a business intelligence architecture </a:t>
            </a:r>
          </a:p>
        </p:txBody>
      </p:sp>
    </p:spTree>
    <p:extLst>
      <p:ext uri="{BB962C8B-B14F-4D97-AF65-F5344CB8AC3E}">
        <p14:creationId xmlns:p14="http://schemas.microsoft.com/office/powerpoint/2010/main" val="30216226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321B1C28-00EE-064D-928B-03F322030B28}"/>
              </a:ext>
            </a:extLst>
          </p:cNvPr>
          <p:cNvSpPr>
            <a:spLocks noGrp="1"/>
          </p:cNvSpPr>
          <p:nvPr>
            <p:ph type="dt" sz="quarter" idx="10"/>
          </p:nvPr>
        </p:nvSpPr>
        <p:spPr/>
        <p:txBody>
          <a:bodyPr/>
          <a:lstStyle/>
          <a:p>
            <a:pPr>
              <a:defRPr/>
            </a:pPr>
            <a:fld id="{00BA5387-BDC0-481B-86B8-25A2F1852DE2}" type="datetime1">
              <a:rPr lang="en-GB" altLang="en-US"/>
              <a:pPr>
                <a:defRPr/>
              </a:pPr>
              <a:t>25/09/2024</a:t>
            </a:fld>
            <a:endParaRPr lang="en-GB" altLang="en-US"/>
          </a:p>
        </p:txBody>
      </p:sp>
      <p:sp>
        <p:nvSpPr>
          <p:cNvPr id="21506" name="Slide Number Placeholder 5">
            <a:extLst>
              <a:ext uri="{FF2B5EF4-FFF2-40B4-BE49-F238E27FC236}">
                <a16:creationId xmlns:a16="http://schemas.microsoft.com/office/drawing/2014/main" id="{6F62A313-B6B7-8342-B340-EDE90537A4A4}"/>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BF265A1B-63FA-9743-8A6D-B2DBEDEA788F}" type="slidenum">
              <a:rPr lang="en-GB" altLang="en-US" sz="1200" smtClean="0">
                <a:solidFill>
                  <a:srgbClr val="898989"/>
                </a:solidFill>
              </a:rPr>
              <a:pPr>
                <a:spcBef>
                  <a:spcPct val="0"/>
                </a:spcBef>
                <a:buFontTx/>
                <a:buNone/>
              </a:pPr>
              <a:t>13</a:t>
            </a:fld>
            <a:endParaRPr lang="en-GB" altLang="en-US" sz="1200">
              <a:solidFill>
                <a:srgbClr val="898989"/>
              </a:solidFill>
            </a:endParaRPr>
          </a:p>
        </p:txBody>
      </p:sp>
      <p:sp>
        <p:nvSpPr>
          <p:cNvPr id="17411" name="TextBox 7">
            <a:extLst>
              <a:ext uri="{FF2B5EF4-FFF2-40B4-BE49-F238E27FC236}">
                <a16:creationId xmlns:a16="http://schemas.microsoft.com/office/drawing/2014/main" id="{792FF15B-1D1F-E044-AA47-2B097CE5BD80}"/>
              </a:ext>
            </a:extLst>
          </p:cNvPr>
          <p:cNvSpPr txBox="1">
            <a:spLocks noChangeArrowheads="1"/>
          </p:cNvSpPr>
          <p:nvPr/>
        </p:nvSpPr>
        <p:spPr bwMode="auto">
          <a:xfrm>
            <a:off x="1007269" y="391763"/>
            <a:ext cx="7129462" cy="585788"/>
          </a:xfrm>
          <a:prstGeom prst="rect">
            <a:avLst/>
          </a:prstGeom>
          <a:noFill/>
          <a:ln>
            <a:noFill/>
          </a:ln>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lgn="ctr">
              <a:spcBef>
                <a:spcPct val="0"/>
              </a:spcBef>
              <a:buFontTx/>
              <a:buNone/>
              <a:defRPr/>
            </a:pPr>
            <a:r>
              <a:rPr lang="en-US" altLang="en-US" b="1" dirty="0">
                <a:latin typeface="+mj-lt"/>
              </a:rPr>
              <a:t>Structure of Decision Support System</a:t>
            </a:r>
          </a:p>
        </p:txBody>
      </p:sp>
      <p:pic>
        <p:nvPicPr>
          <p:cNvPr id="2" name="Picture 1">
            <a:extLst>
              <a:ext uri="{FF2B5EF4-FFF2-40B4-BE49-F238E27FC236}">
                <a16:creationId xmlns:a16="http://schemas.microsoft.com/office/drawing/2014/main" id="{563DCF88-27B8-4849-9E24-CE5699045FDA}"/>
              </a:ext>
            </a:extLst>
          </p:cNvPr>
          <p:cNvPicPr>
            <a:picLocks noChangeAspect="1"/>
          </p:cNvPicPr>
          <p:nvPr/>
        </p:nvPicPr>
        <p:blipFill>
          <a:blip r:embed="rId2"/>
          <a:stretch>
            <a:fillRect/>
          </a:stretch>
        </p:blipFill>
        <p:spPr>
          <a:xfrm>
            <a:off x="1007269" y="1052736"/>
            <a:ext cx="7129461" cy="4147914"/>
          </a:xfrm>
          <a:prstGeom prst="rect">
            <a:avLst/>
          </a:prstGeom>
        </p:spPr>
      </p:pic>
    </p:spTree>
    <p:extLst>
      <p:ext uri="{BB962C8B-B14F-4D97-AF65-F5344CB8AC3E}">
        <p14:creationId xmlns:p14="http://schemas.microsoft.com/office/powerpoint/2010/main" val="2115721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321B1C28-00EE-064D-928B-03F322030B28}"/>
              </a:ext>
            </a:extLst>
          </p:cNvPr>
          <p:cNvSpPr>
            <a:spLocks noGrp="1"/>
          </p:cNvSpPr>
          <p:nvPr>
            <p:ph type="dt" sz="quarter" idx="10"/>
          </p:nvPr>
        </p:nvSpPr>
        <p:spPr/>
        <p:txBody>
          <a:bodyPr/>
          <a:lstStyle/>
          <a:p>
            <a:pPr>
              <a:defRPr/>
            </a:pPr>
            <a:fld id="{00BA5387-BDC0-481B-86B8-25A2F1852DE2}" type="datetime1">
              <a:rPr lang="en-GB" altLang="en-US"/>
              <a:pPr>
                <a:defRPr/>
              </a:pPr>
              <a:t>25/09/2024</a:t>
            </a:fld>
            <a:endParaRPr lang="en-GB" altLang="en-US"/>
          </a:p>
        </p:txBody>
      </p:sp>
      <p:sp>
        <p:nvSpPr>
          <p:cNvPr id="21506" name="Slide Number Placeholder 5">
            <a:extLst>
              <a:ext uri="{FF2B5EF4-FFF2-40B4-BE49-F238E27FC236}">
                <a16:creationId xmlns:a16="http://schemas.microsoft.com/office/drawing/2014/main" id="{6F62A313-B6B7-8342-B340-EDE90537A4A4}"/>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BF265A1B-63FA-9743-8A6D-B2DBEDEA788F}" type="slidenum">
              <a:rPr lang="en-GB" altLang="en-US" sz="1200" smtClean="0">
                <a:solidFill>
                  <a:srgbClr val="898989"/>
                </a:solidFill>
              </a:rPr>
              <a:pPr>
                <a:spcBef>
                  <a:spcPct val="0"/>
                </a:spcBef>
                <a:buFontTx/>
                <a:buNone/>
              </a:pPr>
              <a:t>14</a:t>
            </a:fld>
            <a:endParaRPr lang="en-GB" altLang="en-US" sz="1200">
              <a:solidFill>
                <a:srgbClr val="898989"/>
              </a:solidFill>
            </a:endParaRPr>
          </a:p>
        </p:txBody>
      </p:sp>
      <p:sp>
        <p:nvSpPr>
          <p:cNvPr id="17411" name="TextBox 7">
            <a:extLst>
              <a:ext uri="{FF2B5EF4-FFF2-40B4-BE49-F238E27FC236}">
                <a16:creationId xmlns:a16="http://schemas.microsoft.com/office/drawing/2014/main" id="{792FF15B-1D1F-E044-AA47-2B097CE5BD80}"/>
              </a:ext>
            </a:extLst>
          </p:cNvPr>
          <p:cNvSpPr txBox="1">
            <a:spLocks noChangeArrowheads="1"/>
          </p:cNvSpPr>
          <p:nvPr/>
        </p:nvSpPr>
        <p:spPr bwMode="auto">
          <a:xfrm>
            <a:off x="1007269" y="188640"/>
            <a:ext cx="7129462" cy="585788"/>
          </a:xfrm>
          <a:prstGeom prst="rect">
            <a:avLst/>
          </a:prstGeom>
          <a:noFill/>
          <a:ln>
            <a:noFill/>
          </a:ln>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lgn="ctr">
              <a:spcBef>
                <a:spcPct val="0"/>
              </a:spcBef>
              <a:buFontTx/>
              <a:buNone/>
              <a:defRPr/>
            </a:pPr>
            <a:r>
              <a:rPr lang="en-US" altLang="en-US" b="1" dirty="0">
                <a:latin typeface="+mj-lt"/>
              </a:rPr>
              <a:t>Extended Structure of DSS</a:t>
            </a:r>
          </a:p>
        </p:txBody>
      </p:sp>
      <p:pic>
        <p:nvPicPr>
          <p:cNvPr id="3" name="Picture 2">
            <a:extLst>
              <a:ext uri="{FF2B5EF4-FFF2-40B4-BE49-F238E27FC236}">
                <a16:creationId xmlns:a16="http://schemas.microsoft.com/office/drawing/2014/main" id="{5FBA9001-6D0C-4F4E-AF43-1AF5DB47F8EC}"/>
              </a:ext>
            </a:extLst>
          </p:cNvPr>
          <p:cNvPicPr>
            <a:picLocks noChangeAspect="1"/>
          </p:cNvPicPr>
          <p:nvPr/>
        </p:nvPicPr>
        <p:blipFill>
          <a:blip r:embed="rId2"/>
          <a:stretch>
            <a:fillRect/>
          </a:stretch>
        </p:blipFill>
        <p:spPr>
          <a:xfrm>
            <a:off x="469900" y="1124744"/>
            <a:ext cx="8204200" cy="4190206"/>
          </a:xfrm>
          <a:prstGeom prst="rect">
            <a:avLst/>
          </a:prstGeom>
        </p:spPr>
      </p:pic>
    </p:spTree>
    <p:extLst>
      <p:ext uri="{BB962C8B-B14F-4D97-AF65-F5344CB8AC3E}">
        <p14:creationId xmlns:p14="http://schemas.microsoft.com/office/powerpoint/2010/main" val="37438663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321B1C28-00EE-064D-928B-03F322030B28}"/>
              </a:ext>
            </a:extLst>
          </p:cNvPr>
          <p:cNvSpPr>
            <a:spLocks noGrp="1"/>
          </p:cNvSpPr>
          <p:nvPr>
            <p:ph type="dt" sz="quarter" idx="10"/>
          </p:nvPr>
        </p:nvSpPr>
        <p:spPr/>
        <p:txBody>
          <a:bodyPr/>
          <a:lstStyle/>
          <a:p>
            <a:pPr>
              <a:defRPr/>
            </a:pPr>
            <a:fld id="{00BA5387-BDC0-481B-86B8-25A2F1852DE2}" type="datetime1">
              <a:rPr lang="en-GB" altLang="en-US"/>
              <a:pPr>
                <a:defRPr/>
              </a:pPr>
              <a:t>25/09/2024</a:t>
            </a:fld>
            <a:endParaRPr lang="en-GB" altLang="en-US"/>
          </a:p>
        </p:txBody>
      </p:sp>
      <p:sp>
        <p:nvSpPr>
          <p:cNvPr id="21506" name="Slide Number Placeholder 5">
            <a:extLst>
              <a:ext uri="{FF2B5EF4-FFF2-40B4-BE49-F238E27FC236}">
                <a16:creationId xmlns:a16="http://schemas.microsoft.com/office/drawing/2014/main" id="{6F62A313-B6B7-8342-B340-EDE90537A4A4}"/>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BF265A1B-63FA-9743-8A6D-B2DBEDEA788F}" type="slidenum">
              <a:rPr lang="en-GB" altLang="en-US" sz="1200" smtClean="0">
                <a:solidFill>
                  <a:srgbClr val="898989"/>
                </a:solidFill>
              </a:rPr>
              <a:pPr>
                <a:spcBef>
                  <a:spcPct val="0"/>
                </a:spcBef>
                <a:buFontTx/>
                <a:buNone/>
              </a:pPr>
              <a:t>15</a:t>
            </a:fld>
            <a:endParaRPr lang="en-GB" altLang="en-US" sz="1200">
              <a:solidFill>
                <a:srgbClr val="898989"/>
              </a:solidFill>
            </a:endParaRPr>
          </a:p>
        </p:txBody>
      </p:sp>
      <p:sp>
        <p:nvSpPr>
          <p:cNvPr id="17411" name="TextBox 7">
            <a:extLst>
              <a:ext uri="{FF2B5EF4-FFF2-40B4-BE49-F238E27FC236}">
                <a16:creationId xmlns:a16="http://schemas.microsoft.com/office/drawing/2014/main" id="{792FF15B-1D1F-E044-AA47-2B097CE5BD80}"/>
              </a:ext>
            </a:extLst>
          </p:cNvPr>
          <p:cNvSpPr txBox="1">
            <a:spLocks noChangeArrowheads="1"/>
          </p:cNvSpPr>
          <p:nvPr/>
        </p:nvSpPr>
        <p:spPr bwMode="auto">
          <a:xfrm>
            <a:off x="1007268" y="391763"/>
            <a:ext cx="7453163" cy="584775"/>
          </a:xfrm>
          <a:prstGeom prst="rect">
            <a:avLst/>
          </a:prstGeom>
          <a:noFill/>
          <a:ln>
            <a:noFill/>
          </a:ln>
        </p:spPr>
        <p:txBody>
          <a:bodyPr wrap="square">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lgn="ctr">
              <a:spcBef>
                <a:spcPct val="0"/>
              </a:spcBef>
              <a:buFontTx/>
              <a:buNone/>
              <a:defRPr/>
            </a:pPr>
            <a:r>
              <a:rPr lang="en-US" altLang="en-US" b="1" dirty="0">
                <a:latin typeface="+mj-lt"/>
              </a:rPr>
              <a:t>Development of a Decision Support System</a:t>
            </a:r>
          </a:p>
        </p:txBody>
      </p:sp>
      <p:pic>
        <p:nvPicPr>
          <p:cNvPr id="2" name="Picture 1">
            <a:extLst>
              <a:ext uri="{FF2B5EF4-FFF2-40B4-BE49-F238E27FC236}">
                <a16:creationId xmlns:a16="http://schemas.microsoft.com/office/drawing/2014/main" id="{80964DD1-0EB3-8149-8F7E-34501D961394}"/>
              </a:ext>
            </a:extLst>
          </p:cNvPr>
          <p:cNvPicPr>
            <a:picLocks noChangeAspect="1"/>
          </p:cNvPicPr>
          <p:nvPr/>
        </p:nvPicPr>
        <p:blipFill>
          <a:blip r:embed="rId2"/>
          <a:stretch>
            <a:fillRect/>
          </a:stretch>
        </p:blipFill>
        <p:spPr>
          <a:xfrm>
            <a:off x="1007267" y="1244600"/>
            <a:ext cx="7453163" cy="4368800"/>
          </a:xfrm>
          <a:prstGeom prst="rect">
            <a:avLst/>
          </a:prstGeom>
        </p:spPr>
      </p:pic>
    </p:spTree>
    <p:extLst>
      <p:ext uri="{BB962C8B-B14F-4D97-AF65-F5344CB8AC3E}">
        <p14:creationId xmlns:p14="http://schemas.microsoft.com/office/powerpoint/2010/main" val="20581009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321B1C28-00EE-064D-928B-03F322030B28}"/>
              </a:ext>
            </a:extLst>
          </p:cNvPr>
          <p:cNvSpPr>
            <a:spLocks noGrp="1"/>
          </p:cNvSpPr>
          <p:nvPr>
            <p:ph type="dt" sz="quarter" idx="10"/>
          </p:nvPr>
        </p:nvSpPr>
        <p:spPr/>
        <p:txBody>
          <a:bodyPr/>
          <a:lstStyle/>
          <a:p>
            <a:pPr>
              <a:defRPr/>
            </a:pPr>
            <a:fld id="{00BA5387-BDC0-481B-86B8-25A2F1852DE2}" type="datetime1">
              <a:rPr lang="en-GB" altLang="en-US"/>
              <a:pPr>
                <a:defRPr/>
              </a:pPr>
              <a:t>25/09/2024</a:t>
            </a:fld>
            <a:endParaRPr lang="en-GB" altLang="en-US"/>
          </a:p>
        </p:txBody>
      </p:sp>
      <p:sp>
        <p:nvSpPr>
          <p:cNvPr id="21506" name="Slide Number Placeholder 5">
            <a:extLst>
              <a:ext uri="{FF2B5EF4-FFF2-40B4-BE49-F238E27FC236}">
                <a16:creationId xmlns:a16="http://schemas.microsoft.com/office/drawing/2014/main" id="{6F62A313-B6B7-8342-B340-EDE90537A4A4}"/>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BF265A1B-63FA-9743-8A6D-B2DBEDEA788F}" type="slidenum">
              <a:rPr lang="en-GB" altLang="en-US" sz="1200" smtClean="0">
                <a:solidFill>
                  <a:srgbClr val="898989"/>
                </a:solidFill>
              </a:rPr>
              <a:pPr>
                <a:spcBef>
                  <a:spcPct val="0"/>
                </a:spcBef>
                <a:buFontTx/>
                <a:buNone/>
              </a:pPr>
              <a:t>16</a:t>
            </a:fld>
            <a:endParaRPr lang="en-GB" altLang="en-US" sz="1200">
              <a:solidFill>
                <a:srgbClr val="898989"/>
              </a:solidFill>
            </a:endParaRPr>
          </a:p>
        </p:txBody>
      </p:sp>
      <p:sp>
        <p:nvSpPr>
          <p:cNvPr id="17411" name="TextBox 7">
            <a:extLst>
              <a:ext uri="{FF2B5EF4-FFF2-40B4-BE49-F238E27FC236}">
                <a16:creationId xmlns:a16="http://schemas.microsoft.com/office/drawing/2014/main" id="{792FF15B-1D1F-E044-AA47-2B097CE5BD80}"/>
              </a:ext>
            </a:extLst>
          </p:cNvPr>
          <p:cNvSpPr txBox="1">
            <a:spLocks noChangeArrowheads="1"/>
          </p:cNvSpPr>
          <p:nvPr/>
        </p:nvSpPr>
        <p:spPr bwMode="auto">
          <a:xfrm>
            <a:off x="1007269" y="136525"/>
            <a:ext cx="7129462" cy="585788"/>
          </a:xfrm>
          <a:prstGeom prst="rect">
            <a:avLst/>
          </a:prstGeom>
          <a:noFill/>
          <a:ln>
            <a:noFill/>
          </a:ln>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lgn="ctr">
              <a:spcBef>
                <a:spcPct val="0"/>
              </a:spcBef>
              <a:buFontTx/>
              <a:buNone/>
              <a:defRPr/>
            </a:pPr>
            <a:r>
              <a:rPr lang="en-US" altLang="en-US" b="1" dirty="0">
                <a:latin typeface="+mj-lt"/>
              </a:rPr>
              <a:t>Development of a DSS</a:t>
            </a:r>
          </a:p>
        </p:txBody>
      </p:sp>
      <p:sp>
        <p:nvSpPr>
          <p:cNvPr id="7" name="Rectangle 6">
            <a:extLst>
              <a:ext uri="{FF2B5EF4-FFF2-40B4-BE49-F238E27FC236}">
                <a16:creationId xmlns:a16="http://schemas.microsoft.com/office/drawing/2014/main" id="{4A9B7A22-6EFA-3447-AFA5-8C4897DE4D77}"/>
              </a:ext>
            </a:extLst>
          </p:cNvPr>
          <p:cNvSpPr/>
          <p:nvPr/>
        </p:nvSpPr>
        <p:spPr>
          <a:xfrm>
            <a:off x="611560" y="722313"/>
            <a:ext cx="7920880" cy="5016758"/>
          </a:xfrm>
          <a:prstGeom prst="rect">
            <a:avLst/>
          </a:prstGeom>
        </p:spPr>
        <p:txBody>
          <a:bodyPr wrap="square">
            <a:spAutoFit/>
          </a:bodyPr>
          <a:lstStyle/>
          <a:p>
            <a:pPr marL="342900" indent="-342900" algn="just">
              <a:buFont typeface="Arial" panose="020B0604020202020204" pitchFamily="34" charset="0"/>
              <a:buChar char="•"/>
            </a:pPr>
            <a:r>
              <a:rPr lang="en-GB" sz="2000" b="1" dirty="0">
                <a:latin typeface="+mn-lt"/>
              </a:rPr>
              <a:t>Planning: </a:t>
            </a:r>
            <a:r>
              <a:rPr lang="en-GB" sz="2000" dirty="0">
                <a:latin typeface="+mn-lt"/>
              </a:rPr>
              <a:t>The main purpose of the planning phase is to understand the needs and opportunities, sometimes characterised by weak signals, and to translate them into a project and later into a successful DSS</a:t>
            </a:r>
          </a:p>
          <a:p>
            <a:pPr marL="342900" indent="-342900" algn="just">
              <a:buFont typeface="Arial" panose="020B0604020202020204" pitchFamily="34" charset="0"/>
              <a:buChar char="•"/>
            </a:pPr>
            <a:endParaRPr lang="en-GB" sz="2000" b="1" dirty="0">
              <a:latin typeface="+mn-lt"/>
            </a:endParaRPr>
          </a:p>
          <a:p>
            <a:pPr marL="342900" indent="-342900" algn="just">
              <a:buFont typeface="Arial" panose="020B0604020202020204" pitchFamily="34" charset="0"/>
              <a:buChar char="•"/>
            </a:pPr>
            <a:r>
              <a:rPr lang="en-GB" sz="2000" b="1" dirty="0">
                <a:latin typeface="+mn-lt"/>
              </a:rPr>
              <a:t>Analysis: </a:t>
            </a:r>
            <a:r>
              <a:rPr lang="en-GB" sz="2000" dirty="0">
                <a:latin typeface="+mn-lt"/>
              </a:rPr>
              <a:t>It is necessary to define in detail the functions of the DSS to be developed, by further developing and elaborating the preliminary conclusions achieved during the feasibility study </a:t>
            </a:r>
          </a:p>
          <a:p>
            <a:pPr marL="342900" indent="-342900" algn="just">
              <a:buFont typeface="Arial" panose="020B0604020202020204" pitchFamily="34" charset="0"/>
              <a:buChar char="•"/>
            </a:pPr>
            <a:endParaRPr lang="en-GB" sz="2000" b="1" dirty="0">
              <a:latin typeface="+mn-lt"/>
            </a:endParaRPr>
          </a:p>
          <a:p>
            <a:pPr marL="342900" indent="-342900" algn="just">
              <a:buFont typeface="Arial" panose="020B0604020202020204" pitchFamily="34" charset="0"/>
              <a:buChar char="•"/>
            </a:pPr>
            <a:r>
              <a:rPr lang="en-GB" sz="2000" b="1" dirty="0">
                <a:latin typeface="+mn-lt"/>
              </a:rPr>
              <a:t>Design: </a:t>
            </a:r>
            <a:r>
              <a:rPr lang="en-GB" sz="2000" dirty="0">
                <a:latin typeface="+mn-lt"/>
              </a:rPr>
              <a:t>During the design phase, the main question is: how will the DSS work? The entire architecture of the system is therefore defined </a:t>
            </a:r>
          </a:p>
          <a:p>
            <a:pPr marL="342900" indent="-342900" algn="just">
              <a:buFont typeface="Arial" panose="020B0604020202020204" pitchFamily="34" charset="0"/>
              <a:buChar char="•"/>
            </a:pPr>
            <a:endParaRPr lang="en-GB" sz="2000" b="1" dirty="0">
              <a:latin typeface="+mn-lt"/>
            </a:endParaRPr>
          </a:p>
          <a:p>
            <a:pPr marL="342900" indent="-342900" algn="just">
              <a:buFont typeface="Arial" panose="020B0604020202020204" pitchFamily="34" charset="0"/>
              <a:buChar char="•"/>
            </a:pPr>
            <a:r>
              <a:rPr lang="en-GB" sz="2000" b="1" dirty="0">
                <a:latin typeface="+mn-lt"/>
              </a:rPr>
              <a:t>Implementation: </a:t>
            </a:r>
            <a:r>
              <a:rPr lang="en-GB" sz="2000" dirty="0">
                <a:latin typeface="+mn-lt"/>
              </a:rPr>
              <a:t>Once the specifications have been laid down, it is time for implementation, testing, and the actual installation, when the DSS is rolled out and put to work </a:t>
            </a:r>
          </a:p>
          <a:p>
            <a:pPr marL="342900" indent="-342900" algn="just">
              <a:buFont typeface="Arial" panose="020B0604020202020204" pitchFamily="34" charset="0"/>
              <a:buChar char="•"/>
            </a:pPr>
            <a:endParaRPr lang="en-GB" sz="2000" b="1" dirty="0">
              <a:latin typeface="+mn-lt"/>
            </a:endParaRPr>
          </a:p>
          <a:p>
            <a:pPr marL="342900" indent="-342900" algn="just">
              <a:buFont typeface="Arial" panose="020B0604020202020204" pitchFamily="34" charset="0"/>
              <a:buChar char="•"/>
            </a:pPr>
            <a:r>
              <a:rPr lang="en-GB" sz="2000" b="1" dirty="0">
                <a:latin typeface="+mn-lt"/>
              </a:rPr>
              <a:t>Delivery: </a:t>
            </a:r>
            <a:r>
              <a:rPr lang="en-GB" sz="2000" dirty="0">
                <a:latin typeface="+mn-lt"/>
              </a:rPr>
              <a:t>This is the final phase of development of DSS </a:t>
            </a:r>
            <a:endParaRPr lang="en-GB" sz="2000" b="1" dirty="0">
              <a:latin typeface="+mn-lt"/>
            </a:endParaRPr>
          </a:p>
        </p:txBody>
      </p:sp>
    </p:spTree>
    <p:extLst>
      <p:ext uri="{BB962C8B-B14F-4D97-AF65-F5344CB8AC3E}">
        <p14:creationId xmlns:p14="http://schemas.microsoft.com/office/powerpoint/2010/main" val="344143896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DE205061-6FF3-584C-909E-3C5AED9D5712}"/>
              </a:ext>
            </a:extLst>
          </p:cNvPr>
          <p:cNvSpPr>
            <a:spLocks noGrp="1"/>
          </p:cNvSpPr>
          <p:nvPr>
            <p:ph type="dt" sz="quarter" idx="10"/>
          </p:nvPr>
        </p:nvSpPr>
        <p:spPr/>
        <p:txBody>
          <a:bodyPr/>
          <a:lstStyle/>
          <a:p>
            <a:pPr>
              <a:defRPr/>
            </a:pPr>
            <a:fld id="{00BA5387-BDC0-481B-86B8-25A2F1852DE2}" type="datetime1">
              <a:rPr lang="en-GB" altLang="en-US"/>
              <a:pPr>
                <a:defRPr/>
              </a:pPr>
              <a:t>25/09/2024</a:t>
            </a:fld>
            <a:endParaRPr lang="en-GB" altLang="en-US"/>
          </a:p>
        </p:txBody>
      </p:sp>
      <p:sp>
        <p:nvSpPr>
          <p:cNvPr id="39938" name="Slide Number Placeholder 5">
            <a:extLst>
              <a:ext uri="{FF2B5EF4-FFF2-40B4-BE49-F238E27FC236}">
                <a16:creationId xmlns:a16="http://schemas.microsoft.com/office/drawing/2014/main" id="{0C4285EC-6009-AC48-B60E-2AB41F1F1B88}"/>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E9B57472-9B16-A04A-9E65-B5B219046909}" type="slidenum">
              <a:rPr lang="en-GB" altLang="en-US" sz="1200" smtClean="0">
                <a:solidFill>
                  <a:srgbClr val="898989"/>
                </a:solidFill>
              </a:rPr>
              <a:pPr>
                <a:spcBef>
                  <a:spcPct val="0"/>
                </a:spcBef>
                <a:buFontTx/>
                <a:buNone/>
              </a:pPr>
              <a:t>17</a:t>
            </a:fld>
            <a:endParaRPr lang="en-GB" altLang="en-US" sz="1200">
              <a:solidFill>
                <a:srgbClr val="898989"/>
              </a:solidFill>
            </a:endParaRPr>
          </a:p>
        </p:txBody>
      </p:sp>
      <p:sp>
        <p:nvSpPr>
          <p:cNvPr id="17411" name="TextBox 7">
            <a:extLst>
              <a:ext uri="{FF2B5EF4-FFF2-40B4-BE49-F238E27FC236}">
                <a16:creationId xmlns:a16="http://schemas.microsoft.com/office/drawing/2014/main" id="{7E5F942D-B729-704A-A1DE-D606D518ED94}"/>
              </a:ext>
            </a:extLst>
          </p:cNvPr>
          <p:cNvSpPr txBox="1">
            <a:spLocks noChangeArrowheads="1"/>
          </p:cNvSpPr>
          <p:nvPr/>
        </p:nvSpPr>
        <p:spPr bwMode="auto">
          <a:xfrm>
            <a:off x="827088" y="333375"/>
            <a:ext cx="7129462" cy="584200"/>
          </a:xfrm>
          <a:prstGeom prst="rect">
            <a:avLst/>
          </a:prstGeom>
          <a:noFill/>
          <a:ln>
            <a:noFill/>
          </a:ln>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lgn="ctr">
              <a:spcBef>
                <a:spcPct val="0"/>
              </a:spcBef>
              <a:buFontTx/>
              <a:buNone/>
              <a:defRPr/>
            </a:pPr>
            <a:r>
              <a:rPr lang="en-US" altLang="en-US" b="1" dirty="0">
                <a:latin typeface="+mj-lt"/>
              </a:rPr>
              <a:t>References</a:t>
            </a:r>
          </a:p>
        </p:txBody>
      </p:sp>
      <p:sp>
        <p:nvSpPr>
          <p:cNvPr id="8" name="Rectangle 7">
            <a:extLst>
              <a:ext uri="{FF2B5EF4-FFF2-40B4-BE49-F238E27FC236}">
                <a16:creationId xmlns:a16="http://schemas.microsoft.com/office/drawing/2014/main" id="{F9539BE6-F0D1-0C4E-A70B-4B75D5C99DF1}"/>
              </a:ext>
            </a:extLst>
          </p:cNvPr>
          <p:cNvSpPr/>
          <p:nvPr/>
        </p:nvSpPr>
        <p:spPr>
          <a:xfrm>
            <a:off x="736600" y="981075"/>
            <a:ext cx="7950200" cy="3816429"/>
          </a:xfrm>
          <a:prstGeom prst="rect">
            <a:avLst/>
          </a:prstGeom>
        </p:spPr>
        <p:txBody>
          <a:bodyPr>
            <a:spAutoFit/>
          </a:bodyPr>
          <a:lstStyle/>
          <a:p>
            <a:pPr marL="342900" indent="-342900" algn="just">
              <a:buFont typeface="Arial" panose="020B0604020202020204" pitchFamily="34" charset="0"/>
              <a:buChar char="•"/>
              <a:defRPr/>
            </a:pPr>
            <a:r>
              <a:rPr lang="en-US" sz="2200" dirty="0" err="1">
                <a:latin typeface="+mn-lt"/>
              </a:rPr>
              <a:t>Reinschmidt</a:t>
            </a:r>
            <a:r>
              <a:rPr lang="en-US" sz="2200" dirty="0">
                <a:latin typeface="+mn-lt"/>
              </a:rPr>
              <a:t>, J. &amp; Francoise, A. (2000). Business Intelligence Certification Guide, </a:t>
            </a:r>
            <a:r>
              <a:rPr lang="en-US" sz="2200" i="1" dirty="0">
                <a:latin typeface="+mn-lt"/>
              </a:rPr>
              <a:t>International Technical Support Organization. </a:t>
            </a:r>
          </a:p>
          <a:p>
            <a:pPr marL="342900" indent="-342900" algn="just">
              <a:buFont typeface="Arial" panose="020B0604020202020204" pitchFamily="34" charset="0"/>
              <a:buChar char="•"/>
              <a:defRPr/>
            </a:pPr>
            <a:endParaRPr lang="en-US" sz="2200" dirty="0">
              <a:latin typeface="+mn-lt"/>
            </a:endParaRPr>
          </a:p>
          <a:p>
            <a:pPr marL="342900" indent="-342900" algn="just">
              <a:buFont typeface="Arial" panose="020B0604020202020204" pitchFamily="34" charset="0"/>
              <a:buChar char="•"/>
              <a:defRPr/>
            </a:pPr>
            <a:r>
              <a:rPr lang="en-US" sz="2200" dirty="0">
                <a:latin typeface="+mn-lt"/>
              </a:rPr>
              <a:t>Sherman, R. (2015). Business Intelligence Guidebook: From Data Integration to Analytics. Morgan Kaufmann. USA</a:t>
            </a:r>
          </a:p>
          <a:p>
            <a:pPr marL="342900" indent="-342900" algn="just">
              <a:buFont typeface="Arial" panose="020B0604020202020204" pitchFamily="34" charset="0"/>
              <a:buChar char="•"/>
              <a:defRPr/>
            </a:pPr>
            <a:endParaRPr lang="en-US" sz="2200" dirty="0">
              <a:latin typeface="+mn-lt"/>
            </a:endParaRPr>
          </a:p>
          <a:p>
            <a:pPr marL="342900" indent="-342900" algn="just">
              <a:buFont typeface="Arial" panose="020B0604020202020204" pitchFamily="34" charset="0"/>
              <a:buChar char="•"/>
              <a:defRPr/>
            </a:pPr>
            <a:r>
              <a:rPr lang="en-US" sz="2200" dirty="0">
                <a:latin typeface="+mn-lt"/>
              </a:rPr>
              <a:t>Maheshwari, A. K. (2015). Business Intelligence and Data Mining. Business Expert Press, LLC. New York</a:t>
            </a:r>
          </a:p>
          <a:p>
            <a:pPr marL="342900" indent="-342900" algn="just">
              <a:buFont typeface="Arial" panose="020B0604020202020204" pitchFamily="34" charset="0"/>
              <a:buChar char="•"/>
              <a:defRPr/>
            </a:pPr>
            <a:endParaRPr lang="en-US" sz="2200" dirty="0">
              <a:latin typeface="+mn-lt"/>
            </a:endParaRPr>
          </a:p>
          <a:p>
            <a:pPr marL="342900" indent="-342900" algn="just">
              <a:buFont typeface="Arial" panose="020B0604020202020204" pitchFamily="34" charset="0"/>
              <a:buChar char="•"/>
              <a:defRPr/>
            </a:pPr>
            <a:r>
              <a:rPr lang="en-US" sz="2200" dirty="0" err="1">
                <a:latin typeface="+mn-lt"/>
              </a:rPr>
              <a:t>Vercellis</a:t>
            </a:r>
            <a:r>
              <a:rPr lang="en-US" sz="2200" dirty="0">
                <a:latin typeface="+mn-lt"/>
              </a:rPr>
              <a:t>, C. (2009). Business Intelligence: Data Mining and Optimization for Decision Making. Wiley &amp; Sons, Ltd. </a:t>
            </a:r>
          </a:p>
        </p:txBody>
      </p:sp>
    </p:spTree>
    <p:extLst>
      <p:ext uri="{BB962C8B-B14F-4D97-AF65-F5344CB8AC3E}">
        <p14:creationId xmlns:p14="http://schemas.microsoft.com/office/powerpoint/2010/main" val="6858957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321B1C28-00EE-064D-928B-03F322030B28}"/>
              </a:ext>
            </a:extLst>
          </p:cNvPr>
          <p:cNvSpPr>
            <a:spLocks noGrp="1"/>
          </p:cNvSpPr>
          <p:nvPr>
            <p:ph type="dt" sz="quarter" idx="10"/>
          </p:nvPr>
        </p:nvSpPr>
        <p:spPr/>
        <p:txBody>
          <a:bodyPr/>
          <a:lstStyle/>
          <a:p>
            <a:pPr>
              <a:defRPr/>
            </a:pPr>
            <a:fld id="{00BA5387-BDC0-481B-86B8-25A2F1852DE2}" type="datetime1">
              <a:rPr lang="en-GB" altLang="en-US"/>
              <a:pPr>
                <a:defRPr/>
              </a:pPr>
              <a:t>25/09/2024</a:t>
            </a:fld>
            <a:endParaRPr lang="en-GB" altLang="en-US"/>
          </a:p>
        </p:txBody>
      </p:sp>
      <p:sp>
        <p:nvSpPr>
          <p:cNvPr id="21506" name="Slide Number Placeholder 5">
            <a:extLst>
              <a:ext uri="{FF2B5EF4-FFF2-40B4-BE49-F238E27FC236}">
                <a16:creationId xmlns:a16="http://schemas.microsoft.com/office/drawing/2014/main" id="{6F62A313-B6B7-8342-B340-EDE90537A4A4}"/>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BF265A1B-63FA-9743-8A6D-B2DBEDEA788F}" type="slidenum">
              <a:rPr lang="en-GB" altLang="en-US" sz="1200" smtClean="0">
                <a:solidFill>
                  <a:srgbClr val="898989"/>
                </a:solidFill>
              </a:rPr>
              <a:pPr>
                <a:spcBef>
                  <a:spcPct val="0"/>
                </a:spcBef>
                <a:buFontTx/>
                <a:buNone/>
              </a:pPr>
              <a:t>18</a:t>
            </a:fld>
            <a:endParaRPr lang="en-GB" altLang="en-US" sz="1200">
              <a:solidFill>
                <a:srgbClr val="898989"/>
              </a:solidFill>
            </a:endParaRPr>
          </a:p>
        </p:txBody>
      </p:sp>
      <p:sp>
        <p:nvSpPr>
          <p:cNvPr id="17411" name="TextBox 7">
            <a:extLst>
              <a:ext uri="{FF2B5EF4-FFF2-40B4-BE49-F238E27FC236}">
                <a16:creationId xmlns:a16="http://schemas.microsoft.com/office/drawing/2014/main" id="{792FF15B-1D1F-E044-AA47-2B097CE5BD80}"/>
              </a:ext>
            </a:extLst>
          </p:cNvPr>
          <p:cNvSpPr txBox="1">
            <a:spLocks noChangeArrowheads="1"/>
          </p:cNvSpPr>
          <p:nvPr/>
        </p:nvSpPr>
        <p:spPr bwMode="auto">
          <a:xfrm>
            <a:off x="975228" y="188640"/>
            <a:ext cx="7129462" cy="585788"/>
          </a:xfrm>
          <a:prstGeom prst="rect">
            <a:avLst/>
          </a:prstGeom>
          <a:noFill/>
          <a:ln>
            <a:noFill/>
          </a:ln>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lgn="ctr">
              <a:spcBef>
                <a:spcPct val="0"/>
              </a:spcBef>
              <a:buFontTx/>
              <a:buNone/>
              <a:defRPr/>
            </a:pPr>
            <a:r>
              <a:rPr lang="en-US" altLang="en-US" b="1" dirty="0">
                <a:solidFill>
                  <a:srgbClr val="FF0000"/>
                </a:solidFill>
                <a:latin typeface="+mj-lt"/>
              </a:rPr>
              <a:t>Class Activity – Case Study 1</a:t>
            </a:r>
          </a:p>
        </p:txBody>
      </p:sp>
      <p:sp>
        <p:nvSpPr>
          <p:cNvPr id="7" name="Rectangle 6">
            <a:extLst>
              <a:ext uri="{FF2B5EF4-FFF2-40B4-BE49-F238E27FC236}">
                <a16:creationId xmlns:a16="http://schemas.microsoft.com/office/drawing/2014/main" id="{4A9B7A22-6EFA-3447-AFA5-8C4897DE4D77}"/>
              </a:ext>
            </a:extLst>
          </p:cNvPr>
          <p:cNvSpPr/>
          <p:nvPr/>
        </p:nvSpPr>
        <p:spPr>
          <a:xfrm>
            <a:off x="250825" y="692696"/>
            <a:ext cx="8642350" cy="5324535"/>
          </a:xfrm>
          <a:prstGeom prst="rect">
            <a:avLst/>
          </a:prstGeom>
        </p:spPr>
        <p:txBody>
          <a:bodyPr wrap="square">
            <a:spAutoFit/>
          </a:bodyPr>
          <a:lstStyle/>
          <a:p>
            <a:pPr algn="just"/>
            <a:r>
              <a:rPr lang="en-GB" sz="2000" dirty="0">
                <a:latin typeface="+mn-lt"/>
              </a:rPr>
              <a:t>A paper mill produces for the company warehouse paper sheets in different standard sizes that are subsequently cut to size for customers. Specifically, customers submit orders in terms of type of paper, quantity and size. The sizes specified in the orders are usually smaller than standard sizes and must be cut out of these.</a:t>
            </a:r>
          </a:p>
          <a:p>
            <a:pPr algn="just"/>
            <a:endParaRPr lang="en-GB" sz="2000" dirty="0">
              <a:latin typeface="+mn-lt"/>
            </a:endParaRPr>
          </a:p>
          <a:p>
            <a:pPr algn="just"/>
            <a:r>
              <a:rPr lang="en-GB" sz="2000" dirty="0">
                <a:latin typeface="+mn-lt"/>
              </a:rPr>
              <a:t>The paper mill is therefore forced to consider how the sizes required to fulfil orders should best be combined and cut from standard sizes so as to minimize paper waste. This decision is common to many industries (paper, aluminium, wood, steel, glass, fabric) and can be very well supported by optimization models. However, even in connection with such structured decisions, particular circumstances and specific input values may require intervention by the decision maker to modify the plans obtained by means of optimization models. For example, the company may wish to favour a specific request of a customer considered strategic, introducing a fast-processing lane in the cutting plan, even if this may involve more wasted material during the cutting stage.</a:t>
            </a:r>
          </a:p>
          <a:p>
            <a:pPr algn="just"/>
            <a:endParaRPr lang="en-GB" sz="2000" dirty="0">
              <a:latin typeface="+mn-lt"/>
            </a:endParaRPr>
          </a:p>
        </p:txBody>
      </p:sp>
    </p:spTree>
    <p:extLst>
      <p:ext uri="{BB962C8B-B14F-4D97-AF65-F5344CB8AC3E}">
        <p14:creationId xmlns:p14="http://schemas.microsoft.com/office/powerpoint/2010/main" val="6040969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321B1C28-00EE-064D-928B-03F322030B28}"/>
              </a:ext>
            </a:extLst>
          </p:cNvPr>
          <p:cNvSpPr>
            <a:spLocks noGrp="1"/>
          </p:cNvSpPr>
          <p:nvPr>
            <p:ph type="dt" sz="quarter" idx="10"/>
          </p:nvPr>
        </p:nvSpPr>
        <p:spPr/>
        <p:txBody>
          <a:bodyPr/>
          <a:lstStyle/>
          <a:p>
            <a:pPr>
              <a:defRPr/>
            </a:pPr>
            <a:fld id="{00BA5387-BDC0-481B-86B8-25A2F1852DE2}" type="datetime1">
              <a:rPr lang="en-GB" altLang="en-US"/>
              <a:pPr>
                <a:defRPr/>
              </a:pPr>
              <a:t>25/09/2024</a:t>
            </a:fld>
            <a:endParaRPr lang="en-GB" altLang="en-US"/>
          </a:p>
        </p:txBody>
      </p:sp>
      <p:sp>
        <p:nvSpPr>
          <p:cNvPr id="21506" name="Slide Number Placeholder 5">
            <a:extLst>
              <a:ext uri="{FF2B5EF4-FFF2-40B4-BE49-F238E27FC236}">
                <a16:creationId xmlns:a16="http://schemas.microsoft.com/office/drawing/2014/main" id="{6F62A313-B6B7-8342-B340-EDE90537A4A4}"/>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BF265A1B-63FA-9743-8A6D-B2DBEDEA788F}" type="slidenum">
              <a:rPr lang="en-GB" altLang="en-US" sz="1200" smtClean="0">
                <a:solidFill>
                  <a:srgbClr val="898989"/>
                </a:solidFill>
              </a:rPr>
              <a:pPr>
                <a:spcBef>
                  <a:spcPct val="0"/>
                </a:spcBef>
                <a:buFontTx/>
                <a:buNone/>
              </a:pPr>
              <a:t>19</a:t>
            </a:fld>
            <a:endParaRPr lang="en-GB" altLang="en-US" sz="1200">
              <a:solidFill>
                <a:srgbClr val="898989"/>
              </a:solidFill>
            </a:endParaRPr>
          </a:p>
        </p:txBody>
      </p:sp>
      <p:sp>
        <p:nvSpPr>
          <p:cNvPr id="17411" name="TextBox 7">
            <a:extLst>
              <a:ext uri="{FF2B5EF4-FFF2-40B4-BE49-F238E27FC236}">
                <a16:creationId xmlns:a16="http://schemas.microsoft.com/office/drawing/2014/main" id="{792FF15B-1D1F-E044-AA47-2B097CE5BD80}"/>
              </a:ext>
            </a:extLst>
          </p:cNvPr>
          <p:cNvSpPr txBox="1">
            <a:spLocks noChangeArrowheads="1"/>
          </p:cNvSpPr>
          <p:nvPr/>
        </p:nvSpPr>
        <p:spPr bwMode="auto">
          <a:xfrm>
            <a:off x="1007268" y="692696"/>
            <a:ext cx="7129462" cy="585788"/>
          </a:xfrm>
          <a:prstGeom prst="rect">
            <a:avLst/>
          </a:prstGeom>
          <a:noFill/>
          <a:ln>
            <a:noFill/>
          </a:ln>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lgn="ctr">
              <a:spcBef>
                <a:spcPct val="0"/>
              </a:spcBef>
              <a:buFontTx/>
              <a:buNone/>
              <a:defRPr/>
            </a:pPr>
            <a:r>
              <a:rPr lang="en-US" altLang="en-US" b="1" dirty="0">
                <a:solidFill>
                  <a:srgbClr val="FF0000"/>
                </a:solidFill>
                <a:latin typeface="+mj-lt"/>
              </a:rPr>
              <a:t>Class Activity – Case Study 1</a:t>
            </a:r>
          </a:p>
        </p:txBody>
      </p:sp>
      <p:sp>
        <p:nvSpPr>
          <p:cNvPr id="7" name="Rectangle 6">
            <a:extLst>
              <a:ext uri="{FF2B5EF4-FFF2-40B4-BE49-F238E27FC236}">
                <a16:creationId xmlns:a16="http://schemas.microsoft.com/office/drawing/2014/main" id="{4A9B7A22-6EFA-3447-AFA5-8C4897DE4D77}"/>
              </a:ext>
            </a:extLst>
          </p:cNvPr>
          <p:cNvSpPr/>
          <p:nvPr/>
        </p:nvSpPr>
        <p:spPr>
          <a:xfrm>
            <a:off x="683567" y="1628800"/>
            <a:ext cx="7776865" cy="1015663"/>
          </a:xfrm>
          <a:prstGeom prst="rect">
            <a:avLst/>
          </a:prstGeom>
        </p:spPr>
        <p:txBody>
          <a:bodyPr wrap="square">
            <a:spAutoFit/>
          </a:bodyPr>
          <a:lstStyle/>
          <a:p>
            <a:pPr algn="just"/>
            <a:r>
              <a:rPr lang="en-GB" sz="2000" dirty="0">
                <a:latin typeface="+mn-lt"/>
              </a:rPr>
              <a:t>1. Based on the case study in slide 18, can you please identify type of decision described in the case study and give reasons of your choice? </a:t>
            </a:r>
          </a:p>
          <a:p>
            <a:pPr algn="just"/>
            <a:endParaRPr lang="en-GB" sz="2000" dirty="0">
              <a:latin typeface="+mn-lt"/>
            </a:endParaRPr>
          </a:p>
        </p:txBody>
      </p:sp>
    </p:spTree>
    <p:extLst>
      <p:ext uri="{BB962C8B-B14F-4D97-AF65-F5344CB8AC3E}">
        <p14:creationId xmlns:p14="http://schemas.microsoft.com/office/powerpoint/2010/main" val="400661279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321B1C28-00EE-064D-928B-03F322030B28}"/>
              </a:ext>
            </a:extLst>
          </p:cNvPr>
          <p:cNvSpPr>
            <a:spLocks noGrp="1"/>
          </p:cNvSpPr>
          <p:nvPr>
            <p:ph type="dt" sz="quarter" idx="10"/>
          </p:nvPr>
        </p:nvSpPr>
        <p:spPr/>
        <p:txBody>
          <a:bodyPr/>
          <a:lstStyle/>
          <a:p>
            <a:pPr>
              <a:defRPr/>
            </a:pPr>
            <a:fld id="{00BA5387-BDC0-481B-86B8-25A2F1852DE2}" type="datetime1">
              <a:rPr lang="en-GB" altLang="en-US"/>
              <a:pPr>
                <a:defRPr/>
              </a:pPr>
              <a:t>25/09/2024</a:t>
            </a:fld>
            <a:endParaRPr lang="en-GB" altLang="en-US"/>
          </a:p>
        </p:txBody>
      </p:sp>
      <p:sp>
        <p:nvSpPr>
          <p:cNvPr id="21506" name="Slide Number Placeholder 5">
            <a:extLst>
              <a:ext uri="{FF2B5EF4-FFF2-40B4-BE49-F238E27FC236}">
                <a16:creationId xmlns:a16="http://schemas.microsoft.com/office/drawing/2014/main" id="{6F62A313-B6B7-8342-B340-EDE90537A4A4}"/>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BF265A1B-63FA-9743-8A6D-B2DBEDEA788F}" type="slidenum">
              <a:rPr lang="en-GB" altLang="en-US" sz="1200" smtClean="0">
                <a:solidFill>
                  <a:srgbClr val="898989"/>
                </a:solidFill>
              </a:rPr>
              <a:pPr>
                <a:spcBef>
                  <a:spcPct val="0"/>
                </a:spcBef>
                <a:buFontTx/>
                <a:buNone/>
              </a:pPr>
              <a:t>20</a:t>
            </a:fld>
            <a:endParaRPr lang="en-GB" altLang="en-US" sz="1200">
              <a:solidFill>
                <a:srgbClr val="898989"/>
              </a:solidFill>
            </a:endParaRPr>
          </a:p>
        </p:txBody>
      </p:sp>
      <p:sp>
        <p:nvSpPr>
          <p:cNvPr id="17411" name="TextBox 7">
            <a:extLst>
              <a:ext uri="{FF2B5EF4-FFF2-40B4-BE49-F238E27FC236}">
                <a16:creationId xmlns:a16="http://schemas.microsoft.com/office/drawing/2014/main" id="{792FF15B-1D1F-E044-AA47-2B097CE5BD80}"/>
              </a:ext>
            </a:extLst>
          </p:cNvPr>
          <p:cNvSpPr txBox="1">
            <a:spLocks noChangeArrowheads="1"/>
          </p:cNvSpPr>
          <p:nvPr/>
        </p:nvSpPr>
        <p:spPr bwMode="auto">
          <a:xfrm>
            <a:off x="975228" y="188640"/>
            <a:ext cx="7129462" cy="585788"/>
          </a:xfrm>
          <a:prstGeom prst="rect">
            <a:avLst/>
          </a:prstGeom>
          <a:noFill/>
          <a:ln>
            <a:noFill/>
          </a:ln>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lgn="ctr">
              <a:spcBef>
                <a:spcPct val="0"/>
              </a:spcBef>
              <a:buFontTx/>
              <a:buNone/>
              <a:defRPr/>
            </a:pPr>
            <a:r>
              <a:rPr lang="en-US" altLang="en-US" b="1" dirty="0">
                <a:solidFill>
                  <a:srgbClr val="FF0000"/>
                </a:solidFill>
                <a:latin typeface="+mj-lt"/>
              </a:rPr>
              <a:t>Class Activity – Case Study 2</a:t>
            </a:r>
          </a:p>
        </p:txBody>
      </p:sp>
      <p:sp>
        <p:nvSpPr>
          <p:cNvPr id="7" name="Rectangle 6">
            <a:extLst>
              <a:ext uri="{FF2B5EF4-FFF2-40B4-BE49-F238E27FC236}">
                <a16:creationId xmlns:a16="http://schemas.microsoft.com/office/drawing/2014/main" id="{4A9B7A22-6EFA-3447-AFA5-8C4897DE4D77}"/>
              </a:ext>
            </a:extLst>
          </p:cNvPr>
          <p:cNvSpPr/>
          <p:nvPr/>
        </p:nvSpPr>
        <p:spPr>
          <a:xfrm>
            <a:off x="250825" y="908720"/>
            <a:ext cx="8642350" cy="4708981"/>
          </a:xfrm>
          <a:prstGeom prst="rect">
            <a:avLst/>
          </a:prstGeom>
        </p:spPr>
        <p:txBody>
          <a:bodyPr wrap="square">
            <a:spAutoFit/>
          </a:bodyPr>
          <a:lstStyle/>
          <a:p>
            <a:pPr algn="just"/>
            <a:r>
              <a:rPr lang="en-GB" sz="2000" dirty="0">
                <a:latin typeface="+mn-lt"/>
              </a:rPr>
              <a:t>The logistics manager of a manufacturing company needs to develop an annual plan. The logistic plan determines the allocation to each plant of the production volumes forecasted for the different market areas, the purchase of materials from each supplier with the related volumes and delivery times, the production lots for each manufacturing stage, the stock levels of sub-assemblies and end items, and the distribution of end items to the market areas. These decisions have a great economic and organizational impact that might greatly benefit from the adoption of a DSS based on large-scale optimization models. However, it is likely that in a real situation some elements are left to discretion of the decision makers, who may prefer a given logistic plan over another, even if it implies moderately higher</a:t>
            </a:r>
          </a:p>
          <a:p>
            <a:pPr algn="just"/>
            <a:r>
              <a:rPr lang="en-GB" sz="2000" dirty="0">
                <a:latin typeface="+mn-lt"/>
              </a:rPr>
              <a:t>costs compared to the optimal plan proposed by the model. For example, it might be appropriate to maintain unaltered the supply of parts purchased from a given supplier who is considered strategic for the future even though this supplier is less competitive than others, that are instead preferred by the optimization model in terms of minimum cost.</a:t>
            </a:r>
          </a:p>
        </p:txBody>
      </p:sp>
    </p:spTree>
    <p:extLst>
      <p:ext uri="{BB962C8B-B14F-4D97-AF65-F5344CB8AC3E}">
        <p14:creationId xmlns:p14="http://schemas.microsoft.com/office/powerpoint/2010/main" val="392158807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321B1C28-00EE-064D-928B-03F322030B28}"/>
              </a:ext>
            </a:extLst>
          </p:cNvPr>
          <p:cNvSpPr>
            <a:spLocks noGrp="1"/>
          </p:cNvSpPr>
          <p:nvPr>
            <p:ph type="dt" sz="quarter" idx="10"/>
          </p:nvPr>
        </p:nvSpPr>
        <p:spPr/>
        <p:txBody>
          <a:bodyPr/>
          <a:lstStyle/>
          <a:p>
            <a:pPr>
              <a:defRPr/>
            </a:pPr>
            <a:fld id="{00BA5387-BDC0-481B-86B8-25A2F1852DE2}" type="datetime1">
              <a:rPr lang="en-GB" altLang="en-US"/>
              <a:pPr>
                <a:defRPr/>
              </a:pPr>
              <a:t>25/09/2024</a:t>
            </a:fld>
            <a:endParaRPr lang="en-GB" altLang="en-US"/>
          </a:p>
        </p:txBody>
      </p:sp>
      <p:sp>
        <p:nvSpPr>
          <p:cNvPr id="21506" name="Slide Number Placeholder 5">
            <a:extLst>
              <a:ext uri="{FF2B5EF4-FFF2-40B4-BE49-F238E27FC236}">
                <a16:creationId xmlns:a16="http://schemas.microsoft.com/office/drawing/2014/main" id="{6F62A313-B6B7-8342-B340-EDE90537A4A4}"/>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BF265A1B-63FA-9743-8A6D-B2DBEDEA788F}" type="slidenum">
              <a:rPr lang="en-GB" altLang="en-US" sz="1200" smtClean="0">
                <a:solidFill>
                  <a:srgbClr val="898989"/>
                </a:solidFill>
              </a:rPr>
              <a:pPr>
                <a:spcBef>
                  <a:spcPct val="0"/>
                </a:spcBef>
                <a:buFontTx/>
                <a:buNone/>
              </a:pPr>
              <a:t>21</a:t>
            </a:fld>
            <a:endParaRPr lang="en-GB" altLang="en-US" sz="1200">
              <a:solidFill>
                <a:srgbClr val="898989"/>
              </a:solidFill>
            </a:endParaRPr>
          </a:p>
        </p:txBody>
      </p:sp>
      <p:sp>
        <p:nvSpPr>
          <p:cNvPr id="17411" name="TextBox 7">
            <a:extLst>
              <a:ext uri="{FF2B5EF4-FFF2-40B4-BE49-F238E27FC236}">
                <a16:creationId xmlns:a16="http://schemas.microsoft.com/office/drawing/2014/main" id="{792FF15B-1D1F-E044-AA47-2B097CE5BD80}"/>
              </a:ext>
            </a:extLst>
          </p:cNvPr>
          <p:cNvSpPr txBox="1">
            <a:spLocks noChangeArrowheads="1"/>
          </p:cNvSpPr>
          <p:nvPr/>
        </p:nvSpPr>
        <p:spPr bwMode="auto">
          <a:xfrm>
            <a:off x="1007268" y="692696"/>
            <a:ext cx="7129462" cy="585788"/>
          </a:xfrm>
          <a:prstGeom prst="rect">
            <a:avLst/>
          </a:prstGeom>
          <a:noFill/>
          <a:ln>
            <a:noFill/>
          </a:ln>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lgn="ctr">
              <a:spcBef>
                <a:spcPct val="0"/>
              </a:spcBef>
              <a:buFontTx/>
              <a:buNone/>
              <a:defRPr/>
            </a:pPr>
            <a:r>
              <a:rPr lang="en-US" altLang="en-US" b="1" dirty="0">
                <a:solidFill>
                  <a:srgbClr val="FF0000"/>
                </a:solidFill>
                <a:latin typeface="+mj-lt"/>
              </a:rPr>
              <a:t>Class Activity – Case Study 2</a:t>
            </a:r>
          </a:p>
        </p:txBody>
      </p:sp>
      <p:sp>
        <p:nvSpPr>
          <p:cNvPr id="7" name="Rectangle 6">
            <a:extLst>
              <a:ext uri="{FF2B5EF4-FFF2-40B4-BE49-F238E27FC236}">
                <a16:creationId xmlns:a16="http://schemas.microsoft.com/office/drawing/2014/main" id="{4A9B7A22-6EFA-3447-AFA5-8C4897DE4D77}"/>
              </a:ext>
            </a:extLst>
          </p:cNvPr>
          <p:cNvSpPr/>
          <p:nvPr/>
        </p:nvSpPr>
        <p:spPr>
          <a:xfrm>
            <a:off x="683567" y="1628800"/>
            <a:ext cx="7776865" cy="1015663"/>
          </a:xfrm>
          <a:prstGeom prst="rect">
            <a:avLst/>
          </a:prstGeom>
        </p:spPr>
        <p:txBody>
          <a:bodyPr wrap="square">
            <a:spAutoFit/>
          </a:bodyPr>
          <a:lstStyle/>
          <a:p>
            <a:pPr algn="just"/>
            <a:r>
              <a:rPr lang="en-GB" sz="2000" dirty="0">
                <a:latin typeface="+mn-lt"/>
              </a:rPr>
              <a:t>1. Based on the case study in slide 20, can you please identify type of decision described in the case study and give reasons of your choice? </a:t>
            </a:r>
          </a:p>
          <a:p>
            <a:pPr algn="just"/>
            <a:endParaRPr lang="en-GB" sz="2000" dirty="0">
              <a:latin typeface="+mn-lt"/>
            </a:endParaRPr>
          </a:p>
        </p:txBody>
      </p:sp>
    </p:spTree>
    <p:extLst>
      <p:ext uri="{BB962C8B-B14F-4D97-AF65-F5344CB8AC3E}">
        <p14:creationId xmlns:p14="http://schemas.microsoft.com/office/powerpoint/2010/main" val="300708778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321B1C28-00EE-064D-928B-03F322030B28}"/>
              </a:ext>
            </a:extLst>
          </p:cNvPr>
          <p:cNvSpPr>
            <a:spLocks noGrp="1"/>
          </p:cNvSpPr>
          <p:nvPr>
            <p:ph type="dt" sz="quarter" idx="10"/>
          </p:nvPr>
        </p:nvSpPr>
        <p:spPr/>
        <p:txBody>
          <a:bodyPr/>
          <a:lstStyle/>
          <a:p>
            <a:pPr>
              <a:defRPr/>
            </a:pPr>
            <a:fld id="{00BA5387-BDC0-481B-86B8-25A2F1852DE2}" type="datetime1">
              <a:rPr lang="en-GB" altLang="en-US"/>
              <a:pPr>
                <a:defRPr/>
              </a:pPr>
              <a:t>25/09/2024</a:t>
            </a:fld>
            <a:endParaRPr lang="en-GB" altLang="en-US"/>
          </a:p>
        </p:txBody>
      </p:sp>
      <p:sp>
        <p:nvSpPr>
          <p:cNvPr id="21506" name="Slide Number Placeholder 5">
            <a:extLst>
              <a:ext uri="{FF2B5EF4-FFF2-40B4-BE49-F238E27FC236}">
                <a16:creationId xmlns:a16="http://schemas.microsoft.com/office/drawing/2014/main" id="{6F62A313-B6B7-8342-B340-EDE90537A4A4}"/>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BF265A1B-63FA-9743-8A6D-B2DBEDEA788F}" type="slidenum">
              <a:rPr lang="en-GB" altLang="en-US" sz="1200" smtClean="0">
                <a:solidFill>
                  <a:srgbClr val="898989"/>
                </a:solidFill>
              </a:rPr>
              <a:pPr>
                <a:spcBef>
                  <a:spcPct val="0"/>
                </a:spcBef>
                <a:buFontTx/>
                <a:buNone/>
              </a:pPr>
              <a:t>22</a:t>
            </a:fld>
            <a:endParaRPr lang="en-GB" altLang="en-US" sz="1200">
              <a:solidFill>
                <a:srgbClr val="898989"/>
              </a:solidFill>
            </a:endParaRPr>
          </a:p>
        </p:txBody>
      </p:sp>
      <p:sp>
        <p:nvSpPr>
          <p:cNvPr id="17411" name="TextBox 7">
            <a:extLst>
              <a:ext uri="{FF2B5EF4-FFF2-40B4-BE49-F238E27FC236}">
                <a16:creationId xmlns:a16="http://schemas.microsoft.com/office/drawing/2014/main" id="{792FF15B-1D1F-E044-AA47-2B097CE5BD80}"/>
              </a:ext>
            </a:extLst>
          </p:cNvPr>
          <p:cNvSpPr txBox="1">
            <a:spLocks noChangeArrowheads="1"/>
          </p:cNvSpPr>
          <p:nvPr/>
        </p:nvSpPr>
        <p:spPr bwMode="auto">
          <a:xfrm>
            <a:off x="1007269" y="2060848"/>
            <a:ext cx="7129462" cy="585788"/>
          </a:xfrm>
          <a:prstGeom prst="rect">
            <a:avLst/>
          </a:prstGeom>
          <a:noFill/>
          <a:ln>
            <a:noFill/>
          </a:ln>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lgn="ctr">
              <a:spcBef>
                <a:spcPct val="0"/>
              </a:spcBef>
              <a:buFontTx/>
              <a:buNone/>
              <a:defRPr/>
            </a:pPr>
            <a:r>
              <a:rPr lang="en-US" altLang="en-US" b="1" dirty="0">
                <a:solidFill>
                  <a:srgbClr val="FF0000"/>
                </a:solidFill>
                <a:latin typeface="+mj-lt"/>
              </a:rPr>
              <a:t>Any Questions???</a:t>
            </a:r>
          </a:p>
        </p:txBody>
      </p:sp>
    </p:spTree>
    <p:extLst>
      <p:ext uri="{BB962C8B-B14F-4D97-AF65-F5344CB8AC3E}">
        <p14:creationId xmlns:p14="http://schemas.microsoft.com/office/powerpoint/2010/main" val="4015399376"/>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1618</Words>
  <Application>Microsoft Office PowerPoint</Application>
  <PresentationFormat>On-screen Show (4:3)</PresentationFormat>
  <Paragraphs>153</Paragraphs>
  <Slides>22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22</vt:i4>
      </vt:variant>
    </vt:vector>
  </HeadingPairs>
  <TitlesOfParts>
    <vt:vector size="26" baseType="lpstr">
      <vt:lpstr>Arial</vt:lpstr>
      <vt:lpstr>Myriad Pro</vt:lpstr>
      <vt:lpstr>Verdana</vt:lpstr>
      <vt:lpstr>20140311PresentationUWTSDTemplate</vt:lpstr>
      <vt:lpstr>Week 3: Session 1:  Decision Support Systems &amp;  Data Warehousing</vt:lpstr>
      <vt:lpstr>Lesson Aims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LCBB5003</dc:title>
  <dc:creator>BMC Training</dc:creator>
  <cp:lastModifiedBy>Sampath Liyanage Rodrigo</cp:lastModifiedBy>
  <cp:revision>79</cp:revision>
  <dcterms:created xsi:type="dcterms:W3CDTF">2020-06-23T16:08:04Z</dcterms:created>
  <dcterms:modified xsi:type="dcterms:W3CDTF">2024-09-25T08:13:27Z</dcterms:modified>
</cp:coreProperties>
</file>