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0" r:id="rId4"/>
    <p:sldId id="261" r:id="rId5"/>
    <p:sldId id="258" r:id="rId6"/>
    <p:sldId id="259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152" y="-2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theme" Target="theme/theme1.xml"/><Relationship Id="rId1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printerSettings" Target="printerSettings/printerSettings1.bin"/><Relationship Id="rId9" Type="http://schemas.openxmlformats.org/officeDocument/2006/relationships/presProps" Target="presProps.xml"/><Relationship Id="rId1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CEB11E65-657C-4B85-9C4A-2FDB09C1F831}" type="datetimeFigureOut">
              <a:rPr lang="en-GB" smtClean="0"/>
              <a:t>05/10/16</a:t>
            </a:fld>
            <a:endParaRPr lang="en-GB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7431A71-A17B-4131-94C3-B38E5826258B}" type="slidenum">
              <a:rPr lang="en-GB" smtClean="0"/>
              <a:t>‹#›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EB11E65-657C-4B85-9C4A-2FDB09C1F831}" type="datetimeFigureOut">
              <a:rPr lang="en-GB" smtClean="0"/>
              <a:t>05/10/16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7431A71-A17B-4131-94C3-B38E5826258B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11E65-657C-4B85-9C4A-2FDB09C1F831}" type="datetimeFigureOut">
              <a:rPr lang="en-GB" smtClean="0"/>
              <a:t>05/10/16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7431A71-A17B-4131-94C3-B38E5826258B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EB11E65-657C-4B85-9C4A-2FDB09C1F831}" type="datetimeFigureOut">
              <a:rPr lang="en-GB" smtClean="0"/>
              <a:t>05/10/16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7431A71-A17B-4131-94C3-B38E5826258B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CEB11E65-657C-4B85-9C4A-2FDB09C1F831}" type="datetimeFigureOut">
              <a:rPr lang="en-GB" smtClean="0"/>
              <a:t>05/10/16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77431A71-A17B-4131-94C3-B38E5826258B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11E65-657C-4B85-9C4A-2FDB09C1F831}" type="datetimeFigureOut">
              <a:rPr lang="en-GB" smtClean="0"/>
              <a:t>05/10/16</a:t>
            </a:fld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7431A71-A17B-4131-94C3-B38E5826258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11E65-657C-4B85-9C4A-2FDB09C1F831}" type="datetimeFigureOut">
              <a:rPr lang="en-GB" smtClean="0"/>
              <a:t>05/10/16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7431A71-A17B-4131-94C3-B38E5826258B}" type="slidenum">
              <a:rPr lang="en-GB" smtClean="0"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EB11E65-657C-4B85-9C4A-2FDB09C1F831}" type="datetimeFigureOut">
              <a:rPr lang="en-GB" smtClean="0"/>
              <a:t>05/10/16</a:t>
            </a:fld>
            <a:endParaRPr lang="en-GB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7431A71-A17B-4131-94C3-B38E5826258B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CEB11E65-657C-4B85-9C4A-2FDB09C1F831}" type="datetimeFigureOut">
              <a:rPr lang="en-GB" smtClean="0"/>
              <a:t>05/10/16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77431A71-A17B-4131-94C3-B38E5826258B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11E65-657C-4B85-9C4A-2FDB09C1F831}" type="datetimeFigureOut">
              <a:rPr lang="en-GB" smtClean="0"/>
              <a:t>05/10/16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31A71-A17B-4131-94C3-B38E5826258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11E65-657C-4B85-9C4A-2FDB09C1F831}" type="datetimeFigureOut">
              <a:rPr lang="en-GB" smtClean="0"/>
              <a:t>05/10/16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31A71-A17B-4131-94C3-B38E5826258B}" type="slidenum">
              <a:rPr lang="en-GB" smtClean="0"/>
              <a:t>‹#›</a:t>
            </a:fld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CEB11E65-657C-4B85-9C4A-2FDB09C1F831}" type="datetimeFigureOut">
              <a:rPr lang="en-GB" smtClean="0"/>
              <a:t>05/10/16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77431A71-A17B-4131-94C3-B38E5826258B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Approaches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Trrs4011 New religious movements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58676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pPr lvl="0" algn="l"/>
            <a:r>
              <a:rPr lang="en-GB" dirty="0" smtClean="0"/>
              <a:t>World religions, historical religions</a:t>
            </a:r>
            <a:r>
              <a:rPr lang="en-GB" smtClean="0"/>
              <a:t>, indigenous </a:t>
            </a:r>
            <a:r>
              <a:rPr lang="en-GB" dirty="0" smtClean="0"/>
              <a:t>religions, new religious movements </a:t>
            </a:r>
          </a:p>
          <a:p>
            <a:pPr lvl="0" algn="l"/>
            <a:endParaRPr lang="en-GB" dirty="0" smtClean="0"/>
          </a:p>
          <a:p>
            <a:pPr lvl="0" algn="l"/>
            <a:r>
              <a:rPr lang="en-GB" dirty="0" smtClean="0"/>
              <a:t>Eileen </a:t>
            </a:r>
            <a:r>
              <a:rPr lang="en-GB" dirty="0"/>
              <a:t>Barker: </a:t>
            </a:r>
            <a:r>
              <a:rPr lang="en-GB" dirty="0" smtClean="0"/>
              <a:t>“The </a:t>
            </a:r>
            <a:r>
              <a:rPr lang="en-GB" dirty="0"/>
              <a:t>term new religious movement (NRM) is used to cover a disparate collection of organisations, most of which have emerged in their present form since the 1950s, and most of which offer some kind of answer to questions of a fundamental religious, spiritual or philosophical </a:t>
            </a:r>
            <a:r>
              <a:rPr lang="en-GB" dirty="0" smtClean="0"/>
              <a:t>nature”. (1) </a:t>
            </a:r>
            <a:endParaRPr lang="en-GB" dirty="0"/>
          </a:p>
          <a:p>
            <a:pPr algn="l"/>
            <a:r>
              <a:rPr lang="en-GB" dirty="0"/>
              <a:t> </a:t>
            </a:r>
          </a:p>
          <a:p>
            <a:pPr lvl="0" algn="l"/>
            <a:r>
              <a:rPr lang="en-GB" dirty="0"/>
              <a:t>Barker: Charismatic leadership, fairly uniform socio-economic status of members, first generation members, (zealous proselytising)</a:t>
            </a:r>
          </a:p>
          <a:p>
            <a:pPr algn="l"/>
            <a:endParaRPr lang="en-GB" sz="1100" dirty="0" smtClean="0"/>
          </a:p>
          <a:p>
            <a:endParaRPr lang="en-GB" sz="1100" dirty="0"/>
          </a:p>
          <a:p>
            <a:endParaRPr lang="en-GB" sz="1100" dirty="0" smtClean="0"/>
          </a:p>
          <a:p>
            <a:endParaRPr lang="en-GB" sz="1100" dirty="0"/>
          </a:p>
          <a:p>
            <a:endParaRPr lang="en-GB" sz="1100" dirty="0" smtClean="0"/>
          </a:p>
          <a:p>
            <a:r>
              <a:rPr lang="en-GB" sz="1100" dirty="0" smtClean="0"/>
              <a:t>(1) Barker, Eileen (1992</a:t>
            </a:r>
            <a:r>
              <a:rPr lang="en-GB" sz="1100" dirty="0"/>
              <a:t>) </a:t>
            </a:r>
            <a:r>
              <a:rPr lang="en-GB" sz="1100" i="1" dirty="0"/>
              <a:t>New Religious Movements: A Practical Introduction,</a:t>
            </a:r>
            <a:r>
              <a:rPr lang="en-GB" sz="1100" dirty="0"/>
              <a:t> London, HMSO, 9.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NRMs: Approaches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16821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2060"/>
                </a:solidFill>
              </a:rPr>
              <a:t>What can we look at?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endParaRPr lang="en-GB" sz="2000" dirty="0" smtClean="0"/>
          </a:p>
          <a:p>
            <a:endParaRPr lang="en-GB" dirty="0"/>
          </a:p>
          <a:p>
            <a:r>
              <a:rPr lang="en-GB" sz="2000" dirty="0" smtClean="0"/>
              <a:t>Context</a:t>
            </a:r>
            <a:endParaRPr lang="en-GB" sz="2000" dirty="0" smtClean="0"/>
          </a:p>
          <a:p>
            <a:r>
              <a:rPr lang="en-GB" sz="2000" dirty="0" smtClean="0">
                <a:solidFill>
                  <a:srgbClr val="FFFFFF"/>
                </a:solidFill>
              </a:rPr>
              <a:t>Who joins/gets involved and why?</a:t>
            </a:r>
          </a:p>
          <a:p>
            <a:r>
              <a:rPr lang="en-GB" sz="2000" dirty="0" smtClean="0">
                <a:solidFill>
                  <a:srgbClr val="FFFFFF"/>
                </a:solidFill>
              </a:rPr>
              <a:t>What is believed and why?</a:t>
            </a:r>
          </a:p>
          <a:p>
            <a:r>
              <a:rPr lang="en-GB" sz="2000" dirty="0" smtClean="0">
                <a:solidFill>
                  <a:srgbClr val="FFFFFF"/>
                </a:solidFill>
              </a:rPr>
              <a:t>How is the group/belief presented?</a:t>
            </a:r>
          </a:p>
          <a:p>
            <a:r>
              <a:rPr lang="en-GB" sz="2000" dirty="0" smtClean="0">
                <a:solidFill>
                  <a:srgbClr val="FFFFFF"/>
                </a:solidFill>
              </a:rPr>
              <a:t>Impact on society and society’s ‘response’</a:t>
            </a:r>
          </a:p>
          <a:p>
            <a:r>
              <a:rPr lang="en-GB" sz="2000" dirty="0" smtClean="0">
                <a:solidFill>
                  <a:srgbClr val="FFFFFF"/>
                </a:solidFill>
              </a:rPr>
              <a:t>Media representation (reporting and entertainment)</a:t>
            </a:r>
          </a:p>
          <a:p>
            <a:r>
              <a:rPr lang="en-GB" sz="2000" dirty="0" smtClean="0">
                <a:solidFill>
                  <a:srgbClr val="FFFFFF"/>
                </a:solidFill>
              </a:rPr>
              <a:t>The law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66480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US" smtClean="0"/>
          </a:p>
          <a:p>
            <a:r>
              <a:rPr lang="en-US" smtClean="0"/>
              <a:t>Scholarly </a:t>
            </a:r>
            <a:r>
              <a:rPr lang="en-US" dirty="0" smtClean="0"/>
              <a:t>research</a:t>
            </a:r>
          </a:p>
          <a:p>
            <a:r>
              <a:rPr lang="en-US" dirty="0" smtClean="0"/>
              <a:t>The NRM</a:t>
            </a:r>
          </a:p>
          <a:p>
            <a:r>
              <a:rPr lang="en-US" dirty="0" smtClean="0"/>
              <a:t>The Anti-Cult Movement</a:t>
            </a:r>
          </a:p>
          <a:p>
            <a:r>
              <a:rPr lang="en-US" dirty="0" smtClean="0"/>
              <a:t>The media</a:t>
            </a:r>
          </a:p>
          <a:p>
            <a:r>
              <a:rPr lang="en-US" dirty="0" smtClean="0"/>
              <a:t>Christian writers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SOURCES?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66251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pPr lvl="0" algn="l"/>
            <a:r>
              <a:rPr lang="en-GB" sz="1900" dirty="0"/>
              <a:t>George Chryssides: Terminology:</a:t>
            </a:r>
          </a:p>
          <a:p>
            <a:pPr algn="l"/>
            <a:r>
              <a:rPr lang="en-GB" sz="1900" u="sng" dirty="0"/>
              <a:t>Minority religion</a:t>
            </a:r>
            <a:r>
              <a:rPr lang="en-GB" sz="1900" dirty="0"/>
              <a:t>, but what is and what is not ‘minority’ depends on place.  </a:t>
            </a:r>
          </a:p>
          <a:p>
            <a:pPr algn="l"/>
            <a:r>
              <a:rPr lang="en-GB" sz="1900" u="sng" dirty="0"/>
              <a:t>New</a:t>
            </a:r>
            <a:r>
              <a:rPr lang="en-GB" sz="1900" dirty="0"/>
              <a:t>: Some NRMs claim ancient roots, such as ISKCON and </a:t>
            </a:r>
            <a:r>
              <a:rPr lang="en-GB" sz="1900" dirty="0" err="1"/>
              <a:t>Soka</a:t>
            </a:r>
            <a:r>
              <a:rPr lang="en-GB" sz="1900" dirty="0"/>
              <a:t> </a:t>
            </a:r>
            <a:r>
              <a:rPr lang="en-GB" sz="1900" dirty="0" err="1"/>
              <a:t>Gakkai</a:t>
            </a:r>
            <a:r>
              <a:rPr lang="en-GB" sz="1900" dirty="0"/>
              <a:t>.  NRMs age.  When do they stop being </a:t>
            </a:r>
            <a:r>
              <a:rPr lang="en-GB" sz="1900" i="1" dirty="0"/>
              <a:t>new</a:t>
            </a:r>
            <a:r>
              <a:rPr lang="en-GB" sz="1900" dirty="0"/>
              <a:t>? </a:t>
            </a:r>
          </a:p>
          <a:p>
            <a:pPr algn="l"/>
            <a:r>
              <a:rPr lang="en-GB" sz="1900" u="sng" dirty="0"/>
              <a:t>Religious</a:t>
            </a:r>
            <a:r>
              <a:rPr lang="en-GB" sz="1900" dirty="0"/>
              <a:t>:  The definition of religion is problematic, and increasingly it is becoming a much wider term, especially in relation to the “self religions”.  That religious is ‘a belief in a supernatural being’ is no longer in vogue.  Chryssides: a religion is a religion if the people involved in it use their group as a means to cope with life.  ‘Functional’ definition used by sociologists, i.e. what religion does for followers rather than what really exists is popular.  </a:t>
            </a:r>
          </a:p>
          <a:p>
            <a:pPr algn="l"/>
            <a:r>
              <a:rPr lang="en-GB" sz="1900" u="sng" dirty="0"/>
              <a:t>Movement</a:t>
            </a:r>
            <a:r>
              <a:rPr lang="en-GB" sz="1900" dirty="0"/>
              <a:t>: Suggests a current within society or within an organisation, nebulous, but many NRMs are themselves organisations/institutionalised.  Chryssides: ‘new religious movement’ is now so widely accepted, it would be ‘perverse to try to amend it’.</a:t>
            </a:r>
          </a:p>
          <a:p>
            <a:pPr algn="l"/>
            <a:r>
              <a:rPr lang="en-GB" sz="1300" dirty="0"/>
              <a:t>Chryssides, G (1999) </a:t>
            </a:r>
            <a:r>
              <a:rPr lang="en-GB" sz="1300" i="1" dirty="0"/>
              <a:t>Exploring New Religions</a:t>
            </a:r>
            <a:r>
              <a:rPr lang="en-GB" sz="1300" dirty="0"/>
              <a:t>, London, </a:t>
            </a:r>
            <a:r>
              <a:rPr lang="en-GB" sz="1300" dirty="0" err="1"/>
              <a:t>Cassell</a:t>
            </a:r>
            <a:r>
              <a:rPr lang="en-GB" sz="1300" dirty="0"/>
              <a:t>.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NRMs: Approaches</a:t>
            </a:r>
          </a:p>
        </p:txBody>
      </p:sp>
    </p:spTree>
    <p:extLst>
      <p:ext uri="{BB962C8B-B14F-4D97-AF65-F5344CB8AC3E}">
        <p14:creationId xmlns:p14="http://schemas.microsoft.com/office/powerpoint/2010/main" val="1286613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lvl="0" algn="l"/>
            <a:r>
              <a:rPr lang="en-GB" sz="1800" dirty="0">
                <a:latin typeface="Trebuchet MS" pitchFamily="34" charset="0"/>
              </a:rPr>
              <a:t>John Saliba: three ways of interpreting NRMs: theological, psychological and sociological.  </a:t>
            </a:r>
          </a:p>
          <a:p>
            <a:pPr algn="l"/>
            <a:r>
              <a:rPr lang="en-GB" sz="1800" u="sng" dirty="0">
                <a:latin typeface="Trebuchet MS" pitchFamily="34" charset="0"/>
              </a:rPr>
              <a:t>Theological</a:t>
            </a:r>
            <a:r>
              <a:rPr lang="en-GB" sz="1800" dirty="0">
                <a:latin typeface="Trebuchet MS" pitchFamily="34" charset="0"/>
              </a:rPr>
              <a:t>: based on comparison between NRMs and Christianity, etc.  </a:t>
            </a:r>
          </a:p>
          <a:p>
            <a:pPr algn="l"/>
            <a:r>
              <a:rPr lang="en-GB" sz="1800" b="1" u="sng" dirty="0">
                <a:latin typeface="Trebuchet MS" pitchFamily="34" charset="0"/>
              </a:rPr>
              <a:t>Psychological</a:t>
            </a:r>
            <a:r>
              <a:rPr lang="en-GB" sz="1800" b="1" dirty="0">
                <a:latin typeface="Trebuchet MS" pitchFamily="34" charset="0"/>
              </a:rPr>
              <a:t>: Focus on the way NRMs recruit and maintain their membership, the type of people who join, and the affect of membership on converts.  There are two distinct approaches – positive and negative.  </a:t>
            </a:r>
            <a:endParaRPr lang="en-GB" sz="1800" b="1" u="sng" dirty="0">
              <a:latin typeface="Trebuchet MS" pitchFamily="34" charset="0"/>
            </a:endParaRPr>
          </a:p>
          <a:p>
            <a:pPr algn="l"/>
            <a:r>
              <a:rPr lang="en-GB" sz="1800" u="sng" dirty="0">
                <a:latin typeface="Trebuchet MS" pitchFamily="34" charset="0"/>
              </a:rPr>
              <a:t>Sociological</a:t>
            </a:r>
            <a:r>
              <a:rPr lang="en-GB" sz="1800" dirty="0">
                <a:latin typeface="Trebuchet MS" pitchFamily="34" charset="0"/>
              </a:rPr>
              <a:t>: NRMs as social movements.  Non-judgemental.  Places existence in wider religious and cultural context.  Makes us realise changing face of religion</a:t>
            </a:r>
            <a:r>
              <a:rPr lang="en-GB" sz="1800" dirty="0" smtClean="0">
                <a:latin typeface="Trebuchet MS" pitchFamily="34" charset="0"/>
              </a:rPr>
              <a:t>.</a:t>
            </a:r>
          </a:p>
          <a:p>
            <a:pPr algn="l"/>
            <a:endParaRPr lang="en-GB" dirty="0"/>
          </a:p>
          <a:p>
            <a:pPr algn="l"/>
            <a:r>
              <a:rPr lang="en-GB" sz="1200" dirty="0"/>
              <a:t>Saliba, John (1995) </a:t>
            </a:r>
            <a:r>
              <a:rPr lang="en-GB" sz="1200" i="1" dirty="0"/>
              <a:t>Perspectives on New Religious Movements</a:t>
            </a:r>
            <a:r>
              <a:rPr lang="en-GB" sz="1200" dirty="0"/>
              <a:t>, London, Geoffrey Chapman.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NRMs: Approaches</a:t>
            </a:r>
          </a:p>
        </p:txBody>
      </p:sp>
    </p:spTree>
    <p:extLst>
      <p:ext uri="{BB962C8B-B14F-4D97-AF65-F5344CB8AC3E}">
        <p14:creationId xmlns:p14="http://schemas.microsoft.com/office/powerpoint/2010/main" val="21577205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47</TotalTime>
  <Words>459</Words>
  <Application>Microsoft Macintosh PowerPoint</Application>
  <PresentationFormat>On-screen Show (4:3)</PresentationFormat>
  <Paragraphs>45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BlackTie</vt:lpstr>
      <vt:lpstr>Trrs4011 New religious movements </vt:lpstr>
      <vt:lpstr>NRMs: Approaches</vt:lpstr>
      <vt:lpstr>What can we look at?</vt:lpstr>
      <vt:lpstr>SOURCES?  </vt:lpstr>
      <vt:lpstr>NRMs: Approaches</vt:lpstr>
      <vt:lpstr>NRMs: Approaches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New religious movements</dc:title>
  <dc:creator>Sarah</dc:creator>
  <cp:lastModifiedBy>Sarah</cp:lastModifiedBy>
  <cp:revision>8</cp:revision>
  <dcterms:created xsi:type="dcterms:W3CDTF">2012-10-07T20:33:39Z</dcterms:created>
  <dcterms:modified xsi:type="dcterms:W3CDTF">2016-10-05T20:50:50Z</dcterms:modified>
</cp:coreProperties>
</file>