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5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27"/>
  </p:notesMasterIdLst>
  <p:sldIdLst>
    <p:sldId id="256" r:id="rId5"/>
    <p:sldId id="431" r:id="rId6"/>
    <p:sldId id="555" r:id="rId7"/>
    <p:sldId id="563" r:id="rId8"/>
    <p:sldId id="569" r:id="rId9"/>
    <p:sldId id="570" r:id="rId10"/>
    <p:sldId id="571" r:id="rId11"/>
    <p:sldId id="564" r:id="rId12"/>
    <p:sldId id="544" r:id="rId13"/>
    <p:sldId id="566" r:id="rId14"/>
    <p:sldId id="567" r:id="rId15"/>
    <p:sldId id="552" r:id="rId16"/>
    <p:sldId id="553" r:id="rId17"/>
    <p:sldId id="562" r:id="rId18"/>
    <p:sldId id="547" r:id="rId19"/>
    <p:sldId id="572" r:id="rId20"/>
    <p:sldId id="573" r:id="rId21"/>
    <p:sldId id="527" r:id="rId22"/>
    <p:sldId id="574" r:id="rId23"/>
    <p:sldId id="575" r:id="rId24"/>
    <p:sldId id="568" r:id="rId25"/>
    <p:sldId id="565" r:id="rId26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013" autoAdjust="0"/>
    <p:restoredTop sz="67772" autoAdjust="0"/>
  </p:normalViewPr>
  <p:slideViewPr>
    <p:cSldViewPr>
      <p:cViewPr varScale="1">
        <p:scale>
          <a:sx n="90" d="100"/>
          <a:sy n="90" d="100"/>
        </p:scale>
        <p:origin x="-199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6.xml"/><Relationship Id="rId21" Type="http://schemas.openxmlformats.org/officeDocument/2006/relationships/slide" Target="slides/slide17.xml"/><Relationship Id="rId22" Type="http://schemas.openxmlformats.org/officeDocument/2006/relationships/slide" Target="slides/slide18.xml"/><Relationship Id="rId23" Type="http://schemas.openxmlformats.org/officeDocument/2006/relationships/slide" Target="slides/slide19.xml"/><Relationship Id="rId24" Type="http://schemas.openxmlformats.org/officeDocument/2006/relationships/slide" Target="slides/slide20.xml"/><Relationship Id="rId25" Type="http://schemas.openxmlformats.org/officeDocument/2006/relationships/slide" Target="slides/slide21.xml"/><Relationship Id="rId26" Type="http://schemas.openxmlformats.org/officeDocument/2006/relationships/slide" Target="slides/slide22.xml"/><Relationship Id="rId27" Type="http://schemas.openxmlformats.org/officeDocument/2006/relationships/notesMaster" Target="notesMasters/notesMaster1.xml"/><Relationship Id="rId28" Type="http://schemas.openxmlformats.org/officeDocument/2006/relationships/printerSettings" Target="printerSettings/printerSettings1.bin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2" Type="http://schemas.openxmlformats.org/officeDocument/2006/relationships/customXml" Target="../customXml/item2.xml"/><Relationship Id="rId3" Type="http://schemas.openxmlformats.org/officeDocument/2006/relationships/customXml" Target="../customXml/item3.xml"/><Relationship Id="rId4" Type="http://schemas.openxmlformats.org/officeDocument/2006/relationships/slideMaster" Target="slideMasters/slideMaster1.xml"/><Relationship Id="rId5" Type="http://schemas.openxmlformats.org/officeDocument/2006/relationships/slide" Target="slides/slide1.xml"/><Relationship Id="rId30" Type="http://schemas.openxmlformats.org/officeDocument/2006/relationships/viewProps" Target="viewProps.xml"/><Relationship Id="rId31" Type="http://schemas.openxmlformats.org/officeDocument/2006/relationships/theme" Target="theme/theme1.xml"/><Relationship Id="rId32" Type="http://schemas.openxmlformats.org/officeDocument/2006/relationships/tableStyles" Target="tableStyles.xml"/><Relationship Id="rId9" Type="http://schemas.openxmlformats.org/officeDocument/2006/relationships/slide" Target="slides/slide5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37" Type="http://schemas.microsoft.com/office/2015/10/relationships/revisionInfo" Target="revisionInfo.xml"/><Relationship Id="rId10" Type="http://schemas.openxmlformats.org/officeDocument/2006/relationships/slide" Target="slides/slide6.xml"/><Relationship Id="rId11" Type="http://schemas.openxmlformats.org/officeDocument/2006/relationships/slide" Target="slides/slide7.xml"/><Relationship Id="rId12" Type="http://schemas.openxmlformats.org/officeDocument/2006/relationships/slide" Target="slides/slide8.xml"/><Relationship Id="rId13" Type="http://schemas.openxmlformats.org/officeDocument/2006/relationships/slide" Target="slides/slide9.xml"/><Relationship Id="rId14" Type="http://schemas.openxmlformats.org/officeDocument/2006/relationships/slide" Target="slides/slide10.xml"/><Relationship Id="rId15" Type="http://schemas.openxmlformats.org/officeDocument/2006/relationships/slide" Target="slides/slide11.xml"/><Relationship Id="rId16" Type="http://schemas.openxmlformats.org/officeDocument/2006/relationships/slide" Target="slides/slide12.xml"/><Relationship Id="rId17" Type="http://schemas.openxmlformats.org/officeDocument/2006/relationships/slide" Target="slides/slide13.xml"/><Relationship Id="rId18" Type="http://schemas.openxmlformats.org/officeDocument/2006/relationships/slide" Target="slides/slide14.xml"/><Relationship Id="rId19" Type="http://schemas.openxmlformats.org/officeDocument/2006/relationships/slide" Target="slides/slide1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D6E71FD-4EFB-41B2-9A53-590C74A24502}" type="datetimeFigureOut">
              <a:rPr lang="en-GB"/>
              <a:pPr>
                <a:defRPr/>
              </a:pPr>
              <a:t>29/10/17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ABB3F080-605A-43E5-B800-45DB380867D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12824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0632CCE-6D4B-4B15-9B10-9EDBA81E69E6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7000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9E0E15B-7DFE-40F9-9A3D-37C6B9F87FAD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3298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288AFCB-9FE9-4EF2-AE54-765F5C6B3A71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9910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9E0E15B-7DFE-40F9-9A3D-37C6B9F87FAD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0614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9E0E15B-7DFE-40F9-9A3D-37C6B9F87FAD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0614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9E0E15B-7DFE-40F9-9A3D-37C6B9F87FAD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0614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9E0E15B-7DFE-40F9-9A3D-37C6B9F87FAD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0614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 dirty="0"/>
              <a:t>An example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Let’s look at an example problem and try to describe it using the 5 </a:t>
            </a:r>
            <a:r>
              <a:rPr lang="en-GB" altLang="en-US" dirty="0" err="1"/>
              <a:t>Ws</a:t>
            </a:r>
            <a:r>
              <a:rPr lang="en-GB" altLang="en-US" dirty="0"/>
              <a:t>. 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“There’s a loud whining noise coming from my computer“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    Who is experiencing the problem?-  </a:t>
            </a:r>
            <a:r>
              <a:rPr lang="en-GB" altLang="en-US" i="1" dirty="0"/>
              <a:t>Everyone in the room with the computer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    What are the effects/symptoms - </a:t>
            </a:r>
            <a:r>
              <a:rPr lang="en-GB" altLang="en-US" i="1" dirty="0"/>
              <a:t>Loud high pitched whining noise even when the speakers are muted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    When does the problem occur or when did it start happening? - </a:t>
            </a:r>
            <a:r>
              <a:rPr lang="en-GB" altLang="en-US" i="1" dirty="0"/>
              <a:t>Started happening about a week ago, for the last 2 years it was fine. It isn’t constant, it mostly happens when I’m watching movies or running certain programs with animations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    Where does the problem occur? - </a:t>
            </a:r>
            <a:r>
              <a:rPr lang="en-GB" altLang="en-US" i="1" dirty="0"/>
              <a:t>The sound seems to be loudest above the left touchpad of the laptop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    Why did the error happen? - </a:t>
            </a:r>
            <a:r>
              <a:rPr lang="en-GB" altLang="en-US" i="1" dirty="0"/>
              <a:t>Component failing, squeaky moving parts like fans or the Hard Drive, not enough power to certain parts, vibration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orbe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9887929-ADC6-4800-B471-35F9CD8AFC76}" type="slidenum">
              <a:rPr lang="en-GB" altLang="en-US" smtClean="0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18</a:t>
            </a:fld>
            <a:endParaRPr lang="en-GB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8984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 dirty="0"/>
              <a:t>An example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Let’s look at an example problem and try to describe it using the 5 </a:t>
            </a:r>
            <a:r>
              <a:rPr lang="en-GB" altLang="en-US" dirty="0" err="1"/>
              <a:t>Ws</a:t>
            </a:r>
            <a:r>
              <a:rPr lang="en-GB" altLang="en-US" dirty="0"/>
              <a:t>. 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“There’s a loud whining noise coming from my computer“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    Who is experiencing the problem?-  </a:t>
            </a:r>
            <a:r>
              <a:rPr lang="en-GB" altLang="en-US" i="1" dirty="0"/>
              <a:t>Everyone in the room with the computer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    What are the effects/symptoms - </a:t>
            </a:r>
            <a:r>
              <a:rPr lang="en-GB" altLang="en-US" i="1" dirty="0"/>
              <a:t>Loud high pitched whining noise even when the speakers are muted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    When does the problem occur or when did it start happening? - </a:t>
            </a:r>
            <a:r>
              <a:rPr lang="en-GB" altLang="en-US" i="1" dirty="0"/>
              <a:t>Started happening about a week ago, for the last 2 years it was fine. It isn’t constant, it mostly happens when I’m watching movies or running certain programs with animations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    Where does the problem occur? - </a:t>
            </a:r>
            <a:r>
              <a:rPr lang="en-GB" altLang="en-US" i="1" dirty="0"/>
              <a:t>The sound seems to be loudest above the left touchpad of the laptop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    Why did the error happen? - </a:t>
            </a:r>
            <a:r>
              <a:rPr lang="en-GB" altLang="en-US" i="1" dirty="0"/>
              <a:t>Component failing, squeaky moving parts like fans or the Hard Drive, not enough power to certain parts, vibration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orbe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9887929-ADC6-4800-B471-35F9CD8AFC76}" type="slidenum">
              <a:rPr lang="en-GB" altLang="en-US" smtClean="0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19</a:t>
            </a:fld>
            <a:endParaRPr lang="en-GB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89847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 dirty="0"/>
              <a:t>An example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Let’s look at an example problem and try to describe it using the 5 </a:t>
            </a:r>
            <a:r>
              <a:rPr lang="en-GB" altLang="en-US" dirty="0" err="1"/>
              <a:t>Ws</a:t>
            </a:r>
            <a:r>
              <a:rPr lang="en-GB" altLang="en-US" dirty="0"/>
              <a:t>. 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“There’s a loud whining noise coming from my computer“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    Who is experiencing the problem?-  </a:t>
            </a:r>
            <a:r>
              <a:rPr lang="en-GB" altLang="en-US" i="1" dirty="0"/>
              <a:t>Everyone in the room with the computer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    What are the effects/symptoms - </a:t>
            </a:r>
            <a:r>
              <a:rPr lang="en-GB" altLang="en-US" i="1" dirty="0"/>
              <a:t>Loud high pitched whining noise even when the speakers are muted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    When does the problem occur or when did it start happening? - </a:t>
            </a:r>
            <a:r>
              <a:rPr lang="en-GB" altLang="en-US" i="1" dirty="0"/>
              <a:t>Started happening about a week ago, for the last 2 years it was fine. It isn’t constant, it mostly happens when I’m watching movies or running certain programs with animations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    Where does the problem occur? - </a:t>
            </a:r>
            <a:r>
              <a:rPr lang="en-GB" altLang="en-US" i="1" dirty="0"/>
              <a:t>The sound seems to be loudest above the left touchpad of the laptop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    Why did the error happen? - </a:t>
            </a:r>
            <a:r>
              <a:rPr lang="en-GB" altLang="en-US" i="1" dirty="0"/>
              <a:t>Component failing, squeaky moving parts like fans or the Hard Drive, not enough power to certain parts, vibration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orbe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9887929-ADC6-4800-B471-35F9CD8AFC76}" type="slidenum">
              <a:rPr lang="en-GB" altLang="en-US" smtClean="0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20</a:t>
            </a:fld>
            <a:endParaRPr lang="en-GB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8984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776FDD-96CB-43B6-AB71-ACF6F1A18ADF}" type="datetime1">
              <a:rPr lang="en-GB"/>
              <a:pPr>
                <a:defRPr/>
              </a:pPr>
              <a:t>29/10/17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D3E926-50DC-4C6E-BF44-1AEEEEB5724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9821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BE29B5-E0EA-4353-BD61-8523A2CAA349}" type="datetime1">
              <a:rPr lang="en-GB"/>
              <a:pPr>
                <a:defRPr/>
              </a:pPr>
              <a:t>29/10/17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A0FFDF-B1E6-4363-BE10-29AB1719E10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812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B8582-4968-4F51-BEAD-B0F2B39FB172}" type="datetime1">
              <a:rPr lang="en-GB"/>
              <a:pPr>
                <a:defRPr/>
              </a:pPr>
              <a:t>29/10/17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A953AA-7C55-40D0-9785-0EA308D54FD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2960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4CBDF9-F84A-42CD-92E0-B38EFD9DC8EF}" type="datetime1">
              <a:rPr lang="en-GB"/>
              <a:pPr>
                <a:defRPr/>
              </a:pPr>
              <a:t>29/10/17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10E5E6-2A9E-4FAE-B00D-E368026C432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1750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B3D44C-F310-43F9-8BC6-BBA830758ECF}" type="datetime1">
              <a:rPr lang="en-GB"/>
              <a:pPr>
                <a:defRPr/>
              </a:pPr>
              <a:t>29/10/17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DB1A0A-E9A4-49FB-B761-BFF14A96786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364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357C79-270F-4D2C-9BD7-0F9A0509B31D}" type="datetime1">
              <a:rPr lang="en-GB"/>
              <a:pPr>
                <a:defRPr/>
              </a:pPr>
              <a:t>29/10/17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2EA285-6574-448C-9ED4-9FB99966851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466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B73FB2-1684-4210-97F1-7B1A7DB09A19}" type="datetime1">
              <a:rPr lang="en-GB"/>
              <a:pPr>
                <a:defRPr/>
              </a:pPr>
              <a:t>29/10/17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00E060-4DC8-4819-8704-330636CCD69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5708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999510-6E5C-4C1D-8C5E-1F688686462D}" type="datetime1">
              <a:rPr lang="en-GB"/>
              <a:pPr>
                <a:defRPr/>
              </a:pPr>
              <a:t>29/10/17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08E7C3-5252-4CEF-8F12-217EEF86258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9266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53EE6C-2EAA-483F-BCCA-4F682CB12FF7}" type="datetime1">
              <a:rPr lang="en-GB"/>
              <a:pPr>
                <a:defRPr/>
              </a:pPr>
              <a:t>29/10/17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F8E2EB-F563-448A-8583-6E932B751EE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100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C2516A-0834-4BFF-A4E3-BBF6E15B3AAA}" type="datetime1">
              <a:rPr lang="en-GB"/>
              <a:pPr>
                <a:defRPr/>
              </a:pPr>
              <a:t>29/10/17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0E96B8-F322-4992-97D5-F3D8572EA4D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5346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5F67B-673C-4F57-B06E-8B29F8DF5A54}" type="datetime1">
              <a:rPr lang="en-GB"/>
              <a:pPr>
                <a:defRPr/>
              </a:pPr>
              <a:t>29/10/17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4103AE-0374-487A-9125-2389AEE3116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6509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02C7BAD-A305-4A5C-9CEA-1DB01A94212A}" type="datetime1">
              <a:rPr lang="en-GB"/>
              <a:pPr>
                <a:defRPr/>
              </a:pPr>
              <a:t>29/10/17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0E9D9D4-DD66-41E0-B940-566E4FF4BDA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eg"/><Relationship Id="rId3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Relationship Id="rId3" Type="http://schemas.openxmlformats.org/officeDocument/2006/relationships/image" Target="../media/image4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Relationship Id="rId3" Type="http://schemas.openxmlformats.org/officeDocument/2006/relationships/image" Target="../media/image4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4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mindtools.com/pages/article/newTMC_00.htm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4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mindtools.com/pages/article/newTMC_00.htm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>
          <a:xfrm>
            <a:off x="265559" y="1772816"/>
            <a:ext cx="8496300" cy="4536504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4000" i="1" dirty="0"/>
              <a:t>Welcome to your learning journey</a:t>
            </a:r>
            <a:r>
              <a:rPr lang="en-GB" altLang="en-US" sz="4000" b="1" i="1" dirty="0"/>
              <a:t/>
            </a:r>
            <a:br>
              <a:rPr lang="en-GB" altLang="en-US" sz="4000" b="1" i="1" dirty="0"/>
            </a:br>
            <a:r>
              <a:rPr lang="en-GB" altLang="en-US" sz="4000" i="1" dirty="0"/>
              <a:t/>
            </a:r>
            <a:br>
              <a:rPr lang="en-GB" altLang="en-US" sz="4000" i="1" dirty="0"/>
            </a:b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CertHE Skills for the Workplace</a:t>
            </a:r>
            <a:r>
              <a:rPr lang="en-GB" altLang="en-US" sz="4000" dirty="0"/>
              <a:t/>
            </a:r>
            <a:br>
              <a:rPr lang="en-GB" altLang="en-US" sz="4000" dirty="0"/>
            </a:br>
            <a:r>
              <a:rPr lang="en-GB" altLang="en-US" sz="4000" dirty="0"/>
              <a:t/>
            </a:r>
            <a:br>
              <a:rPr lang="en-GB" altLang="en-US" sz="4000" dirty="0"/>
            </a:br>
            <a:r>
              <a:rPr lang="en-GB" altLang="en-US" sz="4000" dirty="0"/>
              <a:t>Module: EMPL4008 </a:t>
            </a:r>
            <a:br>
              <a:rPr lang="en-GB" altLang="en-US" sz="4000" dirty="0"/>
            </a:br>
            <a:r>
              <a:rPr lang="en-GB" sz="4000" b="1" dirty="0"/>
              <a:t>Problem Solving</a:t>
            </a:r>
            <a:br>
              <a:rPr lang="en-GB" sz="4000" b="1" dirty="0"/>
            </a:br>
            <a:r>
              <a:rPr lang="en-GB" altLang="en-US" sz="2000" dirty="0"/>
              <a:t/>
            </a:r>
            <a:br>
              <a:rPr lang="en-GB" altLang="en-US" sz="2000" dirty="0"/>
            </a:br>
            <a:r>
              <a:rPr lang="en-GB" altLang="en-US" sz="2800" dirty="0" smtClean="0"/>
              <a:t>Session </a:t>
            </a:r>
            <a:r>
              <a:rPr lang="en-GB" altLang="en-US" sz="2800" dirty="0"/>
              <a:t>3</a:t>
            </a:r>
            <a:endParaRPr lang="en-GB" altLang="en-US" sz="2800" dirty="0"/>
          </a:p>
        </p:txBody>
      </p:sp>
      <p:pic>
        <p:nvPicPr>
          <p:cNvPr id="2051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260350"/>
            <a:ext cx="2886075" cy="1081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827088" y="250825"/>
            <a:ext cx="7870825" cy="1143000"/>
          </a:xfrm>
        </p:spPr>
        <p:txBody>
          <a:bodyPr/>
          <a:lstStyle/>
          <a:p>
            <a:pPr algn="l">
              <a:defRPr/>
            </a:pPr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Aim of the course</a:t>
            </a: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900113" y="1557338"/>
            <a:ext cx="7993062" cy="4033837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r>
              <a:rPr lang="en-GB" sz="2800" dirty="0"/>
              <a:t>To introduce students to a range of problem solving and decision making tools.</a:t>
            </a: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425FFB-2F86-474B-AF09-EC4BC1BE3B8D}" type="slidenum">
              <a:rPr lang="en-GB" smtClean="0"/>
              <a:pPr>
                <a:defRPr/>
              </a:pPr>
              <a:t>2</a:t>
            </a:fld>
            <a:endParaRPr lang="en-GB" dirty="0"/>
          </a:p>
        </p:txBody>
      </p:sp>
      <p:pic>
        <p:nvPicPr>
          <p:cNvPr id="307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827088" y="250825"/>
            <a:ext cx="7870825" cy="1143000"/>
          </a:xfrm>
        </p:spPr>
        <p:txBody>
          <a:bodyPr/>
          <a:lstStyle/>
          <a:p>
            <a:pPr algn="l">
              <a:defRPr/>
            </a:pPr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755650" y="1844675"/>
            <a:ext cx="8208963" cy="417671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en-GB" altLang="en-US" sz="12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GB" sz="2800" dirty="0"/>
              <a:t>By the end of this module students should be able to: </a:t>
            </a:r>
            <a:r>
              <a:rPr lang="en-GB" sz="2800" dirty="0" smtClean="0"/>
              <a:t> </a:t>
            </a:r>
            <a:r>
              <a:rPr lang="en-GB" sz="2800" dirty="0" smtClean="0"/>
              <a:t>1) identify </a:t>
            </a:r>
            <a:r>
              <a:rPr lang="en-GB" sz="2800" dirty="0"/>
              <a:t>work based problems through the application of problem solving tools; </a:t>
            </a:r>
            <a:endParaRPr lang="en-GB" sz="2800" dirty="0" smtClean="0"/>
          </a:p>
          <a:p>
            <a:pPr marL="0" indent="0">
              <a:buNone/>
            </a:pPr>
            <a:r>
              <a:rPr lang="en-GB" sz="2800" dirty="0" smtClean="0"/>
              <a:t>2) apply </a:t>
            </a:r>
            <a:r>
              <a:rPr lang="en-GB" sz="2800" dirty="0"/>
              <a:t>problem solving tools to identify obstacles and resolutions; </a:t>
            </a:r>
            <a:endParaRPr lang="en-GB" sz="2800" dirty="0" smtClean="0"/>
          </a:p>
          <a:p>
            <a:pPr marL="0" indent="0">
              <a:buNone/>
            </a:pPr>
            <a:r>
              <a:rPr lang="en-GB" sz="2800" dirty="0" smtClean="0"/>
              <a:t>3) organise </a:t>
            </a:r>
            <a:r>
              <a:rPr lang="en-GB" sz="2800" dirty="0"/>
              <a:t>their knowledge and learning through use of a range of information resources, and present their work at the appropriate level. </a:t>
            </a: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0F82542-767F-4295-9335-F8442E9EB699}" type="slidenum">
              <a:rPr lang="en-GB" smtClean="0"/>
              <a:pPr>
                <a:defRPr/>
              </a:pPr>
              <a:t>3</a:t>
            </a:fld>
            <a:endParaRPr lang="en-GB" dirty="0"/>
          </a:p>
        </p:txBody>
      </p:sp>
      <p:pic>
        <p:nvPicPr>
          <p:cNvPr id="4101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2" descr="http://www.disneycoloringsheets.com/wp-content/uploads/2011/10/Scooby-Doo-and-Shaggy-Scared-Coloring-Pages-452x50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2871"/>
            <a:ext cx="1236928" cy="1368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827088" y="250825"/>
            <a:ext cx="7870825" cy="1143000"/>
          </a:xfrm>
        </p:spPr>
        <p:txBody>
          <a:bodyPr/>
          <a:lstStyle/>
          <a:p>
            <a:pPr algn="l">
              <a:defRPr/>
            </a:pPr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Content – 10 weeks</a:t>
            </a: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467544" y="1557338"/>
            <a:ext cx="8425631" cy="4799012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GB" sz="2800" dirty="0"/>
              <a:t>Through task-based study, </a:t>
            </a:r>
            <a:r>
              <a:rPr lang="en-GB" sz="2800" dirty="0" smtClean="0"/>
              <a:t>students </a:t>
            </a:r>
            <a:r>
              <a:rPr lang="en-GB" sz="2800" dirty="0"/>
              <a:t>will </a:t>
            </a:r>
            <a:r>
              <a:rPr lang="en-GB" sz="2800" dirty="0" smtClean="0"/>
              <a:t>explore:</a:t>
            </a:r>
          </a:p>
          <a:p>
            <a:r>
              <a:rPr lang="en-GB" sz="2800" dirty="0" smtClean="0"/>
              <a:t>simple </a:t>
            </a:r>
            <a:r>
              <a:rPr lang="en-GB" sz="2800" dirty="0"/>
              <a:t>and complex problems; </a:t>
            </a:r>
            <a:r>
              <a:rPr lang="en-GB" sz="2800" dirty="0" smtClean="0"/>
              <a:t> </a:t>
            </a:r>
            <a:endParaRPr lang="en-GB" sz="2800" dirty="0" smtClean="0"/>
          </a:p>
          <a:p>
            <a:r>
              <a:rPr lang="en-GB" sz="2800" dirty="0" smtClean="0"/>
              <a:t>flow </a:t>
            </a:r>
            <a:r>
              <a:rPr lang="en-GB" sz="2800" dirty="0"/>
              <a:t>charts, mind maps and thought showers; </a:t>
            </a:r>
            <a:endParaRPr lang="en-GB" sz="2800" dirty="0" smtClean="0"/>
          </a:p>
          <a:p>
            <a:r>
              <a:rPr lang="en-GB" sz="2800" dirty="0" smtClean="0"/>
              <a:t>cause </a:t>
            </a:r>
            <a:r>
              <a:rPr lang="en-GB" sz="2800" dirty="0"/>
              <a:t>and effect and systems diagrams; </a:t>
            </a:r>
            <a:endParaRPr lang="en-GB" sz="2800" dirty="0" smtClean="0"/>
          </a:p>
          <a:p>
            <a:r>
              <a:rPr lang="en-GB" sz="2800" dirty="0" smtClean="0"/>
              <a:t>decision </a:t>
            </a:r>
            <a:r>
              <a:rPr lang="en-GB" sz="2800" dirty="0"/>
              <a:t>making analyses, lateral thinking and creative solutions; </a:t>
            </a:r>
            <a:endParaRPr lang="en-GB" sz="2800" dirty="0" smtClean="0"/>
          </a:p>
          <a:p>
            <a:r>
              <a:rPr lang="en-GB" sz="2800" dirty="0" smtClean="0"/>
              <a:t>SWOT </a:t>
            </a:r>
            <a:r>
              <a:rPr lang="en-GB" sz="2800" dirty="0"/>
              <a:t>and PEST analysis. </a:t>
            </a:r>
            <a:endParaRPr lang="en-GB" sz="2800" dirty="0" smtClean="0"/>
          </a:p>
          <a:p>
            <a:r>
              <a:rPr lang="en-GB" sz="2800" dirty="0" smtClean="0"/>
              <a:t>problem </a:t>
            </a:r>
            <a:r>
              <a:rPr lang="en-GB" sz="2800" dirty="0"/>
              <a:t>solving tools including: the “five whys”, Constructive controversy and Appreciative </a:t>
            </a:r>
            <a:r>
              <a:rPr lang="en-GB" sz="2800" dirty="0" smtClean="0"/>
              <a:t>Inquiry</a:t>
            </a: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425FFB-2F86-474B-AF09-EC4BC1BE3B8D}" type="slidenum">
              <a:rPr lang="en-GB" smtClean="0"/>
              <a:pPr>
                <a:defRPr/>
              </a:pPr>
              <a:t>4</a:t>
            </a:fld>
            <a:endParaRPr lang="en-GB" dirty="0"/>
          </a:p>
        </p:txBody>
      </p:sp>
      <p:pic>
        <p:nvPicPr>
          <p:cNvPr id="307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137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827088" y="250825"/>
            <a:ext cx="7870825" cy="1143000"/>
          </a:xfrm>
        </p:spPr>
        <p:txBody>
          <a:bodyPr/>
          <a:lstStyle/>
          <a:p>
            <a:pPr algn="l">
              <a:defRPr/>
            </a:pPr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Content – today</a:t>
            </a: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467544" y="1557338"/>
            <a:ext cx="8425631" cy="4799012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GB" sz="2800" dirty="0"/>
              <a:t>Through task-based study, </a:t>
            </a:r>
            <a:r>
              <a:rPr lang="en-GB" sz="2800" dirty="0" smtClean="0"/>
              <a:t>students </a:t>
            </a:r>
            <a:r>
              <a:rPr lang="en-GB" sz="2800" dirty="0"/>
              <a:t>will </a:t>
            </a:r>
            <a:r>
              <a:rPr lang="en-GB" sz="2800" dirty="0" smtClean="0"/>
              <a:t>explore:</a:t>
            </a:r>
          </a:p>
          <a:p>
            <a:r>
              <a:rPr lang="en-GB" sz="2800" dirty="0" smtClean="0"/>
              <a:t>Last weeks’ simple </a:t>
            </a:r>
            <a:r>
              <a:rPr lang="en-GB" sz="2800" dirty="0"/>
              <a:t>and complex problems; </a:t>
            </a:r>
            <a:r>
              <a:rPr lang="en-GB" sz="2800" dirty="0" smtClean="0"/>
              <a:t> </a:t>
            </a:r>
            <a:endParaRPr lang="en-GB" sz="2800" dirty="0" smtClean="0"/>
          </a:p>
          <a:p>
            <a:r>
              <a:rPr lang="en-GB" sz="2800" dirty="0" smtClean="0"/>
              <a:t>Analysing ‘Lost at Sea’ problem </a:t>
            </a:r>
            <a:endParaRPr lang="en-GB" sz="2800" dirty="0" smtClean="0"/>
          </a:p>
          <a:p>
            <a:r>
              <a:rPr lang="en-GB" sz="2800" dirty="0" smtClean="0"/>
              <a:t>cause </a:t>
            </a:r>
            <a:r>
              <a:rPr lang="en-GB" sz="2800" dirty="0"/>
              <a:t>and effect and systems </a:t>
            </a:r>
            <a:r>
              <a:rPr lang="en-GB" sz="2800" dirty="0" smtClean="0"/>
              <a:t>(diagrams</a:t>
            </a:r>
            <a:r>
              <a:rPr lang="en-GB" sz="2800" dirty="0"/>
              <a:t>)</a:t>
            </a:r>
            <a:r>
              <a:rPr lang="en-GB" sz="2800" dirty="0" smtClean="0"/>
              <a:t> </a:t>
            </a:r>
          </a:p>
          <a:p>
            <a:r>
              <a:rPr lang="en-GB" sz="2800" dirty="0" smtClean="0"/>
              <a:t>Four stages of problem solving</a:t>
            </a:r>
            <a:endParaRPr lang="en-GB" sz="2800" dirty="0" smtClean="0"/>
          </a:p>
          <a:p>
            <a:r>
              <a:rPr lang="en-GB" sz="2800" dirty="0" smtClean="0"/>
              <a:t>Group decision </a:t>
            </a:r>
            <a:r>
              <a:rPr lang="en-GB" sz="2800" dirty="0"/>
              <a:t>making </a:t>
            </a:r>
            <a:r>
              <a:rPr lang="en-GB" sz="2800" dirty="0" smtClean="0"/>
              <a:t>analysis (groupthink)</a:t>
            </a:r>
          </a:p>
          <a:p>
            <a:r>
              <a:rPr lang="en-GB" sz="2800" dirty="0" smtClean="0">
                <a:solidFill>
                  <a:srgbClr val="595959"/>
                </a:solidFill>
              </a:rPr>
              <a:t>SWOT </a:t>
            </a:r>
            <a:r>
              <a:rPr lang="en-GB" sz="2800" dirty="0">
                <a:solidFill>
                  <a:srgbClr val="595959"/>
                </a:solidFill>
              </a:rPr>
              <a:t>and PEST analysis. </a:t>
            </a:r>
            <a:endParaRPr lang="en-GB" sz="2800" dirty="0" smtClean="0">
              <a:solidFill>
                <a:srgbClr val="595959"/>
              </a:solidFill>
            </a:endParaRPr>
          </a:p>
          <a:p>
            <a:r>
              <a:rPr lang="en-GB" sz="2800" dirty="0" smtClean="0"/>
              <a:t>problem </a:t>
            </a:r>
            <a:r>
              <a:rPr lang="en-GB" sz="2800" dirty="0"/>
              <a:t>solving </a:t>
            </a:r>
            <a:r>
              <a:rPr lang="en-GB" sz="2800" dirty="0" smtClean="0"/>
              <a:t>tool: </a:t>
            </a:r>
            <a:r>
              <a:rPr lang="en-GB" sz="2800" dirty="0"/>
              <a:t>the “five whys”, </a:t>
            </a: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425FFB-2F86-474B-AF09-EC4BC1BE3B8D}" type="slidenum">
              <a:rPr lang="en-GB" smtClean="0"/>
              <a:pPr>
                <a:defRPr/>
              </a:pPr>
              <a:t>5</a:t>
            </a:fld>
            <a:endParaRPr lang="en-GB" dirty="0"/>
          </a:p>
        </p:txBody>
      </p:sp>
      <p:pic>
        <p:nvPicPr>
          <p:cNvPr id="307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0443514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827088" y="250825"/>
            <a:ext cx="7870825" cy="1143000"/>
          </a:xfrm>
        </p:spPr>
        <p:txBody>
          <a:bodyPr/>
          <a:lstStyle/>
          <a:p>
            <a:pPr algn="l">
              <a:defRPr/>
            </a:pPr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Task 1 Lost at Sea </a:t>
            </a:r>
            <a:r>
              <a:rPr lang="en-GB" altLang="en-US" sz="3600" b="1" dirty="0" smtClean="0">
                <a:solidFill>
                  <a:schemeClr val="tx1">
                    <a:lumMod val="65000"/>
                    <a:lumOff val="3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(Mind Tools)</a:t>
            </a:r>
            <a:endParaRPr lang="en-GB" altLang="en-US" sz="3600" b="1" dirty="0">
              <a:solidFill>
                <a:schemeClr val="tx1">
                  <a:lumMod val="65000"/>
                  <a:lumOff val="3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467544" y="1557338"/>
            <a:ext cx="8425631" cy="4799012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GB" sz="2800" dirty="0" smtClean="0"/>
              <a:t>task</a:t>
            </a:r>
            <a:r>
              <a:rPr lang="en-GB" sz="2800" dirty="0"/>
              <a:t>-based study, </a:t>
            </a:r>
            <a:r>
              <a:rPr lang="en-GB" sz="2800" dirty="0" smtClean="0"/>
              <a:t>students </a:t>
            </a:r>
            <a:r>
              <a:rPr lang="en-GB" sz="2800" dirty="0"/>
              <a:t>will </a:t>
            </a:r>
            <a:r>
              <a:rPr lang="en-GB" sz="2800" dirty="0" smtClean="0"/>
              <a:t>explore:</a:t>
            </a:r>
          </a:p>
          <a:p>
            <a:r>
              <a:rPr lang="en-GB" sz="2800" dirty="0" smtClean="0"/>
              <a:t>Simple or complex problem?  </a:t>
            </a:r>
            <a:endParaRPr lang="en-GB" sz="2800" dirty="0" smtClean="0"/>
          </a:p>
          <a:p>
            <a:r>
              <a:rPr lang="en-GB" sz="2800" dirty="0" smtClean="0"/>
              <a:t>Analysing ‘Lost at Sea’ problem </a:t>
            </a:r>
            <a:endParaRPr lang="en-GB" sz="2800" dirty="0" smtClean="0"/>
          </a:p>
          <a:p>
            <a:r>
              <a:rPr lang="en-GB" sz="2800" dirty="0" smtClean="0"/>
              <a:t>Group decision </a:t>
            </a:r>
            <a:r>
              <a:rPr lang="en-GB" sz="2800" dirty="0"/>
              <a:t>making </a:t>
            </a:r>
            <a:r>
              <a:rPr lang="en-GB" sz="2800" dirty="0" smtClean="0"/>
              <a:t>analysis (groupthink)</a:t>
            </a:r>
          </a:p>
          <a:p>
            <a:r>
              <a:rPr lang="en-GB" sz="2800" dirty="0" smtClean="0"/>
              <a:t>SWOT </a:t>
            </a:r>
            <a:r>
              <a:rPr lang="en-GB" sz="2800" dirty="0"/>
              <a:t>and PEST analysis. </a:t>
            </a:r>
            <a:endParaRPr lang="en-GB" sz="2800" dirty="0" smtClean="0"/>
          </a:p>
          <a:p>
            <a:r>
              <a:rPr lang="en-GB" sz="2800" dirty="0" smtClean="0"/>
              <a:t>problem </a:t>
            </a:r>
            <a:r>
              <a:rPr lang="en-GB" sz="2800" dirty="0"/>
              <a:t>solving tools including: the “five whys</a:t>
            </a:r>
            <a:r>
              <a:rPr lang="en-GB" sz="2800" dirty="0" smtClean="0"/>
              <a:t>”</a:t>
            </a:r>
            <a:r>
              <a:rPr lang="en-GB" sz="2800" dirty="0"/>
              <a:t/>
            </a:r>
            <a:br>
              <a:rPr lang="en-GB" sz="2800" dirty="0"/>
            </a:br>
            <a:endParaRPr lang="en-GB" sz="2800" dirty="0" smtClean="0"/>
          </a:p>
          <a:p>
            <a:r>
              <a:rPr lang="en-GB" sz="2800" dirty="0" smtClean="0"/>
              <a:t>20 minutes including group presentation</a:t>
            </a: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425FFB-2F86-474B-AF09-EC4BC1BE3B8D}" type="slidenum">
              <a:rPr lang="en-GB" smtClean="0"/>
              <a:pPr>
                <a:defRPr/>
              </a:pPr>
              <a:t>6</a:t>
            </a:fld>
            <a:endParaRPr lang="en-GB" dirty="0"/>
          </a:p>
        </p:txBody>
      </p:sp>
      <p:pic>
        <p:nvPicPr>
          <p:cNvPr id="307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107780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827088" y="250825"/>
            <a:ext cx="7870825" cy="1143000"/>
          </a:xfrm>
        </p:spPr>
        <p:txBody>
          <a:bodyPr/>
          <a:lstStyle/>
          <a:p>
            <a:pPr algn="l">
              <a:defRPr/>
            </a:pPr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Task 2 Workplace Problem</a:t>
            </a:r>
            <a:endParaRPr lang="en-GB" altLang="en-US" sz="3600" b="1" dirty="0">
              <a:solidFill>
                <a:schemeClr val="tx1">
                  <a:lumMod val="65000"/>
                  <a:lumOff val="3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467544" y="1557338"/>
            <a:ext cx="8425631" cy="4799012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GB" sz="2800" dirty="0" smtClean="0"/>
              <a:t>task</a:t>
            </a:r>
            <a:r>
              <a:rPr lang="en-GB" sz="2800" dirty="0"/>
              <a:t>-based study, </a:t>
            </a:r>
            <a:r>
              <a:rPr lang="en-GB" sz="2800" dirty="0" smtClean="0"/>
              <a:t>students </a:t>
            </a:r>
            <a:r>
              <a:rPr lang="en-GB" sz="2800" dirty="0"/>
              <a:t>will </a:t>
            </a:r>
            <a:r>
              <a:rPr lang="en-GB" sz="2800" dirty="0" smtClean="0"/>
              <a:t>explore:</a:t>
            </a:r>
          </a:p>
          <a:p>
            <a:r>
              <a:rPr lang="en-GB" sz="2800" dirty="0" smtClean="0"/>
              <a:t>Simple or complex problem?  </a:t>
            </a:r>
            <a:endParaRPr lang="en-GB" sz="2800" dirty="0" smtClean="0"/>
          </a:p>
          <a:p>
            <a:r>
              <a:rPr lang="en-GB" sz="2800" dirty="0" smtClean="0"/>
              <a:t>Analysing ‘Workplace’ problem </a:t>
            </a:r>
            <a:endParaRPr lang="en-GB" sz="2800" dirty="0" smtClean="0"/>
          </a:p>
          <a:p>
            <a:r>
              <a:rPr lang="en-GB" sz="2800" dirty="0" smtClean="0"/>
              <a:t>Group decision </a:t>
            </a:r>
            <a:r>
              <a:rPr lang="en-GB" sz="2800" dirty="0"/>
              <a:t>making </a:t>
            </a:r>
            <a:r>
              <a:rPr lang="en-GB" sz="2800" dirty="0" smtClean="0"/>
              <a:t>analysis (groupthink)</a:t>
            </a:r>
          </a:p>
          <a:p>
            <a:r>
              <a:rPr lang="en-GB" sz="2800" dirty="0" smtClean="0">
                <a:solidFill>
                  <a:srgbClr val="595959"/>
                </a:solidFill>
              </a:rPr>
              <a:t>SWOT </a:t>
            </a:r>
            <a:r>
              <a:rPr lang="en-GB" sz="2800" dirty="0">
                <a:solidFill>
                  <a:srgbClr val="595959"/>
                </a:solidFill>
              </a:rPr>
              <a:t>and PEST analysis</a:t>
            </a:r>
            <a:r>
              <a:rPr lang="en-GB" sz="2800" dirty="0"/>
              <a:t>. </a:t>
            </a:r>
            <a:endParaRPr lang="en-GB" sz="2800" dirty="0" smtClean="0"/>
          </a:p>
          <a:p>
            <a:r>
              <a:rPr lang="en-GB" sz="2800" dirty="0" smtClean="0"/>
              <a:t>problem </a:t>
            </a:r>
            <a:r>
              <a:rPr lang="en-GB" sz="2800" dirty="0"/>
              <a:t>solving </a:t>
            </a:r>
            <a:r>
              <a:rPr lang="en-GB" sz="2800" dirty="0" smtClean="0"/>
              <a:t>tool: </a:t>
            </a:r>
            <a:r>
              <a:rPr lang="en-GB" sz="2800" dirty="0"/>
              <a:t>the “five whys</a:t>
            </a:r>
            <a:r>
              <a:rPr lang="en-GB" sz="2800" dirty="0" smtClean="0"/>
              <a:t>”</a:t>
            </a:r>
            <a:r>
              <a:rPr lang="en-GB" sz="2800" dirty="0"/>
              <a:t/>
            </a:r>
            <a:br>
              <a:rPr lang="en-GB" sz="2800" dirty="0"/>
            </a:br>
            <a:endParaRPr lang="en-GB" sz="2800" dirty="0" smtClean="0"/>
          </a:p>
          <a:p>
            <a:r>
              <a:rPr lang="en-GB" sz="2800" dirty="0" smtClean="0"/>
              <a:t>15 minutes including group presentation</a:t>
            </a: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425FFB-2F86-474B-AF09-EC4BC1BE3B8D}" type="slidenum">
              <a:rPr lang="en-GB" smtClean="0"/>
              <a:pPr>
                <a:defRPr/>
              </a:pPr>
              <a:t>7</a:t>
            </a:fld>
            <a:endParaRPr lang="en-GB" dirty="0"/>
          </a:p>
        </p:txBody>
      </p:sp>
      <p:pic>
        <p:nvPicPr>
          <p:cNvPr id="307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787640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Teaching Approach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 of task - Organising </a:t>
            </a:r>
            <a:r>
              <a:rPr lang="en-GB" dirty="0"/>
              <a:t>classroom </a:t>
            </a:r>
            <a:r>
              <a:rPr lang="en-GB" dirty="0" smtClean="0"/>
              <a:t>activities </a:t>
            </a:r>
            <a:r>
              <a:rPr lang="en-GB" dirty="0"/>
              <a:t>or exercise that </a:t>
            </a:r>
            <a:r>
              <a:rPr lang="en-GB" dirty="0" smtClean="0"/>
              <a:t>has as an </a:t>
            </a:r>
            <a:r>
              <a:rPr lang="en-GB" dirty="0"/>
              <a:t>objective </a:t>
            </a:r>
            <a:r>
              <a:rPr lang="en-GB" dirty="0" smtClean="0"/>
              <a:t>to encourage students interaction and communication </a:t>
            </a:r>
            <a:r>
              <a:rPr lang="en-GB" dirty="0"/>
              <a:t>among </a:t>
            </a:r>
            <a:r>
              <a:rPr lang="en-GB" dirty="0" smtClean="0"/>
              <a:t>participants.</a:t>
            </a:r>
            <a:r>
              <a:rPr lang="en-GB" dirty="0"/>
              <a:t> </a:t>
            </a:r>
            <a:endParaRPr lang="en-GB" dirty="0" smtClean="0"/>
          </a:p>
          <a:p>
            <a:r>
              <a:rPr lang="en-GB" dirty="0" smtClean="0"/>
              <a:t>Interacting and communicating to come out with solutions will be the focus.  </a:t>
            </a:r>
          </a:p>
          <a:p>
            <a:r>
              <a:rPr lang="en-GB" dirty="0" smtClean="0"/>
              <a:t>Generate as many ideas as possible. </a:t>
            </a:r>
          </a:p>
          <a:p>
            <a:r>
              <a:rPr lang="en-GB" dirty="0" smtClean="0"/>
              <a:t>Brainstorming encouraged in sessions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21013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Assessment</a:t>
            </a:r>
            <a:endParaRPr lang="en-AU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1331913" y="1600200"/>
            <a:ext cx="7459662" cy="457200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US" altLang="en-US" dirty="0" smtClean="0">
                <a:latin typeface="Arial" charset="0"/>
                <a:cs typeface="Arial" charset="0"/>
              </a:rPr>
              <a:t>Coursework Assignment =100 %</a:t>
            </a:r>
          </a:p>
          <a:p>
            <a:pPr marL="0" indent="0">
              <a:buFont typeface="Arial" charset="0"/>
              <a:buNone/>
            </a:pPr>
            <a:endParaRPr lang="en-US" altLang="en-US" b="1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GB" dirty="0"/>
              <a:t>Example: Students complete an individual, workplace, problem-solving exercise applying appropriate problem solving and decision making tools</a:t>
            </a:r>
            <a:endParaRPr lang="en-AU" altLang="en-US" b="1" dirty="0">
              <a:latin typeface="Arial" charset="0"/>
              <a:cs typeface="Arial" charset="0"/>
            </a:endParaRPr>
          </a:p>
        </p:txBody>
      </p:sp>
      <p:pic>
        <p:nvPicPr>
          <p:cNvPr id="614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6BBF7D-6BBC-46DD-A4BB-5ED687950EFC}" type="slidenum">
              <a:rPr lang="en-GB" smtClean="0"/>
              <a:pPr>
                <a:defRPr/>
              </a:pPr>
              <a:t>9</a:t>
            </a:fld>
            <a:endParaRPr lang="en-GB" dirty="0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a Problem?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3032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Possible Answers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916832"/>
            <a:ext cx="8892480" cy="4804643"/>
          </a:xfrm>
        </p:spPr>
        <p:txBody>
          <a:bodyPr/>
          <a:lstStyle/>
          <a:p>
            <a:r>
              <a:rPr lang="en-GB" dirty="0" smtClean="0"/>
              <a:t>A </a:t>
            </a:r>
            <a:r>
              <a:rPr lang="en-GB" dirty="0"/>
              <a:t>situation</a:t>
            </a:r>
            <a:r>
              <a:rPr lang="en-GB" dirty="0" smtClean="0"/>
              <a:t>, thing or person </a:t>
            </a:r>
            <a:r>
              <a:rPr lang="en-GB" dirty="0"/>
              <a:t>that needs attention and needs to be dealt </a:t>
            </a:r>
            <a:r>
              <a:rPr lang="en-GB" dirty="0" smtClean="0"/>
              <a:t>with/solved.</a:t>
            </a:r>
          </a:p>
          <a:p>
            <a:pPr marL="0" indent="0">
              <a:buNone/>
            </a:pPr>
            <a:r>
              <a:rPr lang="en-GB" dirty="0" smtClean="0"/>
              <a:t>Examples - Health (sickness), finances (lack of cash), Economy (inflation), Cultural/Political (how to integrate people of different cultures and to ensure they can live in peace together, technical e.g. machine not working, etc.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4248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755650" y="239713"/>
            <a:ext cx="7199313" cy="385762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Brainstorm Process – Stage 1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052513"/>
            <a:ext cx="7913687" cy="4360862"/>
          </a:xfrm>
        </p:spPr>
        <p:txBody>
          <a:bodyPr/>
          <a:lstStyle/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en-US" altLang="en-US" dirty="0">
                <a:latin typeface="Arial" charset="0"/>
                <a:cs typeface="Arial" charset="0"/>
              </a:rPr>
              <a:t>	Set the problem / issue </a:t>
            </a: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endParaRPr lang="en-US" altLang="en-US" sz="1200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en-US" altLang="en-US" dirty="0">
                <a:latin typeface="Arial" charset="0"/>
                <a:cs typeface="Arial" charset="0"/>
              </a:rPr>
              <a:t>	Determine and specify the problem which needs a solution. Every participant must  know the problem.</a:t>
            </a: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endParaRPr lang="en-US" altLang="en-US" sz="1200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en-US" altLang="en-US" dirty="0">
                <a:latin typeface="Arial" charset="0"/>
                <a:cs typeface="Arial" charset="0"/>
              </a:rPr>
              <a:t>	Generate ideas </a:t>
            </a: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endParaRPr lang="en-US" altLang="en-US" sz="1200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en-US" altLang="en-US" dirty="0">
                <a:latin typeface="Arial" charset="0"/>
                <a:cs typeface="Arial" charset="0"/>
              </a:rPr>
              <a:t>	Generate as many ideas as possible.</a:t>
            </a: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en-US" altLang="en-US" sz="1200" dirty="0">
                <a:latin typeface="Arial" charset="0"/>
                <a:cs typeface="Arial" charset="0"/>
              </a:rPr>
              <a:t>	</a:t>
            </a: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en-US" altLang="en-US" dirty="0">
                <a:latin typeface="Arial" charset="0"/>
                <a:cs typeface="Arial" charset="0"/>
              </a:rPr>
              <a:t>	Timed</a:t>
            </a: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endParaRPr lang="en-US" altLang="en-US" sz="2400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en-US" altLang="en-US" b="1" dirty="0">
                <a:latin typeface="Arial" charset="0"/>
                <a:cs typeface="Arial" charset="0"/>
              </a:rPr>
              <a:t>	</a:t>
            </a:r>
            <a:endParaRPr lang="en-US" altLang="en-US" dirty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endParaRPr lang="en-US" altLang="en-US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sp>
        <p:nvSpPr>
          <p:cNvPr id="69636" name="Slide Number Placeholder 4"/>
          <p:cNvSpPr>
            <a:spLocks noGrp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buClr>
                <a:schemeClr val="accent1"/>
              </a:buClr>
              <a:buSzPct val="80000"/>
              <a:buFont typeface="Wingdings 2" pitchFamily="18" charset="2"/>
              <a:buChar char=""/>
              <a:defRPr sz="3200">
                <a:solidFill>
                  <a:schemeClr val="tx1"/>
                </a:solidFill>
                <a:latin typeface="Corbe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90000"/>
              <a:buFont typeface="Wingdings" pitchFamily="2" charset="2"/>
              <a:buChar char=""/>
              <a:defRPr sz="2800">
                <a:solidFill>
                  <a:schemeClr val="tx1"/>
                </a:solidFill>
                <a:latin typeface="Corbe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E66C7D"/>
              </a:buClr>
              <a:buFont typeface="Arial" charset="0"/>
              <a:buChar char="▪"/>
              <a:defRPr sz="2400">
                <a:solidFill>
                  <a:schemeClr val="tx1"/>
                </a:solidFill>
                <a:latin typeface="Corbe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6BB76D"/>
              </a:buClr>
              <a:buFont typeface="Arial" charset="0"/>
              <a:buChar char="▪"/>
              <a:defRPr sz="2000">
                <a:solidFill>
                  <a:schemeClr val="tx1"/>
                </a:solidFill>
                <a:latin typeface="Corbe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9pPr>
          </a:lstStyle>
          <a:p>
            <a:pPr eaLnBrk="1" hangingPunct="1">
              <a:buClrTx/>
              <a:buSzTx/>
              <a:buFontTx/>
              <a:buNone/>
              <a:defRPr/>
            </a:pPr>
            <a:fld id="{7A0D75B1-446F-437A-B3B7-072A28E2F9BA}" type="slidenum">
              <a:rPr lang="en-GB" altLang="en-US" sz="1200" smtClean="0">
                <a:latin typeface="Arial" charset="0"/>
              </a:rPr>
              <a:pPr eaLnBrk="1" hangingPunct="1">
                <a:buClrTx/>
                <a:buSzTx/>
                <a:buFontTx/>
                <a:buNone/>
                <a:defRPr/>
              </a:pPr>
              <a:t>12</a:t>
            </a:fld>
            <a:endParaRPr lang="en-GB" altLang="en-US" sz="1200">
              <a:latin typeface="Arial" charset="0"/>
            </a:endParaRPr>
          </a:p>
        </p:txBody>
      </p:sp>
      <p:pic>
        <p:nvPicPr>
          <p:cNvPr id="7173" name="Picture 2" descr="http://4.bp.blogspot.com/-fFCNzWH4ad4/T3mI6eCUuFI/AAAAAAAAB34/G-L15MXoXcI/s1600/brainstormin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825" y="4941888"/>
            <a:ext cx="1725613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1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487362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Brainstorm – Stage 2</a:t>
            </a:r>
          </a:p>
        </p:txBody>
      </p:sp>
      <p:sp>
        <p:nvSpPr>
          <p:cNvPr id="70659" name="Rectangle 3"/>
          <p:cNvSpPr>
            <a:spLocks noGrp="1" noChangeArrowheads="1"/>
          </p:cNvSpPr>
          <p:nvPr>
            <p:ph idx="1"/>
          </p:nvPr>
        </p:nvSpPr>
        <p:spPr>
          <a:xfrm>
            <a:off x="899592" y="925513"/>
            <a:ext cx="7696200" cy="4289425"/>
          </a:xfrm>
        </p:spPr>
        <p:txBody>
          <a:bodyPr/>
          <a:lstStyle/>
          <a:p>
            <a:pPr marL="0" indent="0" algn="ctr" eaLnBrk="1" hangingPunct="1">
              <a:buFont typeface="Arial" charset="0"/>
              <a:buNone/>
              <a:defRPr/>
            </a:pPr>
            <a:r>
              <a:rPr lang="en-GB" altLang="en-US" b="1" dirty="0">
                <a:latin typeface="Arial" charset="0"/>
                <a:cs typeface="Arial" charset="0"/>
              </a:rPr>
              <a:t>Revisit list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en-GB" altLang="en-US" sz="800" b="1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Mark each item as: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	</a:t>
            </a:r>
            <a:r>
              <a:rPr lang="en-GB" altLang="en-US" b="1" dirty="0">
                <a:latin typeface="Arial" charset="0"/>
                <a:cs typeface="Arial" charset="0"/>
              </a:rPr>
              <a:t>YES</a:t>
            </a:r>
            <a:r>
              <a:rPr lang="en-GB" altLang="en-US" dirty="0">
                <a:latin typeface="Arial" charset="0"/>
                <a:cs typeface="Arial" charset="0"/>
              </a:rPr>
              <a:t> – Definitely to be considered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	</a:t>
            </a:r>
            <a:r>
              <a:rPr lang="en-GB" altLang="en-US" b="1" dirty="0">
                <a:latin typeface="Arial" charset="0"/>
                <a:cs typeface="Arial" charset="0"/>
              </a:rPr>
              <a:t>NO</a:t>
            </a:r>
            <a:r>
              <a:rPr lang="en-GB" altLang="en-US" dirty="0">
                <a:latin typeface="Arial" charset="0"/>
                <a:cs typeface="Arial" charset="0"/>
              </a:rPr>
              <a:t> – Definitely not an option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	</a:t>
            </a:r>
            <a:r>
              <a:rPr lang="en-GB" altLang="en-US" b="1" dirty="0">
                <a:latin typeface="Arial" charset="0"/>
                <a:cs typeface="Arial" charset="0"/>
              </a:rPr>
              <a:t>W</a:t>
            </a:r>
            <a:r>
              <a:rPr lang="en-GB" altLang="en-US" dirty="0">
                <a:latin typeface="Arial" charset="0"/>
                <a:cs typeface="Arial" charset="0"/>
              </a:rPr>
              <a:t> – Weird but might be worth 	looking at further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en-GB" altLang="en-US" sz="12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  <a:defRPr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sp>
        <p:nvSpPr>
          <p:cNvPr id="70660" name="Slide Number Placeholder 4"/>
          <p:cNvSpPr>
            <a:spLocks noGrp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buClr>
                <a:schemeClr val="accent1"/>
              </a:buClr>
              <a:buSzPct val="80000"/>
              <a:buFont typeface="Wingdings 2" pitchFamily="18" charset="2"/>
              <a:buChar char=""/>
              <a:defRPr sz="3200">
                <a:solidFill>
                  <a:schemeClr val="tx1"/>
                </a:solidFill>
                <a:latin typeface="Corbe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90000"/>
              <a:buFont typeface="Wingdings" pitchFamily="2" charset="2"/>
              <a:buChar char=""/>
              <a:defRPr sz="2800">
                <a:solidFill>
                  <a:schemeClr val="tx1"/>
                </a:solidFill>
                <a:latin typeface="Corbe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E66C7D"/>
              </a:buClr>
              <a:buFont typeface="Arial" charset="0"/>
              <a:buChar char="▪"/>
              <a:defRPr sz="2400">
                <a:solidFill>
                  <a:schemeClr val="tx1"/>
                </a:solidFill>
                <a:latin typeface="Corbe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6BB76D"/>
              </a:buClr>
              <a:buFont typeface="Arial" charset="0"/>
              <a:buChar char="▪"/>
              <a:defRPr sz="2000">
                <a:solidFill>
                  <a:schemeClr val="tx1"/>
                </a:solidFill>
                <a:latin typeface="Corbe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9pPr>
          </a:lstStyle>
          <a:p>
            <a:pPr eaLnBrk="1" hangingPunct="1">
              <a:buClrTx/>
              <a:buSzTx/>
              <a:buFontTx/>
              <a:buNone/>
              <a:defRPr/>
            </a:pPr>
            <a:fld id="{80BB5FAC-C177-4158-A351-0790F22A2CEC}" type="slidenum">
              <a:rPr lang="en-GB" altLang="en-US" sz="1200" smtClean="0">
                <a:latin typeface="Arial" charset="0"/>
              </a:rPr>
              <a:pPr eaLnBrk="1" hangingPunct="1">
                <a:buClrTx/>
                <a:buSzTx/>
                <a:buFontTx/>
                <a:buNone/>
                <a:defRPr/>
              </a:pPr>
              <a:t>13</a:t>
            </a:fld>
            <a:endParaRPr lang="en-GB" altLang="en-US" sz="1200">
              <a:latin typeface="Arial" charset="0"/>
            </a:endParaRPr>
          </a:p>
        </p:txBody>
      </p:sp>
      <p:pic>
        <p:nvPicPr>
          <p:cNvPr id="819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8" name="Picture 2" descr="http://4.bp.blogspot.com/-fFCNzWH4ad4/T3mI6eCUuFI/AAAAAAAAB34/G-L15MXoXcI/s1600/brainstormin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825" y="4941888"/>
            <a:ext cx="1725613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59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592137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Brainstorm – Stage 3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827088" y="1700213"/>
            <a:ext cx="8134350" cy="4144962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Look at the Yes list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altLang="en-US" dirty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GB" altLang="en-US" dirty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GB" altLang="en-US" dirty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GB" altLang="en-US" dirty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sp>
        <p:nvSpPr>
          <p:cNvPr id="71684" name="Slide Number Placeholder 4"/>
          <p:cNvSpPr>
            <a:spLocks noGrp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buClr>
                <a:schemeClr val="accent1"/>
              </a:buClr>
              <a:buSzPct val="80000"/>
              <a:buFont typeface="Wingdings 2" pitchFamily="18" charset="2"/>
              <a:buChar char=""/>
              <a:defRPr sz="3200">
                <a:solidFill>
                  <a:schemeClr val="tx1"/>
                </a:solidFill>
                <a:latin typeface="Corbe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90000"/>
              <a:buFont typeface="Wingdings" pitchFamily="2" charset="2"/>
              <a:buChar char=""/>
              <a:defRPr sz="2800">
                <a:solidFill>
                  <a:schemeClr val="tx1"/>
                </a:solidFill>
                <a:latin typeface="Corbe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E66C7D"/>
              </a:buClr>
              <a:buFont typeface="Arial" charset="0"/>
              <a:buChar char="▪"/>
              <a:defRPr sz="2400">
                <a:solidFill>
                  <a:schemeClr val="tx1"/>
                </a:solidFill>
                <a:latin typeface="Corbe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6BB76D"/>
              </a:buClr>
              <a:buFont typeface="Arial" charset="0"/>
              <a:buChar char="▪"/>
              <a:defRPr sz="2000">
                <a:solidFill>
                  <a:schemeClr val="tx1"/>
                </a:solidFill>
                <a:latin typeface="Corbe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9pPr>
          </a:lstStyle>
          <a:p>
            <a:pPr eaLnBrk="1" hangingPunct="1">
              <a:buClrTx/>
              <a:buSzTx/>
              <a:buFontTx/>
              <a:buNone/>
              <a:defRPr/>
            </a:pPr>
            <a:fld id="{5ADB847E-075B-43E8-A12F-17A0B1A303F9}" type="slidenum">
              <a:rPr lang="en-GB" altLang="en-US" sz="1200" smtClean="0">
                <a:latin typeface="Arial" charset="0"/>
              </a:rPr>
              <a:pPr eaLnBrk="1" hangingPunct="1">
                <a:buClrTx/>
                <a:buSzTx/>
                <a:buFontTx/>
                <a:buNone/>
                <a:defRPr/>
              </a:pPr>
              <a:t>14</a:t>
            </a:fld>
            <a:endParaRPr lang="en-GB" altLang="en-US" sz="1200">
              <a:latin typeface="Arial" charset="0"/>
            </a:endParaRPr>
          </a:p>
        </p:txBody>
      </p:sp>
      <p:pic>
        <p:nvPicPr>
          <p:cNvPr id="922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2" name="Picture 2" descr="http://4.bp.blogspot.com/-fFCNzWH4ad4/T3mI6eCUuFI/AAAAAAAAB34/G-L15MXoXcI/s1600/brainstormin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825" y="4941888"/>
            <a:ext cx="1725613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449263" y="260350"/>
            <a:ext cx="8420100" cy="1143000"/>
          </a:xfrm>
        </p:spPr>
        <p:txBody>
          <a:bodyPr/>
          <a:lstStyle/>
          <a:p>
            <a:pPr>
              <a:defRPr/>
            </a:pPr>
            <a:r>
              <a:rPr lang="en-US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Brainstorming - Wildest Idea</a:t>
            </a:r>
            <a:endParaRPr lang="en-AU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600200"/>
            <a:ext cx="8075612" cy="452596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en-US" altLang="en-US"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None/>
            </a:pPr>
            <a:endParaRPr lang="en-US" altLang="en-US"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None/>
            </a:pPr>
            <a:r>
              <a:rPr lang="en-US" altLang="en-US">
                <a:latin typeface="Arial" charset="0"/>
                <a:cs typeface="Arial" charset="0"/>
              </a:rPr>
              <a:t>	Wild ideas may not be productive in themselves but they can spur others on  to think of more practical ideas.</a:t>
            </a:r>
          </a:p>
          <a:p>
            <a:pPr>
              <a:buFont typeface="Wingdings" pitchFamily="2" charset="2"/>
              <a:buNone/>
            </a:pPr>
            <a:endParaRPr lang="en-US" altLang="en-US"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None/>
            </a:pPr>
            <a:endParaRPr lang="en-AU" altLang="en-US">
              <a:latin typeface="Arial" charset="0"/>
              <a:cs typeface="Arial" charset="0"/>
            </a:endParaRPr>
          </a:p>
        </p:txBody>
      </p:sp>
      <p:pic>
        <p:nvPicPr>
          <p:cNvPr id="1126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D7F0927-966A-468D-A80D-F30F48205E43}" type="slidenum">
              <a:rPr lang="en-GB" smtClean="0"/>
              <a:pPr>
                <a:defRPr/>
              </a:pPr>
              <a:t>15</a:t>
            </a:fld>
            <a:endParaRPr lang="en-GB" dirty="0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755650" y="239713"/>
            <a:ext cx="7199313" cy="385762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4 stage problem solving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8131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052513"/>
            <a:ext cx="7913687" cy="4360862"/>
          </a:xfrm>
        </p:spPr>
        <p:txBody>
          <a:bodyPr/>
          <a:lstStyle/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en-US" altLang="en-US" dirty="0">
                <a:latin typeface="Arial" charset="0"/>
                <a:cs typeface="Arial" charset="0"/>
              </a:rPr>
              <a:t>	</a:t>
            </a:r>
            <a:r>
              <a:rPr lang="en-US" altLang="en-US" dirty="0" smtClean="0">
                <a:latin typeface="Arial" charset="0"/>
                <a:cs typeface="Arial" charset="0"/>
              </a:rPr>
              <a:t>(mind tools)</a:t>
            </a:r>
            <a:br>
              <a:rPr lang="en-US" altLang="en-US" dirty="0" smtClean="0">
                <a:latin typeface="Arial" charset="0"/>
                <a:cs typeface="Arial" charset="0"/>
              </a:rPr>
            </a:br>
            <a:r>
              <a:rPr lang="en-US" altLang="en-US" dirty="0" smtClean="0">
                <a:latin typeface="Arial" charset="0"/>
                <a:cs typeface="Arial" charset="0"/>
              </a:rPr>
              <a:t/>
            </a:r>
            <a:br>
              <a:rPr lang="en-US" altLang="en-US" dirty="0" smtClean="0">
                <a:latin typeface="Arial" charset="0"/>
                <a:cs typeface="Arial" charset="0"/>
              </a:rPr>
            </a:br>
            <a:r>
              <a:rPr lang="en-US" altLang="en-US" dirty="0" smtClean="0">
                <a:latin typeface="Arial" charset="0"/>
                <a:cs typeface="Arial" charset="0"/>
              </a:rPr>
              <a:t>Define </a:t>
            </a:r>
            <a:r>
              <a:rPr lang="en-US" altLang="en-US" dirty="0">
                <a:latin typeface="Arial" charset="0"/>
                <a:cs typeface="Arial" charset="0"/>
              </a:rPr>
              <a:t>the </a:t>
            </a:r>
            <a:r>
              <a:rPr lang="en-US" altLang="en-US" dirty="0" smtClean="0">
                <a:latin typeface="Arial" charset="0"/>
                <a:cs typeface="Arial" charset="0"/>
              </a:rPr>
              <a:t>problem</a:t>
            </a:r>
            <a:endParaRPr lang="en-US" altLang="en-US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endParaRPr lang="en-US" altLang="en-US" sz="1200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en-US" altLang="en-US" dirty="0">
                <a:latin typeface="Arial" charset="0"/>
                <a:cs typeface="Arial" charset="0"/>
              </a:rPr>
              <a:t>	</a:t>
            </a:r>
            <a:r>
              <a:rPr lang="en-US" altLang="en-US" dirty="0" smtClean="0">
                <a:latin typeface="Arial" charset="0"/>
                <a:cs typeface="Arial" charset="0"/>
              </a:rPr>
              <a:t>Generate Alternatives</a:t>
            </a:r>
            <a:endParaRPr lang="en-US" altLang="en-US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endParaRPr lang="en-US" altLang="en-US" sz="1200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en-US" altLang="en-US" dirty="0">
                <a:latin typeface="Arial" charset="0"/>
                <a:cs typeface="Arial" charset="0"/>
              </a:rPr>
              <a:t>	</a:t>
            </a:r>
            <a:r>
              <a:rPr lang="en-US" altLang="en-US" dirty="0" smtClean="0">
                <a:latin typeface="Arial" charset="0"/>
                <a:cs typeface="Arial" charset="0"/>
              </a:rPr>
              <a:t>Evaluate and Select Alternatives</a:t>
            </a:r>
            <a:endParaRPr lang="en-US" altLang="en-US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endParaRPr lang="en-US" altLang="en-US" sz="1200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en-US" altLang="en-US" dirty="0">
                <a:latin typeface="Arial" charset="0"/>
                <a:cs typeface="Arial" charset="0"/>
              </a:rPr>
              <a:t>	</a:t>
            </a:r>
            <a:r>
              <a:rPr lang="en-US" altLang="en-US" dirty="0">
                <a:latin typeface="Arial" charset="0"/>
                <a:cs typeface="Arial" charset="0"/>
              </a:rPr>
              <a:t>Implement Solutions</a:t>
            </a:r>
            <a:br>
              <a:rPr lang="en-US" altLang="en-US" dirty="0">
                <a:latin typeface="Arial" charset="0"/>
                <a:cs typeface="Arial" charset="0"/>
              </a:rPr>
            </a:br>
            <a:r>
              <a:rPr lang="en-US" altLang="en-US" dirty="0">
                <a:latin typeface="Arial" charset="0"/>
                <a:cs typeface="Arial" charset="0"/>
              </a:rPr>
              <a:t/>
            </a:r>
            <a:br>
              <a:rPr lang="en-US" altLang="en-US" dirty="0">
                <a:latin typeface="Arial" charset="0"/>
                <a:cs typeface="Arial" charset="0"/>
              </a:rPr>
            </a:br>
            <a:r>
              <a:rPr lang="en-US" altLang="en-US" dirty="0">
                <a:latin typeface="Arial" charset="0"/>
                <a:cs typeface="Arial" charset="0"/>
                <a:hlinkClick r:id="rId2"/>
              </a:rPr>
              <a:t>https://www.mindtools.com/pages/article/newTMC_00.</a:t>
            </a:r>
            <a:r>
              <a:rPr lang="en-US" altLang="en-US" dirty="0" smtClean="0">
                <a:latin typeface="Arial" charset="0"/>
                <a:cs typeface="Arial" charset="0"/>
                <a:hlinkClick r:id="rId2"/>
              </a:rPr>
              <a:t>htm</a:t>
            </a:r>
            <a:r>
              <a:rPr lang="en-US" altLang="en-US" dirty="0" smtClean="0">
                <a:latin typeface="Arial" charset="0"/>
                <a:cs typeface="Arial" charset="0"/>
              </a:rPr>
              <a:t> </a:t>
            </a:r>
            <a:endParaRPr lang="en-US" altLang="en-US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endParaRPr lang="en-US" altLang="en-US" sz="2400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en-US" altLang="en-US" b="1" dirty="0">
                <a:latin typeface="Arial" charset="0"/>
                <a:cs typeface="Arial" charset="0"/>
              </a:rPr>
              <a:t>	</a:t>
            </a:r>
            <a:endParaRPr lang="en-US" altLang="en-US" dirty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endParaRPr lang="en-US" altLang="en-US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sp>
        <p:nvSpPr>
          <p:cNvPr id="69636" name="Slide Number Placeholder 4"/>
          <p:cNvSpPr>
            <a:spLocks noGrp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buClr>
                <a:schemeClr val="accent1"/>
              </a:buClr>
              <a:buSzPct val="80000"/>
              <a:buFont typeface="Wingdings 2" pitchFamily="18" charset="2"/>
              <a:buChar char=""/>
              <a:defRPr sz="3200">
                <a:solidFill>
                  <a:schemeClr val="tx1"/>
                </a:solidFill>
                <a:latin typeface="Corbe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90000"/>
              <a:buFont typeface="Wingdings" pitchFamily="2" charset="2"/>
              <a:buChar char=""/>
              <a:defRPr sz="2800">
                <a:solidFill>
                  <a:schemeClr val="tx1"/>
                </a:solidFill>
                <a:latin typeface="Corbe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E66C7D"/>
              </a:buClr>
              <a:buFont typeface="Arial" charset="0"/>
              <a:buChar char="▪"/>
              <a:defRPr sz="2400">
                <a:solidFill>
                  <a:schemeClr val="tx1"/>
                </a:solidFill>
                <a:latin typeface="Corbe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6BB76D"/>
              </a:buClr>
              <a:buFont typeface="Arial" charset="0"/>
              <a:buChar char="▪"/>
              <a:defRPr sz="2000">
                <a:solidFill>
                  <a:schemeClr val="tx1"/>
                </a:solidFill>
                <a:latin typeface="Corbe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9pPr>
          </a:lstStyle>
          <a:p>
            <a:pPr eaLnBrk="1" hangingPunct="1">
              <a:buClrTx/>
              <a:buSzTx/>
              <a:buFontTx/>
              <a:buNone/>
              <a:defRPr/>
            </a:pPr>
            <a:fld id="{7A0D75B1-446F-437A-B3B7-072A28E2F9BA}" type="slidenum">
              <a:rPr lang="en-GB" altLang="en-US" sz="1200" smtClean="0">
                <a:latin typeface="Arial" charset="0"/>
              </a:rPr>
              <a:pPr eaLnBrk="1" hangingPunct="1">
                <a:buClrTx/>
                <a:buSzTx/>
                <a:buFontTx/>
                <a:buNone/>
                <a:defRPr/>
              </a:pPr>
              <a:t>16</a:t>
            </a:fld>
            <a:endParaRPr lang="en-GB" altLang="en-US" sz="1200">
              <a:latin typeface="Arial" charset="0"/>
            </a:endParaRPr>
          </a:p>
        </p:txBody>
      </p:sp>
      <p:pic>
        <p:nvPicPr>
          <p:cNvPr id="7173" name="Picture 2" descr="http://4.bp.blogspot.com/-fFCNzWH4ad4/T3mI6eCUuFI/AAAAAAAAB34/G-L15MXoXcI/s1600/brainstormin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825" y="4941888"/>
            <a:ext cx="1725613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42297784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1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755650" y="239713"/>
            <a:ext cx="7199313" cy="385762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4 stage problem solving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8131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052513"/>
            <a:ext cx="7913687" cy="4360862"/>
          </a:xfrm>
        </p:spPr>
        <p:txBody>
          <a:bodyPr/>
          <a:lstStyle/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en-US" altLang="en-US" dirty="0">
                <a:latin typeface="Arial" charset="0"/>
                <a:cs typeface="Arial" charset="0"/>
              </a:rPr>
              <a:t>	</a:t>
            </a:r>
            <a:r>
              <a:rPr lang="en-US" altLang="en-US" dirty="0" smtClean="0">
                <a:latin typeface="Arial" charset="0"/>
                <a:cs typeface="Arial" charset="0"/>
              </a:rPr>
              <a:t>(mind tools)</a:t>
            </a:r>
            <a:br>
              <a:rPr lang="en-US" altLang="en-US" dirty="0" smtClean="0">
                <a:latin typeface="Arial" charset="0"/>
                <a:cs typeface="Arial" charset="0"/>
              </a:rPr>
            </a:br>
            <a:r>
              <a:rPr lang="en-US" altLang="en-US" dirty="0" smtClean="0">
                <a:latin typeface="Arial" charset="0"/>
                <a:cs typeface="Arial" charset="0"/>
              </a:rPr>
              <a:t/>
            </a:r>
            <a:br>
              <a:rPr lang="en-US" altLang="en-US" dirty="0" smtClean="0">
                <a:latin typeface="Arial" charset="0"/>
                <a:cs typeface="Arial" charset="0"/>
              </a:rPr>
            </a:br>
            <a:r>
              <a:rPr lang="en-US" altLang="en-US" dirty="0" smtClean="0">
                <a:latin typeface="Arial" charset="0"/>
                <a:cs typeface="Arial" charset="0"/>
              </a:rPr>
              <a:t>Defining</a:t>
            </a:r>
            <a:endParaRPr lang="en-US" altLang="en-US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endParaRPr lang="en-US" altLang="en-US" sz="1200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en-US" altLang="en-US" dirty="0">
                <a:latin typeface="Arial" charset="0"/>
                <a:cs typeface="Arial" charset="0"/>
              </a:rPr>
              <a:t>	</a:t>
            </a:r>
            <a:r>
              <a:rPr lang="en-US" altLang="en-US" dirty="0" smtClean="0">
                <a:latin typeface="Arial" charset="0"/>
                <a:cs typeface="Arial" charset="0"/>
              </a:rPr>
              <a:t>Understanding</a:t>
            </a:r>
            <a:endParaRPr lang="en-US" altLang="en-US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endParaRPr lang="en-US" altLang="en-US" sz="1200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en-US" altLang="en-US" dirty="0">
                <a:latin typeface="Arial" charset="0"/>
                <a:cs typeface="Arial" charset="0"/>
              </a:rPr>
              <a:t>	</a:t>
            </a:r>
            <a:r>
              <a:rPr lang="en-US" altLang="en-US" dirty="0" smtClean="0">
                <a:latin typeface="Arial" charset="0"/>
                <a:cs typeface="Arial" charset="0"/>
              </a:rPr>
              <a:t>Processes</a:t>
            </a:r>
            <a:endParaRPr lang="en-US" altLang="en-US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endParaRPr lang="en-US" altLang="en-US" sz="1200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en-US" altLang="en-US" dirty="0">
                <a:latin typeface="Arial" charset="0"/>
                <a:cs typeface="Arial" charset="0"/>
              </a:rPr>
              <a:t>	</a:t>
            </a:r>
            <a:r>
              <a:rPr lang="en-US" altLang="en-US" dirty="0">
                <a:latin typeface="Arial" charset="0"/>
                <a:cs typeface="Arial" charset="0"/>
              </a:rPr>
              <a:t/>
            </a:r>
            <a:br>
              <a:rPr lang="en-US" altLang="en-US" dirty="0">
                <a:latin typeface="Arial" charset="0"/>
                <a:cs typeface="Arial" charset="0"/>
              </a:rPr>
            </a:br>
            <a:r>
              <a:rPr lang="en-US" altLang="en-US" dirty="0">
                <a:latin typeface="Arial" charset="0"/>
                <a:cs typeface="Arial" charset="0"/>
              </a:rPr>
              <a:t/>
            </a:r>
            <a:br>
              <a:rPr lang="en-US" altLang="en-US" dirty="0">
                <a:latin typeface="Arial" charset="0"/>
                <a:cs typeface="Arial" charset="0"/>
              </a:rPr>
            </a:br>
            <a:r>
              <a:rPr lang="en-US" altLang="en-US" dirty="0">
                <a:latin typeface="Arial" charset="0"/>
                <a:cs typeface="Arial" charset="0"/>
                <a:hlinkClick r:id="rId2"/>
              </a:rPr>
              <a:t>https://www.mindtools.com/pages/article/newTMC_00.</a:t>
            </a:r>
            <a:r>
              <a:rPr lang="en-US" altLang="en-US" dirty="0" smtClean="0">
                <a:latin typeface="Arial" charset="0"/>
                <a:cs typeface="Arial" charset="0"/>
                <a:hlinkClick r:id="rId2"/>
              </a:rPr>
              <a:t>htm</a:t>
            </a:r>
            <a:r>
              <a:rPr lang="en-US" altLang="en-US" dirty="0" smtClean="0">
                <a:latin typeface="Arial" charset="0"/>
                <a:cs typeface="Arial" charset="0"/>
              </a:rPr>
              <a:t> </a:t>
            </a:r>
            <a:endParaRPr lang="en-US" altLang="en-US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endParaRPr lang="en-US" altLang="en-US" sz="2400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r>
              <a:rPr lang="en-US" altLang="en-US" b="1" dirty="0">
                <a:latin typeface="Arial" charset="0"/>
                <a:cs typeface="Arial" charset="0"/>
              </a:rPr>
              <a:t>	</a:t>
            </a:r>
            <a:endParaRPr lang="en-US" altLang="en-US" dirty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endParaRPr lang="en-US" altLang="en-US" dirty="0">
              <a:latin typeface="Arial" charset="0"/>
              <a:cs typeface="Arial" charset="0"/>
            </a:endParaRPr>
          </a:p>
          <a:p>
            <a:pPr marL="438150" indent="-319088" eaLnBrk="1" hangingPunct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sp>
        <p:nvSpPr>
          <p:cNvPr id="69636" name="Slide Number Placeholder 4"/>
          <p:cNvSpPr>
            <a:spLocks noGrp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buClr>
                <a:schemeClr val="accent1"/>
              </a:buClr>
              <a:buSzPct val="80000"/>
              <a:buFont typeface="Wingdings 2" pitchFamily="18" charset="2"/>
              <a:buChar char=""/>
              <a:defRPr sz="3200">
                <a:solidFill>
                  <a:schemeClr val="tx1"/>
                </a:solidFill>
                <a:latin typeface="Corbel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90000"/>
              <a:buFont typeface="Wingdings" pitchFamily="2" charset="2"/>
              <a:buChar char=""/>
              <a:defRPr sz="2800">
                <a:solidFill>
                  <a:schemeClr val="tx1"/>
                </a:solidFill>
                <a:latin typeface="Corbel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E66C7D"/>
              </a:buClr>
              <a:buFont typeface="Arial" charset="0"/>
              <a:buChar char="▪"/>
              <a:defRPr sz="2400">
                <a:solidFill>
                  <a:schemeClr val="tx1"/>
                </a:solidFill>
                <a:latin typeface="Corbel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6BB76D"/>
              </a:buClr>
              <a:buFont typeface="Arial" charset="0"/>
              <a:buChar char="▪"/>
              <a:defRPr sz="2000">
                <a:solidFill>
                  <a:schemeClr val="tx1"/>
                </a:solidFill>
                <a:latin typeface="Corbel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Corbel" pitchFamily="34" charset="0"/>
              </a:defRPr>
            </a:lvl9pPr>
          </a:lstStyle>
          <a:p>
            <a:pPr eaLnBrk="1" hangingPunct="1">
              <a:buClrTx/>
              <a:buSzTx/>
              <a:buFontTx/>
              <a:buNone/>
              <a:defRPr/>
            </a:pPr>
            <a:fld id="{7A0D75B1-446F-437A-B3B7-072A28E2F9BA}" type="slidenum">
              <a:rPr lang="en-GB" altLang="en-US" sz="1200" smtClean="0">
                <a:latin typeface="Arial" charset="0"/>
              </a:rPr>
              <a:pPr eaLnBrk="1" hangingPunct="1">
                <a:buClrTx/>
                <a:buSzTx/>
                <a:buFontTx/>
                <a:buNone/>
                <a:defRPr/>
              </a:pPr>
              <a:t>17</a:t>
            </a:fld>
            <a:endParaRPr lang="en-GB" altLang="en-US" sz="1200">
              <a:latin typeface="Arial" charset="0"/>
            </a:endParaRPr>
          </a:p>
        </p:txBody>
      </p:sp>
      <p:pic>
        <p:nvPicPr>
          <p:cNvPr id="7173" name="Picture 2" descr="http://4.bp.blogspot.com/-fFCNzWH4ad4/T3mI6eCUuFI/AAAAAAAAB34/G-L15MXoXcI/s1600/brainstormin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825" y="4941888"/>
            <a:ext cx="1725613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39917358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1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095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Five W’s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7575" y="1412875"/>
            <a:ext cx="8218488" cy="715963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 typeface="Wingdings 2" pitchFamily="18" charset="2"/>
              <a:buNone/>
            </a:pPr>
            <a:r>
              <a:rPr lang="en-GB" altLang="en-US" sz="2800">
                <a:latin typeface="Arial" charset="0"/>
                <a:cs typeface="Arial" charset="0"/>
              </a:rPr>
              <a:t>You can use the following questions to describe almost any problem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5650" y="2276475"/>
            <a:ext cx="7920038" cy="4124325"/>
          </a:xfrm>
        </p:spPr>
        <p:txBody>
          <a:bodyPr rtlCol="0">
            <a:normAutofit/>
          </a:bodyPr>
          <a:lstStyle/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Who is experiencing the problem?</a:t>
            </a: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impacts /effects/symptoms – errors / defects or something you expected doesn’t happen? What is the scope of the problem?</a:t>
            </a: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When does the problem occur or when did it start happening?</a:t>
            </a: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Where does the problem occur?</a:t>
            </a: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Why did the error happen?</a:t>
            </a:r>
          </a:p>
          <a:p>
            <a:pPr marL="118872" indent="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095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 workplace problem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7575" y="1412875"/>
            <a:ext cx="8218488" cy="715963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 typeface="Wingdings 2" pitchFamily="18" charset="2"/>
              <a:buNone/>
            </a:pPr>
            <a:r>
              <a:rPr lang="en-GB" altLang="en-US" sz="2800" dirty="0" smtClean="0">
                <a:latin typeface="Arial" charset="0"/>
                <a:cs typeface="Arial" charset="0"/>
              </a:rPr>
              <a:t>use </a:t>
            </a:r>
            <a:r>
              <a:rPr lang="en-GB" altLang="en-US" sz="2800" dirty="0">
                <a:latin typeface="Arial" charset="0"/>
                <a:cs typeface="Arial" charset="0"/>
              </a:rPr>
              <a:t>the </a:t>
            </a:r>
            <a:r>
              <a:rPr lang="en-GB" altLang="en-US" sz="2800" dirty="0" smtClean="0">
                <a:latin typeface="Arial" charset="0"/>
                <a:cs typeface="Arial" charset="0"/>
              </a:rPr>
              <a:t>questions </a:t>
            </a:r>
            <a:r>
              <a:rPr lang="en-GB" altLang="en-US" sz="2800" dirty="0">
                <a:latin typeface="Arial" charset="0"/>
                <a:cs typeface="Arial" charset="0"/>
              </a:rPr>
              <a:t>to </a:t>
            </a:r>
            <a:r>
              <a:rPr lang="en-GB" altLang="en-US" sz="2800" dirty="0" smtClean="0">
                <a:latin typeface="Arial" charset="0"/>
                <a:cs typeface="Arial" charset="0"/>
              </a:rPr>
              <a:t>describe a </a:t>
            </a:r>
            <a:r>
              <a:rPr lang="en-GB" altLang="en-US" sz="2800" dirty="0">
                <a:latin typeface="Arial" charset="0"/>
                <a:cs typeface="Arial" charset="0"/>
              </a:rPr>
              <a:t>problem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5650" y="2276475"/>
            <a:ext cx="7920038" cy="4124325"/>
          </a:xfrm>
        </p:spPr>
        <p:txBody>
          <a:bodyPr rtlCol="0">
            <a:normAutofit/>
          </a:bodyPr>
          <a:lstStyle/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Who is experiencing the problem?</a:t>
            </a: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impacts /effects/symptoms – errors / defects or something you expected doesn’t happen? What is the scope of the problem?</a:t>
            </a: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When does the problem occur or when did it start happening?</a:t>
            </a: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Where does the problem occur?</a:t>
            </a: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Why did the error happen?</a:t>
            </a:r>
          </a:p>
          <a:p>
            <a:pPr marL="118872" indent="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061227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095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 workplace problem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7575" y="1412875"/>
            <a:ext cx="8218488" cy="715963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 typeface="Wingdings 2" pitchFamily="18" charset="2"/>
              <a:buNone/>
            </a:pPr>
            <a:r>
              <a:rPr lang="en-GB" altLang="en-US" sz="2800" dirty="0" smtClean="0">
                <a:latin typeface="Arial" charset="0"/>
                <a:cs typeface="Arial" charset="0"/>
              </a:rPr>
              <a:t>use </a:t>
            </a:r>
            <a:r>
              <a:rPr lang="en-GB" altLang="en-US" sz="2800" dirty="0">
                <a:latin typeface="Arial" charset="0"/>
                <a:cs typeface="Arial" charset="0"/>
              </a:rPr>
              <a:t>the </a:t>
            </a:r>
            <a:r>
              <a:rPr lang="en-GB" altLang="en-US" sz="2800" dirty="0" smtClean="0">
                <a:latin typeface="Arial" charset="0"/>
                <a:cs typeface="Arial" charset="0"/>
              </a:rPr>
              <a:t>questions </a:t>
            </a:r>
            <a:r>
              <a:rPr lang="en-GB" altLang="en-US" sz="2800" dirty="0">
                <a:latin typeface="Arial" charset="0"/>
                <a:cs typeface="Arial" charset="0"/>
              </a:rPr>
              <a:t>to </a:t>
            </a:r>
            <a:r>
              <a:rPr lang="en-GB" altLang="en-US" sz="2800" dirty="0" smtClean="0">
                <a:latin typeface="Arial" charset="0"/>
                <a:cs typeface="Arial" charset="0"/>
              </a:rPr>
              <a:t>describe a </a:t>
            </a:r>
            <a:r>
              <a:rPr lang="en-GB" altLang="en-US" sz="2800" dirty="0">
                <a:latin typeface="Arial" charset="0"/>
                <a:cs typeface="Arial" charset="0"/>
              </a:rPr>
              <a:t>problem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5650" y="2276475"/>
            <a:ext cx="7920038" cy="4124325"/>
          </a:xfrm>
        </p:spPr>
        <p:txBody>
          <a:bodyPr rtlCol="0">
            <a:normAutofit fontScale="70000" lnSpcReduction="20000"/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 sz="2800" dirty="0"/>
              <a:t>Let’s look at an example problem and try to describe it using the 5 </a:t>
            </a:r>
            <a:r>
              <a:rPr lang="en-GB" altLang="en-US" sz="2800" dirty="0" err="1"/>
              <a:t>Ws</a:t>
            </a:r>
            <a:r>
              <a:rPr lang="en-GB" altLang="en-US" sz="2800" dirty="0"/>
              <a:t>. </a:t>
            </a:r>
          </a:p>
          <a:p>
            <a:pPr eaLnBrk="1" hangingPunct="1">
              <a:spcBef>
                <a:spcPct val="0"/>
              </a:spcBef>
            </a:pPr>
            <a:endParaRPr lang="en-GB" altLang="en-US" sz="2800" dirty="0"/>
          </a:p>
          <a:p>
            <a:pPr eaLnBrk="1" hangingPunct="1">
              <a:spcBef>
                <a:spcPct val="0"/>
              </a:spcBef>
            </a:pPr>
            <a:r>
              <a:rPr lang="en-GB" altLang="en-US" sz="2800" dirty="0"/>
              <a:t>“There’s a loud whining noise coming from my computer“</a:t>
            </a:r>
          </a:p>
          <a:p>
            <a:pPr eaLnBrk="1" hangingPunct="1">
              <a:spcBef>
                <a:spcPct val="0"/>
              </a:spcBef>
            </a:pPr>
            <a:endParaRPr lang="en-GB" altLang="en-US" sz="2800" dirty="0"/>
          </a:p>
          <a:p>
            <a:pPr marL="0" indent="0" eaLnBrk="1" hangingPunct="1">
              <a:spcBef>
                <a:spcPct val="0"/>
              </a:spcBef>
              <a:buNone/>
            </a:pPr>
            <a:r>
              <a:rPr lang="en-GB" altLang="en-US" sz="2800" dirty="0" smtClean="0"/>
              <a:t>Who </a:t>
            </a:r>
            <a:r>
              <a:rPr lang="en-GB" altLang="en-US" sz="2800" dirty="0"/>
              <a:t>is experiencing the problem?-  </a:t>
            </a:r>
            <a:r>
              <a:rPr lang="en-GB" altLang="en-US" sz="2800" i="1" dirty="0"/>
              <a:t>Everyone in the room with the </a:t>
            </a:r>
            <a:r>
              <a:rPr lang="en-GB" altLang="en-US" sz="2800" i="1" dirty="0" smtClean="0"/>
              <a:t>computer</a:t>
            </a:r>
          </a:p>
          <a:p>
            <a:pPr marL="0" indent="0" eaLnBrk="1" hangingPunct="1">
              <a:spcBef>
                <a:spcPct val="0"/>
              </a:spcBef>
              <a:buNone/>
            </a:pPr>
            <a:r>
              <a:rPr lang="en-GB" altLang="en-US" sz="2800" dirty="0" smtClean="0"/>
              <a:t>What </a:t>
            </a:r>
            <a:r>
              <a:rPr lang="en-GB" altLang="en-US" sz="2800" dirty="0"/>
              <a:t>are the effects/symptoms - </a:t>
            </a:r>
            <a:r>
              <a:rPr lang="en-GB" altLang="en-US" sz="2800" i="1" dirty="0"/>
              <a:t>Loud high pitched whining noise even when the speakers are </a:t>
            </a:r>
            <a:r>
              <a:rPr lang="en-GB" altLang="en-US" sz="2800" i="1" dirty="0" smtClean="0"/>
              <a:t>muted</a:t>
            </a:r>
          </a:p>
          <a:p>
            <a:pPr marL="0" indent="0" eaLnBrk="1" hangingPunct="1">
              <a:spcBef>
                <a:spcPct val="0"/>
              </a:spcBef>
              <a:buNone/>
            </a:pPr>
            <a:r>
              <a:rPr lang="en-GB" altLang="en-US" sz="2800" dirty="0" smtClean="0"/>
              <a:t>When </a:t>
            </a:r>
            <a:r>
              <a:rPr lang="en-GB" altLang="en-US" sz="2800" dirty="0"/>
              <a:t>does the problem occur or when did it start happening? - </a:t>
            </a:r>
            <a:r>
              <a:rPr lang="en-GB" altLang="en-US" sz="2800" i="1" dirty="0"/>
              <a:t>Started happening about a week ago, for the last 2 years it was fine. It isn’t constant, it mostly happens when I’m watching movies or running certain programs with animations</a:t>
            </a:r>
          </a:p>
          <a:p>
            <a:pPr marL="0" indent="0" eaLnBrk="1" hangingPunct="1">
              <a:spcBef>
                <a:spcPct val="0"/>
              </a:spcBef>
              <a:buNone/>
            </a:pPr>
            <a:r>
              <a:rPr lang="en-GB" altLang="en-US" sz="2800" dirty="0" smtClean="0"/>
              <a:t>Where </a:t>
            </a:r>
            <a:r>
              <a:rPr lang="en-GB" altLang="en-US" sz="2800" dirty="0"/>
              <a:t>does the problem occur? - </a:t>
            </a:r>
            <a:r>
              <a:rPr lang="en-GB" altLang="en-US" sz="2800" i="1" dirty="0"/>
              <a:t>The sound seems to be loudest above the left touchpad of the laptop</a:t>
            </a:r>
          </a:p>
          <a:p>
            <a:pPr marL="0" indent="0" eaLnBrk="1" hangingPunct="1">
              <a:spcBef>
                <a:spcPct val="0"/>
              </a:spcBef>
              <a:buNone/>
            </a:pPr>
            <a:r>
              <a:rPr lang="en-GB" altLang="en-US" sz="2800" dirty="0" smtClean="0"/>
              <a:t>Why </a:t>
            </a:r>
            <a:r>
              <a:rPr lang="en-GB" altLang="en-US" sz="2800" dirty="0"/>
              <a:t>did the error happen? - </a:t>
            </a:r>
            <a:r>
              <a:rPr lang="en-GB" altLang="en-US" sz="2800" i="1" dirty="0"/>
              <a:t>Component failing, squeaky moving parts like fans or the Hard Drive, not enough power to certain parts, vibration</a:t>
            </a:r>
          </a:p>
          <a:p>
            <a:pPr eaLnBrk="1" hangingPunct="1">
              <a:spcBef>
                <a:spcPct val="0"/>
              </a:spcBef>
            </a:pPr>
            <a:endParaRPr lang="en-GB" altLang="en-US" sz="2800" dirty="0"/>
          </a:p>
          <a:p>
            <a:pPr marL="118872" indent="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180337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Teaching Approach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>
                <a:latin typeface="Arial" charset="0"/>
                <a:cs typeface="Arial" charset="0"/>
              </a:rPr>
              <a:t>Sessions will be </a:t>
            </a:r>
            <a:r>
              <a:rPr lang="en-US" altLang="en-US" dirty="0">
                <a:latin typeface="Arial" charset="0"/>
                <a:cs typeface="Arial" charset="0"/>
              </a:rPr>
              <a:t>divided into segments with regular rest periods to enable participants to gather their </a:t>
            </a:r>
            <a:r>
              <a:rPr lang="en-US" altLang="en-US" dirty="0" smtClean="0">
                <a:latin typeface="Arial" charset="0"/>
                <a:cs typeface="Arial" charset="0"/>
              </a:rPr>
              <a:t>thoughts.</a:t>
            </a:r>
          </a:p>
          <a:p>
            <a:r>
              <a:rPr lang="en-GB" altLang="en-US" dirty="0" smtClean="0">
                <a:latin typeface="Arial" charset="0"/>
                <a:cs typeface="Arial" charset="0"/>
              </a:rPr>
              <a:t>Each </a:t>
            </a:r>
            <a:r>
              <a:rPr lang="en-GB" altLang="en-US" dirty="0">
                <a:latin typeface="Arial" charset="0"/>
                <a:cs typeface="Arial" charset="0"/>
              </a:rPr>
              <a:t>member of the group </a:t>
            </a:r>
            <a:r>
              <a:rPr lang="en-GB" altLang="en-US" dirty="0" smtClean="0">
                <a:latin typeface="Arial" charset="0"/>
                <a:cs typeface="Arial" charset="0"/>
              </a:rPr>
              <a:t>is expected to </a:t>
            </a:r>
            <a:r>
              <a:rPr lang="en-GB" altLang="en-US" dirty="0">
                <a:latin typeface="Arial" charset="0"/>
                <a:cs typeface="Arial" charset="0"/>
              </a:rPr>
              <a:t>contribute whatever idea he/she may </a:t>
            </a:r>
            <a:r>
              <a:rPr lang="en-GB" altLang="en-US" dirty="0" smtClean="0">
                <a:latin typeface="Arial" charset="0"/>
                <a:cs typeface="Arial" charset="0"/>
              </a:rPr>
              <a:t>have.</a:t>
            </a:r>
          </a:p>
          <a:p>
            <a:r>
              <a:rPr lang="en-GB" altLang="en-US" dirty="0" smtClean="0">
                <a:latin typeface="Arial" charset="0"/>
                <a:cs typeface="Arial" charset="0"/>
              </a:rPr>
              <a:t>Ideas </a:t>
            </a:r>
            <a:r>
              <a:rPr lang="en-GB" altLang="en-US" dirty="0">
                <a:latin typeface="Arial" charset="0"/>
                <a:cs typeface="Arial" charset="0"/>
              </a:rPr>
              <a:t>are obtained in this way until the session is complete</a:t>
            </a:r>
          </a:p>
          <a:p>
            <a:endParaRPr lang="en-AU" altLang="en-US" dirty="0">
              <a:latin typeface="Arial" charset="0"/>
              <a:cs typeface="Arial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2247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844824"/>
            <a:ext cx="8856984" cy="4680520"/>
          </a:xfrm>
        </p:spPr>
        <p:txBody>
          <a:bodyPr/>
          <a:lstStyle/>
          <a:p>
            <a:r>
              <a:rPr lang="en-GB" dirty="0"/>
              <a:t>Essential Cottrell, S. The Study Skills Handbook (2nd edition). Hampshire: Palgrave MacMillan, 2003. Pears, R. &amp; Shields, G. Cite Them Right. Basingstoke: Palgrave MacMillan, 2011. </a:t>
            </a:r>
            <a:endParaRPr lang="en-GB" dirty="0" smtClean="0"/>
          </a:p>
          <a:p>
            <a:r>
              <a:rPr lang="en-GB" dirty="0"/>
              <a:t>Websites </a:t>
            </a:r>
            <a:endParaRPr lang="en-GB" dirty="0" smtClean="0"/>
          </a:p>
          <a:p>
            <a:r>
              <a:rPr lang="en-GB" dirty="0" smtClean="0"/>
              <a:t>http</a:t>
            </a:r>
            <a:r>
              <a:rPr lang="en-GB" dirty="0"/>
              <a:t>://www.mindtools.com http://theproblemsite.com http://businessballs.com http://www.studygs.net/problem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4374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3" ma:contentTypeDescription="Create a new document." ma:contentTypeScope="" ma:versionID="33441d06a6f9df53d985d95dc10cd9a2">
  <xsd:schema xmlns:xsd="http://www.w3.org/2001/XMLSchema" xmlns:xs="http://www.w3.org/2001/XMLSchema" xmlns:p="http://schemas.microsoft.com/office/2006/metadata/properties" xmlns:ns2="f66716c4-314f-46c1-b01e-5a44c61897d8" targetNamespace="http://schemas.microsoft.com/office/2006/metadata/properties" ma:root="true" ma:fieldsID="9227e18c10602fc443209884f399eda9" ns2:_="">
    <xsd:import namespace="f66716c4-314f-46c1-b01e-5a44c61897d8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597275D-64FF-4FBA-A9B9-194474CEB19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B7DD488-2804-48B8-A458-19E664850B07}">
  <ds:schemaRefs>
    <ds:schemaRef ds:uri="http://purl.org/dc/elements/1.1/"/>
    <ds:schemaRef ds:uri="http://schemas.microsoft.com/office/2006/documentManagement/types"/>
    <ds:schemaRef ds:uri="http://purl.org/dc/terms/"/>
    <ds:schemaRef ds:uri="http://www.w3.org/XML/1998/namespace"/>
    <ds:schemaRef ds:uri="http://schemas.microsoft.com/office/2006/metadata/properties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f66716c4-314f-46c1-b01e-5a44c61897d8"/>
  </ds:schemaRefs>
</ds:datastoreItem>
</file>

<file path=customXml/itemProps3.xml><?xml version="1.0" encoding="utf-8"?>
<ds:datastoreItem xmlns:ds="http://schemas.openxmlformats.org/officeDocument/2006/customXml" ds:itemID="{A2ED0BEF-7EAB-4C1C-B2DE-369C0D894D0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4011</TotalTime>
  <Words>1398</Words>
  <Application>Microsoft Macintosh PowerPoint</Application>
  <PresentationFormat>On-screen Show (4:3)</PresentationFormat>
  <Paragraphs>226</Paragraphs>
  <Slides>22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Office Theme</vt:lpstr>
      <vt:lpstr>Welcome to your learning journey  CertHE Skills for the Workplace  Module: EMPL4008  Problem Solving  Session 3</vt:lpstr>
      <vt:lpstr>Aim of the course</vt:lpstr>
      <vt:lpstr>Learning Outcomes</vt:lpstr>
      <vt:lpstr>Content – 10 weeks</vt:lpstr>
      <vt:lpstr>Content – today</vt:lpstr>
      <vt:lpstr>Task 1 Lost at Sea (Mind Tools)</vt:lpstr>
      <vt:lpstr>Task 2 Workplace Problem</vt:lpstr>
      <vt:lpstr>Teaching Approach</vt:lpstr>
      <vt:lpstr>Assessment</vt:lpstr>
      <vt:lpstr>Question</vt:lpstr>
      <vt:lpstr>Possible Answers</vt:lpstr>
      <vt:lpstr>Brainstorm Process – Stage 1</vt:lpstr>
      <vt:lpstr>Brainstorm – Stage 2</vt:lpstr>
      <vt:lpstr>Brainstorm – Stage 3</vt:lpstr>
      <vt:lpstr>Brainstorming - Wildest Idea</vt:lpstr>
      <vt:lpstr>4 stage problem solving</vt:lpstr>
      <vt:lpstr>4 stage problem solving</vt:lpstr>
      <vt:lpstr>Five W’s</vt:lpstr>
      <vt:lpstr>A workplace problem</vt:lpstr>
      <vt:lpstr>A workplace problem</vt:lpstr>
      <vt:lpstr>Teaching Approach</vt:lpstr>
      <vt:lpstr>Bibliography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Concepts for Self Awareness</dc:title>
  <dc:creator>Bob Wilson</dc:creator>
  <cp:lastModifiedBy>Gregory</cp:lastModifiedBy>
  <cp:revision>295</cp:revision>
  <dcterms:created xsi:type="dcterms:W3CDTF">2012-10-20T16:04:33Z</dcterms:created>
  <dcterms:modified xsi:type="dcterms:W3CDTF">2017-10-29T08:13:14Z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