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59" r:id="rId5"/>
    <p:sldId id="261" r:id="rId6"/>
    <p:sldId id="260" r:id="rId7"/>
    <p:sldId id="307" r:id="rId8"/>
    <p:sldId id="262" r:id="rId9"/>
    <p:sldId id="264" r:id="rId10"/>
    <p:sldId id="263" r:id="rId11"/>
    <p:sldId id="265" r:id="rId12"/>
    <p:sldId id="266" r:id="rId13"/>
    <p:sldId id="267" r:id="rId14"/>
    <p:sldId id="305" r:id="rId15"/>
    <p:sldId id="268" r:id="rId16"/>
    <p:sldId id="306" r:id="rId17"/>
    <p:sldId id="269" r:id="rId18"/>
    <p:sldId id="271" r:id="rId19"/>
    <p:sldId id="272" r:id="rId20"/>
    <p:sldId id="273" r:id="rId21"/>
    <p:sldId id="274" r:id="rId22"/>
    <p:sldId id="275" r:id="rId23"/>
    <p:sldId id="278" r:id="rId24"/>
    <p:sldId id="279" r:id="rId25"/>
    <p:sldId id="286" r:id="rId26"/>
    <p:sldId id="288" r:id="rId27"/>
    <p:sldId id="289" r:id="rId28"/>
    <p:sldId id="291" r:id="rId29"/>
    <p:sldId id="290" r:id="rId30"/>
    <p:sldId id="292" r:id="rId31"/>
    <p:sldId id="293" r:id="rId32"/>
    <p:sldId id="294" r:id="rId33"/>
    <p:sldId id="296" r:id="rId34"/>
    <p:sldId id="295" r:id="rId35"/>
    <p:sldId id="297" r:id="rId36"/>
    <p:sldId id="298" r:id="rId37"/>
    <p:sldId id="300" r:id="rId38"/>
    <p:sldId id="301" r:id="rId3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88" d="100"/>
          <a:sy n="88" d="100"/>
        </p:scale>
        <p:origin x="494"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7" name="Picture 6" descr="Brickwork-HD-R1a.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12" name="Freeform 11"/>
          <p:cNvSpPr/>
          <p:nvPr/>
        </p:nvSpPr>
        <p:spPr>
          <a:xfrm>
            <a:off x="-15875" y="0"/>
            <a:ext cx="11683810" cy="6588125"/>
          </a:xfrm>
          <a:custGeom>
            <a:avLst/>
            <a:gdLst/>
            <a:ahLst/>
            <a:cxnLst/>
            <a:rect l="l" t="t" r="r" b="b"/>
            <a:pathLst>
              <a:path w="11683810" h="6588125">
                <a:moveTo>
                  <a:pt x="0" y="0"/>
                </a:moveTo>
                <a:lnTo>
                  <a:pt x="11318691" y="0"/>
                </a:lnTo>
                <a:lnTo>
                  <a:pt x="11683810" y="5976938"/>
                </a:lnTo>
                <a:lnTo>
                  <a:pt x="15875" y="6588125"/>
                </a:lnTo>
                <a:cubicBezTo>
                  <a:pt x="10583" y="4386792"/>
                  <a:pt x="5292" y="2185458"/>
                  <a:pt x="0" y="0"/>
                </a:cubicBezTo>
                <a:close/>
              </a:path>
            </a:pathLst>
          </a:custGeom>
          <a:ln>
            <a:noFill/>
          </a:ln>
          <a:effectLst>
            <a:outerShdw blurRad="101600" dist="152400" dir="4380000" algn="tl" rotWithShape="0">
              <a:srgbClr val="000000">
                <a:alpha val="43000"/>
              </a:srgbClr>
            </a:outerShdw>
          </a:effectLst>
        </p:spPr>
        <p:style>
          <a:lnRef idx="1">
            <a:schemeClr val="accent1"/>
          </a:lnRef>
          <a:fillRef idx="3">
            <a:schemeClr val="accent1"/>
          </a:fillRef>
          <a:effectRef idx="2">
            <a:schemeClr val="accent1"/>
          </a:effectRef>
          <a:fontRef idx="minor">
            <a:schemeClr val="lt1"/>
          </a:fontRef>
        </p:style>
      </p:sp>
      <p:sp>
        <p:nvSpPr>
          <p:cNvPr id="14" name="Freeform 13"/>
          <p:cNvSpPr/>
          <p:nvPr/>
        </p:nvSpPr>
        <p:spPr>
          <a:xfrm>
            <a:off x="0" y="4282257"/>
            <a:ext cx="11329257" cy="2028845"/>
          </a:xfrm>
          <a:custGeom>
            <a:avLst/>
            <a:gdLst/>
            <a:ahLst/>
            <a:cxnLst/>
            <a:rect l="l" t="t" r="r" b="b"/>
            <a:pathLst>
              <a:path w="11329257" h="2028845">
                <a:moveTo>
                  <a:pt x="0" y="588520"/>
                </a:moveTo>
                <a:lnTo>
                  <a:pt x="11244075" y="0"/>
                </a:lnTo>
                <a:lnTo>
                  <a:pt x="11329257" y="1424838"/>
                </a:lnTo>
                <a:lnTo>
                  <a:pt x="0" y="2028845"/>
                </a:lnTo>
                <a:lnTo>
                  <a:pt x="0" y="588520"/>
                </a:lnTo>
                <a:close/>
              </a:path>
            </a:pathLst>
          </a:cu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p:nvSpPr>
          <p:cNvPr id="26" name="Freeform 25"/>
          <p:cNvSpPr/>
          <p:nvPr/>
        </p:nvSpPr>
        <p:spPr>
          <a:xfrm>
            <a:off x="0" y="0"/>
            <a:ext cx="8719579" cy="456877"/>
          </a:xfrm>
          <a:custGeom>
            <a:avLst/>
            <a:gdLst/>
            <a:ahLst/>
            <a:cxnLst/>
            <a:rect l="l" t="t" r="r" b="b"/>
            <a:pathLst>
              <a:path w="8719579" h="456877">
                <a:moveTo>
                  <a:pt x="0" y="0"/>
                </a:moveTo>
                <a:lnTo>
                  <a:pt x="8719579" y="0"/>
                </a:lnTo>
                <a:lnTo>
                  <a:pt x="0" y="456877"/>
                </a:lnTo>
                <a:lnTo>
                  <a:pt x="0" y="0"/>
                </a:lnTo>
                <a:close/>
              </a:path>
            </a:pathLst>
          </a:cu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p:nvSpPr>
          <p:cNvPr id="15" name="Freeform 14"/>
          <p:cNvSpPr/>
          <p:nvPr/>
        </p:nvSpPr>
        <p:spPr>
          <a:xfrm rot="21420000">
            <a:off x="-161800" y="293317"/>
            <a:ext cx="11367116" cy="5751804"/>
          </a:xfrm>
          <a:custGeom>
            <a:avLst/>
            <a:gdLst/>
            <a:ahLst/>
            <a:cxnLst/>
            <a:rect l="l" t="t" r="r" b="b"/>
            <a:pathLst>
              <a:path w="11367116" h="5751804">
                <a:moveTo>
                  <a:pt x="11346705" y="0"/>
                </a:moveTo>
                <a:cubicBezTo>
                  <a:pt x="11353509" y="1915114"/>
                  <a:pt x="11360312" y="3830229"/>
                  <a:pt x="11367116" y="5745343"/>
                </a:cubicBezTo>
                <a:lnTo>
                  <a:pt x="0" y="5751804"/>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sp>
      <p:sp>
        <p:nvSpPr>
          <p:cNvPr id="2" name="Title 1"/>
          <p:cNvSpPr>
            <a:spLocks noGrp="1"/>
          </p:cNvSpPr>
          <p:nvPr>
            <p:ph type="ctrTitle"/>
          </p:nvPr>
        </p:nvSpPr>
        <p:spPr>
          <a:xfrm rot="21420000">
            <a:off x="891201" y="662656"/>
            <a:ext cx="9755187" cy="2766528"/>
          </a:xfrm>
        </p:spPr>
        <p:txBody>
          <a:bodyPr anchor="b">
            <a:normAutofit/>
          </a:bodyPr>
          <a:lstStyle>
            <a:lvl1pPr algn="r">
              <a:defRPr sz="8000"/>
            </a:lvl1pPr>
          </a:lstStyle>
          <a:p>
            <a:r>
              <a:rPr lang="en-US" smtClean="0"/>
              <a:t>Click to edit Master title style</a:t>
            </a:r>
            <a:endParaRPr lang="en-US" dirty="0"/>
          </a:p>
        </p:txBody>
      </p:sp>
      <p:sp>
        <p:nvSpPr>
          <p:cNvPr id="3" name="Subtitle 2"/>
          <p:cNvSpPr>
            <a:spLocks noGrp="1"/>
          </p:cNvSpPr>
          <p:nvPr>
            <p:ph type="subTitle" idx="1"/>
          </p:nvPr>
        </p:nvSpPr>
        <p:spPr>
          <a:xfrm rot="21420000">
            <a:off x="983062" y="3505209"/>
            <a:ext cx="9755187" cy="550333"/>
          </a:xfrm>
        </p:spPr>
        <p:txBody>
          <a:bodyPr anchor="t">
            <a:noAutofit/>
          </a:bodyPr>
          <a:lstStyle>
            <a:lvl1pPr marL="0" indent="0" algn="r">
              <a:buNone/>
              <a:defRPr sz="28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a:xfrm rot="21420000">
            <a:off x="4948541" y="4578463"/>
            <a:ext cx="6143653" cy="1163112"/>
          </a:xfrm>
        </p:spPr>
        <p:txBody>
          <a:bodyPr/>
          <a:lstStyle>
            <a:lvl1pPr algn="ctr">
              <a:defRPr sz="5400">
                <a:solidFill>
                  <a:schemeClr val="accent1">
                    <a:lumMod val="50000"/>
                  </a:schemeClr>
                </a:solidFill>
              </a:defRPr>
            </a:lvl1pPr>
          </a:lstStyle>
          <a:p>
            <a:fld id="{F7AFFB9B-9FB8-469E-96F9-4D32314110B6}" type="datetimeFigureOut">
              <a:rPr lang="en-US" dirty="0"/>
              <a:t>2/24/2021</a:t>
            </a:fld>
            <a:endParaRPr lang="en-US" dirty="0"/>
          </a:p>
        </p:txBody>
      </p:sp>
      <p:sp>
        <p:nvSpPr>
          <p:cNvPr id="5" name="Footer Placeholder 4"/>
          <p:cNvSpPr>
            <a:spLocks noGrp="1"/>
          </p:cNvSpPr>
          <p:nvPr>
            <p:ph type="ftr" sz="quarter" idx="11"/>
          </p:nvPr>
        </p:nvSpPr>
        <p:spPr>
          <a:xfrm rot="21420000">
            <a:off x="-5560" y="4883024"/>
            <a:ext cx="4047239" cy="1195538"/>
          </a:xfrm>
        </p:spPr>
        <p:txBody>
          <a:bodyPr vert="horz" lIns="91440" tIns="45720" rIns="91440" bIns="45720" rtlCol="0" anchor="ctr"/>
          <a:lstStyle>
            <a:lvl1pPr algn="r">
              <a:defRPr lang="en-US" sz="5400" dirty="0"/>
            </a:lvl1pPr>
          </a:lstStyle>
          <a:p>
            <a:endParaRPr lang="en-US" dirty="0"/>
          </a:p>
        </p:txBody>
      </p:sp>
      <p:sp>
        <p:nvSpPr>
          <p:cNvPr id="6" name="Slide Number Placeholder 5"/>
          <p:cNvSpPr>
            <a:spLocks noGrp="1"/>
          </p:cNvSpPr>
          <p:nvPr>
            <p:ph type="sldNum" sz="quarter" idx="12"/>
          </p:nvPr>
        </p:nvSpPr>
        <p:spPr>
          <a:xfrm rot="21420000">
            <a:off x="9851758" y="3832648"/>
            <a:ext cx="907186" cy="498470"/>
          </a:xfrm>
        </p:spPr>
        <p:txBody>
          <a:bodyPr/>
          <a:lstStyle>
            <a:lvl1pPr>
              <a:defRPr sz="2400">
                <a:solidFill>
                  <a:schemeClr val="tx1">
                    <a:lumMod val="75000"/>
                    <a:lumOff val="25000"/>
                  </a:schemeClr>
                </a:solidFill>
              </a:defRPr>
            </a:lvl1pPr>
          </a:lstStyle>
          <a:p>
            <a:fld id="{6D22F896-40B5-4ADD-8801-0D06FADFA095}" type="slidenum">
              <a:rPr lang="en-US" dirty="0"/>
              <a:pPr/>
              <a:t>‹#›</a:t>
            </a:fld>
            <a:endParaRPr lang="en-US" dirty="0"/>
          </a:p>
        </p:txBody>
      </p:sp>
      <p:sp>
        <p:nvSpPr>
          <p:cNvPr id="25" name="5-Point Star 24"/>
          <p:cNvSpPr/>
          <p:nvPr/>
        </p:nvSpPr>
        <p:spPr>
          <a:xfrm rot="21420000">
            <a:off x="4221385" y="5111356"/>
            <a:ext cx="515386" cy="515386"/>
          </a:xfrm>
          <a:prstGeom prst="star5">
            <a:avLst>
              <a:gd name="adj" fmla="val 26693"/>
              <a:gd name="hf" fmla="val 105146"/>
              <a:gd name="vf" fmla="val 110557"/>
            </a:avLst>
          </a:prstGeom>
          <a:solidFill>
            <a:schemeClr val="tx1">
              <a:alpha val="40000"/>
            </a:schemeClr>
          </a:solidFill>
          <a:ln>
            <a:noFill/>
          </a:ln>
        </p:spPr>
        <p:style>
          <a:lnRef idx="1">
            <a:schemeClr val="accent1"/>
          </a:lnRef>
          <a:fillRef idx="3">
            <a:schemeClr val="accent1"/>
          </a:fillRef>
          <a:effectRef idx="2">
            <a:schemeClr val="accent1"/>
          </a:effectRef>
          <a:fontRef idx="minor">
            <a:schemeClr val="lt1"/>
          </a:fontRef>
        </p:style>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12" name="Content Placeholder 2"/>
          <p:cNvSpPr>
            <a:spLocks noGrp="1"/>
          </p:cNvSpPr>
          <p:nvPr>
            <p:ph sz="quarter" idx="13"/>
          </p:nvPr>
        </p:nvSpPr>
        <p:spPr>
          <a:xfrm>
            <a:off x="685800" y="2063396"/>
            <a:ext cx="10394707" cy="3311189"/>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EFBDC27-E420-4878-9EE6-7B9656D6442A}" type="datetimeFigureOut">
              <a:rPr lang="en-US" dirty="0"/>
              <a:t>2/24/2021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5801" y="685800"/>
            <a:ext cx="10394707" cy="3193487"/>
          </a:xfrm>
        </p:spPr>
        <p:txBody>
          <a:bodyPr anchor="b">
            <a:normAutofit/>
          </a:bodyPr>
          <a:lstStyle>
            <a:lvl1pPr algn="l">
              <a:defRPr sz="5400"/>
            </a:lvl1pPr>
          </a:lstStyle>
          <a:p>
            <a:r>
              <a:rPr lang="en-US" smtClean="0"/>
              <a:t>Click to edit Master title style</a:t>
            </a:r>
            <a:endParaRPr lang="en-US" dirty="0"/>
          </a:p>
        </p:txBody>
      </p:sp>
      <p:sp>
        <p:nvSpPr>
          <p:cNvPr id="3" name="Text Placeholder 2"/>
          <p:cNvSpPr>
            <a:spLocks noGrp="1"/>
          </p:cNvSpPr>
          <p:nvPr>
            <p:ph type="body" idx="1"/>
          </p:nvPr>
        </p:nvSpPr>
        <p:spPr>
          <a:xfrm>
            <a:off x="685801" y="3742267"/>
            <a:ext cx="10394707" cy="1639614"/>
          </a:xfrm>
        </p:spPr>
        <p:txBody>
          <a:bodyPr anchor="t">
            <a:normAutofit/>
          </a:bodyPr>
          <a:lstStyle>
            <a:lvl1pPr marL="0" indent="0" algn="l">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0F7F47CF-67C9-420C-80A5-E2069FF0C2DF}" type="datetimeFigureOut">
              <a:rPr lang="en-US" dirty="0"/>
              <a:t>2/24/2021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14" name="Title 1"/>
          <p:cNvSpPr>
            <a:spLocks noGrp="1"/>
          </p:cNvSpPr>
          <p:nvPr>
            <p:ph type="title"/>
          </p:nvPr>
        </p:nvSpPr>
        <p:spPr>
          <a:xfrm>
            <a:off x="685801" y="685800"/>
            <a:ext cx="10396882" cy="1158140"/>
          </a:xfrm>
        </p:spPr>
        <p:txBody>
          <a:bodyPr/>
          <a:lstStyle/>
          <a:p>
            <a:r>
              <a:rPr lang="en-US" smtClean="0"/>
              <a:t>Click to edit Master title style</a:t>
            </a:r>
            <a:endParaRPr lang="en-US" dirty="0"/>
          </a:p>
        </p:txBody>
      </p:sp>
      <p:sp>
        <p:nvSpPr>
          <p:cNvPr id="12" name="Content Placeholder 2"/>
          <p:cNvSpPr>
            <a:spLocks noGrp="1"/>
          </p:cNvSpPr>
          <p:nvPr>
            <p:ph sz="quarter" idx="13"/>
          </p:nvPr>
        </p:nvSpPr>
        <p:spPr>
          <a:xfrm>
            <a:off x="685800" y="2063396"/>
            <a:ext cx="5088714" cy="3311189"/>
          </a:xfrm>
        </p:spPr>
        <p:txBody>
          <a:bodyPr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3" name="Content Placeholder 3"/>
          <p:cNvSpPr>
            <a:spLocks noGrp="1"/>
          </p:cNvSpPr>
          <p:nvPr>
            <p:ph sz="quarter" idx="14"/>
          </p:nvPr>
        </p:nvSpPr>
        <p:spPr>
          <a:xfrm>
            <a:off x="5993971" y="2063396"/>
            <a:ext cx="5086538" cy="3311189"/>
          </a:xfrm>
        </p:spPr>
        <p:txBody>
          <a:bodyPr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AE22DC73-F065-42F5-A9F2-D90B2E42A0B3}" type="datetimeFigureOut">
              <a:rPr lang="en-US" dirty="0"/>
              <a:t>2/24/2021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4" name="Title 1"/>
          <p:cNvSpPr>
            <a:spLocks noGrp="1"/>
          </p:cNvSpPr>
          <p:nvPr>
            <p:ph type="title"/>
          </p:nvPr>
        </p:nvSpPr>
        <p:spPr>
          <a:xfrm>
            <a:off x="685801" y="685800"/>
            <a:ext cx="10394707" cy="1158140"/>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918356" y="2063396"/>
            <a:ext cx="4856158" cy="679994"/>
          </a:xfrm>
        </p:spPr>
        <p:txBody>
          <a:bodyPr anchor="b">
            <a:noAutofit/>
          </a:bodyPr>
          <a:lstStyle>
            <a:lvl1pPr marL="0" indent="0">
              <a:lnSpc>
                <a:spcPct val="90000"/>
              </a:lnSpc>
              <a:buNone/>
              <a:defRPr sz="26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2" name="Content Placeholder 3"/>
          <p:cNvSpPr>
            <a:spLocks noGrp="1"/>
          </p:cNvSpPr>
          <p:nvPr>
            <p:ph sz="quarter" idx="13"/>
          </p:nvPr>
        </p:nvSpPr>
        <p:spPr>
          <a:xfrm>
            <a:off x="685802" y="2861733"/>
            <a:ext cx="5088712" cy="2512852"/>
          </a:xfrm>
        </p:spPr>
        <p:txBody>
          <a:bodyPr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218191" y="2063396"/>
            <a:ext cx="4864491" cy="679994"/>
          </a:xfrm>
        </p:spPr>
        <p:txBody>
          <a:bodyPr anchor="b">
            <a:noAutofit/>
          </a:bodyPr>
          <a:lstStyle>
            <a:lvl1pPr marL="0" indent="0">
              <a:lnSpc>
                <a:spcPct val="90000"/>
              </a:lnSpc>
              <a:buNone/>
              <a:defRPr sz="26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3" name="Content Placeholder 5"/>
          <p:cNvSpPr>
            <a:spLocks noGrp="1"/>
          </p:cNvSpPr>
          <p:nvPr>
            <p:ph sz="quarter" idx="14"/>
          </p:nvPr>
        </p:nvSpPr>
        <p:spPr>
          <a:xfrm>
            <a:off x="5993969" y="2861733"/>
            <a:ext cx="5088713" cy="2512852"/>
          </a:xfrm>
        </p:spPr>
        <p:txBody>
          <a:bodyPr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76BEA702-9B29-41CC-9BCC-3DF8A0D379FE}" type="datetimeFigureOut">
              <a:rPr lang="en-US" dirty="0"/>
              <a:t>2/24/2021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097649AC-CB8F-4FF1-9A34-5861C74DD0A7}" type="datetimeFigureOut">
              <a:rPr lang="en-US" dirty="0"/>
              <a:t>2/24/2021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EC5CECA-2D3A-4680-9B49-752200DE467C}" type="datetimeFigureOut">
              <a:rPr lang="en-US" dirty="0"/>
              <a:t>2/24/2021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93643" y="685800"/>
            <a:ext cx="4126860" cy="2023252"/>
          </a:xfrm>
        </p:spPr>
        <p:txBody>
          <a:bodyPr anchor="b">
            <a:normAutofit/>
          </a:bodyPr>
          <a:lstStyle>
            <a:lvl1pPr algn="ctr">
              <a:defRPr sz="3600"/>
            </a:lvl1pPr>
          </a:lstStyle>
          <a:p>
            <a:r>
              <a:rPr lang="en-US" smtClean="0"/>
              <a:t>Click to edit Master title style</a:t>
            </a:r>
            <a:endParaRPr lang="en-US" dirty="0"/>
          </a:p>
        </p:txBody>
      </p:sp>
      <p:sp>
        <p:nvSpPr>
          <p:cNvPr id="10" name="Content Placeholder 2"/>
          <p:cNvSpPr>
            <a:spLocks noGrp="1"/>
          </p:cNvSpPr>
          <p:nvPr>
            <p:ph sz="quarter" idx="13"/>
          </p:nvPr>
        </p:nvSpPr>
        <p:spPr>
          <a:xfrm>
            <a:off x="5046132" y="685800"/>
            <a:ext cx="6034375" cy="4688785"/>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93642" y="2709052"/>
            <a:ext cx="4126861" cy="2665533"/>
          </a:xfrm>
        </p:spPr>
        <p:txBody>
          <a:bodyPr anchor="t">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50C3BFE2-83B7-4B0A-B9D3-AB28331082B3}" type="datetimeFigureOut">
              <a:rPr lang="en-US" dirty="0"/>
              <a:t>2/24/2021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685800"/>
            <a:ext cx="6345302" cy="2023252"/>
          </a:xfrm>
        </p:spPr>
        <p:txBody>
          <a:bodyPr anchor="b">
            <a:normAutofit/>
          </a:bodyPr>
          <a:lstStyle>
            <a:lvl1pPr algn="ctr">
              <a:defRPr sz="36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7482362" y="0"/>
            <a:ext cx="3598146" cy="5071533"/>
          </a:xfrm>
          <a:ln w="57150" cmpd="thinThick">
            <a:solidFill>
              <a:schemeClr val="bg1">
                <a:lumMod val="50000"/>
              </a:schemeClr>
            </a:solidFill>
            <a:miter lim="800000"/>
          </a:ln>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685801" y="2709052"/>
            <a:ext cx="6345301" cy="2362481"/>
          </a:xfrm>
        </p:spPr>
        <p:txBody>
          <a:bodyPr anchor="t">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12EF78E3-FDA3-4D28-AAA2-0B81F349A39D}" type="datetimeFigureOut">
              <a:rPr lang="en-US" dirty="0"/>
              <a:t>2/24/2021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4106333"/>
            <a:ext cx="10394708" cy="588846"/>
          </a:xfrm>
        </p:spPr>
        <p:txBody>
          <a:bodyPr anchor="b"/>
          <a:lstStyle>
            <a:lvl1pP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85801" y="685799"/>
            <a:ext cx="10392513" cy="3194903"/>
          </a:xfrm>
          <a:ln w="57150" cmpd="thinThick">
            <a:solidFill>
              <a:schemeClr val="bg1">
                <a:lumMod val="50000"/>
              </a:schemeClr>
            </a:solidFill>
            <a:miter lim="800000"/>
          </a:ln>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685780" y="4702923"/>
            <a:ext cx="10394728" cy="682472"/>
          </a:xfrm>
        </p:spPr>
        <p:txBody>
          <a:bodyPr anchor="t"/>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341D2AC3-6A0B-4169-B1EA-E3AE8B351BDD}" type="datetimeFigureOut">
              <a:rPr lang="en-US" dirty="0"/>
              <a:t>2/24/2021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1" y="685800"/>
            <a:ext cx="10396902" cy="3194903"/>
          </a:xfrm>
        </p:spPr>
        <p:txBody>
          <a:bodyPr anchor="ctr">
            <a:normAutofit/>
          </a:bodyPr>
          <a:lstStyle>
            <a:lvl1pPr algn="ctr">
              <a:defRPr sz="4800"/>
            </a:lvl1pPr>
          </a:lstStyle>
          <a:p>
            <a:r>
              <a:rPr lang="en-US" smtClean="0"/>
              <a:t>Click to edit Master title style</a:t>
            </a:r>
            <a:endParaRPr lang="en-US" dirty="0"/>
          </a:p>
        </p:txBody>
      </p:sp>
      <p:sp>
        <p:nvSpPr>
          <p:cNvPr id="4" name="Text Placeholder 3"/>
          <p:cNvSpPr>
            <a:spLocks noGrp="1"/>
          </p:cNvSpPr>
          <p:nvPr>
            <p:ph type="body" sz="half" idx="2"/>
          </p:nvPr>
        </p:nvSpPr>
        <p:spPr>
          <a:xfrm>
            <a:off x="685779" y="4106333"/>
            <a:ext cx="10394729" cy="1273606"/>
          </a:xfrm>
        </p:spPr>
        <p:txBody>
          <a:bodyPr anchor="ct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DD4B9363-8B87-41B7-9F8E-64519CBB8F34}" type="datetimeFigureOut">
              <a:rPr lang="en-US" dirty="0"/>
              <a:t>2/24/2021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21732" y="685800"/>
            <a:ext cx="9525020" cy="2916704"/>
          </a:xfrm>
        </p:spPr>
        <p:txBody>
          <a:bodyPr anchor="ctr">
            <a:normAutofit/>
          </a:bodyPr>
          <a:lstStyle>
            <a:lvl1pPr algn="ctr">
              <a:defRPr sz="4800"/>
            </a:lvl1pPr>
          </a:lstStyle>
          <a:p>
            <a:r>
              <a:rPr lang="en-US" smtClean="0"/>
              <a:t>Click to edit Master title style</a:t>
            </a:r>
            <a:endParaRPr lang="en-US" dirty="0"/>
          </a:p>
        </p:txBody>
      </p:sp>
      <p:sp>
        <p:nvSpPr>
          <p:cNvPr id="12" name="Text Placeholder 3"/>
          <p:cNvSpPr>
            <a:spLocks noGrp="1"/>
          </p:cNvSpPr>
          <p:nvPr>
            <p:ph type="body" sz="half" idx="13"/>
          </p:nvPr>
        </p:nvSpPr>
        <p:spPr>
          <a:xfrm>
            <a:off x="1550264" y="3610032"/>
            <a:ext cx="8667956" cy="377768"/>
          </a:xfrm>
        </p:spPr>
        <p:txBody>
          <a:bodyPr anchor="t">
            <a:normAutofit/>
          </a:bodyPr>
          <a:lstStyle>
            <a:lvl1pPr marL="0" indent="0" algn="r">
              <a:buNone/>
              <a:defRPr sz="1400">
                <a:solidFill>
                  <a:schemeClr val="tx1">
                    <a:lumMod val="50000"/>
                    <a:lumOff val="50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4" name="Text Placeholder 3"/>
          <p:cNvSpPr>
            <a:spLocks noGrp="1"/>
          </p:cNvSpPr>
          <p:nvPr>
            <p:ph type="body" sz="half" idx="2"/>
          </p:nvPr>
        </p:nvSpPr>
        <p:spPr>
          <a:xfrm>
            <a:off x="685801" y="4106334"/>
            <a:ext cx="10396882" cy="1268252"/>
          </a:xfrm>
        </p:spPr>
        <p:txBody>
          <a:bodyPr anchor="ct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EAEF5746-5284-4951-9F37-7AE924EDBCB7}" type="datetimeFigureOut">
              <a:rPr lang="en-US" dirty="0"/>
              <a:t>2/24/2021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
        <p:nvSpPr>
          <p:cNvPr id="13" name="TextBox 12"/>
          <p:cNvSpPr txBox="1"/>
          <p:nvPr/>
        </p:nvSpPr>
        <p:spPr>
          <a:xfrm>
            <a:off x="685801" y="89262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473083" y="292282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5800" y="1723854"/>
            <a:ext cx="10394707" cy="2511835"/>
          </a:xfrm>
        </p:spPr>
        <p:txBody>
          <a:bodyPr anchor="b">
            <a:normAutofit/>
          </a:bodyPr>
          <a:lstStyle>
            <a:lvl1pPr algn="l">
              <a:defRPr sz="4800"/>
            </a:lvl1pPr>
          </a:lstStyle>
          <a:p>
            <a:r>
              <a:rPr lang="en-US" smtClean="0"/>
              <a:t>Click to edit Master title style</a:t>
            </a:r>
            <a:endParaRPr lang="en-US" dirty="0"/>
          </a:p>
        </p:txBody>
      </p:sp>
      <p:sp>
        <p:nvSpPr>
          <p:cNvPr id="4" name="Text Placeholder 3"/>
          <p:cNvSpPr>
            <a:spLocks noGrp="1"/>
          </p:cNvSpPr>
          <p:nvPr>
            <p:ph type="body" sz="half" idx="2"/>
          </p:nvPr>
        </p:nvSpPr>
        <p:spPr>
          <a:xfrm>
            <a:off x="685800" y="4247468"/>
            <a:ext cx="10394707" cy="1140644"/>
          </a:xfrm>
        </p:spPr>
        <p:txBody>
          <a:bodyPr anchor="t">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02398B29-7265-4A65-A2A4-6703C057B7C1}" type="datetimeFigureOut">
              <a:rPr lang="en-US" dirty="0"/>
              <a:t>2/24/2021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685802" y="685800"/>
            <a:ext cx="10394706" cy="1151965"/>
          </a:xfrm>
        </p:spPr>
        <p:txBody>
          <a:bodyPr/>
          <a:lstStyle>
            <a:lvl1pPr algn="ctr">
              <a:defRPr/>
            </a:lvl1pPr>
          </a:lstStyle>
          <a:p>
            <a:r>
              <a:rPr lang="en-US" smtClean="0"/>
              <a:t>Click to edit Master title style</a:t>
            </a:r>
            <a:endParaRPr lang="en-US" dirty="0"/>
          </a:p>
        </p:txBody>
      </p:sp>
      <p:sp>
        <p:nvSpPr>
          <p:cNvPr id="7" name="Text Placeholder 2"/>
          <p:cNvSpPr>
            <a:spLocks noGrp="1"/>
          </p:cNvSpPr>
          <p:nvPr>
            <p:ph type="body" idx="1"/>
          </p:nvPr>
        </p:nvSpPr>
        <p:spPr>
          <a:xfrm>
            <a:off x="685802" y="2063395"/>
            <a:ext cx="3310128" cy="576262"/>
          </a:xfrm>
        </p:spPr>
        <p:txBody>
          <a:bodyPr anchor="b">
            <a:noAutofit/>
          </a:bodyPr>
          <a:lstStyle>
            <a:lvl1pPr marL="0" indent="0" algn="ctr">
              <a:lnSpc>
                <a:spcPct val="90000"/>
              </a:lnSpc>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8" name="Text Placeholder 3"/>
          <p:cNvSpPr>
            <a:spLocks noGrp="1"/>
          </p:cNvSpPr>
          <p:nvPr>
            <p:ph type="body" sz="half" idx="15"/>
          </p:nvPr>
        </p:nvSpPr>
        <p:spPr>
          <a:xfrm>
            <a:off x="685802" y="2639658"/>
            <a:ext cx="3310128" cy="273492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9" name="Text Placeholder 4"/>
          <p:cNvSpPr>
            <a:spLocks noGrp="1"/>
          </p:cNvSpPr>
          <p:nvPr>
            <p:ph type="body" sz="quarter" idx="3"/>
          </p:nvPr>
        </p:nvSpPr>
        <p:spPr>
          <a:xfrm>
            <a:off x="4234622" y="2063395"/>
            <a:ext cx="3310128" cy="576262"/>
          </a:xfrm>
        </p:spPr>
        <p:txBody>
          <a:bodyPr anchor="b">
            <a:noAutofit/>
          </a:bodyPr>
          <a:lstStyle>
            <a:lvl1pPr marL="0" indent="0" algn="ctr">
              <a:lnSpc>
                <a:spcPct val="90000"/>
              </a:lnSpc>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0" name="Text Placeholder 3"/>
          <p:cNvSpPr>
            <a:spLocks noGrp="1"/>
          </p:cNvSpPr>
          <p:nvPr>
            <p:ph type="body" sz="half" idx="16"/>
          </p:nvPr>
        </p:nvSpPr>
        <p:spPr>
          <a:xfrm>
            <a:off x="4234621" y="2639658"/>
            <a:ext cx="3310128" cy="273492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11" name="Text Placeholder 4"/>
          <p:cNvSpPr>
            <a:spLocks noGrp="1"/>
          </p:cNvSpPr>
          <p:nvPr>
            <p:ph type="body" sz="quarter" idx="13"/>
          </p:nvPr>
        </p:nvSpPr>
        <p:spPr>
          <a:xfrm>
            <a:off x="7770380" y="2063395"/>
            <a:ext cx="3310128" cy="576262"/>
          </a:xfrm>
        </p:spPr>
        <p:txBody>
          <a:bodyPr anchor="b">
            <a:noAutofit/>
          </a:bodyPr>
          <a:lstStyle>
            <a:lvl1pPr marL="0" indent="0" algn="ctr">
              <a:lnSpc>
                <a:spcPct val="90000"/>
              </a:lnSpc>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2" name="Text Placeholder 3"/>
          <p:cNvSpPr>
            <a:spLocks noGrp="1"/>
          </p:cNvSpPr>
          <p:nvPr>
            <p:ph type="body" sz="half" idx="17"/>
          </p:nvPr>
        </p:nvSpPr>
        <p:spPr>
          <a:xfrm>
            <a:off x="7770380" y="2639658"/>
            <a:ext cx="3310128" cy="273492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3" name="Date Placeholder 2"/>
          <p:cNvSpPr>
            <a:spLocks noGrp="1"/>
          </p:cNvSpPr>
          <p:nvPr>
            <p:ph type="dt" sz="half" idx="10"/>
          </p:nvPr>
        </p:nvSpPr>
        <p:spPr/>
        <p:txBody>
          <a:bodyPr/>
          <a:lstStyle/>
          <a:p>
            <a:fld id="{28FBA082-94DF-4C4B-A041-6624924AB0A8}" type="datetimeFigureOut">
              <a:rPr lang="en-US" dirty="0"/>
              <a:t>2/24/2021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685801" y="685800"/>
            <a:ext cx="10396882" cy="1151965"/>
          </a:xfrm>
        </p:spPr>
        <p:txBody>
          <a:bodyPr/>
          <a:lstStyle>
            <a:lvl1pPr algn="ctr">
              <a:defRPr/>
            </a:lvl1pPr>
          </a:lstStyle>
          <a:p>
            <a:r>
              <a:rPr lang="en-US" smtClean="0"/>
              <a:t>Click to edit Master title style</a:t>
            </a:r>
            <a:endParaRPr lang="en-US" dirty="0"/>
          </a:p>
        </p:txBody>
      </p:sp>
      <p:sp>
        <p:nvSpPr>
          <p:cNvPr id="19" name="Text Placeholder 2"/>
          <p:cNvSpPr>
            <a:spLocks noGrp="1"/>
          </p:cNvSpPr>
          <p:nvPr>
            <p:ph type="body" idx="1"/>
          </p:nvPr>
        </p:nvSpPr>
        <p:spPr>
          <a:xfrm>
            <a:off x="691840" y="3813025"/>
            <a:ext cx="3310128" cy="576262"/>
          </a:xfrm>
        </p:spPr>
        <p:txBody>
          <a:bodyPr anchor="b">
            <a:noAutofit/>
          </a:bodyPr>
          <a:lstStyle>
            <a:lvl1pPr marL="0" indent="0" algn="ctr">
              <a:lnSpc>
                <a:spcPct val="90000"/>
              </a:lnSpc>
              <a:buNone/>
              <a:defRPr sz="22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0" name="Picture Placeholder 2"/>
          <p:cNvSpPr>
            <a:spLocks noGrp="1" noChangeAspect="1"/>
          </p:cNvSpPr>
          <p:nvPr>
            <p:ph type="pic" idx="15"/>
          </p:nvPr>
        </p:nvSpPr>
        <p:spPr>
          <a:xfrm>
            <a:off x="685780" y="2063395"/>
            <a:ext cx="3310128" cy="1536725"/>
          </a:xfrm>
          <a:prstGeom prst="roundRect">
            <a:avLst>
              <a:gd name="adj" fmla="val 0"/>
            </a:avLst>
          </a:prstGeom>
          <a:ln w="57150" cmpd="thinThick">
            <a:solidFill>
              <a:schemeClr val="bg1">
                <a:lumMod val="50000"/>
              </a:schemeClr>
            </a:solidFill>
            <a:miter lim="800000"/>
          </a:ln>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1" name="Text Placeholder 3"/>
          <p:cNvSpPr>
            <a:spLocks noGrp="1"/>
          </p:cNvSpPr>
          <p:nvPr>
            <p:ph type="body" sz="half" idx="18"/>
          </p:nvPr>
        </p:nvSpPr>
        <p:spPr>
          <a:xfrm>
            <a:off x="691840" y="4389287"/>
            <a:ext cx="3310128" cy="98529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22" name="Text Placeholder 4"/>
          <p:cNvSpPr>
            <a:spLocks noGrp="1"/>
          </p:cNvSpPr>
          <p:nvPr>
            <p:ph type="body" sz="quarter" idx="3"/>
          </p:nvPr>
        </p:nvSpPr>
        <p:spPr>
          <a:xfrm>
            <a:off x="4237410" y="3813025"/>
            <a:ext cx="3310128" cy="576262"/>
          </a:xfrm>
        </p:spPr>
        <p:txBody>
          <a:bodyPr anchor="b">
            <a:noAutofit/>
          </a:bodyPr>
          <a:lstStyle>
            <a:lvl1pPr marL="0" indent="0" algn="ctr">
              <a:lnSpc>
                <a:spcPct val="90000"/>
              </a:lnSpc>
              <a:buNone/>
              <a:defRPr sz="22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3" name="Picture Placeholder 2"/>
          <p:cNvSpPr>
            <a:spLocks noGrp="1" noChangeAspect="1"/>
          </p:cNvSpPr>
          <p:nvPr>
            <p:ph type="pic" idx="21"/>
          </p:nvPr>
        </p:nvSpPr>
        <p:spPr>
          <a:xfrm>
            <a:off x="4235999" y="2063395"/>
            <a:ext cx="3310128" cy="1535237"/>
          </a:xfrm>
          <a:prstGeom prst="roundRect">
            <a:avLst>
              <a:gd name="adj" fmla="val 0"/>
            </a:avLst>
          </a:prstGeom>
          <a:ln w="57150" cmpd="thinThick">
            <a:solidFill>
              <a:schemeClr val="bg1">
                <a:lumMod val="50000"/>
              </a:schemeClr>
            </a:solidFill>
            <a:miter lim="800000"/>
          </a:ln>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19"/>
          </p:nvPr>
        </p:nvSpPr>
        <p:spPr>
          <a:xfrm>
            <a:off x="4235999" y="4389286"/>
            <a:ext cx="3310128" cy="98530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25" name="Text Placeholder 4"/>
          <p:cNvSpPr>
            <a:spLocks noGrp="1"/>
          </p:cNvSpPr>
          <p:nvPr>
            <p:ph type="body" sz="quarter" idx="13"/>
          </p:nvPr>
        </p:nvSpPr>
        <p:spPr>
          <a:xfrm>
            <a:off x="7768944" y="3813025"/>
            <a:ext cx="3310128" cy="576262"/>
          </a:xfrm>
        </p:spPr>
        <p:txBody>
          <a:bodyPr anchor="b">
            <a:noAutofit/>
          </a:bodyPr>
          <a:lstStyle>
            <a:lvl1pPr marL="0" indent="0" algn="ctr">
              <a:lnSpc>
                <a:spcPct val="90000"/>
              </a:lnSpc>
              <a:buNone/>
              <a:defRPr sz="22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6" name="Picture Placeholder 2"/>
          <p:cNvSpPr>
            <a:spLocks noGrp="1" noChangeAspect="1"/>
          </p:cNvSpPr>
          <p:nvPr>
            <p:ph type="pic" idx="22"/>
          </p:nvPr>
        </p:nvSpPr>
        <p:spPr>
          <a:xfrm>
            <a:off x="7768819" y="2063394"/>
            <a:ext cx="3310128" cy="1537196"/>
          </a:xfrm>
          <a:prstGeom prst="roundRect">
            <a:avLst>
              <a:gd name="adj" fmla="val 0"/>
            </a:avLst>
          </a:prstGeom>
          <a:ln w="57150" cmpd="thinThick">
            <a:solidFill>
              <a:schemeClr val="bg1">
                <a:lumMod val="50000"/>
              </a:schemeClr>
            </a:solidFill>
            <a:miter lim="800000"/>
          </a:ln>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7" name="Text Placeholder 3"/>
          <p:cNvSpPr>
            <a:spLocks noGrp="1"/>
          </p:cNvSpPr>
          <p:nvPr>
            <p:ph type="body" sz="half" idx="20"/>
          </p:nvPr>
        </p:nvSpPr>
        <p:spPr>
          <a:xfrm>
            <a:off x="7768819" y="4389284"/>
            <a:ext cx="3310128" cy="985302"/>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3" name="Date Placeholder 2"/>
          <p:cNvSpPr>
            <a:spLocks noGrp="1"/>
          </p:cNvSpPr>
          <p:nvPr>
            <p:ph type="dt" sz="half" idx="10"/>
          </p:nvPr>
        </p:nvSpPr>
        <p:spPr/>
        <p:txBody>
          <a:bodyPr/>
          <a:lstStyle/>
          <a:p>
            <a:fld id="{B27686C4-3AB5-4E0C-86CA-FB108C350AA9}" type="datetimeFigureOut">
              <a:rPr lang="en-US" dirty="0"/>
              <a:t>2/24/2021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r">
              <a:defRPr/>
            </a:lvl1pPr>
          </a:lstStyle>
          <a:p>
            <a:r>
              <a:rPr lang="en-US" smtClean="0"/>
              <a:t>Click to edit Master title style</a:t>
            </a:r>
            <a:endParaRPr lang="en-US" dirty="0"/>
          </a:p>
        </p:txBody>
      </p:sp>
      <p:sp>
        <p:nvSpPr>
          <p:cNvPr id="11" name="Vertical Text Placeholder 2"/>
          <p:cNvSpPr>
            <a:spLocks noGrp="1"/>
          </p:cNvSpPr>
          <p:nvPr>
            <p:ph type="body" orient="vert" sz="quarter" idx="13"/>
          </p:nvPr>
        </p:nvSpPr>
        <p:spPr>
          <a:xfrm>
            <a:off x="685800" y="2063396"/>
            <a:ext cx="10394707" cy="3311190"/>
          </a:xfrm>
        </p:spPr>
        <p:txBody>
          <a:bodyPr vert="eaVert"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9FF1211-4E0C-4AB3-B04F-585959BDAFE8}" type="datetimeFigureOut">
              <a:rPr lang="en-US" dirty="0"/>
              <a:t>2/24/2021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15862" y="685800"/>
            <a:ext cx="2264646" cy="4688785"/>
          </a:xfrm>
        </p:spPr>
        <p:txBody>
          <a:bodyPr vert="eaVert"/>
          <a:lstStyle>
            <a:lvl1pPr algn="l">
              <a:defRPr/>
            </a:lvl1pPr>
          </a:lstStyle>
          <a:p>
            <a:r>
              <a:rPr lang="en-US" smtClean="0"/>
              <a:t>Click to edit Master title style</a:t>
            </a:r>
            <a:endParaRPr lang="en-US" dirty="0"/>
          </a:p>
        </p:txBody>
      </p:sp>
      <p:sp>
        <p:nvSpPr>
          <p:cNvPr id="8" name="Vertical Text Placeholder 2"/>
          <p:cNvSpPr>
            <a:spLocks noGrp="1"/>
          </p:cNvSpPr>
          <p:nvPr>
            <p:ph type="body" orient="vert" sz="quarter" idx="13"/>
          </p:nvPr>
        </p:nvSpPr>
        <p:spPr>
          <a:xfrm>
            <a:off x="685800" y="685800"/>
            <a:ext cx="7904431" cy="4688785"/>
          </a:xfrm>
        </p:spPr>
        <p:txBody>
          <a:bodyPr vert="eaVert"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28BDECAF-D3BE-4069-9C78-642ECCD01477}" type="datetimeFigureOut">
              <a:rPr lang="en-US" dirty="0"/>
              <a:t>2/24/2021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jp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7" name="Picture 6" descr="Brickwork-HD-R1a.jp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grpSp>
        <p:nvGrpSpPr>
          <p:cNvPr id="10" name="Group 9"/>
          <p:cNvGrpSpPr/>
          <p:nvPr/>
        </p:nvGrpSpPr>
        <p:grpSpPr>
          <a:xfrm>
            <a:off x="-25397" y="0"/>
            <a:ext cx="12005350" cy="6644081"/>
            <a:chOff x="-25397" y="0"/>
            <a:chExt cx="12005350" cy="6644081"/>
          </a:xfrm>
        </p:grpSpPr>
        <p:sp useBgFill="1">
          <p:nvSpPr>
            <p:cNvPr id="11" name="Rectangle 10"/>
            <p:cNvSpPr/>
            <p:nvPr/>
          </p:nvSpPr>
          <p:spPr>
            <a:xfrm>
              <a:off x="1" y="0"/>
              <a:ext cx="11979952" cy="6644081"/>
            </a:xfrm>
            <a:prstGeom prst="rect">
              <a:avLst/>
            </a:prstGeom>
            <a:ln>
              <a:noFill/>
            </a:ln>
            <a:effectLst>
              <a:outerShdw blurRad="98425" dist="76200" dir="4380000" algn="tl" rotWithShape="0">
                <a:srgbClr val="000000">
                  <a:alpha val="68000"/>
                </a:srgbClr>
              </a:outerShdw>
            </a:effectLst>
          </p:spPr>
          <p:style>
            <a:lnRef idx="1">
              <a:schemeClr val="accent1"/>
            </a:lnRef>
            <a:fillRef idx="3">
              <a:schemeClr val="accent1"/>
            </a:fillRef>
            <a:effectRef idx="2">
              <a:schemeClr val="accent1"/>
            </a:effectRef>
            <a:fontRef idx="minor">
              <a:schemeClr val="lt1"/>
            </a:fontRef>
          </p:style>
        </p:sp>
        <p:sp>
          <p:nvSpPr>
            <p:cNvPr id="12" name="Freeform 11"/>
            <p:cNvSpPr/>
            <p:nvPr/>
          </p:nvSpPr>
          <p:spPr>
            <a:xfrm>
              <a:off x="-25397" y="0"/>
              <a:ext cx="11773291" cy="6419514"/>
            </a:xfrm>
            <a:custGeom>
              <a:avLst/>
              <a:gdLst/>
              <a:ahLst/>
              <a:cxnLst/>
              <a:rect l="l" t="t" r="r" b="b"/>
              <a:pathLst>
                <a:path w="11773291" h="6419514">
                  <a:moveTo>
                    <a:pt x="11750059" y="0"/>
                  </a:moveTo>
                  <a:lnTo>
                    <a:pt x="11773291" y="6419514"/>
                  </a:lnTo>
                  <a:lnTo>
                    <a:pt x="0" y="6411047"/>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sp>
        <p:sp>
          <p:nvSpPr>
            <p:cNvPr id="13" name="Rectangle 12"/>
            <p:cNvSpPr/>
            <p:nvPr/>
          </p:nvSpPr>
          <p:spPr>
            <a:xfrm>
              <a:off x="1" y="5600215"/>
              <a:ext cx="11706512" cy="780581"/>
            </a:xfrm>
            <a:prstGeom prst="rect">
              <a:avLst/>
            </a:pr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85801" y="685800"/>
            <a:ext cx="10396882" cy="1151965"/>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85800" y="2063396"/>
            <a:ext cx="10396883" cy="3311189"/>
          </a:xfrm>
          <a:prstGeom prst="rect">
            <a:avLst/>
          </a:prstGeom>
        </p:spPr>
        <p:txBody>
          <a:bodyPr vert="horz" lIns="91440" tIns="45720" rIns="91440" bIns="45720" rtlCol="0" anchor="ct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298083" y="5757334"/>
            <a:ext cx="3784600" cy="498470"/>
          </a:xfrm>
          <a:prstGeom prst="rect">
            <a:avLst/>
          </a:prstGeom>
        </p:spPr>
        <p:txBody>
          <a:bodyPr vert="horz" lIns="91440" tIns="45720" rIns="91440" bIns="45720" rtlCol="0" anchor="ctr"/>
          <a:lstStyle>
            <a:lvl1pPr algn="r">
              <a:defRPr sz="3200" cap="all" baseline="0">
                <a:solidFill>
                  <a:schemeClr val="accent1">
                    <a:lumMod val="50000"/>
                  </a:schemeClr>
                </a:solidFill>
              </a:defRPr>
            </a:lvl1pPr>
          </a:lstStyle>
          <a:p>
            <a:fld id="{C35BB1C6-BF8F-4481-8AB2-603A1C8A906A}" type="datetimeFigureOut">
              <a:rPr lang="en-US" dirty="0"/>
              <a:t>2/24/2021</a:t>
            </a:fld>
            <a:endParaRPr lang="en-US" dirty="0"/>
          </a:p>
        </p:txBody>
      </p:sp>
      <p:sp>
        <p:nvSpPr>
          <p:cNvPr id="5" name="Footer Placeholder 4"/>
          <p:cNvSpPr>
            <a:spLocks noGrp="1"/>
          </p:cNvSpPr>
          <p:nvPr>
            <p:ph type="ftr" sz="quarter" idx="3"/>
          </p:nvPr>
        </p:nvSpPr>
        <p:spPr>
          <a:xfrm>
            <a:off x="685801" y="5757334"/>
            <a:ext cx="5499719" cy="498470"/>
          </a:xfrm>
          <a:prstGeom prst="rect">
            <a:avLst/>
          </a:prstGeom>
        </p:spPr>
        <p:txBody>
          <a:bodyPr vert="horz" lIns="91440" tIns="45720" rIns="91440" bIns="45720" rtlCol="0" anchor="ctr"/>
          <a:lstStyle>
            <a:lvl1pPr algn="l">
              <a:defRPr sz="3200" cap="all" baseline="0">
                <a:solidFill>
                  <a:schemeClr val="accent1">
                    <a:lumMod val="50000"/>
                  </a:schemeClr>
                </a:solidFill>
              </a:defRPr>
            </a:lvl1pPr>
          </a:lstStyle>
          <a:p>
            <a:endParaRPr lang="en-US" dirty="0"/>
          </a:p>
        </p:txBody>
      </p:sp>
      <p:sp>
        <p:nvSpPr>
          <p:cNvPr id="6" name="Slide Number Placeholder 5"/>
          <p:cNvSpPr>
            <a:spLocks noGrp="1"/>
          </p:cNvSpPr>
          <p:nvPr>
            <p:ph type="sldNum" sz="quarter" idx="4"/>
          </p:nvPr>
        </p:nvSpPr>
        <p:spPr>
          <a:xfrm>
            <a:off x="6287121" y="5757334"/>
            <a:ext cx="907186" cy="498470"/>
          </a:xfrm>
          <a:prstGeom prst="rect">
            <a:avLst/>
          </a:prstGeom>
        </p:spPr>
        <p:txBody>
          <a:bodyPr vert="horz" lIns="91440" tIns="45720" rIns="91440" bIns="45720" rtlCol="0" anchor="ctr"/>
          <a:lstStyle>
            <a:lvl1pPr algn="ctr">
              <a:defRPr sz="3200" cap="all" baseline="0">
                <a:solidFill>
                  <a:schemeClr val="accent1">
                    <a:lumMod val="50000"/>
                  </a:schemeClr>
                </a:solidFill>
              </a:defRPr>
            </a:lvl1pPr>
          </a:lstStyle>
          <a:p>
            <a:fld id="{6D22F896-40B5-4ADD-8801-0D06FADFA09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hf sldNum="0" hdr="0" ftr="0" dt="0"/>
  <p:txStyles>
    <p:titleStyle>
      <a:lvl1pPr algn="l" defTabSz="914400" rtl="0" eaLnBrk="1" latinLnBrk="0" hangingPunct="1">
        <a:lnSpc>
          <a:spcPct val="90000"/>
        </a:lnSpc>
        <a:spcBef>
          <a:spcPct val="0"/>
        </a:spcBef>
        <a:buNone/>
        <a:defRPr sz="5400" kern="1200" cap="all" baseline="0">
          <a:solidFill>
            <a:schemeClr val="accent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60000"/>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Crisis Management</a:t>
            </a:r>
            <a:endParaRPr lang="en-GB" dirty="0"/>
          </a:p>
        </p:txBody>
      </p:sp>
      <p:sp>
        <p:nvSpPr>
          <p:cNvPr id="3" name="Subtitle 2"/>
          <p:cNvSpPr>
            <a:spLocks noGrp="1"/>
          </p:cNvSpPr>
          <p:nvPr>
            <p:ph type="subTitle" idx="1"/>
          </p:nvPr>
        </p:nvSpPr>
        <p:spPr/>
        <p:txBody>
          <a:bodyPr/>
          <a:lstStyle/>
          <a:p>
            <a:r>
              <a:rPr lang="en-GB" dirty="0" smtClean="0"/>
              <a:t>Tourism, Events &amp; Leisure </a:t>
            </a:r>
            <a:r>
              <a:rPr lang="en-GB" smtClean="0"/>
              <a:t>Resort Management</a:t>
            </a:r>
            <a:endParaRPr lang="en-GB"/>
          </a:p>
        </p:txBody>
      </p:sp>
    </p:spTree>
    <p:extLst>
      <p:ext uri="{BB962C8B-B14F-4D97-AF65-F5344CB8AC3E}">
        <p14:creationId xmlns:p14="http://schemas.microsoft.com/office/powerpoint/2010/main" val="52233319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crisis</a:t>
            </a:r>
            <a:endParaRPr lang="en-GB" dirty="0"/>
          </a:p>
        </p:txBody>
      </p:sp>
      <p:sp>
        <p:nvSpPr>
          <p:cNvPr id="3" name="Content Placeholder 2"/>
          <p:cNvSpPr>
            <a:spLocks noGrp="1"/>
          </p:cNvSpPr>
          <p:nvPr>
            <p:ph sz="quarter" idx="13"/>
          </p:nvPr>
        </p:nvSpPr>
        <p:spPr/>
        <p:txBody>
          <a:bodyPr/>
          <a:lstStyle/>
          <a:p>
            <a:r>
              <a:rPr lang="en-GB" dirty="0">
                <a:solidFill>
                  <a:srgbClr val="595959"/>
                </a:solidFill>
                <a:latin typeface="Source Sans Pro" panose="020B0503030403020204" pitchFamily="34" charset="0"/>
              </a:rPr>
              <a:t>A crisis does inflict harm on the organization’s reputation because of the negative information it generates about the organization (Barton, 2001</a:t>
            </a:r>
            <a:r>
              <a:rPr lang="en-GB" dirty="0" smtClean="0">
                <a:solidFill>
                  <a:srgbClr val="595959"/>
                </a:solidFill>
                <a:latin typeface="Source Sans Pro" panose="020B0503030403020204" pitchFamily="34" charset="0"/>
              </a:rPr>
              <a:t>)</a:t>
            </a:r>
          </a:p>
          <a:p>
            <a:r>
              <a:rPr lang="en-GB" dirty="0" smtClean="0">
                <a:solidFill>
                  <a:srgbClr val="595959"/>
                </a:solidFill>
                <a:latin typeface="Source Sans Pro" panose="020B0503030403020204" pitchFamily="34" charset="0"/>
              </a:rPr>
              <a:t> </a:t>
            </a:r>
            <a:r>
              <a:rPr lang="en-GB" dirty="0">
                <a:solidFill>
                  <a:srgbClr val="595959"/>
                </a:solidFill>
                <a:latin typeface="Source Sans Pro" panose="020B0503030403020204" pitchFamily="34" charset="0"/>
              </a:rPr>
              <a:t>Today, it is appropriate to create the categories of operational crises and reputational crises (</a:t>
            </a:r>
            <a:r>
              <a:rPr lang="en-GB" dirty="0" err="1">
                <a:solidFill>
                  <a:srgbClr val="595959"/>
                </a:solidFill>
                <a:latin typeface="Source Sans Pro" panose="020B0503030403020204" pitchFamily="34" charset="0"/>
              </a:rPr>
              <a:t>Sohn</a:t>
            </a:r>
            <a:r>
              <a:rPr lang="en-GB" dirty="0">
                <a:solidFill>
                  <a:srgbClr val="595959"/>
                </a:solidFill>
                <a:latin typeface="Source Sans Pro" panose="020B0503030403020204" pitchFamily="34" charset="0"/>
              </a:rPr>
              <a:t> &amp; </a:t>
            </a:r>
            <a:r>
              <a:rPr lang="en-GB" dirty="0" err="1">
                <a:solidFill>
                  <a:srgbClr val="595959"/>
                </a:solidFill>
                <a:latin typeface="Source Sans Pro" panose="020B0503030403020204" pitchFamily="34" charset="0"/>
              </a:rPr>
              <a:t>Lariscy</a:t>
            </a:r>
            <a:r>
              <a:rPr lang="en-GB" dirty="0">
                <a:solidFill>
                  <a:srgbClr val="595959"/>
                </a:solidFill>
                <a:latin typeface="Source Sans Pro" panose="020B0503030403020204" pitchFamily="34" charset="0"/>
              </a:rPr>
              <a:t>, </a:t>
            </a:r>
            <a:r>
              <a:rPr lang="en-GB" dirty="0" smtClean="0">
                <a:solidFill>
                  <a:srgbClr val="595959"/>
                </a:solidFill>
                <a:latin typeface="Source Sans Pro" panose="020B0503030403020204" pitchFamily="34" charset="0"/>
              </a:rPr>
              <a:t>2014)</a:t>
            </a:r>
            <a:endParaRPr lang="en-GB" dirty="0"/>
          </a:p>
        </p:txBody>
      </p:sp>
    </p:spTree>
    <p:extLst>
      <p:ext uri="{BB962C8B-B14F-4D97-AF65-F5344CB8AC3E}">
        <p14:creationId xmlns:p14="http://schemas.microsoft.com/office/powerpoint/2010/main" val="108117624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Crisis definitions</a:t>
            </a:r>
            <a:endParaRPr lang="en-GB" dirty="0"/>
          </a:p>
        </p:txBody>
      </p:sp>
      <p:sp>
        <p:nvSpPr>
          <p:cNvPr id="3" name="Content Placeholder 2"/>
          <p:cNvSpPr>
            <a:spLocks noGrp="1"/>
          </p:cNvSpPr>
          <p:nvPr>
            <p:ph sz="quarter" idx="13"/>
          </p:nvPr>
        </p:nvSpPr>
        <p:spPr/>
        <p:txBody>
          <a:bodyPr>
            <a:normAutofit fontScale="92500" lnSpcReduction="10000"/>
          </a:bodyPr>
          <a:lstStyle/>
          <a:p>
            <a:r>
              <a:rPr lang="en-GB" dirty="0">
                <a:solidFill>
                  <a:srgbClr val="595959"/>
                </a:solidFill>
                <a:latin typeface="Source Sans Pro" panose="020B0503030403020204" pitchFamily="34" charset="0"/>
              </a:rPr>
              <a:t> </a:t>
            </a:r>
            <a:r>
              <a:rPr lang="en-GB" dirty="0">
                <a:solidFill>
                  <a:srgbClr val="595959"/>
                </a:solidFill>
                <a:latin typeface="Source Sans Pro" panose="020B0503030403020204" pitchFamily="34" charset="0"/>
              </a:rPr>
              <a:t>A</a:t>
            </a:r>
            <a:r>
              <a:rPr lang="en-GB" dirty="0" smtClean="0">
                <a:solidFill>
                  <a:srgbClr val="595959"/>
                </a:solidFill>
                <a:latin typeface="Source Sans Pro" panose="020B0503030403020204" pitchFamily="34" charset="0"/>
              </a:rPr>
              <a:t> </a:t>
            </a:r>
            <a:r>
              <a:rPr lang="en-GB" dirty="0">
                <a:solidFill>
                  <a:srgbClr val="595959"/>
                </a:solidFill>
                <a:latin typeface="Source Sans Pro" panose="020B0503030403020204" pitchFamily="34" charset="0"/>
              </a:rPr>
              <a:t>significant threat to operations or reputations that can have negative consequences if not handled properly. </a:t>
            </a:r>
            <a:endParaRPr lang="en-GB" dirty="0" smtClean="0">
              <a:solidFill>
                <a:srgbClr val="595959"/>
              </a:solidFill>
              <a:latin typeface="Source Sans Pro" panose="020B0503030403020204" pitchFamily="34" charset="0"/>
            </a:endParaRPr>
          </a:p>
          <a:p>
            <a:r>
              <a:rPr lang="en-GB" dirty="0" smtClean="0">
                <a:solidFill>
                  <a:srgbClr val="595959"/>
                </a:solidFill>
                <a:latin typeface="Source Sans Pro" panose="020B0503030403020204" pitchFamily="34" charset="0"/>
              </a:rPr>
              <a:t>threat </a:t>
            </a:r>
            <a:r>
              <a:rPr lang="en-GB" dirty="0">
                <a:solidFill>
                  <a:srgbClr val="595959"/>
                </a:solidFill>
                <a:latin typeface="Source Sans Pro" panose="020B0503030403020204" pitchFamily="34" charset="0"/>
              </a:rPr>
              <a:t>is the potential damage a crisis can inflict on an organization, its stakeholders, and an industry. </a:t>
            </a:r>
            <a:endParaRPr lang="en-GB" dirty="0" smtClean="0">
              <a:solidFill>
                <a:srgbClr val="595959"/>
              </a:solidFill>
              <a:latin typeface="Source Sans Pro" panose="020B0503030403020204" pitchFamily="34" charset="0"/>
            </a:endParaRPr>
          </a:p>
          <a:p>
            <a:r>
              <a:rPr lang="en-GB" dirty="0" smtClean="0">
                <a:solidFill>
                  <a:srgbClr val="595959"/>
                </a:solidFill>
                <a:latin typeface="Source Sans Pro" panose="020B0503030403020204" pitchFamily="34" charset="0"/>
              </a:rPr>
              <a:t>A </a:t>
            </a:r>
            <a:r>
              <a:rPr lang="en-GB" dirty="0">
                <a:solidFill>
                  <a:srgbClr val="595959"/>
                </a:solidFill>
                <a:latin typeface="Source Sans Pro" panose="020B0503030403020204" pitchFamily="34" charset="0"/>
              </a:rPr>
              <a:t>crisis can create three related threats</a:t>
            </a:r>
            <a:r>
              <a:rPr lang="en-GB" dirty="0" smtClean="0">
                <a:solidFill>
                  <a:srgbClr val="595959"/>
                </a:solidFill>
                <a:latin typeface="Source Sans Pro" panose="020B0503030403020204" pitchFamily="34" charset="0"/>
              </a:rPr>
              <a:t>:</a:t>
            </a:r>
          </a:p>
          <a:p>
            <a:r>
              <a:rPr lang="en-GB" dirty="0" smtClean="0">
                <a:solidFill>
                  <a:srgbClr val="595959"/>
                </a:solidFill>
                <a:latin typeface="Source Sans Pro" panose="020B0503030403020204" pitchFamily="34" charset="0"/>
              </a:rPr>
              <a:t> </a:t>
            </a:r>
            <a:r>
              <a:rPr lang="en-GB" dirty="0">
                <a:solidFill>
                  <a:srgbClr val="595959"/>
                </a:solidFill>
                <a:latin typeface="Source Sans Pro" panose="020B0503030403020204" pitchFamily="34" charset="0"/>
              </a:rPr>
              <a:t>(1) public </a:t>
            </a:r>
            <a:r>
              <a:rPr lang="en-GB" dirty="0" smtClean="0">
                <a:solidFill>
                  <a:srgbClr val="595959"/>
                </a:solidFill>
                <a:latin typeface="Source Sans Pro" panose="020B0503030403020204" pitchFamily="34" charset="0"/>
              </a:rPr>
              <a:t>safety</a:t>
            </a:r>
          </a:p>
          <a:p>
            <a:r>
              <a:rPr lang="en-GB" dirty="0" smtClean="0">
                <a:solidFill>
                  <a:srgbClr val="595959"/>
                </a:solidFill>
                <a:latin typeface="Source Sans Pro" panose="020B0503030403020204" pitchFamily="34" charset="0"/>
              </a:rPr>
              <a:t> </a:t>
            </a:r>
            <a:r>
              <a:rPr lang="en-GB" dirty="0">
                <a:solidFill>
                  <a:srgbClr val="595959"/>
                </a:solidFill>
                <a:latin typeface="Source Sans Pro" panose="020B0503030403020204" pitchFamily="34" charset="0"/>
              </a:rPr>
              <a:t>(2) financial </a:t>
            </a:r>
            <a:r>
              <a:rPr lang="en-GB" dirty="0" smtClean="0">
                <a:solidFill>
                  <a:srgbClr val="595959"/>
                </a:solidFill>
                <a:latin typeface="Source Sans Pro" panose="020B0503030403020204" pitchFamily="34" charset="0"/>
              </a:rPr>
              <a:t>loss</a:t>
            </a:r>
            <a:endParaRPr lang="en-GB" dirty="0">
              <a:solidFill>
                <a:srgbClr val="595959"/>
              </a:solidFill>
              <a:latin typeface="Source Sans Pro" panose="020B0503030403020204" pitchFamily="34" charset="0"/>
            </a:endParaRPr>
          </a:p>
          <a:p>
            <a:r>
              <a:rPr lang="en-GB" dirty="0" smtClean="0">
                <a:solidFill>
                  <a:srgbClr val="595959"/>
                </a:solidFill>
                <a:latin typeface="Source Sans Pro" panose="020B0503030403020204" pitchFamily="34" charset="0"/>
              </a:rPr>
              <a:t> </a:t>
            </a:r>
            <a:r>
              <a:rPr lang="en-GB" dirty="0">
                <a:solidFill>
                  <a:srgbClr val="595959"/>
                </a:solidFill>
                <a:latin typeface="Source Sans Pro" panose="020B0503030403020204" pitchFamily="34" charset="0"/>
              </a:rPr>
              <a:t>(3) reputation </a:t>
            </a:r>
            <a:r>
              <a:rPr lang="en-GB" dirty="0" smtClean="0">
                <a:solidFill>
                  <a:srgbClr val="595959"/>
                </a:solidFill>
                <a:latin typeface="Source Sans Pro" panose="020B0503030403020204" pitchFamily="34" charset="0"/>
              </a:rPr>
              <a:t>loss</a:t>
            </a:r>
            <a:endParaRPr lang="en-GB" dirty="0"/>
          </a:p>
        </p:txBody>
      </p:sp>
    </p:spTree>
    <p:extLst>
      <p:ext uri="{BB962C8B-B14F-4D97-AF65-F5344CB8AC3E}">
        <p14:creationId xmlns:p14="http://schemas.microsoft.com/office/powerpoint/2010/main" val="30410048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Impacts of crisis</a:t>
            </a:r>
            <a:endParaRPr lang="en-GB" dirty="0"/>
          </a:p>
        </p:txBody>
      </p:sp>
      <p:sp>
        <p:nvSpPr>
          <p:cNvPr id="3" name="Content Placeholder 2"/>
          <p:cNvSpPr>
            <a:spLocks noGrp="1"/>
          </p:cNvSpPr>
          <p:nvPr>
            <p:ph sz="quarter" idx="13"/>
          </p:nvPr>
        </p:nvSpPr>
        <p:spPr/>
        <p:txBody>
          <a:bodyPr>
            <a:noAutofit/>
          </a:bodyPr>
          <a:lstStyle/>
          <a:p>
            <a:pPr lvl="0">
              <a:buClr>
                <a:srgbClr val="B80E0F"/>
              </a:buClr>
            </a:pPr>
            <a:r>
              <a:rPr lang="en-GB" dirty="0" smtClean="0">
                <a:solidFill>
                  <a:srgbClr val="595959"/>
                </a:solidFill>
                <a:latin typeface="Source Sans Pro" panose="020B0503030403020204" pitchFamily="34" charset="0"/>
              </a:rPr>
              <a:t>Harm</a:t>
            </a:r>
          </a:p>
          <a:p>
            <a:pPr lvl="0">
              <a:buClr>
                <a:srgbClr val="B80E0F"/>
              </a:buClr>
            </a:pPr>
            <a:r>
              <a:rPr lang="en-GB" dirty="0" smtClean="0">
                <a:solidFill>
                  <a:srgbClr val="595959"/>
                </a:solidFill>
                <a:latin typeface="Source Sans Pro" panose="020B0503030403020204" pitchFamily="34" charset="0"/>
              </a:rPr>
              <a:t>injuries </a:t>
            </a:r>
          </a:p>
          <a:p>
            <a:pPr lvl="0">
              <a:buClr>
                <a:srgbClr val="B80E0F"/>
              </a:buClr>
            </a:pPr>
            <a:r>
              <a:rPr lang="en-GB" dirty="0" smtClean="0">
                <a:solidFill>
                  <a:srgbClr val="595959"/>
                </a:solidFill>
                <a:latin typeface="Source Sans Pro" panose="020B0503030403020204" pitchFamily="34" charset="0"/>
              </a:rPr>
              <a:t> </a:t>
            </a:r>
            <a:r>
              <a:rPr lang="en-GB" dirty="0">
                <a:solidFill>
                  <a:srgbClr val="595959"/>
                </a:solidFill>
                <a:latin typeface="Source Sans Pro" panose="020B0503030403020204" pitchFamily="34" charset="0"/>
              </a:rPr>
              <a:t>loss of </a:t>
            </a:r>
            <a:r>
              <a:rPr lang="en-GB" dirty="0" smtClean="0">
                <a:solidFill>
                  <a:srgbClr val="595959"/>
                </a:solidFill>
                <a:latin typeface="Source Sans Pro" panose="020B0503030403020204" pitchFamily="34" charset="0"/>
              </a:rPr>
              <a:t>lives</a:t>
            </a:r>
            <a:endParaRPr lang="en-GB" dirty="0">
              <a:solidFill>
                <a:srgbClr val="595959"/>
              </a:solidFill>
              <a:latin typeface="Source Sans Pro" panose="020B0503030403020204" pitchFamily="34" charset="0"/>
            </a:endParaRPr>
          </a:p>
          <a:p>
            <a:pPr lvl="0">
              <a:buClr>
                <a:srgbClr val="B80E0F"/>
              </a:buClr>
            </a:pPr>
            <a:r>
              <a:rPr lang="en-GB" dirty="0" smtClean="0">
                <a:solidFill>
                  <a:srgbClr val="595959"/>
                </a:solidFill>
                <a:latin typeface="Source Sans Pro" panose="020B0503030403020204" pitchFamily="34" charset="0"/>
              </a:rPr>
              <a:t> </a:t>
            </a:r>
            <a:r>
              <a:rPr lang="en-GB" dirty="0">
                <a:solidFill>
                  <a:srgbClr val="595959"/>
                </a:solidFill>
                <a:latin typeface="Source Sans Pro" panose="020B0503030403020204" pitchFamily="34" charset="0"/>
              </a:rPr>
              <a:t>financial loss </a:t>
            </a:r>
          </a:p>
          <a:p>
            <a:pPr lvl="0">
              <a:buClr>
                <a:srgbClr val="B80E0F"/>
              </a:buClr>
            </a:pPr>
            <a:r>
              <a:rPr lang="en-GB" dirty="0" smtClean="0">
                <a:solidFill>
                  <a:srgbClr val="595959"/>
                </a:solidFill>
                <a:latin typeface="Source Sans Pro" panose="020B0503030403020204" pitchFamily="34" charset="0"/>
              </a:rPr>
              <a:t>disrupting operations</a:t>
            </a:r>
          </a:p>
          <a:p>
            <a:pPr lvl="0">
              <a:buClr>
                <a:srgbClr val="B80E0F"/>
              </a:buClr>
            </a:pPr>
            <a:r>
              <a:rPr lang="en-GB" dirty="0" smtClean="0">
                <a:solidFill>
                  <a:srgbClr val="595959"/>
                </a:solidFill>
                <a:latin typeface="Source Sans Pro" panose="020B0503030403020204" pitchFamily="34" charset="0"/>
              </a:rPr>
              <a:t> </a:t>
            </a:r>
            <a:r>
              <a:rPr lang="en-GB" dirty="0">
                <a:solidFill>
                  <a:srgbClr val="595959"/>
                </a:solidFill>
                <a:latin typeface="Source Sans Pro" panose="020B0503030403020204" pitchFamily="34" charset="0"/>
              </a:rPr>
              <a:t>creating a loss of market share/purchase </a:t>
            </a:r>
            <a:r>
              <a:rPr lang="en-GB" dirty="0" smtClean="0">
                <a:solidFill>
                  <a:srgbClr val="595959"/>
                </a:solidFill>
                <a:latin typeface="Source Sans Pro" panose="020B0503030403020204" pitchFamily="34" charset="0"/>
              </a:rPr>
              <a:t>intentions</a:t>
            </a:r>
            <a:endParaRPr lang="en-GB" dirty="0">
              <a:solidFill>
                <a:srgbClr val="595959"/>
              </a:solidFill>
              <a:latin typeface="Source Sans Pro" panose="020B0503030403020204" pitchFamily="34" charset="0"/>
            </a:endParaRPr>
          </a:p>
          <a:p>
            <a:pPr lvl="0">
              <a:buClr>
                <a:srgbClr val="B80E0F"/>
              </a:buClr>
            </a:pPr>
            <a:r>
              <a:rPr lang="en-GB" dirty="0" smtClean="0">
                <a:solidFill>
                  <a:srgbClr val="595959"/>
                </a:solidFill>
                <a:latin typeface="Source Sans Pro" panose="020B0503030403020204" pitchFamily="34" charset="0"/>
              </a:rPr>
              <a:t> </a:t>
            </a:r>
            <a:r>
              <a:rPr lang="en-GB" dirty="0">
                <a:solidFill>
                  <a:srgbClr val="595959"/>
                </a:solidFill>
                <a:latin typeface="Source Sans Pro" panose="020B0503030403020204" pitchFamily="34" charset="0"/>
              </a:rPr>
              <a:t>lawsuits related to the </a:t>
            </a:r>
            <a:r>
              <a:rPr lang="en-GB" dirty="0" smtClean="0">
                <a:solidFill>
                  <a:srgbClr val="595959"/>
                </a:solidFill>
                <a:latin typeface="Source Sans Pro" panose="020B0503030403020204" pitchFamily="34" charset="0"/>
              </a:rPr>
              <a:t>crisis</a:t>
            </a:r>
            <a:endParaRPr lang="en-GB" dirty="0"/>
          </a:p>
        </p:txBody>
      </p:sp>
    </p:spTree>
    <p:extLst>
      <p:ext uri="{BB962C8B-B14F-4D97-AF65-F5344CB8AC3E}">
        <p14:creationId xmlns:p14="http://schemas.microsoft.com/office/powerpoint/2010/main" val="278385591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Corporate Communications Bible</a:t>
            </a:r>
            <a:endParaRPr lang="en-GB" dirty="0"/>
          </a:p>
        </p:txBody>
      </p:sp>
      <p:sp>
        <p:nvSpPr>
          <p:cNvPr id="3" name="Content Placeholder 2"/>
          <p:cNvSpPr>
            <a:spLocks noGrp="1"/>
          </p:cNvSpPr>
          <p:nvPr>
            <p:ph sz="quarter" idx="13"/>
          </p:nvPr>
        </p:nvSpPr>
        <p:spPr>
          <a:xfrm>
            <a:off x="685800" y="2455817"/>
            <a:ext cx="10394707" cy="3474720"/>
          </a:xfrm>
        </p:spPr>
        <p:txBody>
          <a:bodyPr>
            <a:normAutofit/>
          </a:bodyPr>
          <a:lstStyle/>
          <a:p>
            <a:pPr lvl="0">
              <a:buClr>
                <a:srgbClr val="B80E0F"/>
              </a:buClr>
            </a:pPr>
            <a:r>
              <a:rPr lang="en-GB" dirty="0" smtClean="0">
                <a:solidFill>
                  <a:srgbClr val="595959"/>
                </a:solidFill>
                <a:latin typeface="Source Sans Pro" panose="020B0503030403020204" pitchFamily="34" charset="0"/>
              </a:rPr>
              <a:t>“all </a:t>
            </a:r>
            <a:r>
              <a:rPr lang="en-GB" dirty="0">
                <a:solidFill>
                  <a:srgbClr val="595959"/>
                </a:solidFill>
                <a:latin typeface="Source Sans Pro" panose="020B0503030403020204" pitchFamily="34" charset="0"/>
              </a:rPr>
              <a:t>crises threaten to tarnish an organization’s reputation. A crisis reflects poorly on an organization and will damage a reputation to some degree. Moreover, experts now recognize the existence of reputation-based crises </a:t>
            </a:r>
            <a:r>
              <a:rPr lang="en-GB" dirty="0" smtClean="0">
                <a:solidFill>
                  <a:srgbClr val="595959"/>
                </a:solidFill>
                <a:latin typeface="Source Sans Pro" panose="020B0503030403020204" pitchFamily="34" charset="0"/>
              </a:rPr>
              <a:t>(</a:t>
            </a:r>
            <a:r>
              <a:rPr lang="en-GB" dirty="0" err="1" smtClean="0">
                <a:solidFill>
                  <a:srgbClr val="595959"/>
                </a:solidFill>
                <a:latin typeface="Source Sans Pro" panose="020B0503030403020204" pitchFamily="34" charset="0"/>
              </a:rPr>
              <a:t>Sohn</a:t>
            </a:r>
            <a:r>
              <a:rPr lang="en-GB" dirty="0" smtClean="0">
                <a:solidFill>
                  <a:srgbClr val="595959"/>
                </a:solidFill>
                <a:latin typeface="Source Sans Pro" panose="020B0503030403020204" pitchFamily="34" charset="0"/>
              </a:rPr>
              <a:t> </a:t>
            </a:r>
            <a:r>
              <a:rPr lang="en-GB" dirty="0">
                <a:solidFill>
                  <a:srgbClr val="595959"/>
                </a:solidFill>
                <a:latin typeface="Source Sans Pro" panose="020B0503030403020204" pitchFamily="34" charset="0"/>
              </a:rPr>
              <a:t>&amp; </a:t>
            </a:r>
            <a:r>
              <a:rPr lang="en-GB" dirty="0" err="1">
                <a:solidFill>
                  <a:srgbClr val="595959"/>
                </a:solidFill>
                <a:latin typeface="Source Sans Pro" panose="020B0503030403020204" pitchFamily="34" charset="0"/>
              </a:rPr>
              <a:t>Lariscy</a:t>
            </a:r>
            <a:r>
              <a:rPr lang="en-GB" dirty="0">
                <a:solidFill>
                  <a:srgbClr val="595959"/>
                </a:solidFill>
                <a:latin typeface="Source Sans Pro" panose="020B0503030403020204" pitchFamily="34" charset="0"/>
              </a:rPr>
              <a:t>, 2014). </a:t>
            </a:r>
            <a:endParaRPr lang="en-GB" dirty="0">
              <a:solidFill>
                <a:srgbClr val="595959"/>
              </a:solidFill>
              <a:latin typeface="Source Sans Pro" panose="020B0503030403020204" pitchFamily="34" charset="0"/>
            </a:endParaRPr>
          </a:p>
          <a:p>
            <a:pPr lvl="0">
              <a:buClr>
                <a:srgbClr val="B80E0F"/>
              </a:buClr>
            </a:pPr>
            <a:r>
              <a:rPr lang="en-GB" dirty="0" smtClean="0">
                <a:solidFill>
                  <a:srgbClr val="595959"/>
                </a:solidFill>
                <a:latin typeface="Source Sans Pro" panose="020B0503030403020204" pitchFamily="34" charset="0"/>
              </a:rPr>
              <a:t>Injuries </a:t>
            </a:r>
            <a:r>
              <a:rPr lang="en-GB" dirty="0">
                <a:solidFill>
                  <a:srgbClr val="595959"/>
                </a:solidFill>
                <a:latin typeface="Source Sans Pro" panose="020B0503030403020204" pitchFamily="34" charset="0"/>
              </a:rPr>
              <a:t>or deaths will result in financial and reputation loss </a:t>
            </a:r>
            <a:endParaRPr lang="en-GB" dirty="0">
              <a:solidFill>
                <a:srgbClr val="595959"/>
              </a:solidFill>
              <a:latin typeface="Source Sans Pro" panose="020B0503030403020204" pitchFamily="34" charset="0"/>
            </a:endParaRPr>
          </a:p>
          <a:p>
            <a:pPr lvl="0">
              <a:buClr>
                <a:srgbClr val="B80E0F"/>
              </a:buClr>
            </a:pPr>
            <a:r>
              <a:rPr lang="en-GB" dirty="0" smtClean="0">
                <a:solidFill>
                  <a:srgbClr val="595959"/>
                </a:solidFill>
                <a:latin typeface="Source Sans Pro" panose="020B0503030403020204" pitchFamily="34" charset="0"/>
              </a:rPr>
              <a:t>reputations </a:t>
            </a:r>
            <a:r>
              <a:rPr lang="en-GB" dirty="0">
                <a:solidFill>
                  <a:srgbClr val="595959"/>
                </a:solidFill>
                <a:latin typeface="Source Sans Pro" panose="020B0503030403020204" pitchFamily="34" charset="0"/>
              </a:rPr>
              <a:t>have a financial impact on </a:t>
            </a:r>
            <a:r>
              <a:rPr lang="en-GB" dirty="0" smtClean="0">
                <a:solidFill>
                  <a:srgbClr val="595959"/>
                </a:solidFill>
                <a:latin typeface="Source Sans Pro" panose="020B0503030403020204" pitchFamily="34" charset="0"/>
              </a:rPr>
              <a:t>organization</a:t>
            </a:r>
            <a:endParaRPr lang="en-GB" dirty="0" smtClean="0">
              <a:solidFill>
                <a:srgbClr val="595959"/>
              </a:solidFill>
              <a:latin typeface="Source Sans Pro" panose="020B0503030403020204" pitchFamily="34" charset="0"/>
            </a:endParaRPr>
          </a:p>
          <a:p>
            <a:pPr lvl="0">
              <a:buClr>
                <a:srgbClr val="B80E0F"/>
              </a:buClr>
            </a:pPr>
            <a:endParaRPr lang="en-GB" sz="1100" dirty="0">
              <a:solidFill>
                <a:srgbClr val="595959"/>
              </a:solidFill>
              <a:latin typeface="Source Sans Pro" panose="020B0503030403020204" pitchFamily="34" charset="0"/>
            </a:endParaRPr>
          </a:p>
          <a:p>
            <a:pPr lvl="0">
              <a:buClr>
                <a:srgbClr val="B80E0F"/>
              </a:buClr>
            </a:pPr>
            <a:endParaRPr lang="en-GB" dirty="0">
              <a:solidFill>
                <a:prstClr val="black"/>
              </a:solidFill>
            </a:endParaRPr>
          </a:p>
          <a:p>
            <a:endParaRPr lang="en-GB" dirty="0"/>
          </a:p>
        </p:txBody>
      </p:sp>
    </p:spTree>
    <p:extLst>
      <p:ext uri="{BB962C8B-B14F-4D97-AF65-F5344CB8AC3E}">
        <p14:creationId xmlns:p14="http://schemas.microsoft.com/office/powerpoint/2010/main" val="159170217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Crisis </a:t>
            </a:r>
            <a:r>
              <a:rPr lang="en-GB" dirty="0" smtClean="0"/>
              <a:t>management Models</a:t>
            </a:r>
            <a:endParaRPr lang="en-GB" dirty="0"/>
          </a:p>
        </p:txBody>
      </p:sp>
      <p:sp>
        <p:nvSpPr>
          <p:cNvPr id="3" name="Content Placeholder 2"/>
          <p:cNvSpPr>
            <a:spLocks noGrp="1"/>
          </p:cNvSpPr>
          <p:nvPr>
            <p:ph sz="quarter" idx="13"/>
          </p:nvPr>
        </p:nvSpPr>
        <p:spPr/>
        <p:txBody>
          <a:bodyPr/>
          <a:lstStyle/>
          <a:p>
            <a:r>
              <a:rPr lang="en-GB" dirty="0">
                <a:solidFill>
                  <a:srgbClr val="595959"/>
                </a:solidFill>
                <a:latin typeface="Source Sans Pro" panose="020B0503030403020204" pitchFamily="34" charset="0"/>
              </a:rPr>
              <a:t>handles </a:t>
            </a:r>
            <a:r>
              <a:rPr lang="en-GB" dirty="0" smtClean="0">
                <a:solidFill>
                  <a:srgbClr val="595959"/>
                </a:solidFill>
                <a:latin typeface="Source Sans Pro" panose="020B0503030403020204" pitchFamily="34" charset="0"/>
              </a:rPr>
              <a:t>threats </a:t>
            </a:r>
            <a:r>
              <a:rPr lang="en-GB" dirty="0" smtClean="0">
                <a:solidFill>
                  <a:srgbClr val="595959"/>
                </a:solidFill>
                <a:latin typeface="Source Sans Pro" panose="020B0503030403020204" pitchFamily="34" charset="0"/>
              </a:rPr>
              <a:t>sequentially</a:t>
            </a:r>
          </a:p>
          <a:p>
            <a:r>
              <a:rPr lang="en-GB" dirty="0" smtClean="0">
                <a:solidFill>
                  <a:srgbClr val="595959"/>
                </a:solidFill>
                <a:latin typeface="Source Sans Pro" panose="020B0503030403020204" pitchFamily="34" charset="0"/>
              </a:rPr>
              <a:t> primary </a:t>
            </a:r>
            <a:r>
              <a:rPr lang="en-GB" dirty="0">
                <a:solidFill>
                  <a:srgbClr val="595959"/>
                </a:solidFill>
                <a:latin typeface="Source Sans Pro" panose="020B0503030403020204" pitchFamily="34" charset="0"/>
              </a:rPr>
              <a:t>concern </a:t>
            </a:r>
            <a:r>
              <a:rPr lang="en-GB" dirty="0" smtClean="0">
                <a:solidFill>
                  <a:srgbClr val="595959"/>
                </a:solidFill>
                <a:latin typeface="Source Sans Pro" panose="020B0503030403020204" pitchFamily="34" charset="0"/>
              </a:rPr>
              <a:t>- public </a:t>
            </a:r>
            <a:r>
              <a:rPr lang="en-GB" dirty="0" smtClean="0">
                <a:solidFill>
                  <a:srgbClr val="595959"/>
                </a:solidFill>
                <a:latin typeface="Source Sans Pro" panose="020B0503030403020204" pitchFamily="34" charset="0"/>
              </a:rPr>
              <a:t>safety</a:t>
            </a:r>
          </a:p>
          <a:p>
            <a:r>
              <a:rPr lang="en-GB" dirty="0" smtClean="0">
                <a:solidFill>
                  <a:srgbClr val="595959"/>
                </a:solidFill>
                <a:latin typeface="Source Sans Pro" panose="020B0503030403020204" pitchFamily="34" charset="0"/>
              </a:rPr>
              <a:t>Risk to reputation &amp; financial impacts</a:t>
            </a:r>
          </a:p>
          <a:p>
            <a:r>
              <a:rPr lang="en-GB" dirty="0" smtClean="0">
                <a:solidFill>
                  <a:srgbClr val="595959"/>
                </a:solidFill>
                <a:latin typeface="Source Sans Pro" panose="020B0503030403020204" pitchFamily="34" charset="0"/>
              </a:rPr>
              <a:t>crisis </a:t>
            </a:r>
            <a:r>
              <a:rPr lang="en-GB" dirty="0">
                <a:solidFill>
                  <a:srgbClr val="595959"/>
                </a:solidFill>
                <a:latin typeface="Source Sans Pro" panose="020B0503030403020204" pitchFamily="34" charset="0"/>
              </a:rPr>
              <a:t>management is designed to protect an organization and its stakeholders from threats and/or reduce the impact felt by threats.</a:t>
            </a:r>
            <a:endParaRPr lang="en-GB" dirty="0"/>
          </a:p>
        </p:txBody>
      </p:sp>
    </p:spTree>
    <p:extLst>
      <p:ext uri="{BB962C8B-B14F-4D97-AF65-F5344CB8AC3E}">
        <p14:creationId xmlns:p14="http://schemas.microsoft.com/office/powerpoint/2010/main" val="357828571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Crisis management framework</a:t>
            </a:r>
            <a:endParaRPr lang="en-GB" dirty="0"/>
          </a:p>
        </p:txBody>
      </p:sp>
      <p:sp>
        <p:nvSpPr>
          <p:cNvPr id="3" name="Content Placeholder 2"/>
          <p:cNvSpPr>
            <a:spLocks noGrp="1"/>
          </p:cNvSpPr>
          <p:nvPr>
            <p:ph sz="quarter" idx="13"/>
          </p:nvPr>
        </p:nvSpPr>
        <p:spPr/>
        <p:txBody>
          <a:bodyPr>
            <a:noAutofit/>
          </a:bodyPr>
          <a:lstStyle/>
          <a:p>
            <a:r>
              <a:rPr lang="en-GB" sz="4000" dirty="0" smtClean="0"/>
              <a:t>Readiness</a:t>
            </a:r>
          </a:p>
          <a:p>
            <a:r>
              <a:rPr lang="en-GB" sz="4000" dirty="0" smtClean="0"/>
              <a:t>Response</a:t>
            </a:r>
          </a:p>
          <a:p>
            <a:r>
              <a:rPr lang="en-GB" sz="4000" dirty="0" smtClean="0"/>
              <a:t>Reassurance</a:t>
            </a:r>
          </a:p>
          <a:p>
            <a:r>
              <a:rPr lang="en-GB" sz="4000" dirty="0" smtClean="0"/>
              <a:t>recovery</a:t>
            </a:r>
            <a:endParaRPr lang="en-GB" sz="4000" dirty="0"/>
          </a:p>
        </p:txBody>
      </p:sp>
    </p:spTree>
    <p:extLst>
      <p:ext uri="{BB962C8B-B14F-4D97-AF65-F5344CB8AC3E}">
        <p14:creationId xmlns:p14="http://schemas.microsoft.com/office/powerpoint/2010/main" val="132528324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Crisis cycle</a:t>
            </a:r>
            <a:endParaRPr lang="en-GB" dirty="0"/>
          </a:p>
        </p:txBody>
      </p:sp>
      <p:sp>
        <p:nvSpPr>
          <p:cNvPr id="3" name="Content Placeholder 2"/>
          <p:cNvSpPr>
            <a:spLocks noGrp="1"/>
          </p:cNvSpPr>
          <p:nvPr>
            <p:ph sz="quarter" idx="13"/>
          </p:nvPr>
        </p:nvSpPr>
        <p:spPr/>
        <p:txBody>
          <a:bodyPr>
            <a:noAutofit/>
          </a:bodyPr>
          <a:lstStyle/>
          <a:p>
            <a:r>
              <a:rPr lang="en-GB" sz="4000" dirty="0" smtClean="0">
                <a:solidFill>
                  <a:srgbClr val="595959"/>
                </a:solidFill>
                <a:latin typeface="Source Sans Pro" panose="020B0503030403020204" pitchFamily="34" charset="0"/>
              </a:rPr>
              <a:t>pre-crisis</a:t>
            </a:r>
            <a:endParaRPr lang="en-GB" sz="4000" dirty="0">
              <a:solidFill>
                <a:srgbClr val="595959"/>
              </a:solidFill>
              <a:latin typeface="Source Sans Pro" panose="020B0503030403020204" pitchFamily="34" charset="0"/>
            </a:endParaRPr>
          </a:p>
          <a:p>
            <a:r>
              <a:rPr lang="en-GB" sz="4000" dirty="0" smtClean="0">
                <a:solidFill>
                  <a:srgbClr val="595959"/>
                </a:solidFill>
                <a:latin typeface="Source Sans Pro" panose="020B0503030403020204" pitchFamily="34" charset="0"/>
              </a:rPr>
              <a:t>crisis </a:t>
            </a:r>
            <a:r>
              <a:rPr lang="en-GB" sz="4000" dirty="0" smtClean="0">
                <a:solidFill>
                  <a:srgbClr val="595959"/>
                </a:solidFill>
                <a:latin typeface="Source Sans Pro" panose="020B0503030403020204" pitchFamily="34" charset="0"/>
              </a:rPr>
              <a:t>response</a:t>
            </a:r>
            <a:endParaRPr lang="en-GB" sz="4000" dirty="0">
              <a:solidFill>
                <a:srgbClr val="595959"/>
              </a:solidFill>
              <a:latin typeface="Source Sans Pro" panose="020B0503030403020204" pitchFamily="34" charset="0"/>
            </a:endParaRPr>
          </a:p>
          <a:p>
            <a:r>
              <a:rPr lang="en-GB" sz="4000" dirty="0" smtClean="0">
                <a:solidFill>
                  <a:srgbClr val="595959"/>
                </a:solidFill>
                <a:latin typeface="Source Sans Pro" panose="020B0503030403020204" pitchFamily="34" charset="0"/>
              </a:rPr>
              <a:t> </a:t>
            </a:r>
            <a:r>
              <a:rPr lang="en-GB" sz="4000" dirty="0" smtClean="0">
                <a:solidFill>
                  <a:srgbClr val="595959"/>
                </a:solidFill>
                <a:latin typeface="Source Sans Pro" panose="020B0503030403020204" pitchFamily="34" charset="0"/>
              </a:rPr>
              <a:t>post-crisis</a:t>
            </a:r>
          </a:p>
          <a:p>
            <a:r>
              <a:rPr lang="en-GB" sz="4000" dirty="0" smtClean="0">
                <a:solidFill>
                  <a:srgbClr val="595959"/>
                </a:solidFill>
                <a:latin typeface="Source Sans Pro" panose="020B0503030403020204" pitchFamily="34" charset="0"/>
              </a:rPr>
              <a:t>review</a:t>
            </a:r>
            <a:endParaRPr lang="en-GB" sz="4000" dirty="0" smtClean="0">
              <a:solidFill>
                <a:srgbClr val="595959"/>
              </a:solidFill>
              <a:latin typeface="Source Sans Pro" panose="020B0503030403020204" pitchFamily="34" charset="0"/>
            </a:endParaRPr>
          </a:p>
          <a:p>
            <a:pPr marL="0" indent="0">
              <a:buNone/>
            </a:pPr>
            <a:endParaRPr lang="en-GB" sz="4000" dirty="0"/>
          </a:p>
        </p:txBody>
      </p:sp>
    </p:spTree>
    <p:extLst>
      <p:ext uri="{BB962C8B-B14F-4D97-AF65-F5344CB8AC3E}">
        <p14:creationId xmlns:p14="http://schemas.microsoft.com/office/powerpoint/2010/main" val="60708211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media</a:t>
            </a:r>
            <a:endParaRPr lang="en-GB" dirty="0"/>
          </a:p>
        </p:txBody>
      </p:sp>
      <p:sp>
        <p:nvSpPr>
          <p:cNvPr id="3" name="Content Placeholder 2"/>
          <p:cNvSpPr>
            <a:spLocks noGrp="1"/>
          </p:cNvSpPr>
          <p:nvPr>
            <p:ph sz="quarter" idx="13"/>
          </p:nvPr>
        </p:nvSpPr>
        <p:spPr/>
        <p:txBody>
          <a:bodyPr/>
          <a:lstStyle/>
          <a:p>
            <a:r>
              <a:rPr lang="en-GB" dirty="0" smtClean="0"/>
              <a:t>News stories</a:t>
            </a:r>
          </a:p>
          <a:p>
            <a:r>
              <a:rPr lang="en-GB" dirty="0" smtClean="0"/>
              <a:t>Escalation</a:t>
            </a:r>
          </a:p>
          <a:p>
            <a:r>
              <a:rPr lang="en-GB" dirty="0" smtClean="0"/>
              <a:t>Impact</a:t>
            </a:r>
          </a:p>
          <a:p>
            <a:r>
              <a:rPr lang="en-GB" dirty="0" smtClean="0"/>
              <a:t>Influences</a:t>
            </a:r>
          </a:p>
          <a:p>
            <a:r>
              <a:rPr lang="en-GB" dirty="0" smtClean="0"/>
              <a:t>Reaction</a:t>
            </a:r>
          </a:p>
          <a:p>
            <a:r>
              <a:rPr lang="en-GB" dirty="0">
                <a:solidFill>
                  <a:srgbClr val="595959"/>
                </a:solidFill>
                <a:latin typeface="Source Sans Pro" panose="020B0503030403020204" pitchFamily="34" charset="0"/>
              </a:rPr>
              <a:t> A </a:t>
            </a:r>
            <a:r>
              <a:rPr lang="en-GB" dirty="0" err="1">
                <a:solidFill>
                  <a:srgbClr val="595959"/>
                </a:solidFill>
                <a:latin typeface="Source Sans Pro" panose="020B0503030403020204" pitchFamily="34" charset="0"/>
              </a:rPr>
              <a:t>paracrisis</a:t>
            </a:r>
            <a:r>
              <a:rPr lang="en-GB" dirty="0">
                <a:solidFill>
                  <a:srgbClr val="595959"/>
                </a:solidFill>
                <a:latin typeface="Source Sans Pro" panose="020B0503030403020204" pitchFamily="34" charset="0"/>
              </a:rPr>
              <a:t> is a situation where managers must address a crisis risk in full view of its stakeholders (Coombs &amp; Holladay, 2012)</a:t>
            </a:r>
            <a:endParaRPr lang="en-GB" dirty="0"/>
          </a:p>
        </p:txBody>
      </p:sp>
    </p:spTree>
    <p:extLst>
      <p:ext uri="{BB962C8B-B14F-4D97-AF65-F5344CB8AC3E}">
        <p14:creationId xmlns:p14="http://schemas.microsoft.com/office/powerpoint/2010/main" val="349517674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5794" y="174172"/>
            <a:ext cx="11408229" cy="1663594"/>
          </a:xfrm>
        </p:spPr>
        <p:txBody>
          <a:bodyPr/>
          <a:lstStyle/>
          <a:p>
            <a:r>
              <a:rPr lang="en-GB" dirty="0" smtClean="0"/>
              <a:t>Social media </a:t>
            </a:r>
            <a:r>
              <a:rPr lang="en-GB" dirty="0" smtClean="0"/>
              <a:t>crisis communications</a:t>
            </a:r>
            <a:endParaRPr lang="en-GB" dirty="0"/>
          </a:p>
        </p:txBody>
      </p:sp>
      <p:sp>
        <p:nvSpPr>
          <p:cNvPr id="3" name="Content Placeholder 2"/>
          <p:cNvSpPr>
            <a:spLocks noGrp="1"/>
          </p:cNvSpPr>
          <p:nvPr>
            <p:ph sz="quarter" idx="13"/>
          </p:nvPr>
        </p:nvSpPr>
        <p:spPr>
          <a:xfrm>
            <a:off x="685800" y="1724297"/>
            <a:ext cx="10394707" cy="3927565"/>
          </a:xfrm>
        </p:spPr>
        <p:txBody>
          <a:bodyPr>
            <a:normAutofit fontScale="70000" lnSpcReduction="20000"/>
          </a:bodyPr>
          <a:lstStyle/>
          <a:p>
            <a:endParaRPr lang="en-GB" dirty="0" smtClean="0"/>
          </a:p>
          <a:p>
            <a:r>
              <a:rPr lang="en-GB" sz="3200" dirty="0">
                <a:solidFill>
                  <a:srgbClr val="595959"/>
                </a:solidFill>
                <a:latin typeface="Source Sans Pro" panose="020B0503030403020204" pitchFamily="34" charset="0"/>
              </a:rPr>
              <a:t>Social media represents a variety </a:t>
            </a:r>
            <a:r>
              <a:rPr lang="en-GB" sz="3200" dirty="0" smtClean="0">
                <a:solidFill>
                  <a:srgbClr val="595959"/>
                </a:solidFill>
                <a:latin typeface="Source Sans Pro" panose="020B0503030403020204" pitchFamily="34" charset="0"/>
              </a:rPr>
              <a:t>of </a:t>
            </a:r>
            <a:r>
              <a:rPr lang="en-GB" sz="3200" dirty="0">
                <a:solidFill>
                  <a:srgbClr val="595959"/>
                </a:solidFill>
                <a:latin typeface="Source Sans Pro" panose="020B0503030403020204" pitchFamily="34" charset="0"/>
              </a:rPr>
              <a:t>Internet channels that allow stakeholders to create content (Coombs &amp; Holladay, 2012) </a:t>
            </a:r>
            <a:endParaRPr lang="en-GB" sz="3200" dirty="0" smtClean="0">
              <a:solidFill>
                <a:srgbClr val="595959"/>
              </a:solidFill>
              <a:latin typeface="Source Sans Pro" panose="020B0503030403020204" pitchFamily="34" charset="0"/>
            </a:endParaRPr>
          </a:p>
          <a:p>
            <a:endParaRPr lang="en-GB" sz="3200" dirty="0" smtClean="0">
              <a:solidFill>
                <a:srgbClr val="595959"/>
              </a:solidFill>
              <a:latin typeface="Source Sans Pro" panose="020B0503030403020204" pitchFamily="34" charset="0"/>
            </a:endParaRPr>
          </a:p>
          <a:p>
            <a:r>
              <a:rPr lang="en-GB" sz="3200" dirty="0" smtClean="0"/>
              <a:t>Crisis that was amplified by social media</a:t>
            </a:r>
          </a:p>
          <a:p>
            <a:r>
              <a:rPr lang="en-GB" sz="3200" dirty="0" smtClean="0"/>
              <a:t>Create fear</a:t>
            </a:r>
          </a:p>
          <a:p>
            <a:r>
              <a:rPr lang="en-GB" sz="3200" dirty="0" smtClean="0"/>
              <a:t>Panic buying</a:t>
            </a:r>
          </a:p>
          <a:p>
            <a:r>
              <a:rPr lang="en-GB" sz="3200" dirty="0" smtClean="0"/>
              <a:t>Reaction</a:t>
            </a:r>
          </a:p>
          <a:p>
            <a:r>
              <a:rPr lang="en-GB" sz="3200" dirty="0" smtClean="0"/>
              <a:t>trending</a:t>
            </a:r>
            <a:endParaRPr lang="en-GB" sz="3200" dirty="0"/>
          </a:p>
        </p:txBody>
      </p:sp>
    </p:spTree>
    <p:extLst>
      <p:ext uri="{BB962C8B-B14F-4D97-AF65-F5344CB8AC3E}">
        <p14:creationId xmlns:p14="http://schemas.microsoft.com/office/powerpoint/2010/main" val="29698622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PARACrisis</a:t>
            </a:r>
            <a:endParaRPr lang="en-GB" dirty="0"/>
          </a:p>
        </p:txBody>
      </p:sp>
      <p:sp>
        <p:nvSpPr>
          <p:cNvPr id="3" name="Content Placeholder 2"/>
          <p:cNvSpPr>
            <a:spLocks noGrp="1"/>
          </p:cNvSpPr>
          <p:nvPr>
            <p:ph sz="quarter" idx="13"/>
          </p:nvPr>
        </p:nvSpPr>
        <p:spPr>
          <a:xfrm>
            <a:off x="182880" y="2063396"/>
            <a:ext cx="10897627" cy="3311189"/>
          </a:xfrm>
        </p:spPr>
        <p:txBody>
          <a:bodyPr>
            <a:normAutofit/>
          </a:bodyPr>
          <a:lstStyle/>
          <a:p>
            <a:r>
              <a:rPr lang="en-GB" sz="2400" dirty="0" smtClean="0">
                <a:solidFill>
                  <a:srgbClr val="595959"/>
                </a:solidFill>
                <a:latin typeface="Source Sans Pro" panose="020B0503030403020204" pitchFamily="34" charset="0"/>
              </a:rPr>
              <a:t>pre-crisis </a:t>
            </a:r>
            <a:r>
              <a:rPr lang="en-GB" sz="2400" dirty="0">
                <a:solidFill>
                  <a:srgbClr val="595959"/>
                </a:solidFill>
                <a:latin typeface="Source Sans Pro" panose="020B0503030403020204" pitchFamily="34" charset="0"/>
              </a:rPr>
              <a:t>phase moves from private to public </a:t>
            </a:r>
            <a:r>
              <a:rPr lang="en-GB" sz="2400" dirty="0" smtClean="0">
                <a:solidFill>
                  <a:srgbClr val="595959"/>
                </a:solidFill>
                <a:latin typeface="Source Sans Pro" panose="020B0503030403020204" pitchFamily="34" charset="0"/>
              </a:rPr>
              <a:t>view</a:t>
            </a:r>
          </a:p>
          <a:p>
            <a:r>
              <a:rPr lang="en-GB" sz="2400" dirty="0" smtClean="0">
                <a:solidFill>
                  <a:srgbClr val="595959"/>
                </a:solidFill>
                <a:latin typeface="Source Sans Pro" panose="020B0503030403020204" pitchFamily="34" charset="0"/>
              </a:rPr>
              <a:t>If </a:t>
            </a:r>
            <a:r>
              <a:rPr lang="en-GB" sz="2400" dirty="0">
                <a:solidFill>
                  <a:srgbClr val="595959"/>
                </a:solidFill>
                <a:latin typeface="Source Sans Pro" panose="020B0503030403020204" pitchFamily="34" charset="0"/>
              </a:rPr>
              <a:t>a </a:t>
            </a:r>
            <a:r>
              <a:rPr lang="en-GB" sz="2400" dirty="0" err="1">
                <a:solidFill>
                  <a:srgbClr val="595959"/>
                </a:solidFill>
                <a:latin typeface="Source Sans Pro" panose="020B0503030403020204" pitchFamily="34" charset="0"/>
              </a:rPr>
              <a:t>paracrisis</a:t>
            </a:r>
            <a:r>
              <a:rPr lang="en-GB" sz="2400" dirty="0">
                <a:solidFill>
                  <a:srgbClr val="595959"/>
                </a:solidFill>
                <a:latin typeface="Source Sans Pro" panose="020B0503030403020204" pitchFamily="34" charset="0"/>
              </a:rPr>
              <a:t> is </a:t>
            </a:r>
            <a:r>
              <a:rPr lang="en-GB" sz="2400" dirty="0" smtClean="0">
                <a:solidFill>
                  <a:srgbClr val="595959"/>
                </a:solidFill>
                <a:latin typeface="Source Sans Pro" panose="020B0503030403020204" pitchFamily="34" charset="0"/>
              </a:rPr>
              <a:t>mishandled—ineffective </a:t>
            </a:r>
            <a:r>
              <a:rPr lang="en-GB" sz="2400" dirty="0">
                <a:solidFill>
                  <a:srgbClr val="595959"/>
                </a:solidFill>
                <a:latin typeface="Source Sans Pro" panose="020B0503030403020204" pitchFamily="34" charset="0"/>
              </a:rPr>
              <a:t>crisis </a:t>
            </a:r>
            <a:r>
              <a:rPr lang="en-GB" sz="2400" dirty="0" smtClean="0">
                <a:solidFill>
                  <a:srgbClr val="595959"/>
                </a:solidFill>
                <a:latin typeface="Source Sans Pro" panose="020B0503030403020204" pitchFamily="34" charset="0"/>
              </a:rPr>
              <a:t>communication—escalate </a:t>
            </a:r>
            <a:r>
              <a:rPr lang="en-GB" sz="2400" dirty="0">
                <a:solidFill>
                  <a:srgbClr val="595959"/>
                </a:solidFill>
                <a:latin typeface="Source Sans Pro" panose="020B0503030403020204" pitchFamily="34" charset="0"/>
              </a:rPr>
              <a:t>into a </a:t>
            </a:r>
            <a:r>
              <a:rPr lang="en-GB" sz="2400" dirty="0" smtClean="0">
                <a:solidFill>
                  <a:srgbClr val="595959"/>
                </a:solidFill>
                <a:latin typeface="Source Sans Pro" panose="020B0503030403020204" pitchFamily="34" charset="0"/>
              </a:rPr>
              <a:t>crisis</a:t>
            </a:r>
          </a:p>
          <a:p>
            <a:r>
              <a:rPr lang="en-GB" sz="2400" dirty="0" smtClean="0">
                <a:solidFill>
                  <a:srgbClr val="595959"/>
                </a:solidFill>
                <a:latin typeface="Source Sans Pro" panose="020B0503030403020204" pitchFamily="34" charset="0"/>
              </a:rPr>
              <a:t>Social </a:t>
            </a:r>
            <a:r>
              <a:rPr lang="en-GB" sz="2400" dirty="0">
                <a:solidFill>
                  <a:srgbClr val="595959"/>
                </a:solidFill>
                <a:latin typeface="Source Sans Pro" panose="020B0503030403020204" pitchFamily="34" charset="0"/>
              </a:rPr>
              <a:t>media </a:t>
            </a:r>
            <a:r>
              <a:rPr lang="en-GB" sz="2400" dirty="0" smtClean="0">
                <a:solidFill>
                  <a:srgbClr val="595959"/>
                </a:solidFill>
                <a:latin typeface="Source Sans Pro" panose="020B0503030403020204" pitchFamily="34" charset="0"/>
              </a:rPr>
              <a:t>-  </a:t>
            </a:r>
            <a:r>
              <a:rPr lang="en-GB" sz="2400" dirty="0">
                <a:solidFill>
                  <a:srgbClr val="595959"/>
                </a:solidFill>
                <a:latin typeface="Source Sans Pro" panose="020B0503030403020204" pitchFamily="34" charset="0"/>
              </a:rPr>
              <a:t>significant effect </a:t>
            </a:r>
          </a:p>
          <a:p>
            <a:r>
              <a:rPr lang="en-GB" sz="2400" dirty="0" smtClean="0">
                <a:solidFill>
                  <a:srgbClr val="595959"/>
                </a:solidFill>
                <a:latin typeface="Source Sans Pro" panose="020B0503030403020204" pitchFamily="34" charset="0"/>
              </a:rPr>
              <a:t>altering </a:t>
            </a:r>
            <a:r>
              <a:rPr lang="en-GB" sz="2400" dirty="0">
                <a:solidFill>
                  <a:srgbClr val="595959"/>
                </a:solidFill>
                <a:latin typeface="Source Sans Pro" panose="020B0503030403020204" pitchFamily="34" charset="0"/>
              </a:rPr>
              <a:t>the pre-crisis phase of crisis </a:t>
            </a:r>
            <a:r>
              <a:rPr lang="en-GB" sz="2400" dirty="0" smtClean="0">
                <a:solidFill>
                  <a:srgbClr val="595959"/>
                </a:solidFill>
                <a:latin typeface="Source Sans Pro" panose="020B0503030403020204" pitchFamily="34" charset="0"/>
              </a:rPr>
              <a:t>communication</a:t>
            </a:r>
            <a:endParaRPr lang="en-GB" sz="2400" dirty="0"/>
          </a:p>
        </p:txBody>
      </p:sp>
    </p:spTree>
    <p:extLst>
      <p:ext uri="{BB962C8B-B14F-4D97-AF65-F5344CB8AC3E}">
        <p14:creationId xmlns:p14="http://schemas.microsoft.com/office/powerpoint/2010/main" val="195574683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Impacts of social media</a:t>
            </a:r>
            <a:endParaRPr lang="en-GB" dirty="0"/>
          </a:p>
        </p:txBody>
      </p:sp>
      <p:sp>
        <p:nvSpPr>
          <p:cNvPr id="3" name="Content Placeholder 2"/>
          <p:cNvSpPr>
            <a:spLocks noGrp="1"/>
          </p:cNvSpPr>
          <p:nvPr>
            <p:ph sz="quarter" idx="13"/>
          </p:nvPr>
        </p:nvSpPr>
        <p:spPr>
          <a:xfrm>
            <a:off x="685800" y="1680754"/>
            <a:ext cx="10394707" cy="3892732"/>
          </a:xfrm>
        </p:spPr>
        <p:txBody>
          <a:bodyPr>
            <a:normAutofit/>
          </a:bodyPr>
          <a:lstStyle/>
          <a:p>
            <a:r>
              <a:rPr lang="en-GB" dirty="0" smtClean="0">
                <a:solidFill>
                  <a:srgbClr val="595959"/>
                </a:solidFill>
                <a:latin typeface="Source Sans Pro" panose="020B0503030403020204" pitchFamily="34" charset="0"/>
              </a:rPr>
              <a:t>allows </a:t>
            </a:r>
            <a:r>
              <a:rPr lang="en-GB" dirty="0">
                <a:solidFill>
                  <a:srgbClr val="595959"/>
                </a:solidFill>
                <a:latin typeface="Source Sans Pro" panose="020B0503030403020204" pitchFamily="34" charset="0"/>
              </a:rPr>
              <a:t>any individual </a:t>
            </a:r>
            <a:r>
              <a:rPr lang="en-GB" dirty="0" smtClean="0">
                <a:solidFill>
                  <a:srgbClr val="595959"/>
                </a:solidFill>
                <a:latin typeface="Source Sans Pro" panose="020B0503030403020204" pitchFamily="34" charset="0"/>
              </a:rPr>
              <a:t>to </a:t>
            </a:r>
            <a:r>
              <a:rPr lang="en-GB" dirty="0">
                <a:solidFill>
                  <a:srgbClr val="595959"/>
                </a:solidFill>
                <a:latin typeface="Source Sans Pro" panose="020B0503030403020204" pitchFamily="34" charset="0"/>
              </a:rPr>
              <a:t>post their ideas and images for others to see. </a:t>
            </a:r>
            <a:endParaRPr lang="en-GB" dirty="0" smtClean="0">
              <a:solidFill>
                <a:srgbClr val="595959"/>
              </a:solidFill>
              <a:latin typeface="Source Sans Pro" panose="020B0503030403020204" pitchFamily="34" charset="0"/>
            </a:endParaRPr>
          </a:p>
          <a:p>
            <a:r>
              <a:rPr lang="en-GB" dirty="0" smtClean="0">
                <a:solidFill>
                  <a:srgbClr val="595959"/>
                </a:solidFill>
                <a:latin typeface="Source Sans Pro" panose="020B0503030403020204" pitchFamily="34" charset="0"/>
              </a:rPr>
              <a:t>general </a:t>
            </a:r>
            <a:r>
              <a:rPr lang="en-GB" dirty="0">
                <a:solidFill>
                  <a:srgbClr val="595959"/>
                </a:solidFill>
                <a:latin typeface="Source Sans Pro" panose="020B0503030403020204" pitchFamily="34" charset="0"/>
              </a:rPr>
              <a:t>relationship between social media and crisis </a:t>
            </a:r>
            <a:r>
              <a:rPr lang="en-GB" dirty="0" smtClean="0">
                <a:solidFill>
                  <a:srgbClr val="595959"/>
                </a:solidFill>
                <a:latin typeface="Source Sans Pro" panose="020B0503030403020204" pitchFamily="34" charset="0"/>
              </a:rPr>
              <a:t>communication</a:t>
            </a:r>
          </a:p>
          <a:p>
            <a:r>
              <a:rPr lang="en-GB" dirty="0" smtClean="0">
                <a:solidFill>
                  <a:srgbClr val="595959"/>
                </a:solidFill>
                <a:latin typeface="Source Sans Pro" panose="020B0503030403020204" pitchFamily="34" charset="0"/>
              </a:rPr>
              <a:t>social </a:t>
            </a:r>
            <a:r>
              <a:rPr lang="en-GB" dirty="0">
                <a:solidFill>
                  <a:srgbClr val="595959"/>
                </a:solidFill>
                <a:latin typeface="Source Sans Pro" panose="020B0503030403020204" pitchFamily="34" charset="0"/>
              </a:rPr>
              <a:t>media’s role in crisis communication is </a:t>
            </a:r>
            <a:r>
              <a:rPr lang="en-GB" dirty="0" smtClean="0">
                <a:solidFill>
                  <a:srgbClr val="595959"/>
                </a:solidFill>
                <a:latin typeface="Source Sans Pro" panose="020B0503030403020204" pitchFamily="34" charset="0"/>
              </a:rPr>
              <a:t>integrated</a:t>
            </a:r>
          </a:p>
          <a:p>
            <a:r>
              <a:rPr lang="en-GB" dirty="0" smtClean="0">
                <a:solidFill>
                  <a:srgbClr val="595959"/>
                </a:solidFill>
                <a:latin typeface="Source Sans Pro" panose="020B0503030403020204" pitchFamily="34" charset="0"/>
              </a:rPr>
              <a:t>Strategy</a:t>
            </a:r>
            <a:endParaRPr lang="en-GB" dirty="0" smtClean="0">
              <a:solidFill>
                <a:srgbClr val="595959"/>
              </a:solidFill>
              <a:latin typeface="Source Sans Pro" panose="020B0503030403020204" pitchFamily="34" charset="0"/>
            </a:endParaRPr>
          </a:p>
          <a:p>
            <a:r>
              <a:rPr lang="en-GB" dirty="0" smtClean="0">
                <a:solidFill>
                  <a:srgbClr val="595959"/>
                </a:solidFill>
                <a:latin typeface="Source Sans Pro" panose="020B0503030403020204" pitchFamily="34" charset="0"/>
              </a:rPr>
              <a:t>Changes to crisis management but crisis management still vital</a:t>
            </a:r>
            <a:endParaRPr lang="en-GB" dirty="0"/>
          </a:p>
        </p:txBody>
      </p:sp>
    </p:spTree>
    <p:extLst>
      <p:ext uri="{BB962C8B-B14F-4D97-AF65-F5344CB8AC3E}">
        <p14:creationId xmlns:p14="http://schemas.microsoft.com/office/powerpoint/2010/main" val="218122272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1589" y="78378"/>
            <a:ext cx="11765280" cy="1384662"/>
          </a:xfrm>
        </p:spPr>
        <p:txBody>
          <a:bodyPr>
            <a:normAutofit/>
          </a:bodyPr>
          <a:lstStyle/>
          <a:p>
            <a:r>
              <a:rPr lang="en-GB" dirty="0" smtClean="0"/>
              <a:t>Crisis management scanning process</a:t>
            </a:r>
            <a:endParaRPr lang="en-GB" dirty="0"/>
          </a:p>
        </p:txBody>
      </p:sp>
      <p:sp>
        <p:nvSpPr>
          <p:cNvPr id="3" name="Content Placeholder 2"/>
          <p:cNvSpPr>
            <a:spLocks noGrp="1"/>
          </p:cNvSpPr>
          <p:nvPr>
            <p:ph sz="quarter" idx="13"/>
          </p:nvPr>
        </p:nvSpPr>
        <p:spPr>
          <a:xfrm>
            <a:off x="685800" y="1375954"/>
            <a:ext cx="10394707" cy="3998631"/>
          </a:xfrm>
        </p:spPr>
        <p:txBody>
          <a:bodyPr>
            <a:normAutofit/>
          </a:bodyPr>
          <a:lstStyle/>
          <a:p>
            <a:r>
              <a:rPr lang="en-GB" dirty="0">
                <a:solidFill>
                  <a:srgbClr val="595959"/>
                </a:solidFill>
                <a:latin typeface="Source Sans Pro" panose="020B0503030403020204" pitchFamily="34" charset="0"/>
              </a:rPr>
              <a:t>social media has created the need to modify crisis </a:t>
            </a:r>
            <a:r>
              <a:rPr lang="en-GB" dirty="0" smtClean="0">
                <a:solidFill>
                  <a:srgbClr val="595959"/>
                </a:solidFill>
                <a:latin typeface="Source Sans Pro" panose="020B0503030403020204" pitchFamily="34" charset="0"/>
              </a:rPr>
              <a:t>communication</a:t>
            </a:r>
          </a:p>
          <a:p>
            <a:r>
              <a:rPr lang="en-GB" dirty="0" smtClean="0">
                <a:solidFill>
                  <a:srgbClr val="595959"/>
                </a:solidFill>
                <a:latin typeface="Source Sans Pro" panose="020B0503030403020204" pitchFamily="34" charset="0"/>
              </a:rPr>
              <a:t>the </a:t>
            </a:r>
            <a:r>
              <a:rPr lang="en-GB" dirty="0">
                <a:solidFill>
                  <a:srgbClr val="595959"/>
                </a:solidFill>
                <a:latin typeface="Source Sans Pro" panose="020B0503030403020204" pitchFamily="34" charset="0"/>
              </a:rPr>
              <a:t>old crisis communication knowledge base remains </a:t>
            </a:r>
            <a:r>
              <a:rPr lang="en-GB" dirty="0" smtClean="0">
                <a:solidFill>
                  <a:srgbClr val="595959"/>
                </a:solidFill>
                <a:latin typeface="Source Sans Pro" panose="020B0503030403020204" pitchFamily="34" charset="0"/>
              </a:rPr>
              <a:t>viable</a:t>
            </a:r>
          </a:p>
          <a:p>
            <a:r>
              <a:rPr lang="en-GB" dirty="0" smtClean="0">
                <a:solidFill>
                  <a:srgbClr val="595959"/>
                </a:solidFill>
                <a:latin typeface="Source Sans Pro" panose="020B0503030403020204" pitchFamily="34" charset="0"/>
              </a:rPr>
              <a:t>The </a:t>
            </a:r>
            <a:r>
              <a:rPr lang="en-GB" dirty="0">
                <a:solidFill>
                  <a:srgbClr val="595959"/>
                </a:solidFill>
                <a:latin typeface="Source Sans Pro" panose="020B0503030403020204" pitchFamily="34" charset="0"/>
              </a:rPr>
              <a:t>basic elements of crisis communication are not changing. What is changing is the way we execute many of those basic elements. </a:t>
            </a:r>
            <a:endParaRPr lang="en-GB" dirty="0" smtClean="0">
              <a:solidFill>
                <a:srgbClr val="595959"/>
              </a:solidFill>
              <a:latin typeface="Source Sans Pro" panose="020B0503030403020204" pitchFamily="34" charset="0"/>
            </a:endParaRPr>
          </a:p>
          <a:p>
            <a:r>
              <a:rPr lang="en-GB" dirty="0" smtClean="0">
                <a:solidFill>
                  <a:srgbClr val="595959"/>
                </a:solidFill>
                <a:latin typeface="Source Sans Pro" panose="020B0503030403020204" pitchFamily="34" charset="0"/>
              </a:rPr>
              <a:t>crisis </a:t>
            </a:r>
            <a:r>
              <a:rPr lang="en-GB" dirty="0">
                <a:solidFill>
                  <a:srgbClr val="595959"/>
                </a:solidFill>
                <a:latin typeface="Source Sans Pro" panose="020B0503030403020204" pitchFamily="34" charset="0"/>
              </a:rPr>
              <a:t>managers have always used scanning. </a:t>
            </a:r>
            <a:endParaRPr lang="en-GB" dirty="0" smtClean="0">
              <a:solidFill>
                <a:srgbClr val="595959"/>
              </a:solidFill>
              <a:latin typeface="Source Sans Pro" panose="020B0503030403020204" pitchFamily="34" charset="0"/>
            </a:endParaRPr>
          </a:p>
          <a:p>
            <a:r>
              <a:rPr lang="en-GB" dirty="0" smtClean="0">
                <a:solidFill>
                  <a:srgbClr val="595959"/>
                </a:solidFill>
                <a:latin typeface="Source Sans Pro" panose="020B0503030403020204" pitchFamily="34" charset="0"/>
              </a:rPr>
              <a:t>Social </a:t>
            </a:r>
            <a:r>
              <a:rPr lang="en-GB" dirty="0">
                <a:solidFill>
                  <a:srgbClr val="595959"/>
                </a:solidFill>
                <a:latin typeface="Source Sans Pro" panose="020B0503030403020204" pitchFamily="34" charset="0"/>
              </a:rPr>
              <a:t>media add new sources that must be part of the crisis scanning process</a:t>
            </a:r>
            <a:r>
              <a:rPr lang="en-GB" dirty="0" smtClean="0">
                <a:solidFill>
                  <a:srgbClr val="595959"/>
                </a:solidFill>
                <a:latin typeface="Source Sans Pro" panose="020B0503030403020204" pitchFamily="34" charset="0"/>
              </a:rPr>
              <a:t>.</a:t>
            </a:r>
          </a:p>
          <a:p>
            <a:r>
              <a:rPr lang="en-GB" dirty="0" smtClean="0">
                <a:solidFill>
                  <a:srgbClr val="595959"/>
                </a:solidFill>
                <a:latin typeface="Source Sans Pro" panose="020B0503030403020204" pitchFamily="34" charset="0"/>
              </a:rPr>
              <a:t> </a:t>
            </a:r>
            <a:r>
              <a:rPr lang="en-GB" dirty="0">
                <a:solidFill>
                  <a:srgbClr val="595959"/>
                </a:solidFill>
                <a:latin typeface="Source Sans Pro" panose="020B0503030403020204" pitchFamily="34" charset="0"/>
              </a:rPr>
              <a:t>addition of social media managers to the crisis management team (Coombs, 2015; González-Herrero &amp; Smith, 2008). </a:t>
            </a:r>
            <a:r>
              <a:rPr lang="en-GB" dirty="0" smtClean="0">
                <a:solidFill>
                  <a:srgbClr val="595959"/>
                </a:solidFill>
                <a:latin typeface="Source Sans Pro" panose="020B0503030403020204" pitchFamily="34" charset="0"/>
              </a:rPr>
              <a:t>For</a:t>
            </a:r>
            <a:endParaRPr lang="en-GB" dirty="0"/>
          </a:p>
        </p:txBody>
      </p:sp>
    </p:spTree>
    <p:extLst>
      <p:ext uri="{BB962C8B-B14F-4D97-AF65-F5344CB8AC3E}">
        <p14:creationId xmlns:p14="http://schemas.microsoft.com/office/powerpoint/2010/main" val="136297980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New Communications strategies</a:t>
            </a:r>
            <a:endParaRPr lang="en-GB" dirty="0"/>
          </a:p>
        </p:txBody>
      </p:sp>
      <p:sp>
        <p:nvSpPr>
          <p:cNvPr id="3" name="Content Placeholder 2"/>
          <p:cNvSpPr>
            <a:spLocks noGrp="1"/>
          </p:cNvSpPr>
          <p:nvPr>
            <p:ph sz="quarter" idx="13"/>
          </p:nvPr>
        </p:nvSpPr>
        <p:spPr/>
        <p:txBody>
          <a:bodyPr>
            <a:noAutofit/>
          </a:bodyPr>
          <a:lstStyle/>
          <a:p>
            <a:pPr lvl="0">
              <a:buClr>
                <a:srgbClr val="B80E0F"/>
              </a:buClr>
            </a:pPr>
            <a:r>
              <a:rPr lang="en-GB" sz="2400" dirty="0" smtClean="0">
                <a:solidFill>
                  <a:srgbClr val="595959"/>
                </a:solidFill>
                <a:latin typeface="Source Sans Pro" panose="020B0503030403020204" pitchFamily="34" charset="0"/>
              </a:rPr>
              <a:t>Social media has created change</a:t>
            </a:r>
          </a:p>
          <a:p>
            <a:pPr lvl="0">
              <a:buClr>
                <a:srgbClr val="B80E0F"/>
              </a:buClr>
            </a:pPr>
            <a:r>
              <a:rPr lang="en-GB" sz="2400" dirty="0" smtClean="0">
                <a:solidFill>
                  <a:srgbClr val="595959"/>
                </a:solidFill>
                <a:latin typeface="Source Sans Pro" panose="020B0503030403020204" pitchFamily="34" charset="0"/>
              </a:rPr>
              <a:t>Social media increases time pressures</a:t>
            </a:r>
          </a:p>
          <a:p>
            <a:pPr lvl="0">
              <a:buClr>
                <a:srgbClr val="B80E0F"/>
              </a:buClr>
            </a:pPr>
            <a:r>
              <a:rPr lang="en-GB" sz="2400" dirty="0" smtClean="0">
                <a:solidFill>
                  <a:srgbClr val="595959"/>
                </a:solidFill>
                <a:latin typeface="Source Sans Pro" panose="020B0503030403020204" pitchFamily="34" charset="0"/>
              </a:rPr>
              <a:t>Greater Need for informed decisions</a:t>
            </a:r>
          </a:p>
          <a:p>
            <a:pPr lvl="0">
              <a:buClr>
                <a:srgbClr val="B80E0F"/>
              </a:buClr>
            </a:pPr>
            <a:r>
              <a:rPr lang="en-GB" sz="2400" dirty="0" smtClean="0">
                <a:solidFill>
                  <a:srgbClr val="595959"/>
                </a:solidFill>
                <a:latin typeface="Source Sans Pro" panose="020B0503030403020204" pitchFamily="34" charset="0"/>
              </a:rPr>
              <a:t>Stakeholder responsibilities need considering </a:t>
            </a:r>
          </a:p>
          <a:p>
            <a:pPr lvl="0">
              <a:buClr>
                <a:srgbClr val="B80E0F"/>
              </a:buClr>
            </a:pPr>
            <a:r>
              <a:rPr lang="en-GB" sz="2400" dirty="0" smtClean="0">
                <a:solidFill>
                  <a:srgbClr val="595959"/>
                </a:solidFill>
                <a:latin typeface="Source Sans Pro" panose="020B0503030403020204" pitchFamily="34" charset="0"/>
              </a:rPr>
              <a:t>Greater need for Crisis preparation </a:t>
            </a:r>
          </a:p>
          <a:p>
            <a:pPr lvl="0">
              <a:buClr>
                <a:srgbClr val="B80E0F"/>
              </a:buClr>
            </a:pPr>
            <a:r>
              <a:rPr lang="en-GB" sz="2400" dirty="0" smtClean="0">
                <a:solidFill>
                  <a:srgbClr val="595959"/>
                </a:solidFill>
                <a:latin typeface="Source Sans Pro" panose="020B0503030403020204" pitchFamily="34" charset="0"/>
              </a:rPr>
              <a:t>Crisis management role changed due to Social media</a:t>
            </a:r>
          </a:p>
          <a:p>
            <a:endParaRPr lang="en-GB" sz="2400" dirty="0"/>
          </a:p>
        </p:txBody>
      </p:sp>
    </p:spTree>
    <p:extLst>
      <p:ext uri="{BB962C8B-B14F-4D97-AF65-F5344CB8AC3E}">
        <p14:creationId xmlns:p14="http://schemas.microsoft.com/office/powerpoint/2010/main" val="313700725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1" y="165464"/>
            <a:ext cx="10396882" cy="1158239"/>
          </a:xfrm>
        </p:spPr>
        <p:txBody>
          <a:bodyPr/>
          <a:lstStyle/>
          <a:p>
            <a:r>
              <a:rPr lang="en-GB" dirty="0" smtClean="0"/>
              <a:t>Internal crisis management</a:t>
            </a:r>
            <a:endParaRPr lang="en-GB" dirty="0"/>
          </a:p>
        </p:txBody>
      </p:sp>
      <p:sp>
        <p:nvSpPr>
          <p:cNvPr id="3" name="Content Placeholder 2"/>
          <p:cNvSpPr>
            <a:spLocks noGrp="1"/>
          </p:cNvSpPr>
          <p:nvPr>
            <p:ph sz="quarter" idx="13"/>
          </p:nvPr>
        </p:nvSpPr>
        <p:spPr>
          <a:xfrm>
            <a:off x="69670" y="992777"/>
            <a:ext cx="11010838" cy="4720045"/>
          </a:xfrm>
        </p:spPr>
        <p:txBody>
          <a:bodyPr>
            <a:normAutofit fontScale="85000" lnSpcReduction="10000"/>
          </a:bodyPr>
          <a:lstStyle/>
          <a:p>
            <a:r>
              <a:rPr lang="en-GB" dirty="0" smtClean="0">
                <a:solidFill>
                  <a:srgbClr val="595959"/>
                </a:solidFill>
                <a:latin typeface="Source Sans Pro" panose="020B0503030403020204" pitchFamily="34" charset="0"/>
              </a:rPr>
              <a:t>how </a:t>
            </a:r>
            <a:r>
              <a:rPr lang="en-GB" dirty="0">
                <a:solidFill>
                  <a:srgbClr val="595959"/>
                </a:solidFill>
                <a:latin typeface="Source Sans Pro" panose="020B0503030403020204" pitchFamily="34" charset="0"/>
              </a:rPr>
              <a:t>management communicates with employees about a </a:t>
            </a:r>
            <a:r>
              <a:rPr lang="en-GB" dirty="0" smtClean="0">
                <a:solidFill>
                  <a:srgbClr val="595959"/>
                </a:solidFill>
                <a:latin typeface="Source Sans Pro" panose="020B0503030403020204" pitchFamily="34" charset="0"/>
              </a:rPr>
              <a:t>crisis</a:t>
            </a:r>
          </a:p>
          <a:p>
            <a:r>
              <a:rPr lang="en-GB" dirty="0" smtClean="0">
                <a:solidFill>
                  <a:srgbClr val="595959"/>
                </a:solidFill>
                <a:latin typeface="Source Sans Pro" panose="020B0503030403020204" pitchFamily="34" charset="0"/>
              </a:rPr>
              <a:t>helps </a:t>
            </a:r>
            <a:r>
              <a:rPr lang="en-GB" dirty="0">
                <a:solidFill>
                  <a:srgbClr val="595959"/>
                </a:solidFill>
                <a:latin typeface="Source Sans Pro" panose="020B0503030403020204" pitchFamily="34" charset="0"/>
              </a:rPr>
              <a:t>to mitigate the stress crises produce for </a:t>
            </a:r>
            <a:r>
              <a:rPr lang="en-GB" dirty="0" smtClean="0">
                <a:solidFill>
                  <a:srgbClr val="595959"/>
                </a:solidFill>
                <a:latin typeface="Source Sans Pro" panose="020B0503030403020204" pitchFamily="34" charset="0"/>
              </a:rPr>
              <a:t>employees</a:t>
            </a:r>
          </a:p>
          <a:p>
            <a:r>
              <a:rPr lang="en-GB" dirty="0" smtClean="0">
                <a:solidFill>
                  <a:srgbClr val="595959"/>
                </a:solidFill>
                <a:latin typeface="Source Sans Pro" panose="020B0503030403020204" pitchFamily="34" charset="0"/>
              </a:rPr>
              <a:t> </a:t>
            </a:r>
            <a:r>
              <a:rPr lang="en-GB" dirty="0">
                <a:solidFill>
                  <a:srgbClr val="595959"/>
                </a:solidFill>
                <a:latin typeface="Source Sans Pro" panose="020B0503030403020204" pitchFamily="34" charset="0"/>
              </a:rPr>
              <a:t>employees can become ambassadors (an asset) during a crisis (</a:t>
            </a:r>
            <a:r>
              <a:rPr lang="en-GB" dirty="0" err="1">
                <a:solidFill>
                  <a:srgbClr val="595959"/>
                </a:solidFill>
                <a:latin typeface="Source Sans Pro" panose="020B0503030403020204" pitchFamily="34" charset="0"/>
              </a:rPr>
              <a:t>Frandsen</a:t>
            </a:r>
            <a:r>
              <a:rPr lang="en-GB" dirty="0">
                <a:solidFill>
                  <a:srgbClr val="595959"/>
                </a:solidFill>
                <a:latin typeface="Source Sans Pro" panose="020B0503030403020204" pitchFamily="34" charset="0"/>
              </a:rPr>
              <a:t> &amp; Johansen, 2011). </a:t>
            </a:r>
            <a:endParaRPr lang="en-GB" dirty="0">
              <a:solidFill>
                <a:srgbClr val="595959"/>
              </a:solidFill>
              <a:latin typeface="Source Sans Pro" panose="020B0503030403020204" pitchFamily="34" charset="0"/>
            </a:endParaRPr>
          </a:p>
          <a:p>
            <a:r>
              <a:rPr lang="en-GB" dirty="0" smtClean="0">
                <a:solidFill>
                  <a:srgbClr val="595959"/>
                </a:solidFill>
                <a:latin typeface="Source Sans Pro" panose="020B0503030403020204" pitchFamily="34" charset="0"/>
              </a:rPr>
              <a:t>managers </a:t>
            </a:r>
            <a:r>
              <a:rPr lang="en-GB" dirty="0">
                <a:solidFill>
                  <a:srgbClr val="595959"/>
                </a:solidFill>
                <a:latin typeface="Source Sans Pro" panose="020B0503030403020204" pitchFamily="34" charset="0"/>
              </a:rPr>
              <a:t>neglect communication with employees during a </a:t>
            </a:r>
            <a:r>
              <a:rPr lang="en-GB" dirty="0" smtClean="0">
                <a:solidFill>
                  <a:srgbClr val="595959"/>
                </a:solidFill>
                <a:latin typeface="Source Sans Pro" panose="020B0503030403020204" pitchFamily="34" charset="0"/>
              </a:rPr>
              <a:t>crisis</a:t>
            </a:r>
          </a:p>
          <a:p>
            <a:r>
              <a:rPr lang="en-GB" dirty="0" smtClean="0">
                <a:solidFill>
                  <a:srgbClr val="595959"/>
                </a:solidFill>
                <a:latin typeface="Source Sans Pro" panose="020B0503030403020204" pitchFamily="34" charset="0"/>
              </a:rPr>
              <a:t>Johansen</a:t>
            </a:r>
            <a:r>
              <a:rPr lang="en-GB" dirty="0">
                <a:solidFill>
                  <a:srgbClr val="595959"/>
                </a:solidFill>
                <a:latin typeface="Source Sans Pro" panose="020B0503030403020204" pitchFamily="34" charset="0"/>
              </a:rPr>
              <a:t>, </a:t>
            </a:r>
            <a:r>
              <a:rPr lang="en-GB" dirty="0" err="1">
                <a:solidFill>
                  <a:srgbClr val="595959"/>
                </a:solidFill>
                <a:latin typeface="Source Sans Pro" panose="020B0503030403020204" pitchFamily="34" charset="0"/>
              </a:rPr>
              <a:t>Aggerholm</a:t>
            </a:r>
            <a:r>
              <a:rPr lang="en-GB" dirty="0">
                <a:solidFill>
                  <a:srgbClr val="595959"/>
                </a:solidFill>
                <a:latin typeface="Source Sans Pro" panose="020B0503030403020204" pitchFamily="34" charset="0"/>
              </a:rPr>
              <a:t> &amp; </a:t>
            </a:r>
            <a:r>
              <a:rPr lang="en-GB" dirty="0" err="1">
                <a:solidFill>
                  <a:srgbClr val="595959"/>
                </a:solidFill>
                <a:latin typeface="Source Sans Pro" panose="020B0503030403020204" pitchFamily="34" charset="0"/>
              </a:rPr>
              <a:t>Frandsen</a:t>
            </a:r>
            <a:r>
              <a:rPr lang="en-GB" dirty="0">
                <a:solidFill>
                  <a:srgbClr val="595959"/>
                </a:solidFill>
                <a:latin typeface="Source Sans Pro" panose="020B0503030403020204" pitchFamily="34" charset="0"/>
              </a:rPr>
              <a:t> (2012) </a:t>
            </a:r>
            <a:endParaRPr lang="en-GB" dirty="0" smtClean="0">
              <a:solidFill>
                <a:srgbClr val="595959"/>
              </a:solidFill>
              <a:latin typeface="Source Sans Pro" panose="020B0503030403020204" pitchFamily="34" charset="0"/>
            </a:endParaRPr>
          </a:p>
          <a:p>
            <a:r>
              <a:rPr lang="en-GB" dirty="0" smtClean="0">
                <a:solidFill>
                  <a:srgbClr val="595959"/>
                </a:solidFill>
                <a:latin typeface="Source Sans Pro" panose="020B0503030403020204" pitchFamily="34" charset="0"/>
              </a:rPr>
              <a:t>found </a:t>
            </a:r>
            <a:r>
              <a:rPr lang="en-GB" dirty="0">
                <a:solidFill>
                  <a:srgbClr val="595959"/>
                </a:solidFill>
                <a:latin typeface="Source Sans Pro" panose="020B0503030403020204" pitchFamily="34" charset="0"/>
              </a:rPr>
              <a:t>that 67% of Danish organizations had explicit policies for external crisis </a:t>
            </a:r>
            <a:r>
              <a:rPr lang="en-GB" dirty="0" smtClean="0">
                <a:solidFill>
                  <a:srgbClr val="595959"/>
                </a:solidFill>
                <a:latin typeface="Source Sans Pro" panose="020B0503030403020204" pitchFamily="34" charset="0"/>
              </a:rPr>
              <a:t>communication</a:t>
            </a:r>
          </a:p>
          <a:p>
            <a:r>
              <a:rPr lang="en-GB" dirty="0" smtClean="0">
                <a:solidFill>
                  <a:srgbClr val="595959"/>
                </a:solidFill>
                <a:latin typeface="Source Sans Pro" panose="020B0503030403020204" pitchFamily="34" charset="0"/>
              </a:rPr>
              <a:t> </a:t>
            </a:r>
            <a:r>
              <a:rPr lang="en-GB" dirty="0">
                <a:solidFill>
                  <a:srgbClr val="595959"/>
                </a:solidFill>
                <a:latin typeface="Source Sans Pro" panose="020B0503030403020204" pitchFamily="34" charset="0"/>
              </a:rPr>
              <a:t>only 31% had similar polices for internal </a:t>
            </a:r>
            <a:r>
              <a:rPr lang="en-GB" dirty="0" smtClean="0">
                <a:solidFill>
                  <a:srgbClr val="595959"/>
                </a:solidFill>
                <a:latin typeface="Source Sans Pro" panose="020B0503030403020204" pitchFamily="34" charset="0"/>
              </a:rPr>
              <a:t>audiences</a:t>
            </a:r>
          </a:p>
          <a:p>
            <a:r>
              <a:rPr lang="en-GB" dirty="0" smtClean="0">
                <a:solidFill>
                  <a:srgbClr val="595959"/>
                </a:solidFill>
                <a:latin typeface="Source Sans Pro" panose="020B0503030403020204" pitchFamily="34" charset="0"/>
              </a:rPr>
              <a:t>Only </a:t>
            </a:r>
            <a:r>
              <a:rPr lang="en-GB" dirty="0">
                <a:solidFill>
                  <a:srgbClr val="595959"/>
                </a:solidFill>
                <a:latin typeface="Source Sans Pro" panose="020B0503030403020204" pitchFamily="34" charset="0"/>
              </a:rPr>
              <a:t>40% of organizations thought employees could be external ambassadors during a </a:t>
            </a:r>
            <a:r>
              <a:rPr lang="en-GB" dirty="0" smtClean="0">
                <a:solidFill>
                  <a:srgbClr val="595959"/>
                </a:solidFill>
                <a:latin typeface="Source Sans Pro" panose="020B0503030403020204" pitchFamily="34" charset="0"/>
              </a:rPr>
              <a:t>crisis</a:t>
            </a:r>
          </a:p>
          <a:p>
            <a:r>
              <a:rPr lang="en-GB" dirty="0" smtClean="0">
                <a:solidFill>
                  <a:srgbClr val="595959"/>
                </a:solidFill>
                <a:latin typeface="Source Sans Pro" panose="020B0503030403020204" pitchFamily="34" charset="0"/>
              </a:rPr>
              <a:t> </a:t>
            </a:r>
            <a:r>
              <a:rPr lang="en-GB" dirty="0">
                <a:solidFill>
                  <a:srgbClr val="595959"/>
                </a:solidFill>
                <a:latin typeface="Source Sans Pro" panose="020B0503030403020204" pitchFamily="34" charset="0"/>
              </a:rPr>
              <a:t>47% thought employees could be effective internal ambassadors (Johansen et al., 2012</a:t>
            </a:r>
            <a:r>
              <a:rPr lang="en-GB" dirty="0" smtClean="0">
                <a:solidFill>
                  <a:srgbClr val="595959"/>
                </a:solidFill>
                <a:latin typeface="Source Sans Pro" panose="020B0503030403020204" pitchFamily="34" charset="0"/>
              </a:rPr>
              <a:t>)</a:t>
            </a:r>
          </a:p>
          <a:p>
            <a:r>
              <a:rPr lang="en-GB" dirty="0" smtClean="0">
                <a:solidFill>
                  <a:srgbClr val="595959"/>
                </a:solidFill>
                <a:latin typeface="Source Sans Pro" panose="020B0503030403020204" pitchFamily="34" charset="0"/>
              </a:rPr>
              <a:t> </a:t>
            </a:r>
            <a:r>
              <a:rPr lang="en-GB" dirty="0">
                <a:solidFill>
                  <a:srgbClr val="595959"/>
                </a:solidFill>
                <a:latin typeface="Source Sans Pro" panose="020B0503030403020204" pitchFamily="34" charset="0"/>
              </a:rPr>
              <a:t>organizations were not maximizing the utility of employees for crisis </a:t>
            </a:r>
            <a:r>
              <a:rPr lang="en-GB" dirty="0" smtClean="0">
                <a:solidFill>
                  <a:srgbClr val="595959"/>
                </a:solidFill>
                <a:latin typeface="Source Sans Pro" panose="020B0503030403020204" pitchFamily="34" charset="0"/>
              </a:rPr>
              <a:t>communication</a:t>
            </a:r>
            <a:endParaRPr lang="en-GB" dirty="0">
              <a:solidFill>
                <a:srgbClr val="595959"/>
              </a:solidFill>
              <a:latin typeface="Source Sans Pro" panose="020B0503030403020204" pitchFamily="34" charset="0"/>
            </a:endParaRPr>
          </a:p>
          <a:p>
            <a:r>
              <a:rPr lang="en-GB" dirty="0" smtClean="0">
                <a:solidFill>
                  <a:srgbClr val="595959"/>
                </a:solidFill>
                <a:latin typeface="Source Sans Pro" panose="020B0503030403020204" pitchFamily="34" charset="0"/>
              </a:rPr>
              <a:t> </a:t>
            </a:r>
            <a:endParaRPr lang="en-GB" dirty="0"/>
          </a:p>
        </p:txBody>
      </p:sp>
    </p:spTree>
    <p:extLst>
      <p:ext uri="{BB962C8B-B14F-4D97-AF65-F5344CB8AC3E}">
        <p14:creationId xmlns:p14="http://schemas.microsoft.com/office/powerpoint/2010/main" val="42480205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Internal crisis model</a:t>
            </a:r>
            <a:endParaRPr lang="en-GB" dirty="0"/>
          </a:p>
        </p:txBody>
      </p:sp>
      <p:sp>
        <p:nvSpPr>
          <p:cNvPr id="3" name="Content Placeholder 2"/>
          <p:cNvSpPr>
            <a:spLocks noGrp="1"/>
          </p:cNvSpPr>
          <p:nvPr>
            <p:ph sz="quarter" idx="13"/>
          </p:nvPr>
        </p:nvSpPr>
        <p:spPr/>
        <p:txBody>
          <a:bodyPr/>
          <a:lstStyle/>
          <a:p>
            <a:r>
              <a:rPr lang="en-GB" sz="2400" dirty="0">
                <a:solidFill>
                  <a:srgbClr val="595959"/>
                </a:solidFill>
                <a:latin typeface="Source Sans Pro" panose="020B0503030403020204" pitchFamily="34" charset="0"/>
              </a:rPr>
              <a:t>“communication model where employees are viewed not as passive receivers but also as active participants who take their own communicative initiatives trying to make sense of crisis situations; and who to a certain extent can be mobilized communicatively by the organization in crisis” </a:t>
            </a:r>
            <a:endParaRPr lang="en-GB" sz="2400" dirty="0" smtClean="0">
              <a:solidFill>
                <a:srgbClr val="595959"/>
              </a:solidFill>
              <a:latin typeface="Source Sans Pro" panose="020B0503030403020204" pitchFamily="34" charset="0"/>
            </a:endParaRPr>
          </a:p>
          <a:p>
            <a:r>
              <a:rPr lang="en-GB" sz="1600" dirty="0" smtClean="0">
                <a:solidFill>
                  <a:srgbClr val="595959"/>
                </a:solidFill>
                <a:latin typeface="Source Sans Pro" panose="020B0503030403020204" pitchFamily="34" charset="0"/>
              </a:rPr>
              <a:t>(</a:t>
            </a:r>
            <a:r>
              <a:rPr lang="en-GB" sz="1600" dirty="0">
                <a:solidFill>
                  <a:srgbClr val="595959"/>
                </a:solidFill>
                <a:latin typeface="Source Sans Pro" panose="020B0503030403020204" pitchFamily="34" charset="0"/>
              </a:rPr>
              <a:t>Johansen et al., </a:t>
            </a:r>
            <a:r>
              <a:rPr lang="en-GB" sz="1600" dirty="0" smtClean="0">
                <a:solidFill>
                  <a:srgbClr val="595959"/>
                </a:solidFill>
                <a:latin typeface="Source Sans Pro" panose="020B0503030403020204" pitchFamily="34" charset="0"/>
              </a:rPr>
              <a:t>2012)</a:t>
            </a:r>
            <a:endParaRPr lang="en-GB" dirty="0"/>
          </a:p>
        </p:txBody>
      </p:sp>
    </p:spTree>
    <p:extLst>
      <p:ext uri="{BB962C8B-B14F-4D97-AF65-F5344CB8AC3E}">
        <p14:creationId xmlns:p14="http://schemas.microsoft.com/office/powerpoint/2010/main" val="260244849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1" y="121920"/>
            <a:ext cx="10396882" cy="1715845"/>
          </a:xfrm>
        </p:spPr>
        <p:txBody>
          <a:bodyPr/>
          <a:lstStyle/>
          <a:p>
            <a:r>
              <a:rPr lang="en-GB" dirty="0" smtClean="0"/>
              <a:t>Stealing thunder</a:t>
            </a:r>
            <a:endParaRPr lang="en-GB" dirty="0"/>
          </a:p>
        </p:txBody>
      </p:sp>
      <p:sp>
        <p:nvSpPr>
          <p:cNvPr id="3" name="Content Placeholder 2"/>
          <p:cNvSpPr>
            <a:spLocks noGrp="1"/>
          </p:cNvSpPr>
          <p:nvPr>
            <p:ph sz="quarter" idx="13"/>
          </p:nvPr>
        </p:nvSpPr>
        <p:spPr>
          <a:xfrm>
            <a:off x="685800" y="1480457"/>
            <a:ext cx="10394707" cy="3857898"/>
          </a:xfrm>
        </p:spPr>
        <p:txBody>
          <a:bodyPr>
            <a:normAutofit fontScale="70000" lnSpcReduction="20000"/>
          </a:bodyPr>
          <a:lstStyle/>
          <a:p>
            <a:r>
              <a:rPr lang="en-GB" dirty="0" smtClean="0">
                <a:solidFill>
                  <a:srgbClr val="595959"/>
                </a:solidFill>
                <a:latin typeface="Source Sans Pro" panose="020B0503030403020204" pitchFamily="34" charset="0"/>
              </a:rPr>
              <a:t>Value of timing of </a:t>
            </a:r>
            <a:r>
              <a:rPr lang="en-GB" dirty="0" smtClean="0">
                <a:solidFill>
                  <a:srgbClr val="595959"/>
                </a:solidFill>
                <a:latin typeface="Source Sans Pro" panose="020B0503030403020204" pitchFamily="34" charset="0"/>
              </a:rPr>
              <a:t>info disclosure</a:t>
            </a:r>
          </a:p>
          <a:p>
            <a:r>
              <a:rPr lang="en-GB" dirty="0" smtClean="0">
                <a:solidFill>
                  <a:srgbClr val="595959"/>
                </a:solidFill>
                <a:latin typeface="Source Sans Pro" panose="020B0503030403020204" pitchFamily="34" charset="0"/>
              </a:rPr>
              <a:t>crisis communication </a:t>
            </a:r>
            <a:r>
              <a:rPr lang="en-GB" dirty="0">
                <a:solidFill>
                  <a:srgbClr val="595959"/>
                </a:solidFill>
                <a:latin typeface="Source Sans Pro" panose="020B0503030403020204" pitchFamily="34" charset="0"/>
              </a:rPr>
              <a:t>imported from </a:t>
            </a:r>
            <a:r>
              <a:rPr lang="en-GB" dirty="0" smtClean="0">
                <a:solidFill>
                  <a:srgbClr val="595959"/>
                </a:solidFill>
                <a:latin typeface="Source Sans Pro" panose="020B0503030403020204" pitchFamily="34" charset="0"/>
              </a:rPr>
              <a:t>law -  </a:t>
            </a:r>
            <a:r>
              <a:rPr lang="en-GB" dirty="0">
                <a:solidFill>
                  <a:srgbClr val="595959"/>
                </a:solidFill>
                <a:latin typeface="Source Sans Pro" panose="020B0503030403020204" pitchFamily="34" charset="0"/>
              </a:rPr>
              <a:t>attorneys steal thunder by identifying a flaw in their own case before their opposition states the weakness (Williams, Bourgeois &amp; </a:t>
            </a:r>
            <a:r>
              <a:rPr lang="en-GB" dirty="0" err="1">
                <a:solidFill>
                  <a:srgbClr val="595959"/>
                </a:solidFill>
                <a:latin typeface="Source Sans Pro" panose="020B0503030403020204" pitchFamily="34" charset="0"/>
              </a:rPr>
              <a:t>Croyle</a:t>
            </a:r>
            <a:r>
              <a:rPr lang="en-GB" dirty="0">
                <a:solidFill>
                  <a:srgbClr val="595959"/>
                </a:solidFill>
                <a:latin typeface="Source Sans Pro" panose="020B0503030403020204" pitchFamily="34" charset="0"/>
              </a:rPr>
              <a:t>, </a:t>
            </a:r>
            <a:r>
              <a:rPr lang="en-GB" dirty="0" smtClean="0">
                <a:solidFill>
                  <a:srgbClr val="595959"/>
                </a:solidFill>
                <a:latin typeface="Source Sans Pro" panose="020B0503030403020204" pitchFamily="34" charset="0"/>
              </a:rPr>
              <a:t>1993)</a:t>
            </a:r>
          </a:p>
          <a:p>
            <a:r>
              <a:rPr lang="en-GB" dirty="0" smtClean="0">
                <a:solidFill>
                  <a:srgbClr val="595959"/>
                </a:solidFill>
                <a:latin typeface="Source Sans Pro" panose="020B0503030403020204" pitchFamily="34" charset="0"/>
              </a:rPr>
              <a:t>crisis </a:t>
            </a:r>
            <a:r>
              <a:rPr lang="en-GB" dirty="0">
                <a:solidFill>
                  <a:srgbClr val="595959"/>
                </a:solidFill>
                <a:latin typeface="Source Sans Pro" panose="020B0503030403020204" pitchFamily="34" charset="0"/>
              </a:rPr>
              <a:t>does less reputational damage </a:t>
            </a:r>
            <a:r>
              <a:rPr lang="en-GB" dirty="0" smtClean="0">
                <a:solidFill>
                  <a:srgbClr val="595959"/>
                </a:solidFill>
                <a:latin typeface="Source Sans Pro" panose="020B0503030403020204" pitchFamily="34" charset="0"/>
              </a:rPr>
              <a:t>when the </a:t>
            </a:r>
            <a:r>
              <a:rPr lang="en-GB" dirty="0" smtClean="0">
                <a:solidFill>
                  <a:srgbClr val="595959"/>
                </a:solidFill>
                <a:latin typeface="Source Sans Pro" panose="020B0503030403020204" pitchFamily="34" charset="0"/>
              </a:rPr>
              <a:t> </a:t>
            </a:r>
            <a:r>
              <a:rPr lang="en-GB" dirty="0">
                <a:solidFill>
                  <a:srgbClr val="595959"/>
                </a:solidFill>
                <a:latin typeface="Source Sans Pro" panose="020B0503030403020204" pitchFamily="34" charset="0"/>
              </a:rPr>
              <a:t>organization is the first to report the crisis. </a:t>
            </a:r>
            <a:endParaRPr lang="en-GB" dirty="0" smtClean="0">
              <a:solidFill>
                <a:srgbClr val="595959"/>
              </a:solidFill>
              <a:latin typeface="Source Sans Pro" panose="020B0503030403020204" pitchFamily="34" charset="0"/>
            </a:endParaRPr>
          </a:p>
          <a:p>
            <a:r>
              <a:rPr lang="en-GB" dirty="0" smtClean="0">
                <a:solidFill>
                  <a:srgbClr val="595959"/>
                </a:solidFill>
                <a:latin typeface="Source Sans Pro" panose="020B0503030403020204" pitchFamily="34" charset="0"/>
              </a:rPr>
              <a:t>The </a:t>
            </a:r>
            <a:r>
              <a:rPr lang="en-GB" dirty="0">
                <a:solidFill>
                  <a:srgbClr val="595959"/>
                </a:solidFill>
                <a:latin typeface="Source Sans Pro" panose="020B0503030403020204" pitchFamily="34" charset="0"/>
              </a:rPr>
              <a:t>same exact crisis does less damage when the organization first reports it than when the news media or another source is the first to report the crisis (Arpan &amp; </a:t>
            </a:r>
            <a:r>
              <a:rPr lang="en-GB" dirty="0" err="1">
                <a:solidFill>
                  <a:srgbClr val="595959"/>
                </a:solidFill>
                <a:latin typeface="Source Sans Pro" panose="020B0503030403020204" pitchFamily="34" charset="0"/>
              </a:rPr>
              <a:t>Pompper</a:t>
            </a:r>
            <a:r>
              <a:rPr lang="en-GB" dirty="0">
                <a:solidFill>
                  <a:srgbClr val="595959"/>
                </a:solidFill>
                <a:latin typeface="Source Sans Pro" panose="020B0503030403020204" pitchFamily="34" charset="0"/>
              </a:rPr>
              <a:t>, 2003; </a:t>
            </a:r>
            <a:r>
              <a:rPr lang="en-GB" dirty="0" err="1">
                <a:solidFill>
                  <a:srgbClr val="595959"/>
                </a:solidFill>
                <a:latin typeface="Source Sans Pro" panose="020B0503030403020204" pitchFamily="34" charset="0"/>
              </a:rPr>
              <a:t>Claeys</a:t>
            </a:r>
            <a:r>
              <a:rPr lang="en-GB" dirty="0">
                <a:solidFill>
                  <a:srgbClr val="595959"/>
                </a:solidFill>
                <a:latin typeface="Source Sans Pro" panose="020B0503030403020204" pitchFamily="34" charset="0"/>
              </a:rPr>
              <a:t> &amp; </a:t>
            </a:r>
            <a:r>
              <a:rPr lang="en-GB" dirty="0" err="1">
                <a:solidFill>
                  <a:srgbClr val="595959"/>
                </a:solidFill>
                <a:latin typeface="Source Sans Pro" panose="020B0503030403020204" pitchFamily="34" charset="0"/>
              </a:rPr>
              <a:t>Cauberghe</a:t>
            </a:r>
            <a:r>
              <a:rPr lang="en-GB" dirty="0">
                <a:solidFill>
                  <a:srgbClr val="595959"/>
                </a:solidFill>
                <a:latin typeface="Source Sans Pro" panose="020B0503030403020204" pitchFamily="34" charset="0"/>
              </a:rPr>
              <a:t>, 2012). </a:t>
            </a:r>
            <a:endParaRPr lang="en-GB" dirty="0" smtClean="0">
              <a:solidFill>
                <a:srgbClr val="595959"/>
              </a:solidFill>
              <a:latin typeface="Source Sans Pro" panose="020B0503030403020204" pitchFamily="34" charset="0"/>
            </a:endParaRPr>
          </a:p>
          <a:p>
            <a:r>
              <a:rPr lang="en-GB" dirty="0" smtClean="0">
                <a:solidFill>
                  <a:srgbClr val="595959"/>
                </a:solidFill>
                <a:latin typeface="Source Sans Pro" panose="020B0503030403020204" pitchFamily="34" charset="0"/>
              </a:rPr>
              <a:t>Stealing </a:t>
            </a:r>
            <a:r>
              <a:rPr lang="en-GB" dirty="0">
                <a:solidFill>
                  <a:srgbClr val="595959"/>
                </a:solidFill>
                <a:latin typeface="Source Sans Pro" panose="020B0503030403020204" pitchFamily="34" charset="0"/>
              </a:rPr>
              <a:t>thunder </a:t>
            </a:r>
            <a:r>
              <a:rPr lang="en-GB" dirty="0" smtClean="0">
                <a:solidFill>
                  <a:srgbClr val="595959"/>
                </a:solidFill>
                <a:latin typeface="Source Sans Pro" panose="020B0503030403020204" pitchFamily="34" charset="0"/>
              </a:rPr>
              <a:t>= </a:t>
            </a:r>
            <a:r>
              <a:rPr lang="en-GB" dirty="0" smtClean="0">
                <a:solidFill>
                  <a:srgbClr val="595959"/>
                </a:solidFill>
                <a:latin typeface="Source Sans Pro" panose="020B0503030403020204" pitchFamily="34" charset="0"/>
              </a:rPr>
              <a:t> </a:t>
            </a:r>
            <a:r>
              <a:rPr lang="en-GB" dirty="0">
                <a:solidFill>
                  <a:srgbClr val="595959"/>
                </a:solidFill>
                <a:latin typeface="Source Sans Pro" panose="020B0503030403020204" pitchFamily="34" charset="0"/>
              </a:rPr>
              <a:t>timing </a:t>
            </a:r>
            <a:endParaRPr lang="en-GB" dirty="0" smtClean="0">
              <a:solidFill>
                <a:srgbClr val="595959"/>
              </a:solidFill>
              <a:latin typeface="Source Sans Pro" panose="020B0503030403020204" pitchFamily="34" charset="0"/>
            </a:endParaRPr>
          </a:p>
          <a:p>
            <a:r>
              <a:rPr lang="en-GB" dirty="0" smtClean="0">
                <a:solidFill>
                  <a:srgbClr val="595959"/>
                </a:solidFill>
                <a:latin typeface="Source Sans Pro" panose="020B0503030403020204" pitchFamily="34" charset="0"/>
              </a:rPr>
              <a:t>counterintuitive</a:t>
            </a:r>
            <a:r>
              <a:rPr lang="en-GB" dirty="0">
                <a:solidFill>
                  <a:srgbClr val="595959"/>
                </a:solidFill>
                <a:latin typeface="Source Sans Pro" panose="020B0503030403020204" pitchFamily="34" charset="0"/>
              </a:rPr>
              <a:t>. </a:t>
            </a:r>
            <a:endParaRPr lang="en-GB" dirty="0" smtClean="0">
              <a:solidFill>
                <a:srgbClr val="595959"/>
              </a:solidFill>
              <a:latin typeface="Source Sans Pro" panose="020B0503030403020204" pitchFamily="34" charset="0"/>
            </a:endParaRPr>
          </a:p>
          <a:p>
            <a:r>
              <a:rPr lang="en-GB" dirty="0" smtClean="0">
                <a:solidFill>
                  <a:srgbClr val="595959"/>
                </a:solidFill>
                <a:latin typeface="Source Sans Pro" panose="020B0503030403020204" pitchFamily="34" charset="0"/>
              </a:rPr>
              <a:t>Fear </a:t>
            </a:r>
            <a:r>
              <a:rPr lang="en-GB" dirty="0" smtClean="0">
                <a:solidFill>
                  <a:srgbClr val="595959"/>
                </a:solidFill>
                <a:latin typeface="Source Sans Pro" panose="020B0503030403020204" pitchFamily="34" charset="0"/>
              </a:rPr>
              <a:t>of </a:t>
            </a:r>
            <a:r>
              <a:rPr lang="en-GB" dirty="0" smtClean="0">
                <a:solidFill>
                  <a:srgbClr val="595959"/>
                </a:solidFill>
                <a:latin typeface="Source Sans Pro" panose="020B0503030403020204" pitchFamily="34" charset="0"/>
              </a:rPr>
              <a:t>disclosing a </a:t>
            </a:r>
            <a:r>
              <a:rPr lang="en-GB" dirty="0">
                <a:solidFill>
                  <a:srgbClr val="595959"/>
                </a:solidFill>
                <a:latin typeface="Source Sans Pro" panose="020B0503030403020204" pitchFamily="34" charset="0"/>
              </a:rPr>
              <a:t>possible crisis </a:t>
            </a:r>
            <a:r>
              <a:rPr lang="en-GB" dirty="0" smtClean="0">
                <a:solidFill>
                  <a:srgbClr val="595959"/>
                </a:solidFill>
                <a:latin typeface="Source Sans Pro" panose="020B0503030403020204" pitchFamily="34" charset="0"/>
              </a:rPr>
              <a:t>– risk reputation</a:t>
            </a:r>
            <a:endParaRPr lang="en-GB" dirty="0">
              <a:solidFill>
                <a:srgbClr val="595959"/>
              </a:solidFill>
              <a:latin typeface="Source Sans Pro" panose="020B0503030403020204" pitchFamily="34" charset="0"/>
            </a:endParaRPr>
          </a:p>
          <a:p>
            <a:r>
              <a:rPr lang="en-GB" dirty="0" smtClean="0">
                <a:solidFill>
                  <a:srgbClr val="595959"/>
                </a:solidFill>
                <a:latin typeface="Source Sans Pro" panose="020B0503030403020204" pitchFamily="34" charset="0"/>
              </a:rPr>
              <a:t>others </a:t>
            </a:r>
            <a:r>
              <a:rPr lang="en-GB" dirty="0">
                <a:solidFill>
                  <a:srgbClr val="595959"/>
                </a:solidFill>
                <a:latin typeface="Source Sans Pro" panose="020B0503030403020204" pitchFamily="34" charset="0"/>
              </a:rPr>
              <a:t>may never learn about the problem if the organization does not report </a:t>
            </a:r>
            <a:r>
              <a:rPr lang="en-GB" dirty="0" smtClean="0">
                <a:solidFill>
                  <a:srgbClr val="595959"/>
                </a:solidFill>
                <a:latin typeface="Source Sans Pro" panose="020B0503030403020204" pitchFamily="34" charset="0"/>
              </a:rPr>
              <a:t>it</a:t>
            </a:r>
          </a:p>
          <a:p>
            <a:r>
              <a:rPr lang="en-GB" dirty="0" smtClean="0">
                <a:solidFill>
                  <a:srgbClr val="595959"/>
                </a:solidFill>
                <a:latin typeface="Source Sans Pro" panose="020B0503030403020204" pitchFamily="34" charset="0"/>
              </a:rPr>
              <a:t> </a:t>
            </a:r>
            <a:r>
              <a:rPr lang="en-GB" dirty="0">
                <a:solidFill>
                  <a:srgbClr val="595959"/>
                </a:solidFill>
                <a:latin typeface="Source Sans Pro" panose="020B0503030403020204" pitchFamily="34" charset="0"/>
              </a:rPr>
              <a:t>Not reporting a crisis is </a:t>
            </a:r>
            <a:r>
              <a:rPr lang="en-GB" dirty="0" smtClean="0">
                <a:solidFill>
                  <a:srgbClr val="595959"/>
                </a:solidFill>
                <a:latin typeface="Source Sans Pro" panose="020B0503030403020204" pitchFamily="34" charset="0"/>
              </a:rPr>
              <a:t>dangerous - creates do not care impression</a:t>
            </a:r>
            <a:endParaRPr lang="en-GB" dirty="0"/>
          </a:p>
        </p:txBody>
      </p:sp>
    </p:spTree>
    <p:extLst>
      <p:ext uri="{BB962C8B-B14F-4D97-AF65-F5344CB8AC3E}">
        <p14:creationId xmlns:p14="http://schemas.microsoft.com/office/powerpoint/2010/main" val="328489639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Channel effect of social media</a:t>
            </a:r>
            <a:endParaRPr lang="en-GB" dirty="0"/>
          </a:p>
        </p:txBody>
      </p:sp>
      <p:sp>
        <p:nvSpPr>
          <p:cNvPr id="3" name="Content Placeholder 2"/>
          <p:cNvSpPr>
            <a:spLocks noGrp="1"/>
          </p:cNvSpPr>
          <p:nvPr>
            <p:ph sz="quarter" idx="13"/>
          </p:nvPr>
        </p:nvSpPr>
        <p:spPr/>
        <p:txBody>
          <a:bodyPr>
            <a:normAutofit fontScale="92500" lnSpcReduction="20000"/>
          </a:bodyPr>
          <a:lstStyle/>
          <a:p>
            <a:r>
              <a:rPr lang="en-GB" dirty="0" smtClean="0">
                <a:solidFill>
                  <a:srgbClr val="595959"/>
                </a:solidFill>
                <a:latin typeface="Source Sans Pro" panose="020B0503030403020204" pitchFamily="34" charset="0"/>
              </a:rPr>
              <a:t>A </a:t>
            </a:r>
            <a:r>
              <a:rPr lang="en-GB" dirty="0">
                <a:solidFill>
                  <a:srgbClr val="595959"/>
                </a:solidFill>
                <a:latin typeface="Source Sans Pro" panose="020B0503030403020204" pitchFamily="34" charset="0"/>
              </a:rPr>
              <a:t>channel effect is when people react differently to the same message when it is delivered through different </a:t>
            </a:r>
            <a:r>
              <a:rPr lang="en-GB" dirty="0" smtClean="0">
                <a:solidFill>
                  <a:srgbClr val="595959"/>
                </a:solidFill>
                <a:latin typeface="Source Sans Pro" panose="020B0503030403020204" pitchFamily="34" charset="0"/>
              </a:rPr>
              <a:t>channels</a:t>
            </a:r>
          </a:p>
          <a:p>
            <a:r>
              <a:rPr lang="en-GB" dirty="0" smtClean="0">
                <a:solidFill>
                  <a:srgbClr val="595959"/>
                </a:solidFill>
                <a:latin typeface="Source Sans Pro" panose="020B0503030403020204" pitchFamily="34" charset="0"/>
              </a:rPr>
              <a:t>The </a:t>
            </a:r>
            <a:r>
              <a:rPr lang="en-GB" dirty="0">
                <a:solidFill>
                  <a:srgbClr val="595959"/>
                </a:solidFill>
                <a:latin typeface="Source Sans Pro" panose="020B0503030403020204" pitchFamily="34" charset="0"/>
              </a:rPr>
              <a:t>channel itself is shown to alter how people perceived and react to </a:t>
            </a:r>
            <a:r>
              <a:rPr lang="en-GB" dirty="0" smtClean="0">
                <a:solidFill>
                  <a:srgbClr val="595959"/>
                </a:solidFill>
                <a:latin typeface="Source Sans Pro" panose="020B0503030403020204" pitchFamily="34" charset="0"/>
              </a:rPr>
              <a:t>messages</a:t>
            </a:r>
          </a:p>
          <a:p>
            <a:r>
              <a:rPr lang="en-GB" dirty="0" smtClean="0">
                <a:solidFill>
                  <a:srgbClr val="595959"/>
                </a:solidFill>
                <a:latin typeface="Source Sans Pro" panose="020B0503030403020204" pitchFamily="34" charset="0"/>
              </a:rPr>
              <a:t>social </a:t>
            </a:r>
            <a:r>
              <a:rPr lang="en-GB" dirty="0">
                <a:solidFill>
                  <a:srgbClr val="595959"/>
                </a:solidFill>
                <a:latin typeface="Source Sans Pro" panose="020B0503030403020204" pitchFamily="34" charset="0"/>
              </a:rPr>
              <a:t>media can have a channel effect for crisis communication (Schultz, </a:t>
            </a:r>
            <a:r>
              <a:rPr lang="en-GB" dirty="0" err="1">
                <a:solidFill>
                  <a:srgbClr val="595959"/>
                </a:solidFill>
                <a:latin typeface="Source Sans Pro" panose="020B0503030403020204" pitchFamily="34" charset="0"/>
              </a:rPr>
              <a:t>Utz</a:t>
            </a:r>
            <a:r>
              <a:rPr lang="en-GB" dirty="0">
                <a:solidFill>
                  <a:srgbClr val="595959"/>
                </a:solidFill>
                <a:latin typeface="Source Sans Pro" panose="020B0503030403020204" pitchFamily="34" charset="0"/>
              </a:rPr>
              <a:t> &amp; </a:t>
            </a:r>
            <a:r>
              <a:rPr lang="en-GB" dirty="0" err="1">
                <a:solidFill>
                  <a:srgbClr val="595959"/>
                </a:solidFill>
                <a:latin typeface="Source Sans Pro" panose="020B0503030403020204" pitchFamily="34" charset="0"/>
              </a:rPr>
              <a:t>Goritz</a:t>
            </a:r>
            <a:r>
              <a:rPr lang="en-GB" dirty="0">
                <a:solidFill>
                  <a:srgbClr val="595959"/>
                </a:solidFill>
                <a:latin typeface="Source Sans Pro" panose="020B0503030403020204" pitchFamily="34" charset="0"/>
              </a:rPr>
              <a:t>, 2011; </a:t>
            </a:r>
            <a:r>
              <a:rPr lang="en-GB" dirty="0" err="1">
                <a:solidFill>
                  <a:srgbClr val="595959"/>
                </a:solidFill>
                <a:latin typeface="Source Sans Pro" panose="020B0503030403020204" pitchFamily="34" charset="0"/>
              </a:rPr>
              <a:t>Utz</a:t>
            </a:r>
            <a:r>
              <a:rPr lang="en-GB" dirty="0">
                <a:solidFill>
                  <a:srgbClr val="595959"/>
                </a:solidFill>
                <a:latin typeface="Source Sans Pro" panose="020B0503030403020204" pitchFamily="34" charset="0"/>
              </a:rPr>
              <a:t>, Schultz &amp; </a:t>
            </a:r>
            <a:r>
              <a:rPr lang="en-GB" dirty="0" err="1">
                <a:solidFill>
                  <a:srgbClr val="595959"/>
                </a:solidFill>
                <a:latin typeface="Source Sans Pro" panose="020B0503030403020204" pitchFamily="34" charset="0"/>
              </a:rPr>
              <a:t>Gloka</a:t>
            </a:r>
            <a:r>
              <a:rPr lang="en-GB" dirty="0">
                <a:solidFill>
                  <a:srgbClr val="595959"/>
                </a:solidFill>
                <a:latin typeface="Source Sans Pro" panose="020B0503030403020204" pitchFamily="34" charset="0"/>
              </a:rPr>
              <a:t>, </a:t>
            </a:r>
            <a:r>
              <a:rPr lang="en-GB" dirty="0" smtClean="0">
                <a:solidFill>
                  <a:srgbClr val="595959"/>
                </a:solidFill>
                <a:latin typeface="Source Sans Pro" panose="020B0503030403020204" pitchFamily="34" charset="0"/>
              </a:rPr>
              <a:t>2013)</a:t>
            </a:r>
          </a:p>
          <a:p>
            <a:r>
              <a:rPr lang="en-GB" dirty="0" smtClean="0">
                <a:solidFill>
                  <a:srgbClr val="595959"/>
                </a:solidFill>
                <a:latin typeface="Source Sans Pro" panose="020B0503030403020204" pitchFamily="34" charset="0"/>
              </a:rPr>
              <a:t>some </a:t>
            </a:r>
            <a:r>
              <a:rPr lang="en-GB" dirty="0">
                <a:solidFill>
                  <a:srgbClr val="595959"/>
                </a:solidFill>
                <a:latin typeface="Source Sans Pro" panose="020B0503030403020204" pitchFamily="34" charset="0"/>
              </a:rPr>
              <a:t>crises messages are perceived differently delivered via social media </a:t>
            </a:r>
            <a:r>
              <a:rPr lang="en-GB" dirty="0">
                <a:solidFill>
                  <a:srgbClr val="595959"/>
                </a:solidFill>
                <a:latin typeface="Source Sans Pro" panose="020B0503030403020204" pitchFamily="34" charset="0"/>
              </a:rPr>
              <a:t>v</a:t>
            </a:r>
            <a:r>
              <a:rPr lang="en-GB" dirty="0" smtClean="0">
                <a:solidFill>
                  <a:srgbClr val="595959"/>
                </a:solidFill>
                <a:latin typeface="Source Sans Pro" panose="020B0503030403020204" pitchFamily="34" charset="0"/>
              </a:rPr>
              <a:t> </a:t>
            </a:r>
            <a:r>
              <a:rPr lang="en-GB" dirty="0">
                <a:solidFill>
                  <a:srgbClr val="595959"/>
                </a:solidFill>
                <a:latin typeface="Source Sans Pro" panose="020B0503030403020204" pitchFamily="34" charset="0"/>
              </a:rPr>
              <a:t>traditional news </a:t>
            </a:r>
            <a:r>
              <a:rPr lang="en-GB" dirty="0" smtClean="0">
                <a:solidFill>
                  <a:srgbClr val="595959"/>
                </a:solidFill>
                <a:latin typeface="Source Sans Pro" panose="020B0503030403020204" pitchFamily="34" charset="0"/>
              </a:rPr>
              <a:t>media</a:t>
            </a:r>
          </a:p>
          <a:p>
            <a:r>
              <a:rPr lang="en-GB" dirty="0" smtClean="0">
                <a:solidFill>
                  <a:srgbClr val="595959"/>
                </a:solidFill>
                <a:latin typeface="Source Sans Pro" panose="020B0503030403020204" pitchFamily="34" charset="0"/>
              </a:rPr>
              <a:t>value of using </a:t>
            </a:r>
            <a:r>
              <a:rPr lang="en-GB" dirty="0">
                <a:solidFill>
                  <a:srgbClr val="595959"/>
                </a:solidFill>
                <a:latin typeface="Source Sans Pro" panose="020B0503030403020204" pitchFamily="34" charset="0"/>
              </a:rPr>
              <a:t>social media as part of the mix of channels used to deliver a crisis response.</a:t>
            </a:r>
            <a:endParaRPr lang="en-GB" dirty="0"/>
          </a:p>
        </p:txBody>
      </p:sp>
    </p:spTree>
    <p:extLst>
      <p:ext uri="{BB962C8B-B14F-4D97-AF65-F5344CB8AC3E}">
        <p14:creationId xmlns:p14="http://schemas.microsoft.com/office/powerpoint/2010/main" val="85957935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Crisis Prevention model</a:t>
            </a:r>
            <a:endParaRPr lang="en-GB" dirty="0"/>
          </a:p>
        </p:txBody>
      </p:sp>
      <p:sp>
        <p:nvSpPr>
          <p:cNvPr id="3" name="Content Placeholder 2"/>
          <p:cNvSpPr>
            <a:spLocks noGrp="1"/>
          </p:cNvSpPr>
          <p:nvPr>
            <p:ph sz="quarter" idx="13"/>
          </p:nvPr>
        </p:nvSpPr>
        <p:spPr>
          <a:xfrm>
            <a:off x="685801" y="2063396"/>
            <a:ext cx="10394707" cy="3311189"/>
          </a:xfrm>
        </p:spPr>
        <p:txBody>
          <a:bodyPr>
            <a:normAutofit fontScale="92500"/>
          </a:bodyPr>
          <a:lstStyle/>
          <a:p>
            <a:r>
              <a:rPr lang="en-GB" dirty="0" smtClean="0">
                <a:solidFill>
                  <a:srgbClr val="595959"/>
                </a:solidFill>
                <a:latin typeface="Source Sans Pro" panose="020B0503030403020204" pitchFamily="34" charset="0"/>
              </a:rPr>
              <a:t>reduce </a:t>
            </a:r>
            <a:r>
              <a:rPr lang="en-GB" dirty="0">
                <a:solidFill>
                  <a:srgbClr val="595959"/>
                </a:solidFill>
                <a:latin typeface="Source Sans Pro" panose="020B0503030403020204" pitchFamily="34" charset="0"/>
              </a:rPr>
              <a:t>known risks that could lead to a </a:t>
            </a:r>
            <a:r>
              <a:rPr lang="en-GB" dirty="0" smtClean="0">
                <a:solidFill>
                  <a:srgbClr val="595959"/>
                </a:solidFill>
                <a:latin typeface="Source Sans Pro" panose="020B0503030403020204" pitchFamily="34" charset="0"/>
              </a:rPr>
              <a:t>crisis</a:t>
            </a:r>
          </a:p>
          <a:p>
            <a:r>
              <a:rPr lang="en-GB" dirty="0" smtClean="0">
                <a:solidFill>
                  <a:srgbClr val="595959"/>
                </a:solidFill>
                <a:latin typeface="Source Sans Pro" panose="020B0503030403020204" pitchFamily="34" charset="0"/>
              </a:rPr>
              <a:t>part </a:t>
            </a:r>
            <a:r>
              <a:rPr lang="en-GB" dirty="0">
                <a:solidFill>
                  <a:srgbClr val="595959"/>
                </a:solidFill>
                <a:latin typeface="Source Sans Pro" panose="020B0503030403020204" pitchFamily="34" charset="0"/>
              </a:rPr>
              <a:t>of an organization’s risk management </a:t>
            </a:r>
            <a:r>
              <a:rPr lang="en-GB" dirty="0" smtClean="0">
                <a:solidFill>
                  <a:srgbClr val="595959"/>
                </a:solidFill>
                <a:latin typeface="Source Sans Pro" panose="020B0503030403020204" pitchFamily="34" charset="0"/>
              </a:rPr>
              <a:t>program </a:t>
            </a:r>
            <a:endParaRPr lang="en-GB" dirty="0">
              <a:solidFill>
                <a:srgbClr val="595959"/>
              </a:solidFill>
              <a:latin typeface="Source Sans Pro" panose="020B0503030403020204" pitchFamily="34" charset="0"/>
            </a:endParaRPr>
          </a:p>
          <a:p>
            <a:r>
              <a:rPr lang="en-GB" dirty="0" smtClean="0">
                <a:solidFill>
                  <a:srgbClr val="595959"/>
                </a:solidFill>
                <a:latin typeface="Source Sans Pro" panose="020B0503030403020204" pitchFamily="34" charset="0"/>
              </a:rPr>
              <a:t>creating </a:t>
            </a:r>
            <a:r>
              <a:rPr lang="en-GB" dirty="0">
                <a:solidFill>
                  <a:srgbClr val="595959"/>
                </a:solidFill>
                <a:latin typeface="Source Sans Pro" panose="020B0503030403020204" pitchFamily="34" charset="0"/>
              </a:rPr>
              <a:t>the crisis management </a:t>
            </a:r>
            <a:r>
              <a:rPr lang="en-GB" dirty="0" smtClean="0">
                <a:solidFill>
                  <a:srgbClr val="595959"/>
                </a:solidFill>
                <a:latin typeface="Source Sans Pro" panose="020B0503030403020204" pitchFamily="34" charset="0"/>
              </a:rPr>
              <a:t>plan</a:t>
            </a:r>
          </a:p>
          <a:p>
            <a:r>
              <a:rPr lang="en-GB" dirty="0" smtClean="0">
                <a:solidFill>
                  <a:srgbClr val="595959"/>
                </a:solidFill>
                <a:latin typeface="Source Sans Pro" panose="020B0503030403020204" pitchFamily="34" charset="0"/>
              </a:rPr>
              <a:t>selecting </a:t>
            </a:r>
            <a:r>
              <a:rPr lang="en-GB" dirty="0">
                <a:solidFill>
                  <a:srgbClr val="595959"/>
                </a:solidFill>
                <a:latin typeface="Source Sans Pro" panose="020B0503030403020204" pitchFamily="34" charset="0"/>
              </a:rPr>
              <a:t>and training the crisis management </a:t>
            </a:r>
            <a:r>
              <a:rPr lang="en-GB" dirty="0" smtClean="0">
                <a:solidFill>
                  <a:srgbClr val="595959"/>
                </a:solidFill>
                <a:latin typeface="Source Sans Pro" panose="020B0503030403020204" pitchFamily="34" charset="0"/>
              </a:rPr>
              <a:t>team</a:t>
            </a:r>
          </a:p>
          <a:p>
            <a:r>
              <a:rPr lang="en-GB" dirty="0" smtClean="0">
                <a:solidFill>
                  <a:srgbClr val="595959"/>
                </a:solidFill>
                <a:latin typeface="Source Sans Pro" panose="020B0503030403020204" pitchFamily="34" charset="0"/>
              </a:rPr>
              <a:t>conducting </a:t>
            </a:r>
            <a:r>
              <a:rPr lang="en-GB" dirty="0">
                <a:solidFill>
                  <a:srgbClr val="595959"/>
                </a:solidFill>
                <a:latin typeface="Source Sans Pro" panose="020B0503030403020204" pitchFamily="34" charset="0"/>
              </a:rPr>
              <a:t>exercises to test the crisis management plan and crisis management </a:t>
            </a:r>
            <a:r>
              <a:rPr lang="en-GB" dirty="0" smtClean="0">
                <a:solidFill>
                  <a:srgbClr val="595959"/>
                </a:solidFill>
                <a:latin typeface="Source Sans Pro" panose="020B0503030403020204" pitchFamily="34" charset="0"/>
              </a:rPr>
              <a:t>team</a:t>
            </a:r>
          </a:p>
          <a:p>
            <a:r>
              <a:rPr lang="en-GB" dirty="0" smtClean="0">
                <a:solidFill>
                  <a:srgbClr val="595959"/>
                </a:solidFill>
                <a:latin typeface="Source Sans Pro" panose="020B0503030403020204" pitchFamily="34" charset="0"/>
              </a:rPr>
              <a:t>Pre Draft Crisis communications</a:t>
            </a:r>
          </a:p>
          <a:p>
            <a:r>
              <a:rPr lang="en-GB" dirty="0" smtClean="0">
                <a:solidFill>
                  <a:srgbClr val="595959"/>
                </a:solidFill>
                <a:latin typeface="Source Sans Pro" panose="020B0503030403020204" pitchFamily="34" charset="0"/>
              </a:rPr>
              <a:t>React faster &amp; more </a:t>
            </a:r>
            <a:r>
              <a:rPr lang="en-GB" dirty="0" err="1" smtClean="0">
                <a:solidFill>
                  <a:srgbClr val="595959"/>
                </a:solidFill>
                <a:latin typeface="Source Sans Pro" panose="020B0503030403020204" pitchFamily="34" charset="0"/>
              </a:rPr>
              <a:t>Eeffective</a:t>
            </a:r>
            <a:r>
              <a:rPr lang="en-GB" dirty="0" smtClean="0">
                <a:solidFill>
                  <a:srgbClr val="595959"/>
                </a:solidFill>
                <a:latin typeface="Source Sans Pro" panose="020B0503030403020204" pitchFamily="34" charset="0"/>
              </a:rPr>
              <a:t> decisions</a:t>
            </a:r>
            <a:endParaRPr lang="en-GB" dirty="0"/>
          </a:p>
        </p:txBody>
      </p:sp>
    </p:spTree>
    <p:extLst>
      <p:ext uri="{BB962C8B-B14F-4D97-AF65-F5344CB8AC3E}">
        <p14:creationId xmlns:p14="http://schemas.microsoft.com/office/powerpoint/2010/main" val="205150582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Crisis management plan</a:t>
            </a:r>
            <a:endParaRPr lang="en-GB" dirty="0"/>
          </a:p>
        </p:txBody>
      </p:sp>
      <p:sp>
        <p:nvSpPr>
          <p:cNvPr id="3" name="Content Placeholder 2"/>
          <p:cNvSpPr>
            <a:spLocks noGrp="1"/>
          </p:cNvSpPr>
          <p:nvPr>
            <p:ph sz="quarter" idx="13"/>
          </p:nvPr>
        </p:nvSpPr>
        <p:spPr>
          <a:xfrm>
            <a:off x="174171" y="2063396"/>
            <a:ext cx="11416937" cy="3311189"/>
          </a:xfrm>
        </p:spPr>
        <p:txBody>
          <a:bodyPr>
            <a:normAutofit/>
          </a:bodyPr>
          <a:lstStyle/>
          <a:p>
            <a:r>
              <a:rPr lang="en-GB" dirty="0" smtClean="0">
                <a:solidFill>
                  <a:srgbClr val="595959"/>
                </a:solidFill>
                <a:latin typeface="Source Sans Pro" panose="020B0503030403020204" pitchFamily="34" charset="0"/>
              </a:rPr>
              <a:t>reference </a:t>
            </a:r>
            <a:r>
              <a:rPr lang="en-GB" dirty="0">
                <a:solidFill>
                  <a:srgbClr val="595959"/>
                </a:solidFill>
                <a:latin typeface="Source Sans Pro" panose="020B0503030403020204" pitchFamily="34" charset="0"/>
              </a:rPr>
              <a:t>tool, not a </a:t>
            </a:r>
            <a:r>
              <a:rPr lang="en-GB" dirty="0" smtClean="0">
                <a:solidFill>
                  <a:srgbClr val="595959"/>
                </a:solidFill>
                <a:latin typeface="Source Sans Pro" panose="020B0503030403020204" pitchFamily="34" charset="0"/>
              </a:rPr>
              <a:t>blueprint</a:t>
            </a:r>
            <a:endParaRPr lang="en-GB" dirty="0">
              <a:solidFill>
                <a:srgbClr val="595959"/>
              </a:solidFill>
              <a:latin typeface="Source Sans Pro" panose="020B0503030403020204" pitchFamily="34" charset="0"/>
            </a:endParaRPr>
          </a:p>
          <a:p>
            <a:r>
              <a:rPr lang="en-GB" dirty="0" smtClean="0">
                <a:solidFill>
                  <a:srgbClr val="595959"/>
                </a:solidFill>
                <a:latin typeface="Source Sans Pro" panose="020B0503030403020204" pitchFamily="34" charset="0"/>
              </a:rPr>
              <a:t> </a:t>
            </a:r>
            <a:r>
              <a:rPr lang="en-GB" dirty="0">
                <a:solidFill>
                  <a:srgbClr val="595959"/>
                </a:solidFill>
                <a:latin typeface="Source Sans Pro" panose="020B0503030403020204" pitchFamily="34" charset="0"/>
              </a:rPr>
              <a:t>lists of key contact </a:t>
            </a:r>
            <a:r>
              <a:rPr lang="en-GB" dirty="0" smtClean="0">
                <a:solidFill>
                  <a:srgbClr val="595959"/>
                </a:solidFill>
                <a:latin typeface="Source Sans Pro" panose="020B0503030403020204" pitchFamily="34" charset="0"/>
              </a:rPr>
              <a:t>information</a:t>
            </a:r>
          </a:p>
          <a:p>
            <a:r>
              <a:rPr lang="en-GB" dirty="0" smtClean="0">
                <a:solidFill>
                  <a:srgbClr val="595959"/>
                </a:solidFill>
                <a:latin typeface="Source Sans Pro" panose="020B0503030403020204" pitchFamily="34" charset="0"/>
              </a:rPr>
              <a:t>reminders </a:t>
            </a:r>
            <a:r>
              <a:rPr lang="en-GB" dirty="0">
                <a:solidFill>
                  <a:srgbClr val="595959"/>
                </a:solidFill>
                <a:latin typeface="Source Sans Pro" panose="020B0503030403020204" pitchFamily="34" charset="0"/>
              </a:rPr>
              <a:t>of what typically should be done in a </a:t>
            </a:r>
            <a:r>
              <a:rPr lang="en-GB" dirty="0" smtClean="0">
                <a:solidFill>
                  <a:srgbClr val="595959"/>
                </a:solidFill>
                <a:latin typeface="Source Sans Pro" panose="020B0503030403020204" pitchFamily="34" charset="0"/>
              </a:rPr>
              <a:t>crisis</a:t>
            </a:r>
          </a:p>
          <a:p>
            <a:r>
              <a:rPr lang="en-GB" dirty="0" smtClean="0">
                <a:solidFill>
                  <a:srgbClr val="595959"/>
                </a:solidFill>
                <a:latin typeface="Source Sans Pro" panose="020B0503030403020204" pitchFamily="34" charset="0"/>
              </a:rPr>
              <a:t>forms </a:t>
            </a:r>
            <a:r>
              <a:rPr lang="en-GB" dirty="0">
                <a:solidFill>
                  <a:srgbClr val="595959"/>
                </a:solidFill>
                <a:latin typeface="Source Sans Pro" panose="020B0503030403020204" pitchFamily="34" charset="0"/>
              </a:rPr>
              <a:t>to be used to document the crisis </a:t>
            </a:r>
            <a:r>
              <a:rPr lang="en-GB" dirty="0" smtClean="0">
                <a:solidFill>
                  <a:srgbClr val="595959"/>
                </a:solidFill>
                <a:latin typeface="Source Sans Pro" panose="020B0503030403020204" pitchFamily="34" charset="0"/>
              </a:rPr>
              <a:t>response</a:t>
            </a:r>
          </a:p>
          <a:p>
            <a:r>
              <a:rPr lang="en-GB" dirty="0" smtClean="0">
                <a:solidFill>
                  <a:srgbClr val="595959"/>
                </a:solidFill>
                <a:latin typeface="Source Sans Pro" panose="020B0503030403020204" pitchFamily="34" charset="0"/>
              </a:rPr>
              <a:t>not </a:t>
            </a:r>
            <a:r>
              <a:rPr lang="en-GB" dirty="0">
                <a:solidFill>
                  <a:srgbClr val="595959"/>
                </a:solidFill>
                <a:latin typeface="Source Sans Pro" panose="020B0503030403020204" pitchFamily="34" charset="0"/>
              </a:rPr>
              <a:t>a step-by-step guide to how to manage a </a:t>
            </a:r>
            <a:r>
              <a:rPr lang="en-GB" dirty="0" smtClean="0">
                <a:solidFill>
                  <a:srgbClr val="595959"/>
                </a:solidFill>
                <a:latin typeface="Source Sans Pro" panose="020B0503030403020204" pitchFamily="34" charset="0"/>
              </a:rPr>
              <a:t>crisis</a:t>
            </a:r>
          </a:p>
          <a:p>
            <a:r>
              <a:rPr lang="en-GB" dirty="0" smtClean="0">
                <a:solidFill>
                  <a:srgbClr val="595959"/>
                </a:solidFill>
                <a:latin typeface="Source Sans Pro" panose="020B0503030403020204" pitchFamily="34" charset="0"/>
              </a:rPr>
              <a:t>Saves time – designated crisis teams, pre assigns tasks, knowledge,  info &amp; responsibilities</a:t>
            </a:r>
            <a:endParaRPr lang="en-GB" dirty="0"/>
          </a:p>
        </p:txBody>
      </p:sp>
    </p:spTree>
    <p:extLst>
      <p:ext uri="{BB962C8B-B14F-4D97-AF65-F5344CB8AC3E}">
        <p14:creationId xmlns:p14="http://schemas.microsoft.com/office/powerpoint/2010/main" val="359192131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Crisis management team</a:t>
            </a:r>
            <a:endParaRPr lang="en-GB" dirty="0"/>
          </a:p>
        </p:txBody>
      </p:sp>
      <p:sp>
        <p:nvSpPr>
          <p:cNvPr id="3" name="Content Placeholder 2"/>
          <p:cNvSpPr>
            <a:spLocks noGrp="1"/>
          </p:cNvSpPr>
          <p:nvPr>
            <p:ph sz="quarter" idx="13"/>
          </p:nvPr>
        </p:nvSpPr>
        <p:spPr>
          <a:xfrm>
            <a:off x="685800" y="1706880"/>
            <a:ext cx="10394707" cy="3667705"/>
          </a:xfrm>
        </p:spPr>
        <p:txBody>
          <a:bodyPr>
            <a:normAutofit fontScale="85000" lnSpcReduction="20000"/>
          </a:bodyPr>
          <a:lstStyle/>
          <a:p>
            <a:r>
              <a:rPr lang="en-GB" dirty="0" smtClean="0">
                <a:solidFill>
                  <a:srgbClr val="595959"/>
                </a:solidFill>
                <a:latin typeface="Source Sans Pro" panose="020B0503030403020204" pitchFamily="34" charset="0"/>
              </a:rPr>
              <a:t>Management</a:t>
            </a:r>
          </a:p>
          <a:p>
            <a:r>
              <a:rPr lang="en-GB" dirty="0" smtClean="0">
                <a:solidFill>
                  <a:srgbClr val="595959"/>
                </a:solidFill>
                <a:latin typeface="Source Sans Pro" panose="020B0503030403020204" pitchFamily="34" charset="0"/>
              </a:rPr>
              <a:t>public relations / corporate communications</a:t>
            </a:r>
          </a:p>
          <a:p>
            <a:r>
              <a:rPr lang="en-GB" dirty="0" smtClean="0">
                <a:solidFill>
                  <a:srgbClr val="595959"/>
                </a:solidFill>
                <a:latin typeface="Source Sans Pro" panose="020B0503030403020204" pitchFamily="34" charset="0"/>
              </a:rPr>
              <a:t> legal</a:t>
            </a:r>
          </a:p>
          <a:p>
            <a:r>
              <a:rPr lang="en-GB" dirty="0" smtClean="0">
                <a:solidFill>
                  <a:srgbClr val="595959"/>
                </a:solidFill>
                <a:latin typeface="Source Sans Pro" panose="020B0503030403020204" pitchFamily="34" charset="0"/>
              </a:rPr>
              <a:t>Security</a:t>
            </a:r>
          </a:p>
          <a:p>
            <a:r>
              <a:rPr lang="en-GB" dirty="0" smtClean="0">
                <a:solidFill>
                  <a:srgbClr val="595959"/>
                </a:solidFill>
                <a:latin typeface="Source Sans Pro" panose="020B0503030403020204" pitchFamily="34" charset="0"/>
              </a:rPr>
              <a:t>Operations</a:t>
            </a:r>
          </a:p>
          <a:p>
            <a:r>
              <a:rPr lang="en-GB" dirty="0" smtClean="0">
                <a:solidFill>
                  <a:srgbClr val="595959"/>
                </a:solidFill>
                <a:latin typeface="Source Sans Pro" panose="020B0503030403020204" pitchFamily="34" charset="0"/>
              </a:rPr>
              <a:t>Finance</a:t>
            </a:r>
          </a:p>
          <a:p>
            <a:r>
              <a:rPr lang="en-GB" dirty="0" smtClean="0">
                <a:solidFill>
                  <a:srgbClr val="595959"/>
                </a:solidFill>
                <a:latin typeface="Source Sans Pro" panose="020B0503030403020204" pitchFamily="34" charset="0"/>
              </a:rPr>
              <a:t> </a:t>
            </a:r>
            <a:r>
              <a:rPr lang="en-GB" dirty="0">
                <a:solidFill>
                  <a:srgbClr val="595959"/>
                </a:solidFill>
                <a:latin typeface="Source Sans Pro" panose="020B0503030403020204" pitchFamily="34" charset="0"/>
              </a:rPr>
              <a:t>human </a:t>
            </a:r>
            <a:r>
              <a:rPr lang="en-GB" dirty="0" smtClean="0">
                <a:solidFill>
                  <a:srgbClr val="595959"/>
                </a:solidFill>
                <a:latin typeface="Source Sans Pro" panose="020B0503030403020204" pitchFamily="34" charset="0"/>
              </a:rPr>
              <a:t>resources</a:t>
            </a:r>
          </a:p>
          <a:p>
            <a:r>
              <a:rPr lang="en-GB" dirty="0" smtClean="0">
                <a:solidFill>
                  <a:srgbClr val="595959"/>
                </a:solidFill>
                <a:latin typeface="Source Sans Pro" panose="020B0503030403020204" pitchFamily="34" charset="0"/>
              </a:rPr>
              <a:t>social </a:t>
            </a:r>
            <a:r>
              <a:rPr lang="en-GB" dirty="0">
                <a:solidFill>
                  <a:srgbClr val="595959"/>
                </a:solidFill>
                <a:latin typeface="Source Sans Pro" panose="020B0503030403020204" pitchFamily="34" charset="0"/>
              </a:rPr>
              <a:t>media </a:t>
            </a:r>
            <a:r>
              <a:rPr lang="en-GB" dirty="0" smtClean="0">
                <a:solidFill>
                  <a:srgbClr val="595959"/>
                </a:solidFill>
                <a:latin typeface="Source Sans Pro" panose="020B0503030403020204" pitchFamily="34" charset="0"/>
              </a:rPr>
              <a:t>manager</a:t>
            </a:r>
            <a:r>
              <a:rPr lang="en-GB" dirty="0">
                <a:solidFill>
                  <a:srgbClr val="595959"/>
                </a:solidFill>
                <a:latin typeface="Source Sans Pro" panose="020B0503030403020204" pitchFamily="34" charset="0"/>
              </a:rPr>
              <a:t> </a:t>
            </a:r>
            <a:r>
              <a:rPr lang="en-GB" dirty="0" smtClean="0">
                <a:solidFill>
                  <a:srgbClr val="595959"/>
                </a:solidFill>
                <a:latin typeface="Source Sans Pro" panose="020B0503030403020204" pitchFamily="34" charset="0"/>
              </a:rPr>
              <a:t>- </a:t>
            </a:r>
            <a:r>
              <a:rPr lang="en-GB" dirty="0" smtClean="0">
                <a:solidFill>
                  <a:srgbClr val="595959"/>
                </a:solidFill>
                <a:latin typeface="Source Sans Pro" panose="020B0503030403020204" pitchFamily="34" charset="0"/>
              </a:rPr>
              <a:t> </a:t>
            </a:r>
            <a:r>
              <a:rPr lang="en-GB" dirty="0">
                <a:solidFill>
                  <a:srgbClr val="595959"/>
                </a:solidFill>
                <a:latin typeface="Source Sans Pro" panose="020B0503030403020204" pitchFamily="34" charset="0"/>
              </a:rPr>
              <a:t>used to deliver crisis </a:t>
            </a:r>
            <a:r>
              <a:rPr lang="en-GB" dirty="0" smtClean="0">
                <a:solidFill>
                  <a:srgbClr val="595959"/>
                </a:solidFill>
                <a:latin typeface="Source Sans Pro" panose="020B0503030403020204" pitchFamily="34" charset="0"/>
              </a:rPr>
              <a:t>messages</a:t>
            </a:r>
            <a:endParaRPr lang="en-GB" dirty="0">
              <a:solidFill>
                <a:srgbClr val="595959"/>
              </a:solidFill>
              <a:latin typeface="Source Sans Pro" panose="020B0503030403020204" pitchFamily="34" charset="0"/>
            </a:endParaRPr>
          </a:p>
          <a:p>
            <a:r>
              <a:rPr lang="en-GB" dirty="0" smtClean="0">
                <a:solidFill>
                  <a:srgbClr val="595959"/>
                </a:solidFill>
                <a:latin typeface="Source Sans Pro" panose="020B0503030403020204" pitchFamily="34" charset="0"/>
              </a:rPr>
              <a:t> IT</a:t>
            </a:r>
            <a:endParaRPr lang="en-GB" dirty="0"/>
          </a:p>
        </p:txBody>
      </p:sp>
    </p:spTree>
    <p:extLst>
      <p:ext uri="{BB962C8B-B14F-4D97-AF65-F5344CB8AC3E}">
        <p14:creationId xmlns:p14="http://schemas.microsoft.com/office/powerpoint/2010/main" val="162766922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Crisis management training</a:t>
            </a:r>
            <a:endParaRPr lang="en-GB" dirty="0"/>
          </a:p>
        </p:txBody>
      </p:sp>
      <p:sp>
        <p:nvSpPr>
          <p:cNvPr id="3" name="Content Placeholder 2"/>
          <p:cNvSpPr>
            <a:spLocks noGrp="1"/>
          </p:cNvSpPr>
          <p:nvPr>
            <p:ph sz="quarter" idx="13"/>
          </p:nvPr>
        </p:nvSpPr>
        <p:spPr/>
        <p:txBody>
          <a:bodyPr>
            <a:normAutofit fontScale="92500" lnSpcReduction="20000"/>
          </a:bodyPr>
          <a:lstStyle/>
          <a:p>
            <a:r>
              <a:rPr lang="en-GB" dirty="0" smtClean="0">
                <a:solidFill>
                  <a:srgbClr val="595959"/>
                </a:solidFill>
                <a:latin typeface="Source Sans Pro" panose="020B0503030403020204" pitchFamily="34" charset="0"/>
              </a:rPr>
              <a:t>Training – task roles &amp; Performance</a:t>
            </a:r>
          </a:p>
          <a:p>
            <a:r>
              <a:rPr lang="en-GB" dirty="0" smtClean="0">
                <a:solidFill>
                  <a:srgbClr val="595959"/>
                </a:solidFill>
                <a:latin typeface="Source Sans Pro" panose="020B0503030403020204" pitchFamily="34" charset="0"/>
              </a:rPr>
              <a:t>Testing - systems</a:t>
            </a:r>
          </a:p>
          <a:p>
            <a:r>
              <a:rPr lang="en-GB" dirty="0" smtClean="0">
                <a:solidFill>
                  <a:srgbClr val="595959"/>
                </a:solidFill>
                <a:latin typeface="Source Sans Pro" panose="020B0503030403020204" pitchFamily="34" charset="0"/>
              </a:rPr>
              <a:t>Practice – improve decision making </a:t>
            </a:r>
          </a:p>
          <a:p>
            <a:r>
              <a:rPr lang="en-GB" dirty="0" smtClean="0">
                <a:solidFill>
                  <a:srgbClr val="595959"/>
                </a:solidFill>
                <a:latin typeface="Source Sans Pro" panose="020B0503030403020204" pitchFamily="34" charset="0"/>
              </a:rPr>
              <a:t>Exercises – simulated experiences</a:t>
            </a:r>
            <a:endParaRPr lang="en-GB" dirty="0" smtClean="0">
              <a:solidFill>
                <a:srgbClr val="595959"/>
              </a:solidFill>
              <a:latin typeface="Source Sans Pro" panose="020B0503030403020204" pitchFamily="34" charset="0"/>
            </a:endParaRPr>
          </a:p>
          <a:p>
            <a:r>
              <a:rPr lang="en-GB" dirty="0" smtClean="0">
                <a:solidFill>
                  <a:srgbClr val="595959"/>
                </a:solidFill>
                <a:latin typeface="Source Sans Pro" panose="020B0503030403020204" pitchFamily="34" charset="0"/>
              </a:rPr>
              <a:t>Measure effectiveness</a:t>
            </a:r>
          </a:p>
          <a:p>
            <a:r>
              <a:rPr lang="en-GB" dirty="0" smtClean="0">
                <a:solidFill>
                  <a:srgbClr val="595959"/>
                </a:solidFill>
                <a:latin typeface="Source Sans Pro" panose="020B0503030403020204" pitchFamily="34" charset="0"/>
              </a:rPr>
              <a:t>Unique crisis</a:t>
            </a:r>
          </a:p>
          <a:p>
            <a:r>
              <a:rPr lang="en-GB" dirty="0" smtClean="0">
                <a:solidFill>
                  <a:srgbClr val="595959"/>
                </a:solidFill>
                <a:latin typeface="Source Sans Pro" panose="020B0503030403020204" pitchFamily="34" charset="0"/>
              </a:rPr>
              <a:t>Crisis management plan is a rough guide only each crisis is unique</a:t>
            </a:r>
          </a:p>
          <a:p>
            <a:r>
              <a:rPr lang="en-GB" dirty="0" smtClean="0">
                <a:solidFill>
                  <a:srgbClr val="595959"/>
                </a:solidFill>
                <a:latin typeface="Source Sans Pro" panose="020B0503030403020204" pitchFamily="34" charset="0"/>
              </a:rPr>
              <a:t>Media training &amp;  public relations</a:t>
            </a:r>
            <a:endParaRPr lang="en-GB" dirty="0" smtClean="0">
              <a:solidFill>
                <a:srgbClr val="595959"/>
              </a:solidFill>
              <a:latin typeface="Source Sans Pro" panose="020B0503030403020204" pitchFamily="34" charset="0"/>
            </a:endParaRPr>
          </a:p>
        </p:txBody>
      </p:sp>
    </p:spTree>
    <p:extLst>
      <p:ext uri="{BB962C8B-B14F-4D97-AF65-F5344CB8AC3E}">
        <p14:creationId xmlns:p14="http://schemas.microsoft.com/office/powerpoint/2010/main" val="336635975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Pre drafting </a:t>
            </a:r>
            <a:endParaRPr lang="en-GB" dirty="0"/>
          </a:p>
        </p:txBody>
      </p:sp>
      <p:sp>
        <p:nvSpPr>
          <p:cNvPr id="3" name="Content Placeholder 2"/>
          <p:cNvSpPr>
            <a:spLocks noGrp="1"/>
          </p:cNvSpPr>
          <p:nvPr>
            <p:ph sz="quarter" idx="13"/>
          </p:nvPr>
        </p:nvSpPr>
        <p:spPr/>
        <p:txBody>
          <a:bodyPr>
            <a:normAutofit fontScale="62500" lnSpcReduction="20000"/>
          </a:bodyPr>
          <a:lstStyle/>
          <a:p>
            <a:r>
              <a:rPr lang="en-GB" b="1" dirty="0" smtClean="0">
                <a:solidFill>
                  <a:srgbClr val="595959"/>
                </a:solidFill>
                <a:latin typeface="Source Sans Pro" panose="020B0503030403020204" pitchFamily="34" charset="0"/>
              </a:rPr>
              <a:t>Templates</a:t>
            </a:r>
          </a:p>
          <a:p>
            <a:r>
              <a:rPr lang="en-GB" dirty="0" smtClean="0">
                <a:solidFill>
                  <a:srgbClr val="595959"/>
                </a:solidFill>
                <a:latin typeface="Source Sans Pro" panose="020B0503030403020204" pitchFamily="34" charset="0"/>
              </a:rPr>
              <a:t>pre-draft </a:t>
            </a:r>
            <a:r>
              <a:rPr lang="en-GB" dirty="0">
                <a:solidFill>
                  <a:srgbClr val="595959"/>
                </a:solidFill>
                <a:latin typeface="Source Sans Pro" panose="020B0503030403020204" pitchFamily="34" charset="0"/>
              </a:rPr>
              <a:t>messages that will be used during a </a:t>
            </a:r>
            <a:r>
              <a:rPr lang="en-GB" dirty="0" smtClean="0">
                <a:solidFill>
                  <a:srgbClr val="595959"/>
                </a:solidFill>
                <a:latin typeface="Source Sans Pro" panose="020B0503030403020204" pitchFamily="34" charset="0"/>
              </a:rPr>
              <a:t>crisis</a:t>
            </a:r>
            <a:endParaRPr lang="en-GB" dirty="0">
              <a:solidFill>
                <a:srgbClr val="595959"/>
              </a:solidFill>
              <a:latin typeface="Source Sans Pro" panose="020B0503030403020204" pitchFamily="34" charset="0"/>
            </a:endParaRPr>
          </a:p>
          <a:p>
            <a:r>
              <a:rPr lang="en-GB" dirty="0" smtClean="0">
                <a:solidFill>
                  <a:srgbClr val="595959"/>
                </a:solidFill>
                <a:latin typeface="Source Sans Pro" panose="020B0503030403020204" pitchFamily="34" charset="0"/>
              </a:rPr>
              <a:t> </a:t>
            </a:r>
            <a:r>
              <a:rPr lang="en-GB" dirty="0">
                <a:solidFill>
                  <a:srgbClr val="595959"/>
                </a:solidFill>
                <a:latin typeface="Source Sans Pro" panose="020B0503030403020204" pitchFamily="34" charset="0"/>
              </a:rPr>
              <a:t>statements by top </a:t>
            </a:r>
            <a:r>
              <a:rPr lang="en-GB" dirty="0" smtClean="0">
                <a:solidFill>
                  <a:srgbClr val="595959"/>
                </a:solidFill>
                <a:latin typeface="Source Sans Pro" panose="020B0503030403020204" pitchFamily="34" charset="0"/>
              </a:rPr>
              <a:t>management</a:t>
            </a:r>
          </a:p>
          <a:p>
            <a:r>
              <a:rPr lang="en-GB" dirty="0" smtClean="0">
                <a:solidFill>
                  <a:srgbClr val="595959"/>
                </a:solidFill>
                <a:latin typeface="Source Sans Pro" panose="020B0503030403020204" pitchFamily="34" charset="0"/>
              </a:rPr>
              <a:t> </a:t>
            </a:r>
            <a:r>
              <a:rPr lang="en-GB" dirty="0">
                <a:solidFill>
                  <a:srgbClr val="595959"/>
                </a:solidFill>
                <a:latin typeface="Source Sans Pro" panose="020B0503030403020204" pitchFamily="34" charset="0"/>
              </a:rPr>
              <a:t>news </a:t>
            </a:r>
            <a:r>
              <a:rPr lang="en-GB" dirty="0" smtClean="0">
                <a:solidFill>
                  <a:srgbClr val="595959"/>
                </a:solidFill>
                <a:latin typeface="Source Sans Pro" panose="020B0503030403020204" pitchFamily="34" charset="0"/>
              </a:rPr>
              <a:t>releases</a:t>
            </a:r>
          </a:p>
          <a:p>
            <a:r>
              <a:rPr lang="en-GB" dirty="0" smtClean="0">
                <a:solidFill>
                  <a:srgbClr val="595959"/>
                </a:solidFill>
                <a:latin typeface="Source Sans Pro" panose="020B0503030403020204" pitchFamily="34" charset="0"/>
              </a:rPr>
              <a:t>social </a:t>
            </a:r>
            <a:r>
              <a:rPr lang="en-GB" dirty="0">
                <a:solidFill>
                  <a:srgbClr val="595959"/>
                </a:solidFill>
                <a:latin typeface="Source Sans Pro" panose="020B0503030403020204" pitchFamily="34" charset="0"/>
              </a:rPr>
              <a:t>media messages (e.g., Tweets, blogs, or Facebook posts</a:t>
            </a:r>
            <a:r>
              <a:rPr lang="en-GB" dirty="0" smtClean="0">
                <a:solidFill>
                  <a:srgbClr val="595959"/>
                </a:solidFill>
                <a:latin typeface="Source Sans Pro" panose="020B0503030403020204" pitchFamily="34" charset="0"/>
              </a:rPr>
              <a:t>)</a:t>
            </a:r>
          </a:p>
          <a:p>
            <a:r>
              <a:rPr lang="en-GB" dirty="0" smtClean="0">
                <a:solidFill>
                  <a:srgbClr val="595959"/>
                </a:solidFill>
                <a:latin typeface="Source Sans Pro" panose="020B0503030403020204" pitchFamily="34" charset="0"/>
              </a:rPr>
              <a:t> </a:t>
            </a:r>
            <a:r>
              <a:rPr lang="en-GB" dirty="0">
                <a:solidFill>
                  <a:srgbClr val="595959"/>
                </a:solidFill>
                <a:latin typeface="Source Sans Pro" panose="020B0503030403020204" pitchFamily="34" charset="0"/>
              </a:rPr>
              <a:t>dark web </a:t>
            </a:r>
            <a:r>
              <a:rPr lang="en-GB" dirty="0" smtClean="0">
                <a:solidFill>
                  <a:srgbClr val="595959"/>
                </a:solidFill>
                <a:latin typeface="Source Sans Pro" panose="020B0503030403020204" pitchFamily="34" charset="0"/>
              </a:rPr>
              <a:t>sites</a:t>
            </a:r>
          </a:p>
          <a:p>
            <a:r>
              <a:rPr lang="en-GB" dirty="0" smtClean="0">
                <a:solidFill>
                  <a:srgbClr val="595959"/>
                </a:solidFill>
                <a:latin typeface="Source Sans Pro" panose="020B0503030403020204" pitchFamily="34" charset="0"/>
              </a:rPr>
              <a:t>Contact details &amp; info / systems</a:t>
            </a:r>
            <a:endParaRPr lang="en-GB" dirty="0" smtClean="0">
              <a:solidFill>
                <a:srgbClr val="595959"/>
              </a:solidFill>
              <a:latin typeface="Source Sans Pro" panose="020B0503030403020204" pitchFamily="34" charset="0"/>
            </a:endParaRPr>
          </a:p>
          <a:p>
            <a:r>
              <a:rPr lang="en-GB" dirty="0" smtClean="0">
                <a:solidFill>
                  <a:srgbClr val="595959"/>
                </a:solidFill>
                <a:latin typeface="Source Sans Pro" panose="020B0503030403020204" pitchFamily="34" charset="0"/>
              </a:rPr>
              <a:t>blank </a:t>
            </a:r>
            <a:r>
              <a:rPr lang="en-GB" dirty="0">
                <a:solidFill>
                  <a:srgbClr val="595959"/>
                </a:solidFill>
                <a:latin typeface="Source Sans Pro" panose="020B0503030403020204" pitchFamily="34" charset="0"/>
              </a:rPr>
              <a:t>spots where key information is inserted once it is </a:t>
            </a:r>
            <a:r>
              <a:rPr lang="en-GB" dirty="0" smtClean="0">
                <a:solidFill>
                  <a:srgbClr val="595959"/>
                </a:solidFill>
                <a:latin typeface="Source Sans Pro" panose="020B0503030403020204" pitchFamily="34" charset="0"/>
              </a:rPr>
              <a:t>known</a:t>
            </a:r>
          </a:p>
          <a:p>
            <a:r>
              <a:rPr lang="en-GB" dirty="0" smtClean="0">
                <a:solidFill>
                  <a:srgbClr val="595959"/>
                </a:solidFill>
                <a:latin typeface="Source Sans Pro" panose="020B0503030403020204" pitchFamily="34" charset="0"/>
              </a:rPr>
              <a:t>Public </a:t>
            </a:r>
            <a:r>
              <a:rPr lang="en-GB" dirty="0">
                <a:solidFill>
                  <a:srgbClr val="595959"/>
                </a:solidFill>
                <a:latin typeface="Source Sans Pro" panose="020B0503030403020204" pitchFamily="34" charset="0"/>
              </a:rPr>
              <a:t>relations </a:t>
            </a:r>
            <a:r>
              <a:rPr lang="en-GB" dirty="0" smtClean="0">
                <a:solidFill>
                  <a:srgbClr val="595959"/>
                </a:solidFill>
                <a:latin typeface="Source Sans Pro" panose="020B0503030403020204" pitchFamily="34" charset="0"/>
              </a:rPr>
              <a:t>update</a:t>
            </a:r>
            <a:endParaRPr lang="en-GB" dirty="0">
              <a:solidFill>
                <a:srgbClr val="595959"/>
              </a:solidFill>
              <a:latin typeface="Source Sans Pro" panose="020B0503030403020204" pitchFamily="34" charset="0"/>
            </a:endParaRPr>
          </a:p>
          <a:p>
            <a:r>
              <a:rPr lang="en-GB" dirty="0" smtClean="0">
                <a:solidFill>
                  <a:srgbClr val="595959"/>
                </a:solidFill>
                <a:latin typeface="Source Sans Pro" panose="020B0503030403020204" pitchFamily="34" charset="0"/>
              </a:rPr>
              <a:t>legal </a:t>
            </a:r>
            <a:r>
              <a:rPr lang="en-GB" dirty="0">
                <a:solidFill>
                  <a:srgbClr val="595959"/>
                </a:solidFill>
                <a:latin typeface="Source Sans Pro" panose="020B0503030403020204" pitchFamily="34" charset="0"/>
              </a:rPr>
              <a:t>department </a:t>
            </a:r>
            <a:r>
              <a:rPr lang="en-GB" dirty="0" smtClean="0">
                <a:solidFill>
                  <a:srgbClr val="595959"/>
                </a:solidFill>
                <a:latin typeface="Source Sans Pro" panose="020B0503030403020204" pitchFamily="34" charset="0"/>
              </a:rPr>
              <a:t>pre-approve</a:t>
            </a:r>
          </a:p>
          <a:p>
            <a:endParaRPr lang="en-GB" dirty="0"/>
          </a:p>
        </p:txBody>
      </p:sp>
    </p:spTree>
    <p:extLst>
      <p:ext uri="{BB962C8B-B14F-4D97-AF65-F5344CB8AC3E}">
        <p14:creationId xmlns:p14="http://schemas.microsoft.com/office/powerpoint/2010/main" val="317026148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1" y="-505096"/>
            <a:ext cx="10396882" cy="2063930"/>
          </a:xfrm>
        </p:spPr>
        <p:txBody>
          <a:bodyPr/>
          <a:lstStyle/>
          <a:p>
            <a:r>
              <a:rPr lang="en-GB" dirty="0" smtClean="0"/>
              <a:t>Communications Strategy</a:t>
            </a:r>
            <a:endParaRPr lang="en-GB" dirty="0"/>
          </a:p>
        </p:txBody>
      </p:sp>
      <p:sp>
        <p:nvSpPr>
          <p:cNvPr id="3" name="Content Placeholder 2"/>
          <p:cNvSpPr>
            <a:spLocks noGrp="1"/>
          </p:cNvSpPr>
          <p:nvPr>
            <p:ph sz="quarter" idx="13"/>
          </p:nvPr>
        </p:nvSpPr>
        <p:spPr>
          <a:xfrm>
            <a:off x="685800" y="809897"/>
            <a:ext cx="10394707" cy="4589417"/>
          </a:xfrm>
        </p:spPr>
        <p:txBody>
          <a:bodyPr>
            <a:normAutofit fontScale="62500" lnSpcReduction="20000"/>
          </a:bodyPr>
          <a:lstStyle/>
          <a:p>
            <a:r>
              <a:rPr lang="en-GB" dirty="0" smtClean="0">
                <a:solidFill>
                  <a:srgbClr val="595959"/>
                </a:solidFill>
                <a:latin typeface="Source Sans Pro" panose="020B0503030403020204" pitchFamily="34" charset="0"/>
              </a:rPr>
              <a:t>Communication platforms</a:t>
            </a:r>
          </a:p>
          <a:p>
            <a:r>
              <a:rPr lang="en-GB" dirty="0" smtClean="0">
                <a:solidFill>
                  <a:srgbClr val="595959"/>
                </a:solidFill>
                <a:latin typeface="Source Sans Pro" panose="020B0503030403020204" pitchFamily="34" charset="0"/>
              </a:rPr>
              <a:t>Consistent messaged</a:t>
            </a:r>
          </a:p>
          <a:p>
            <a:r>
              <a:rPr lang="en-GB" dirty="0" smtClean="0">
                <a:solidFill>
                  <a:srgbClr val="595959"/>
                </a:solidFill>
                <a:latin typeface="Source Sans Pro" panose="020B0503030403020204" pitchFamily="34" charset="0"/>
              </a:rPr>
              <a:t>Media</a:t>
            </a:r>
          </a:p>
          <a:p>
            <a:r>
              <a:rPr lang="en-GB" dirty="0" smtClean="0">
                <a:solidFill>
                  <a:srgbClr val="595959"/>
                </a:solidFill>
                <a:latin typeface="Source Sans Pro" panose="020B0503030403020204" pitchFamily="34" charset="0"/>
              </a:rPr>
              <a:t>Social media </a:t>
            </a:r>
          </a:p>
          <a:p>
            <a:r>
              <a:rPr lang="en-GB" dirty="0" smtClean="0">
                <a:solidFill>
                  <a:srgbClr val="595959"/>
                </a:solidFill>
                <a:latin typeface="Source Sans Pro" panose="020B0503030403020204" pitchFamily="34" charset="0"/>
              </a:rPr>
              <a:t>separate </a:t>
            </a:r>
            <a:r>
              <a:rPr lang="en-GB" dirty="0">
                <a:solidFill>
                  <a:srgbClr val="595959"/>
                </a:solidFill>
                <a:latin typeface="Source Sans Pro" panose="020B0503030403020204" pitchFamily="34" charset="0"/>
              </a:rPr>
              <a:t>web site for the crisis or designate a section of its current web site for the </a:t>
            </a:r>
            <a:r>
              <a:rPr lang="en-GB" dirty="0" smtClean="0">
                <a:solidFill>
                  <a:srgbClr val="595959"/>
                </a:solidFill>
                <a:latin typeface="Source Sans Pro" panose="020B0503030403020204" pitchFamily="34" charset="0"/>
              </a:rPr>
              <a:t>crisis</a:t>
            </a:r>
          </a:p>
          <a:p>
            <a:r>
              <a:rPr lang="en-GB" dirty="0" smtClean="0">
                <a:solidFill>
                  <a:srgbClr val="595959"/>
                </a:solidFill>
                <a:latin typeface="Source Sans Pro" panose="020B0503030403020204" pitchFamily="34" charset="0"/>
              </a:rPr>
              <a:t>existing </a:t>
            </a:r>
            <a:r>
              <a:rPr lang="en-GB" dirty="0">
                <a:solidFill>
                  <a:srgbClr val="595959"/>
                </a:solidFill>
                <a:latin typeface="Source Sans Pro" panose="020B0503030403020204" pitchFamily="34" charset="0"/>
              </a:rPr>
              <a:t>web site </a:t>
            </a:r>
            <a:r>
              <a:rPr lang="en-GB" dirty="0" smtClean="0">
                <a:solidFill>
                  <a:srgbClr val="595959"/>
                </a:solidFill>
                <a:latin typeface="Source Sans Pro" panose="020B0503030403020204" pitchFamily="34" charset="0"/>
              </a:rPr>
              <a:t>more effective</a:t>
            </a:r>
            <a:r>
              <a:rPr lang="en-GB" dirty="0" smtClean="0">
                <a:solidFill>
                  <a:srgbClr val="595959"/>
                </a:solidFill>
                <a:latin typeface="Source Sans Pro" panose="020B0503030403020204" pitchFamily="34" charset="0"/>
              </a:rPr>
              <a:t> </a:t>
            </a:r>
            <a:r>
              <a:rPr lang="en-GB" dirty="0">
                <a:solidFill>
                  <a:srgbClr val="595959"/>
                </a:solidFill>
                <a:latin typeface="Source Sans Pro" panose="020B0503030403020204" pitchFamily="34" charset="0"/>
              </a:rPr>
              <a:t>(Coombs, </a:t>
            </a:r>
            <a:r>
              <a:rPr lang="en-GB" dirty="0" smtClean="0">
                <a:solidFill>
                  <a:srgbClr val="595959"/>
                </a:solidFill>
                <a:latin typeface="Source Sans Pro" panose="020B0503030403020204" pitchFamily="34" charset="0"/>
              </a:rPr>
              <a:t>2015)</a:t>
            </a:r>
          </a:p>
          <a:p>
            <a:r>
              <a:rPr lang="en-GB" dirty="0" smtClean="0">
                <a:solidFill>
                  <a:srgbClr val="595959"/>
                </a:solidFill>
                <a:latin typeface="Source Sans Pro" panose="020B0503030403020204" pitchFamily="34" charset="0"/>
              </a:rPr>
              <a:t>Taylor </a:t>
            </a:r>
            <a:r>
              <a:rPr lang="en-GB" dirty="0">
                <a:solidFill>
                  <a:srgbClr val="595959"/>
                </a:solidFill>
                <a:latin typeface="Source Sans Pro" panose="020B0503030403020204" pitchFamily="34" charset="0"/>
              </a:rPr>
              <a:t>and Kent’s (</a:t>
            </a:r>
            <a:r>
              <a:rPr lang="en-GB" dirty="0" smtClean="0">
                <a:solidFill>
                  <a:srgbClr val="595959"/>
                </a:solidFill>
                <a:latin typeface="Source Sans Pro" panose="020B0503030403020204" pitchFamily="34" charset="0"/>
              </a:rPr>
              <a:t>2007) crisis </a:t>
            </a:r>
            <a:r>
              <a:rPr lang="en-GB" dirty="0">
                <a:solidFill>
                  <a:srgbClr val="595959"/>
                </a:solidFill>
                <a:latin typeface="Source Sans Pro" panose="020B0503030403020204" pitchFamily="34" charset="0"/>
              </a:rPr>
              <a:t>web sites is a best practice </a:t>
            </a:r>
            <a:r>
              <a:rPr lang="en-GB" dirty="0" smtClean="0">
                <a:solidFill>
                  <a:srgbClr val="595959"/>
                </a:solidFill>
                <a:latin typeface="Source Sans Pro" panose="020B0503030403020204" pitchFamily="34" charset="0"/>
              </a:rPr>
              <a:t>during </a:t>
            </a:r>
            <a:r>
              <a:rPr lang="en-GB" dirty="0">
                <a:solidFill>
                  <a:srgbClr val="595959"/>
                </a:solidFill>
                <a:latin typeface="Source Sans Pro" panose="020B0503030403020204" pitchFamily="34" charset="0"/>
              </a:rPr>
              <a:t>a crisis. </a:t>
            </a:r>
            <a:r>
              <a:rPr lang="en-GB" dirty="0" smtClean="0">
                <a:solidFill>
                  <a:srgbClr val="595959"/>
                </a:solidFill>
                <a:latin typeface="Source Sans Pro" panose="020B0503030403020204" pitchFamily="34" charset="0"/>
              </a:rPr>
              <a:t>a </a:t>
            </a:r>
            <a:r>
              <a:rPr lang="en-GB" dirty="0">
                <a:solidFill>
                  <a:srgbClr val="595959"/>
                </a:solidFill>
                <a:latin typeface="Source Sans Pro" panose="020B0503030403020204" pitchFamily="34" charset="0"/>
              </a:rPr>
              <a:t>dark </a:t>
            </a:r>
            <a:r>
              <a:rPr lang="en-GB" dirty="0" smtClean="0">
                <a:solidFill>
                  <a:srgbClr val="595959"/>
                </a:solidFill>
                <a:latin typeface="Source Sans Pro" panose="020B0503030403020204" pitchFamily="34" charset="0"/>
              </a:rPr>
              <a:t>site</a:t>
            </a:r>
          </a:p>
          <a:p>
            <a:r>
              <a:rPr lang="en-GB" dirty="0" smtClean="0">
                <a:solidFill>
                  <a:srgbClr val="595959"/>
                </a:solidFill>
                <a:latin typeface="Source Sans Pro" panose="020B0503030403020204" pitchFamily="34" charset="0"/>
              </a:rPr>
              <a:t>Stakeholders</a:t>
            </a:r>
            <a:r>
              <a:rPr lang="en-GB" dirty="0">
                <a:solidFill>
                  <a:srgbClr val="595959"/>
                </a:solidFill>
                <a:latin typeface="Source Sans Pro" panose="020B0503030403020204" pitchFamily="34" charset="0"/>
              </a:rPr>
              <a:t>, including the news media, will turn to the Internet during a crisis. </a:t>
            </a:r>
            <a:endParaRPr lang="en-GB" dirty="0" smtClean="0">
              <a:solidFill>
                <a:srgbClr val="595959"/>
              </a:solidFill>
              <a:latin typeface="Source Sans Pro" panose="020B0503030403020204" pitchFamily="34" charset="0"/>
            </a:endParaRPr>
          </a:p>
          <a:p>
            <a:r>
              <a:rPr lang="en-GB" dirty="0" smtClean="0">
                <a:solidFill>
                  <a:srgbClr val="595959"/>
                </a:solidFill>
                <a:latin typeface="Source Sans Pro" panose="020B0503030403020204" pitchFamily="34" charset="0"/>
              </a:rPr>
              <a:t>Speed &amp; Information</a:t>
            </a:r>
          </a:p>
          <a:p>
            <a:r>
              <a:rPr lang="en-GB" dirty="0" smtClean="0">
                <a:solidFill>
                  <a:srgbClr val="595959"/>
                </a:solidFill>
                <a:latin typeface="Source Sans Pro" panose="020B0503030403020204" pitchFamily="34" charset="0"/>
              </a:rPr>
              <a:t>Strategy of silence</a:t>
            </a:r>
          </a:p>
          <a:p>
            <a:r>
              <a:rPr lang="en-GB" dirty="0" smtClean="0">
                <a:solidFill>
                  <a:srgbClr val="595959"/>
                </a:solidFill>
                <a:latin typeface="Source Sans Pro" panose="020B0503030403020204" pitchFamily="34" charset="0"/>
              </a:rPr>
              <a:t>Monitoring  use of platforms &amp; effect</a:t>
            </a:r>
          </a:p>
          <a:p>
            <a:r>
              <a:rPr lang="en-GB" dirty="0" smtClean="0">
                <a:solidFill>
                  <a:srgbClr val="595959"/>
                </a:solidFill>
                <a:latin typeface="Source Sans Pro" panose="020B0503030403020204" pitchFamily="34" charset="0"/>
              </a:rPr>
              <a:t>Intranet – Internal</a:t>
            </a:r>
          </a:p>
          <a:p>
            <a:r>
              <a:rPr lang="en-GB" dirty="0" smtClean="0">
                <a:solidFill>
                  <a:srgbClr val="595959"/>
                </a:solidFill>
                <a:latin typeface="Source Sans Pro" panose="020B0503030403020204" pitchFamily="34" charset="0"/>
              </a:rPr>
              <a:t>Other systems for communications with staff</a:t>
            </a:r>
          </a:p>
          <a:p>
            <a:r>
              <a:rPr lang="en-GB" dirty="0" smtClean="0">
                <a:solidFill>
                  <a:srgbClr val="595959"/>
                </a:solidFill>
                <a:latin typeface="Source Sans Pro" panose="020B0503030403020204" pitchFamily="34" charset="0"/>
              </a:rPr>
              <a:t>Methods for responding to enquiries (internally &amp; Externally) &amp; social media responses</a:t>
            </a:r>
            <a:endParaRPr lang="en-GB" dirty="0"/>
          </a:p>
        </p:txBody>
      </p:sp>
    </p:spTree>
    <p:extLst>
      <p:ext uri="{BB962C8B-B14F-4D97-AF65-F5344CB8AC3E}">
        <p14:creationId xmlns:p14="http://schemas.microsoft.com/office/powerpoint/2010/main" val="49752812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Critical response</a:t>
            </a:r>
            <a:endParaRPr lang="en-GB" dirty="0"/>
          </a:p>
        </p:txBody>
      </p:sp>
      <p:sp>
        <p:nvSpPr>
          <p:cNvPr id="3" name="Content Placeholder 2"/>
          <p:cNvSpPr>
            <a:spLocks noGrp="1"/>
          </p:cNvSpPr>
          <p:nvPr>
            <p:ph sz="quarter" idx="13"/>
          </p:nvPr>
        </p:nvSpPr>
        <p:spPr/>
        <p:txBody>
          <a:bodyPr/>
          <a:lstStyle/>
          <a:p>
            <a:r>
              <a:rPr lang="en-GB" dirty="0" smtClean="0">
                <a:solidFill>
                  <a:srgbClr val="595959"/>
                </a:solidFill>
                <a:latin typeface="Source Sans Pro" panose="020B0503030403020204" pitchFamily="34" charset="0"/>
              </a:rPr>
              <a:t>what </a:t>
            </a:r>
            <a:r>
              <a:rPr lang="en-GB" dirty="0">
                <a:solidFill>
                  <a:srgbClr val="595959"/>
                </a:solidFill>
                <a:latin typeface="Source Sans Pro" panose="020B0503030403020204" pitchFamily="34" charset="0"/>
              </a:rPr>
              <a:t>management does and says after the crisis </a:t>
            </a:r>
            <a:r>
              <a:rPr lang="en-GB" dirty="0" smtClean="0">
                <a:solidFill>
                  <a:srgbClr val="595959"/>
                </a:solidFill>
                <a:latin typeface="Source Sans Pro" panose="020B0503030403020204" pitchFamily="34" charset="0"/>
              </a:rPr>
              <a:t>hits</a:t>
            </a:r>
          </a:p>
          <a:p>
            <a:r>
              <a:rPr lang="en-GB" dirty="0" smtClean="0">
                <a:solidFill>
                  <a:srgbClr val="595959"/>
                </a:solidFill>
                <a:latin typeface="Source Sans Pro" panose="020B0503030403020204" pitchFamily="34" charset="0"/>
              </a:rPr>
              <a:t> </a:t>
            </a:r>
            <a:r>
              <a:rPr lang="en-GB" dirty="0">
                <a:solidFill>
                  <a:srgbClr val="595959"/>
                </a:solidFill>
                <a:latin typeface="Source Sans Pro" panose="020B0503030403020204" pitchFamily="34" charset="0"/>
              </a:rPr>
              <a:t>Public relations plays a critical role in the crisis response by helping to develop the messages that are sent to various </a:t>
            </a:r>
            <a:r>
              <a:rPr lang="en-GB" dirty="0" smtClean="0">
                <a:solidFill>
                  <a:srgbClr val="595959"/>
                </a:solidFill>
                <a:latin typeface="Source Sans Pro" panose="020B0503030403020204" pitchFamily="34" charset="0"/>
              </a:rPr>
              <a:t>publics</a:t>
            </a:r>
          </a:p>
          <a:p>
            <a:r>
              <a:rPr lang="en-GB" dirty="0" smtClean="0">
                <a:solidFill>
                  <a:srgbClr val="595959"/>
                </a:solidFill>
                <a:latin typeface="Source Sans Pro" panose="020B0503030403020204" pitchFamily="34" charset="0"/>
              </a:rPr>
              <a:t> the </a:t>
            </a:r>
            <a:r>
              <a:rPr lang="en-GB" dirty="0">
                <a:solidFill>
                  <a:srgbClr val="595959"/>
                </a:solidFill>
                <a:latin typeface="Source Sans Pro" panose="020B0503030403020204" pitchFamily="34" charset="0"/>
              </a:rPr>
              <a:t>initial crisis </a:t>
            </a:r>
            <a:r>
              <a:rPr lang="en-GB" dirty="0" smtClean="0">
                <a:solidFill>
                  <a:srgbClr val="595959"/>
                </a:solidFill>
                <a:latin typeface="Source Sans Pro" panose="020B0503030403020204" pitchFamily="34" charset="0"/>
              </a:rPr>
              <a:t>response - speed</a:t>
            </a:r>
          </a:p>
          <a:p>
            <a:r>
              <a:rPr lang="en-GB" dirty="0" smtClean="0">
                <a:solidFill>
                  <a:srgbClr val="595959"/>
                </a:solidFill>
                <a:latin typeface="Source Sans Pro" panose="020B0503030403020204" pitchFamily="34" charset="0"/>
              </a:rPr>
              <a:t>reputation repair</a:t>
            </a:r>
          </a:p>
          <a:p>
            <a:r>
              <a:rPr lang="en-GB" dirty="0" smtClean="0">
                <a:solidFill>
                  <a:srgbClr val="595959"/>
                </a:solidFill>
                <a:latin typeface="Source Sans Pro" panose="020B0503030403020204" pitchFamily="34" charset="0"/>
              </a:rPr>
              <a:t>behavioural intentions</a:t>
            </a:r>
          </a:p>
          <a:p>
            <a:r>
              <a:rPr lang="en-GB" dirty="0" smtClean="0">
                <a:solidFill>
                  <a:srgbClr val="595959"/>
                </a:solidFill>
                <a:latin typeface="Source Sans Pro" panose="020B0503030403020204" pitchFamily="34" charset="0"/>
              </a:rPr>
              <a:t>Response to response</a:t>
            </a:r>
            <a:endParaRPr lang="en-GB" dirty="0"/>
          </a:p>
        </p:txBody>
      </p:sp>
    </p:spTree>
    <p:extLst>
      <p:ext uri="{BB962C8B-B14F-4D97-AF65-F5344CB8AC3E}">
        <p14:creationId xmlns:p14="http://schemas.microsoft.com/office/powerpoint/2010/main" val="243666296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Initial response</a:t>
            </a:r>
            <a:endParaRPr lang="en-GB" dirty="0"/>
          </a:p>
        </p:txBody>
      </p:sp>
      <p:sp>
        <p:nvSpPr>
          <p:cNvPr id="3" name="Content Placeholder 2"/>
          <p:cNvSpPr>
            <a:spLocks noGrp="1"/>
          </p:cNvSpPr>
          <p:nvPr>
            <p:ph sz="quarter" idx="13"/>
          </p:nvPr>
        </p:nvSpPr>
        <p:spPr/>
        <p:txBody>
          <a:bodyPr>
            <a:normAutofit lnSpcReduction="10000"/>
          </a:bodyPr>
          <a:lstStyle/>
          <a:p>
            <a:pPr marL="0" indent="0">
              <a:buNone/>
            </a:pPr>
            <a:r>
              <a:rPr lang="en-GB" dirty="0" smtClean="0">
                <a:solidFill>
                  <a:srgbClr val="595959"/>
                </a:solidFill>
                <a:latin typeface="Source Sans Pro" panose="020B0503030403020204" pitchFamily="34" charset="0"/>
              </a:rPr>
              <a:t>Speed – Golden hour!</a:t>
            </a:r>
            <a:r>
              <a:rPr lang="en-GB" dirty="0"/>
              <a:t/>
            </a:r>
            <a:br>
              <a:rPr lang="en-GB" dirty="0"/>
            </a:br>
            <a:r>
              <a:rPr lang="en-GB" dirty="0" smtClean="0">
                <a:solidFill>
                  <a:srgbClr val="595959"/>
                </a:solidFill>
                <a:latin typeface="Source Sans Pro" panose="020B0503030403020204" pitchFamily="34" charset="0"/>
              </a:rPr>
              <a:t>Be accurate check </a:t>
            </a:r>
            <a:r>
              <a:rPr lang="en-GB" dirty="0">
                <a:solidFill>
                  <a:srgbClr val="595959"/>
                </a:solidFill>
                <a:latin typeface="Source Sans Pro" panose="020B0503030403020204" pitchFamily="34" charset="0"/>
              </a:rPr>
              <a:t>facts.</a:t>
            </a:r>
            <a:r>
              <a:rPr lang="en-GB" dirty="0"/>
              <a:t/>
            </a:r>
            <a:br>
              <a:rPr lang="en-GB" dirty="0"/>
            </a:br>
            <a:r>
              <a:rPr lang="en-GB" dirty="0" smtClean="0">
                <a:solidFill>
                  <a:srgbClr val="595959"/>
                </a:solidFill>
                <a:latin typeface="Source Sans Pro" panose="020B0503030403020204" pitchFamily="34" charset="0"/>
              </a:rPr>
              <a:t>Be </a:t>
            </a:r>
            <a:r>
              <a:rPr lang="en-GB" dirty="0">
                <a:solidFill>
                  <a:srgbClr val="595959"/>
                </a:solidFill>
                <a:latin typeface="Source Sans Pro" panose="020B0503030403020204" pitchFamily="34" charset="0"/>
              </a:rPr>
              <a:t>consistent </a:t>
            </a:r>
            <a:r>
              <a:rPr lang="en-GB" dirty="0" smtClean="0">
                <a:solidFill>
                  <a:srgbClr val="595959"/>
                </a:solidFill>
                <a:latin typeface="Source Sans Pro" panose="020B0503030403020204" pitchFamily="34" charset="0"/>
              </a:rPr>
              <a:t>keep </a:t>
            </a:r>
            <a:r>
              <a:rPr lang="en-GB" dirty="0">
                <a:solidFill>
                  <a:srgbClr val="595959"/>
                </a:solidFill>
                <a:latin typeface="Source Sans Pro" panose="020B0503030403020204" pitchFamily="34" charset="0"/>
              </a:rPr>
              <a:t>informed </a:t>
            </a:r>
            <a:r>
              <a:rPr lang="en-GB" dirty="0" smtClean="0">
                <a:solidFill>
                  <a:srgbClr val="595959"/>
                </a:solidFill>
                <a:latin typeface="Source Sans Pro" panose="020B0503030403020204" pitchFamily="34" charset="0"/>
              </a:rPr>
              <a:t>&amp; Keep to k</a:t>
            </a:r>
            <a:r>
              <a:rPr lang="en-GB" dirty="0" smtClean="0">
                <a:solidFill>
                  <a:srgbClr val="595959"/>
                </a:solidFill>
                <a:latin typeface="Source Sans Pro" panose="020B0503030403020204" pitchFamily="34" charset="0"/>
              </a:rPr>
              <a:t>ey </a:t>
            </a:r>
            <a:r>
              <a:rPr lang="en-GB" dirty="0">
                <a:solidFill>
                  <a:srgbClr val="595959"/>
                </a:solidFill>
                <a:latin typeface="Source Sans Pro" panose="020B0503030403020204" pitchFamily="34" charset="0"/>
              </a:rPr>
              <a:t>message </a:t>
            </a:r>
            <a:r>
              <a:rPr lang="en-GB" dirty="0" smtClean="0">
                <a:solidFill>
                  <a:srgbClr val="595959"/>
                </a:solidFill>
                <a:latin typeface="Source Sans Pro" panose="020B0503030403020204" pitchFamily="34" charset="0"/>
              </a:rPr>
              <a:t>points</a:t>
            </a:r>
            <a:r>
              <a:rPr lang="en-GB" dirty="0"/>
              <a:t/>
            </a:r>
            <a:br>
              <a:rPr lang="en-GB" dirty="0"/>
            </a:br>
            <a:r>
              <a:rPr lang="en-GB" dirty="0" smtClean="0">
                <a:solidFill>
                  <a:srgbClr val="595959"/>
                </a:solidFill>
                <a:latin typeface="Source Sans Pro" panose="020B0503030403020204" pitchFamily="34" charset="0"/>
              </a:rPr>
              <a:t>Make </a:t>
            </a:r>
            <a:r>
              <a:rPr lang="en-GB" dirty="0">
                <a:solidFill>
                  <a:srgbClr val="595959"/>
                </a:solidFill>
                <a:latin typeface="Source Sans Pro" panose="020B0503030403020204" pitchFamily="34" charset="0"/>
              </a:rPr>
              <a:t>public safety the number one priority.</a:t>
            </a:r>
            <a:r>
              <a:rPr lang="en-GB" dirty="0"/>
              <a:t/>
            </a:r>
            <a:br>
              <a:rPr lang="en-GB" dirty="0"/>
            </a:br>
            <a:r>
              <a:rPr lang="en-GB" dirty="0" smtClean="0">
                <a:solidFill>
                  <a:srgbClr val="595959"/>
                </a:solidFill>
                <a:latin typeface="Source Sans Pro" panose="020B0503030403020204" pitchFamily="34" charset="0"/>
              </a:rPr>
              <a:t>Use </a:t>
            </a:r>
            <a:r>
              <a:rPr lang="en-GB" dirty="0">
                <a:solidFill>
                  <a:srgbClr val="595959"/>
                </a:solidFill>
                <a:latin typeface="Source Sans Pro" panose="020B0503030403020204" pitchFamily="34" charset="0"/>
              </a:rPr>
              <a:t>all </a:t>
            </a:r>
            <a:r>
              <a:rPr lang="en-GB" dirty="0" smtClean="0">
                <a:solidFill>
                  <a:srgbClr val="595959"/>
                </a:solidFill>
                <a:latin typeface="Source Sans Pro" panose="020B0503030403020204" pitchFamily="34" charset="0"/>
              </a:rPr>
              <a:t>available </a:t>
            </a:r>
            <a:r>
              <a:rPr lang="en-GB" dirty="0">
                <a:solidFill>
                  <a:srgbClr val="595959"/>
                </a:solidFill>
                <a:latin typeface="Source Sans Pro" panose="020B0503030403020204" pitchFamily="34" charset="0"/>
              </a:rPr>
              <a:t>communication channels including the social media, web </a:t>
            </a:r>
            <a:r>
              <a:rPr lang="en-GB" dirty="0" smtClean="0">
                <a:solidFill>
                  <a:srgbClr val="595959"/>
                </a:solidFill>
                <a:latin typeface="Source Sans Pro" panose="020B0503030403020204" pitchFamily="34" charset="0"/>
              </a:rPr>
              <a:t>sites</a:t>
            </a:r>
            <a:r>
              <a:rPr lang="en-GB" dirty="0">
                <a:solidFill>
                  <a:srgbClr val="595959"/>
                </a:solidFill>
                <a:latin typeface="Source Sans Pro" panose="020B0503030403020204" pitchFamily="34" charset="0"/>
              </a:rPr>
              <a:t>, Intranet, and mass notification systems.</a:t>
            </a:r>
            <a:r>
              <a:rPr lang="en-GB" dirty="0"/>
              <a:t/>
            </a:r>
            <a:br>
              <a:rPr lang="en-GB" dirty="0"/>
            </a:br>
            <a:r>
              <a:rPr lang="en-GB" dirty="0" smtClean="0">
                <a:solidFill>
                  <a:srgbClr val="595959"/>
                </a:solidFill>
                <a:latin typeface="Source Sans Pro" panose="020B0503030403020204" pitchFamily="34" charset="0"/>
              </a:rPr>
              <a:t>Provide expression </a:t>
            </a:r>
            <a:r>
              <a:rPr lang="en-GB" dirty="0">
                <a:solidFill>
                  <a:srgbClr val="595959"/>
                </a:solidFill>
                <a:latin typeface="Source Sans Pro" panose="020B0503030403020204" pitchFamily="34" charset="0"/>
              </a:rPr>
              <a:t>of concern/sympathy for </a:t>
            </a:r>
            <a:r>
              <a:rPr lang="en-GB" dirty="0" smtClean="0">
                <a:solidFill>
                  <a:srgbClr val="595959"/>
                </a:solidFill>
                <a:latin typeface="Source Sans Pro" panose="020B0503030403020204" pitchFamily="34" charset="0"/>
              </a:rPr>
              <a:t>victims</a:t>
            </a:r>
            <a:r>
              <a:rPr lang="en-GB" dirty="0" smtClean="0"/>
              <a:t/>
            </a:r>
            <a:br>
              <a:rPr lang="en-GB" dirty="0" smtClean="0"/>
            </a:br>
            <a:r>
              <a:rPr lang="en-GB" dirty="0">
                <a:solidFill>
                  <a:srgbClr val="595959"/>
                </a:solidFill>
                <a:latin typeface="Source Sans Pro" panose="020B0503030403020204" pitchFamily="34" charset="0"/>
              </a:rPr>
              <a:t>i</a:t>
            </a:r>
            <a:r>
              <a:rPr lang="en-GB" dirty="0" smtClean="0">
                <a:solidFill>
                  <a:srgbClr val="595959"/>
                </a:solidFill>
                <a:latin typeface="Source Sans Pro" panose="020B0503030403020204" pitchFamily="34" charset="0"/>
              </a:rPr>
              <a:t>nclude employees in the initial response.</a:t>
            </a:r>
            <a:r>
              <a:rPr lang="en-GB" dirty="0" smtClean="0"/>
              <a:t/>
            </a:r>
            <a:br>
              <a:rPr lang="en-GB" dirty="0" smtClean="0"/>
            </a:br>
            <a:r>
              <a:rPr lang="en-GB" dirty="0" smtClean="0">
                <a:solidFill>
                  <a:srgbClr val="595959"/>
                </a:solidFill>
                <a:latin typeface="Source Sans Pro" panose="020B0503030403020204" pitchFamily="34" charset="0"/>
              </a:rPr>
              <a:t>Be ready to provide stress and trauma </a:t>
            </a:r>
            <a:r>
              <a:rPr lang="en-GB" dirty="0" err="1" smtClean="0">
                <a:solidFill>
                  <a:srgbClr val="595959"/>
                </a:solidFill>
                <a:latin typeface="Source Sans Pro" panose="020B0503030403020204" pitchFamily="34" charset="0"/>
              </a:rPr>
              <a:t>counseling</a:t>
            </a:r>
            <a:r>
              <a:rPr lang="en-GB" dirty="0" smtClean="0">
                <a:solidFill>
                  <a:srgbClr val="595959"/>
                </a:solidFill>
                <a:latin typeface="Source Sans Pro" panose="020B0503030403020204" pitchFamily="34" charset="0"/>
              </a:rPr>
              <a:t> to victims, families &amp; employees.</a:t>
            </a:r>
            <a:endParaRPr lang="en-GB" dirty="0"/>
          </a:p>
        </p:txBody>
      </p:sp>
    </p:spTree>
    <p:extLst>
      <p:ext uri="{BB962C8B-B14F-4D97-AF65-F5344CB8AC3E}">
        <p14:creationId xmlns:p14="http://schemas.microsoft.com/office/powerpoint/2010/main" val="155976114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Reputation repair &amp; </a:t>
            </a:r>
            <a:r>
              <a:rPr lang="en-GB" dirty="0" err="1" smtClean="0"/>
              <a:t>bI</a:t>
            </a:r>
            <a:endParaRPr lang="en-GB" dirty="0"/>
          </a:p>
        </p:txBody>
      </p:sp>
      <p:sp>
        <p:nvSpPr>
          <p:cNvPr id="3" name="Content Placeholder 2"/>
          <p:cNvSpPr>
            <a:spLocks noGrp="1"/>
          </p:cNvSpPr>
          <p:nvPr>
            <p:ph sz="quarter" idx="13"/>
          </p:nvPr>
        </p:nvSpPr>
        <p:spPr/>
        <p:txBody>
          <a:bodyPr>
            <a:normAutofit/>
          </a:bodyPr>
          <a:lstStyle/>
          <a:p>
            <a:r>
              <a:rPr lang="en-GB" dirty="0" smtClean="0">
                <a:solidFill>
                  <a:srgbClr val="595959"/>
                </a:solidFill>
                <a:latin typeface="Source Sans Pro" panose="020B0503030403020204" pitchFamily="34" charset="0"/>
              </a:rPr>
              <a:t>repair </a:t>
            </a:r>
            <a:r>
              <a:rPr lang="en-GB" dirty="0">
                <a:solidFill>
                  <a:srgbClr val="595959"/>
                </a:solidFill>
                <a:latin typeface="Source Sans Pro" panose="020B0503030403020204" pitchFamily="34" charset="0"/>
              </a:rPr>
              <a:t>the reputational </a:t>
            </a:r>
            <a:r>
              <a:rPr lang="en-GB" dirty="0" smtClean="0">
                <a:solidFill>
                  <a:srgbClr val="595959"/>
                </a:solidFill>
                <a:latin typeface="Source Sans Pro" panose="020B0503030403020204" pitchFamily="34" charset="0"/>
              </a:rPr>
              <a:t>damage</a:t>
            </a:r>
          </a:p>
          <a:p>
            <a:r>
              <a:rPr lang="en-GB" dirty="0" smtClean="0">
                <a:solidFill>
                  <a:srgbClr val="595959"/>
                </a:solidFill>
                <a:latin typeface="Source Sans Pro" panose="020B0503030403020204" pitchFamily="34" charset="0"/>
              </a:rPr>
              <a:t> </a:t>
            </a:r>
            <a:r>
              <a:rPr lang="en-GB" dirty="0">
                <a:solidFill>
                  <a:srgbClr val="595959"/>
                </a:solidFill>
                <a:latin typeface="Source Sans Pro" panose="020B0503030403020204" pitchFamily="34" charset="0"/>
              </a:rPr>
              <a:t>reputation repair </a:t>
            </a:r>
            <a:r>
              <a:rPr lang="en-GB" dirty="0" smtClean="0">
                <a:solidFill>
                  <a:srgbClr val="595959"/>
                </a:solidFill>
                <a:latin typeface="Source Sans Pro" panose="020B0503030403020204" pitchFamily="34" charset="0"/>
              </a:rPr>
              <a:t>strategies</a:t>
            </a:r>
          </a:p>
          <a:p>
            <a:r>
              <a:rPr lang="en-GB" dirty="0" smtClean="0">
                <a:solidFill>
                  <a:srgbClr val="595959"/>
                </a:solidFill>
                <a:latin typeface="Source Sans Pro" panose="020B0503030403020204" pitchFamily="34" charset="0"/>
              </a:rPr>
              <a:t>victims </a:t>
            </a:r>
            <a:r>
              <a:rPr lang="en-GB" dirty="0">
                <a:solidFill>
                  <a:srgbClr val="595959"/>
                </a:solidFill>
                <a:latin typeface="Source Sans Pro" panose="020B0503030403020204" pitchFamily="34" charset="0"/>
              </a:rPr>
              <a:t>of this crisis </a:t>
            </a:r>
            <a:endParaRPr lang="en-GB" dirty="0">
              <a:solidFill>
                <a:srgbClr val="595959"/>
              </a:solidFill>
              <a:latin typeface="Source Sans Pro" panose="020B0503030403020204" pitchFamily="34" charset="0"/>
            </a:endParaRPr>
          </a:p>
          <a:p>
            <a:r>
              <a:rPr lang="en-GB" dirty="0" smtClean="0">
                <a:solidFill>
                  <a:srgbClr val="595959"/>
                </a:solidFill>
                <a:latin typeface="Source Sans Pro" panose="020B0503030403020204" pitchFamily="34" charset="0"/>
              </a:rPr>
              <a:t>response </a:t>
            </a:r>
            <a:r>
              <a:rPr lang="en-GB" dirty="0">
                <a:solidFill>
                  <a:srgbClr val="595959"/>
                </a:solidFill>
                <a:latin typeface="Source Sans Pro" panose="020B0503030403020204" pitchFamily="34" charset="0"/>
              </a:rPr>
              <a:t>focuses more on helping the victims than on addressing organizational </a:t>
            </a:r>
            <a:r>
              <a:rPr lang="en-GB" dirty="0" smtClean="0">
                <a:solidFill>
                  <a:srgbClr val="595959"/>
                </a:solidFill>
                <a:latin typeface="Source Sans Pro" panose="020B0503030403020204" pitchFamily="34" charset="0"/>
              </a:rPr>
              <a:t>concerns</a:t>
            </a:r>
          </a:p>
        </p:txBody>
      </p:sp>
    </p:spTree>
    <p:extLst>
      <p:ext uri="{BB962C8B-B14F-4D97-AF65-F5344CB8AC3E}">
        <p14:creationId xmlns:p14="http://schemas.microsoft.com/office/powerpoint/2010/main" val="276499574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1" y="-191588"/>
            <a:ext cx="10396882" cy="1323702"/>
          </a:xfrm>
        </p:spPr>
        <p:txBody>
          <a:bodyPr/>
          <a:lstStyle/>
          <a:p>
            <a:r>
              <a:rPr lang="en-GB" dirty="0" smtClean="0"/>
              <a:t>Reputation repair strategies</a:t>
            </a:r>
            <a:endParaRPr lang="en-GB" dirty="0"/>
          </a:p>
        </p:txBody>
      </p:sp>
      <p:sp>
        <p:nvSpPr>
          <p:cNvPr id="3" name="Content Placeholder 2"/>
          <p:cNvSpPr>
            <a:spLocks noGrp="1"/>
          </p:cNvSpPr>
          <p:nvPr>
            <p:ph sz="quarter" idx="13"/>
          </p:nvPr>
        </p:nvSpPr>
        <p:spPr>
          <a:xfrm>
            <a:off x="95793" y="557349"/>
            <a:ext cx="11504023" cy="5416731"/>
          </a:xfrm>
        </p:spPr>
        <p:txBody>
          <a:bodyPr>
            <a:noAutofit/>
          </a:bodyPr>
          <a:lstStyle/>
          <a:p>
            <a:pPr marL="0" indent="0">
              <a:buNone/>
            </a:pPr>
            <a:r>
              <a:rPr lang="en-GB" sz="1400" dirty="0" smtClean="0">
                <a:solidFill>
                  <a:srgbClr val="595959"/>
                </a:solidFill>
                <a:latin typeface="Source Sans Pro" panose="020B0503030403020204" pitchFamily="34" charset="0"/>
              </a:rPr>
              <a:t>Attack </a:t>
            </a:r>
            <a:r>
              <a:rPr lang="en-GB" sz="1400" dirty="0">
                <a:solidFill>
                  <a:srgbClr val="595959"/>
                </a:solidFill>
                <a:latin typeface="Source Sans Pro" panose="020B0503030403020204" pitchFamily="34" charset="0"/>
              </a:rPr>
              <a:t>the accuser: crisis manager confronts the person or group claiming something is wrong with the </a:t>
            </a:r>
            <a:r>
              <a:rPr lang="en-GB" sz="1400" dirty="0" smtClean="0">
                <a:solidFill>
                  <a:srgbClr val="595959"/>
                </a:solidFill>
                <a:latin typeface="Source Sans Pro" panose="020B0503030403020204" pitchFamily="34" charset="0"/>
              </a:rPr>
              <a:t>organization</a:t>
            </a:r>
          </a:p>
          <a:p>
            <a:pPr marL="0" indent="0">
              <a:buNone/>
            </a:pPr>
            <a:r>
              <a:rPr lang="en-GB" sz="1400" dirty="0" smtClean="0">
                <a:solidFill>
                  <a:srgbClr val="595959"/>
                </a:solidFill>
                <a:latin typeface="Source Sans Pro" panose="020B0503030403020204" pitchFamily="34" charset="0"/>
              </a:rPr>
              <a:t>Denial</a:t>
            </a:r>
            <a:r>
              <a:rPr lang="en-GB" sz="1400" dirty="0">
                <a:solidFill>
                  <a:srgbClr val="595959"/>
                </a:solidFill>
                <a:latin typeface="Source Sans Pro" panose="020B0503030403020204" pitchFamily="34" charset="0"/>
              </a:rPr>
              <a:t>: crisis manager asserts that there is no crisis.</a:t>
            </a:r>
            <a:r>
              <a:rPr lang="en-GB" sz="1400" dirty="0"/>
              <a:t/>
            </a:r>
            <a:br>
              <a:rPr lang="en-GB" sz="1400" dirty="0"/>
            </a:br>
            <a:r>
              <a:rPr lang="en-GB" sz="1400" dirty="0" smtClean="0">
                <a:solidFill>
                  <a:srgbClr val="595959"/>
                </a:solidFill>
                <a:latin typeface="Source Sans Pro" panose="020B0503030403020204" pitchFamily="34" charset="0"/>
              </a:rPr>
              <a:t> </a:t>
            </a:r>
            <a:r>
              <a:rPr lang="en-GB" sz="1400" dirty="0">
                <a:solidFill>
                  <a:srgbClr val="595959"/>
                </a:solidFill>
                <a:latin typeface="Source Sans Pro" panose="020B0503030403020204" pitchFamily="34" charset="0"/>
              </a:rPr>
              <a:t>Scapegoat: crisis manager blames some person or group outside of the organization for the crisis.</a:t>
            </a:r>
            <a:r>
              <a:rPr lang="en-GB" sz="1400" dirty="0"/>
              <a:t/>
            </a:r>
            <a:br>
              <a:rPr lang="en-GB" sz="1400" dirty="0"/>
            </a:br>
            <a:r>
              <a:rPr lang="en-GB" sz="1400" dirty="0" smtClean="0">
                <a:solidFill>
                  <a:srgbClr val="595959"/>
                </a:solidFill>
                <a:latin typeface="Source Sans Pro" panose="020B0503030403020204" pitchFamily="34" charset="0"/>
              </a:rPr>
              <a:t> </a:t>
            </a:r>
            <a:r>
              <a:rPr lang="en-GB" sz="1400" dirty="0">
                <a:solidFill>
                  <a:srgbClr val="595959"/>
                </a:solidFill>
                <a:latin typeface="Source Sans Pro" panose="020B0503030403020204" pitchFamily="34" charset="0"/>
              </a:rPr>
              <a:t>Excuse: crisis manager minimizes organizational responsibility by denying intent to do harm and/or claiming inability to control the events that triggered the crisis.</a:t>
            </a:r>
            <a:r>
              <a:rPr lang="en-GB" sz="1400" dirty="0"/>
              <a:t/>
            </a:r>
            <a:br>
              <a:rPr lang="en-GB" sz="1400" dirty="0"/>
            </a:br>
            <a:r>
              <a:rPr lang="en-GB" sz="1400" dirty="0" smtClean="0">
                <a:solidFill>
                  <a:srgbClr val="595959"/>
                </a:solidFill>
                <a:latin typeface="Source Sans Pro" panose="020B0503030403020204" pitchFamily="34" charset="0"/>
              </a:rPr>
              <a:t>Provocation</a:t>
            </a:r>
            <a:r>
              <a:rPr lang="en-GB" sz="1400" dirty="0">
                <a:solidFill>
                  <a:srgbClr val="595959"/>
                </a:solidFill>
                <a:latin typeface="Source Sans Pro" panose="020B0503030403020204" pitchFamily="34" charset="0"/>
              </a:rPr>
              <a:t>: crisis was a result of response to some one else’s actions.</a:t>
            </a:r>
            <a:r>
              <a:rPr lang="en-GB" sz="1400" dirty="0"/>
              <a:t/>
            </a:r>
            <a:br>
              <a:rPr lang="en-GB" sz="1400" dirty="0"/>
            </a:br>
            <a:r>
              <a:rPr lang="en-GB" sz="1400" dirty="0" smtClean="0">
                <a:solidFill>
                  <a:srgbClr val="595959"/>
                </a:solidFill>
                <a:latin typeface="Source Sans Pro" panose="020B0503030403020204" pitchFamily="34" charset="0"/>
              </a:rPr>
              <a:t>Defeasibility</a:t>
            </a:r>
            <a:r>
              <a:rPr lang="en-GB" sz="1400" dirty="0">
                <a:solidFill>
                  <a:srgbClr val="595959"/>
                </a:solidFill>
                <a:latin typeface="Source Sans Pro" panose="020B0503030403020204" pitchFamily="34" charset="0"/>
              </a:rPr>
              <a:t>: lack of information about events leading to the crisis situation.</a:t>
            </a:r>
            <a:r>
              <a:rPr lang="en-GB" sz="1400" dirty="0"/>
              <a:t/>
            </a:r>
            <a:br>
              <a:rPr lang="en-GB" sz="1400" dirty="0"/>
            </a:br>
            <a:r>
              <a:rPr lang="en-GB" sz="1400" dirty="0" smtClean="0">
                <a:solidFill>
                  <a:srgbClr val="595959"/>
                </a:solidFill>
                <a:latin typeface="Source Sans Pro" panose="020B0503030403020204" pitchFamily="34" charset="0"/>
              </a:rPr>
              <a:t>Accidental</a:t>
            </a:r>
            <a:r>
              <a:rPr lang="en-GB" sz="1400" dirty="0">
                <a:solidFill>
                  <a:srgbClr val="595959"/>
                </a:solidFill>
                <a:latin typeface="Source Sans Pro" panose="020B0503030403020204" pitchFamily="34" charset="0"/>
              </a:rPr>
              <a:t>: lack of control over events leading to the crisis situation.</a:t>
            </a:r>
            <a:r>
              <a:rPr lang="en-GB" sz="1400" dirty="0"/>
              <a:t/>
            </a:r>
            <a:br>
              <a:rPr lang="en-GB" sz="1400" dirty="0"/>
            </a:br>
            <a:r>
              <a:rPr lang="en-GB" sz="1400" dirty="0" smtClean="0">
                <a:solidFill>
                  <a:srgbClr val="595959"/>
                </a:solidFill>
                <a:latin typeface="Source Sans Pro" panose="020B0503030403020204" pitchFamily="34" charset="0"/>
              </a:rPr>
              <a:t>Good </a:t>
            </a:r>
            <a:r>
              <a:rPr lang="en-GB" sz="1400" dirty="0">
                <a:solidFill>
                  <a:srgbClr val="595959"/>
                </a:solidFill>
                <a:latin typeface="Source Sans Pro" panose="020B0503030403020204" pitchFamily="34" charset="0"/>
              </a:rPr>
              <a:t>intentions: organization meant to do well</a:t>
            </a:r>
            <a:r>
              <a:rPr lang="en-GB" sz="1400" dirty="0"/>
              <a:t/>
            </a:r>
            <a:br>
              <a:rPr lang="en-GB" sz="1400" dirty="0"/>
            </a:br>
            <a:r>
              <a:rPr lang="en-GB" sz="1400" dirty="0" smtClean="0">
                <a:solidFill>
                  <a:srgbClr val="595959"/>
                </a:solidFill>
                <a:latin typeface="Source Sans Pro" panose="020B0503030403020204" pitchFamily="34" charset="0"/>
              </a:rPr>
              <a:t>Justification</a:t>
            </a:r>
            <a:r>
              <a:rPr lang="en-GB" sz="1400" dirty="0">
                <a:solidFill>
                  <a:srgbClr val="595959"/>
                </a:solidFill>
                <a:latin typeface="Source Sans Pro" panose="020B0503030403020204" pitchFamily="34" charset="0"/>
              </a:rPr>
              <a:t>: crisis manager minimizes the perceived damage caused by the crisis</a:t>
            </a:r>
            <a:r>
              <a:rPr lang="en-GB" sz="1400" dirty="0" smtClean="0">
                <a:solidFill>
                  <a:srgbClr val="595959"/>
                </a:solidFill>
                <a:latin typeface="Source Sans Pro" panose="020B0503030403020204" pitchFamily="34" charset="0"/>
              </a:rPr>
              <a:t>.</a:t>
            </a:r>
          </a:p>
          <a:p>
            <a:pPr marL="0" indent="0">
              <a:buNone/>
            </a:pPr>
            <a:r>
              <a:rPr lang="en-GB" sz="1400" dirty="0" smtClean="0">
                <a:solidFill>
                  <a:srgbClr val="595959"/>
                </a:solidFill>
                <a:latin typeface="Source Sans Pro" panose="020B0503030403020204" pitchFamily="34" charset="0"/>
              </a:rPr>
              <a:t> Reminder </a:t>
            </a:r>
            <a:r>
              <a:rPr lang="en-GB" sz="1400" dirty="0">
                <a:solidFill>
                  <a:srgbClr val="595959"/>
                </a:solidFill>
                <a:latin typeface="Source Sans Pro" panose="020B0503030403020204" pitchFamily="34" charset="0"/>
              </a:rPr>
              <a:t>about </a:t>
            </a:r>
            <a:r>
              <a:rPr lang="en-GB" sz="1400" dirty="0" smtClean="0">
                <a:solidFill>
                  <a:srgbClr val="595959"/>
                </a:solidFill>
                <a:latin typeface="Source Sans Pro" panose="020B0503030403020204" pitchFamily="34" charset="0"/>
              </a:rPr>
              <a:t>past </a:t>
            </a:r>
            <a:r>
              <a:rPr lang="en-GB" sz="1400" dirty="0">
                <a:solidFill>
                  <a:srgbClr val="595959"/>
                </a:solidFill>
                <a:latin typeface="Source Sans Pro" panose="020B0503030403020204" pitchFamily="34" charset="0"/>
              </a:rPr>
              <a:t>good works of the organization.</a:t>
            </a:r>
            <a:r>
              <a:rPr lang="en-GB" sz="1400" dirty="0"/>
              <a:t/>
            </a:r>
            <a:br>
              <a:rPr lang="en-GB" sz="1400" dirty="0"/>
            </a:br>
            <a:r>
              <a:rPr lang="en-GB" sz="1400" dirty="0" smtClean="0">
                <a:solidFill>
                  <a:srgbClr val="595959"/>
                </a:solidFill>
                <a:latin typeface="Source Sans Pro" panose="020B0503030403020204" pitchFamily="34" charset="0"/>
              </a:rPr>
              <a:t> </a:t>
            </a:r>
            <a:r>
              <a:rPr lang="en-GB" sz="1400" dirty="0">
                <a:solidFill>
                  <a:srgbClr val="595959"/>
                </a:solidFill>
                <a:latin typeface="Source Sans Pro" panose="020B0503030403020204" pitchFamily="34" charset="0"/>
              </a:rPr>
              <a:t>Ingratiation: crisis manager praises stakeholders for their actions.</a:t>
            </a:r>
            <a:r>
              <a:rPr lang="en-GB" sz="1400" dirty="0"/>
              <a:t/>
            </a:r>
            <a:br>
              <a:rPr lang="en-GB" sz="1400" dirty="0"/>
            </a:br>
            <a:r>
              <a:rPr lang="en-GB" sz="1400" dirty="0" smtClean="0">
                <a:solidFill>
                  <a:srgbClr val="595959"/>
                </a:solidFill>
                <a:latin typeface="Source Sans Pro" panose="020B0503030403020204" pitchFamily="34" charset="0"/>
              </a:rPr>
              <a:t> </a:t>
            </a:r>
            <a:r>
              <a:rPr lang="en-GB" sz="1400" dirty="0">
                <a:solidFill>
                  <a:srgbClr val="595959"/>
                </a:solidFill>
                <a:latin typeface="Source Sans Pro" panose="020B0503030403020204" pitchFamily="34" charset="0"/>
              </a:rPr>
              <a:t>Compensation: crisis manager offers money or other gifts to </a:t>
            </a:r>
            <a:r>
              <a:rPr lang="en-GB" sz="1400" dirty="0" smtClean="0">
                <a:solidFill>
                  <a:srgbClr val="595959"/>
                </a:solidFill>
                <a:latin typeface="Source Sans Pro" panose="020B0503030403020204" pitchFamily="34" charset="0"/>
              </a:rPr>
              <a:t>victims</a:t>
            </a:r>
          </a:p>
          <a:p>
            <a:pPr marL="0" indent="0">
              <a:buNone/>
            </a:pPr>
            <a:r>
              <a:rPr lang="en-GB" sz="1400" dirty="0" smtClean="0">
                <a:solidFill>
                  <a:srgbClr val="595959"/>
                </a:solidFill>
                <a:latin typeface="Source Sans Pro" panose="020B0503030403020204" pitchFamily="34" charset="0"/>
              </a:rPr>
              <a:t> </a:t>
            </a:r>
            <a:r>
              <a:rPr lang="en-GB" sz="1400" dirty="0">
                <a:solidFill>
                  <a:srgbClr val="595959"/>
                </a:solidFill>
                <a:latin typeface="Source Sans Pro" panose="020B0503030403020204" pitchFamily="34" charset="0"/>
              </a:rPr>
              <a:t>Apology: crisis manager indicates the organization takes full responsibility for the crisis and asks stakeholders for forgiveness.</a:t>
            </a:r>
            <a:endParaRPr lang="en-GB" sz="1400" dirty="0"/>
          </a:p>
        </p:txBody>
      </p:sp>
    </p:spTree>
    <p:extLst>
      <p:ext uri="{BB962C8B-B14F-4D97-AF65-F5344CB8AC3E}">
        <p14:creationId xmlns:p14="http://schemas.microsoft.com/office/powerpoint/2010/main" val="15016966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1" y="-165462"/>
            <a:ext cx="10396882" cy="1384662"/>
          </a:xfrm>
        </p:spPr>
        <p:txBody>
          <a:bodyPr/>
          <a:lstStyle/>
          <a:p>
            <a:r>
              <a:rPr lang="en-GB" dirty="0" smtClean="0"/>
              <a:t>Attribution theory</a:t>
            </a:r>
            <a:endParaRPr lang="en-GB" dirty="0"/>
          </a:p>
        </p:txBody>
      </p:sp>
      <p:sp>
        <p:nvSpPr>
          <p:cNvPr id="3" name="Content Placeholder 2"/>
          <p:cNvSpPr>
            <a:spLocks noGrp="1"/>
          </p:cNvSpPr>
          <p:nvPr>
            <p:ph sz="quarter" idx="13"/>
          </p:nvPr>
        </p:nvSpPr>
        <p:spPr>
          <a:xfrm>
            <a:off x="685800" y="836023"/>
            <a:ext cx="10394707" cy="4920343"/>
          </a:xfrm>
        </p:spPr>
        <p:txBody>
          <a:bodyPr>
            <a:normAutofit fontScale="77500" lnSpcReduction="20000"/>
          </a:bodyPr>
          <a:lstStyle/>
          <a:p>
            <a:r>
              <a:rPr lang="en-GB" dirty="0" smtClean="0">
                <a:solidFill>
                  <a:srgbClr val="595959"/>
                </a:solidFill>
                <a:latin typeface="Source Sans Pro" panose="020B0503030403020204" pitchFamily="34" charset="0"/>
              </a:rPr>
              <a:t>try </a:t>
            </a:r>
            <a:r>
              <a:rPr lang="en-GB" dirty="0">
                <a:solidFill>
                  <a:srgbClr val="595959"/>
                </a:solidFill>
                <a:latin typeface="Source Sans Pro" panose="020B0503030403020204" pitchFamily="34" charset="0"/>
              </a:rPr>
              <a:t>to explain why events happen, especially events that are sudden and </a:t>
            </a:r>
            <a:r>
              <a:rPr lang="en-GB" dirty="0" smtClean="0">
                <a:solidFill>
                  <a:srgbClr val="595959"/>
                </a:solidFill>
                <a:latin typeface="Source Sans Pro" panose="020B0503030403020204" pitchFamily="34" charset="0"/>
              </a:rPr>
              <a:t>negative</a:t>
            </a:r>
          </a:p>
          <a:p>
            <a:r>
              <a:rPr lang="en-GB" dirty="0" smtClean="0">
                <a:solidFill>
                  <a:srgbClr val="595959"/>
                </a:solidFill>
                <a:latin typeface="Source Sans Pro" panose="020B0503030403020204" pitchFamily="34" charset="0"/>
              </a:rPr>
              <a:t>either </a:t>
            </a:r>
            <a:r>
              <a:rPr lang="en-GB" dirty="0">
                <a:solidFill>
                  <a:srgbClr val="595959"/>
                </a:solidFill>
                <a:latin typeface="Source Sans Pro" panose="020B0503030403020204" pitchFamily="34" charset="0"/>
              </a:rPr>
              <a:t>attribute responsibility for the event to the situation or the person in the </a:t>
            </a:r>
            <a:r>
              <a:rPr lang="en-GB" dirty="0" smtClean="0">
                <a:solidFill>
                  <a:srgbClr val="595959"/>
                </a:solidFill>
                <a:latin typeface="Source Sans Pro" panose="020B0503030403020204" pitchFamily="34" charset="0"/>
              </a:rPr>
              <a:t>situation</a:t>
            </a:r>
          </a:p>
          <a:p>
            <a:r>
              <a:rPr lang="en-GB" dirty="0" smtClean="0">
                <a:solidFill>
                  <a:srgbClr val="595959"/>
                </a:solidFill>
                <a:latin typeface="Source Sans Pro" panose="020B0503030403020204" pitchFamily="34" charset="0"/>
              </a:rPr>
              <a:t>Attributions </a:t>
            </a:r>
            <a:r>
              <a:rPr lang="en-GB" dirty="0">
                <a:solidFill>
                  <a:srgbClr val="595959"/>
                </a:solidFill>
                <a:latin typeface="Source Sans Pro" panose="020B0503030403020204" pitchFamily="34" charset="0"/>
              </a:rPr>
              <a:t>generate emotions and affect how people interact with those involved in the </a:t>
            </a:r>
            <a:r>
              <a:rPr lang="en-GB" dirty="0" smtClean="0">
                <a:solidFill>
                  <a:srgbClr val="595959"/>
                </a:solidFill>
                <a:latin typeface="Source Sans Pro" panose="020B0503030403020204" pitchFamily="34" charset="0"/>
              </a:rPr>
              <a:t>event</a:t>
            </a:r>
          </a:p>
          <a:p>
            <a:r>
              <a:rPr lang="en-GB" dirty="0" smtClean="0">
                <a:solidFill>
                  <a:srgbClr val="595959"/>
                </a:solidFill>
                <a:latin typeface="Source Sans Pro" panose="020B0503030403020204" pitchFamily="34" charset="0"/>
              </a:rPr>
              <a:t>Crises </a:t>
            </a:r>
            <a:r>
              <a:rPr lang="en-GB" dirty="0">
                <a:solidFill>
                  <a:srgbClr val="595959"/>
                </a:solidFill>
                <a:latin typeface="Source Sans Pro" panose="020B0503030403020204" pitchFamily="34" charset="0"/>
              </a:rPr>
              <a:t>are negative (create damage or threat of damage) and are often sudden so they create attributions of </a:t>
            </a:r>
            <a:r>
              <a:rPr lang="en-GB" dirty="0" smtClean="0">
                <a:solidFill>
                  <a:srgbClr val="595959"/>
                </a:solidFill>
                <a:latin typeface="Source Sans Pro" panose="020B0503030403020204" pitchFamily="34" charset="0"/>
              </a:rPr>
              <a:t>responsibility</a:t>
            </a:r>
          </a:p>
          <a:p>
            <a:r>
              <a:rPr lang="en-GB" dirty="0" smtClean="0">
                <a:solidFill>
                  <a:srgbClr val="595959"/>
                </a:solidFill>
                <a:latin typeface="Source Sans Pro" panose="020B0503030403020204" pitchFamily="34" charset="0"/>
              </a:rPr>
              <a:t> </a:t>
            </a:r>
            <a:r>
              <a:rPr lang="en-GB" dirty="0">
                <a:solidFill>
                  <a:srgbClr val="595959"/>
                </a:solidFill>
                <a:latin typeface="Source Sans Pro" panose="020B0503030403020204" pitchFamily="34" charset="0"/>
              </a:rPr>
              <a:t>People either blame the organization in crisis or the </a:t>
            </a:r>
            <a:r>
              <a:rPr lang="en-GB" dirty="0" smtClean="0">
                <a:solidFill>
                  <a:srgbClr val="595959"/>
                </a:solidFill>
                <a:latin typeface="Source Sans Pro" panose="020B0503030403020204" pitchFamily="34" charset="0"/>
              </a:rPr>
              <a:t>situation</a:t>
            </a:r>
          </a:p>
          <a:p>
            <a:r>
              <a:rPr lang="en-GB" dirty="0" smtClean="0">
                <a:solidFill>
                  <a:srgbClr val="595959"/>
                </a:solidFill>
                <a:latin typeface="Source Sans Pro" panose="020B0503030403020204" pitchFamily="34" charset="0"/>
              </a:rPr>
              <a:t> </a:t>
            </a:r>
            <a:r>
              <a:rPr lang="en-GB" dirty="0">
                <a:solidFill>
                  <a:srgbClr val="595959"/>
                </a:solidFill>
                <a:latin typeface="Source Sans Pro" panose="020B0503030403020204" pitchFamily="34" charset="0"/>
              </a:rPr>
              <a:t>If people blame the organization, anger is created and people react negatively toward the </a:t>
            </a:r>
            <a:r>
              <a:rPr lang="en-GB" dirty="0" smtClean="0">
                <a:solidFill>
                  <a:srgbClr val="595959"/>
                </a:solidFill>
                <a:latin typeface="Source Sans Pro" panose="020B0503030403020204" pitchFamily="34" charset="0"/>
              </a:rPr>
              <a:t>organization</a:t>
            </a:r>
          </a:p>
          <a:p>
            <a:r>
              <a:rPr lang="en-GB" sz="2600" b="1" dirty="0" smtClean="0">
                <a:solidFill>
                  <a:srgbClr val="FF0000"/>
                </a:solidFill>
                <a:latin typeface="Source Sans Pro" panose="020B0503030403020204" pitchFamily="34" charset="0"/>
              </a:rPr>
              <a:t>Effects </a:t>
            </a:r>
            <a:r>
              <a:rPr lang="en-GB" sz="2600" b="1" dirty="0" smtClean="0">
                <a:solidFill>
                  <a:srgbClr val="FF0000"/>
                </a:solidFill>
                <a:latin typeface="Source Sans Pro" panose="020B0503030403020204" pitchFamily="34" charset="0"/>
              </a:rPr>
              <a:t>of Attribution theory</a:t>
            </a:r>
          </a:p>
          <a:p>
            <a:r>
              <a:rPr lang="en-GB" dirty="0" smtClean="0">
                <a:solidFill>
                  <a:srgbClr val="595959"/>
                </a:solidFill>
                <a:latin typeface="Source Sans Pro" panose="020B0503030403020204" pitchFamily="34" charset="0"/>
              </a:rPr>
              <a:t>increased </a:t>
            </a:r>
            <a:r>
              <a:rPr lang="en-GB" dirty="0">
                <a:solidFill>
                  <a:srgbClr val="595959"/>
                </a:solidFill>
                <a:latin typeface="Source Sans Pro" panose="020B0503030403020204" pitchFamily="34" charset="0"/>
              </a:rPr>
              <a:t>damage to an organization’s </a:t>
            </a:r>
            <a:r>
              <a:rPr lang="en-GB" dirty="0" smtClean="0">
                <a:solidFill>
                  <a:srgbClr val="595959"/>
                </a:solidFill>
                <a:latin typeface="Source Sans Pro" panose="020B0503030403020204" pitchFamily="34" charset="0"/>
              </a:rPr>
              <a:t>reputation</a:t>
            </a:r>
          </a:p>
          <a:p>
            <a:r>
              <a:rPr lang="en-GB" dirty="0" smtClean="0">
                <a:solidFill>
                  <a:srgbClr val="595959"/>
                </a:solidFill>
                <a:latin typeface="Source Sans Pro" panose="020B0503030403020204" pitchFamily="34" charset="0"/>
              </a:rPr>
              <a:t>reduced </a:t>
            </a:r>
            <a:r>
              <a:rPr lang="en-GB" dirty="0">
                <a:solidFill>
                  <a:srgbClr val="595959"/>
                </a:solidFill>
                <a:latin typeface="Source Sans Pro" panose="020B0503030403020204" pitchFamily="34" charset="0"/>
              </a:rPr>
              <a:t>purchase intentions </a:t>
            </a:r>
            <a:endParaRPr lang="en-GB" dirty="0">
              <a:solidFill>
                <a:srgbClr val="595959"/>
              </a:solidFill>
              <a:latin typeface="Source Sans Pro" panose="020B0503030403020204" pitchFamily="34" charset="0"/>
            </a:endParaRPr>
          </a:p>
          <a:p>
            <a:r>
              <a:rPr lang="en-GB" dirty="0" smtClean="0">
                <a:solidFill>
                  <a:srgbClr val="595959"/>
                </a:solidFill>
                <a:latin typeface="Source Sans Pro" panose="020B0503030403020204" pitchFamily="34" charset="0"/>
              </a:rPr>
              <a:t>increased </a:t>
            </a:r>
            <a:r>
              <a:rPr lang="en-GB" dirty="0">
                <a:solidFill>
                  <a:srgbClr val="595959"/>
                </a:solidFill>
                <a:latin typeface="Source Sans Pro" panose="020B0503030403020204" pitchFamily="34" charset="0"/>
              </a:rPr>
              <a:t>likelihood of engaging in negative word-of-mouth </a:t>
            </a:r>
            <a:endParaRPr lang="en-GB" dirty="0" smtClean="0">
              <a:solidFill>
                <a:srgbClr val="595959"/>
              </a:solidFill>
              <a:latin typeface="Source Sans Pro" panose="020B0503030403020204" pitchFamily="34" charset="0"/>
            </a:endParaRPr>
          </a:p>
          <a:p>
            <a:r>
              <a:rPr lang="en-GB" dirty="0" smtClean="0">
                <a:solidFill>
                  <a:srgbClr val="595959"/>
                </a:solidFill>
                <a:latin typeface="Source Sans Pro" panose="020B0503030403020204" pitchFamily="34" charset="0"/>
              </a:rPr>
              <a:t>(</a:t>
            </a:r>
            <a:r>
              <a:rPr lang="en-GB" dirty="0">
                <a:solidFill>
                  <a:srgbClr val="595959"/>
                </a:solidFill>
                <a:latin typeface="Source Sans Pro" panose="020B0503030403020204" pitchFamily="34" charset="0"/>
              </a:rPr>
              <a:t>Coombs, 2007; Coombs &amp; Holladay, 2006).</a:t>
            </a:r>
            <a:endParaRPr lang="en-GB" dirty="0"/>
          </a:p>
        </p:txBody>
      </p:sp>
    </p:spTree>
    <p:extLst>
      <p:ext uri="{BB962C8B-B14F-4D97-AF65-F5344CB8AC3E}">
        <p14:creationId xmlns:p14="http://schemas.microsoft.com/office/powerpoint/2010/main" val="195208971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9669" y="685800"/>
            <a:ext cx="11434354" cy="1151965"/>
          </a:xfrm>
        </p:spPr>
        <p:txBody>
          <a:bodyPr>
            <a:normAutofit fontScale="90000"/>
          </a:bodyPr>
          <a:lstStyle/>
          <a:p>
            <a:r>
              <a:rPr lang="en-GB" dirty="0" smtClean="0"/>
              <a:t>Situation crisis communication theory</a:t>
            </a:r>
            <a:endParaRPr lang="en-GB" dirty="0"/>
          </a:p>
        </p:txBody>
      </p:sp>
      <p:sp>
        <p:nvSpPr>
          <p:cNvPr id="3" name="Content Placeholder 2"/>
          <p:cNvSpPr>
            <a:spLocks noGrp="1"/>
          </p:cNvSpPr>
          <p:nvPr>
            <p:ph sz="quarter" idx="13"/>
          </p:nvPr>
        </p:nvSpPr>
        <p:spPr>
          <a:xfrm>
            <a:off x="685800" y="1593669"/>
            <a:ext cx="10394707" cy="4127861"/>
          </a:xfrm>
        </p:spPr>
        <p:txBody>
          <a:bodyPr/>
          <a:lstStyle/>
          <a:p>
            <a:r>
              <a:rPr lang="en-GB" dirty="0" smtClean="0">
                <a:solidFill>
                  <a:srgbClr val="595959"/>
                </a:solidFill>
                <a:latin typeface="Source Sans Pro" panose="020B0503030403020204" pitchFamily="34" charset="0"/>
              </a:rPr>
              <a:t> </a:t>
            </a:r>
            <a:r>
              <a:rPr lang="en-GB" sz="2400" dirty="0">
                <a:solidFill>
                  <a:srgbClr val="595959"/>
                </a:solidFill>
                <a:latin typeface="Source Sans Pro" panose="020B0503030403020204" pitchFamily="34" charset="0"/>
              </a:rPr>
              <a:t>crisis managers match their reputation repair strategies to the reputational threat of the crisis </a:t>
            </a:r>
            <a:r>
              <a:rPr lang="en-GB" sz="2400" dirty="0" smtClean="0">
                <a:solidFill>
                  <a:srgbClr val="595959"/>
                </a:solidFill>
                <a:latin typeface="Source Sans Pro" panose="020B0503030403020204" pitchFamily="34" charset="0"/>
              </a:rPr>
              <a:t>situation</a:t>
            </a:r>
          </a:p>
          <a:p>
            <a:r>
              <a:rPr lang="en-GB" sz="2400" dirty="0" smtClean="0">
                <a:solidFill>
                  <a:srgbClr val="595959"/>
                </a:solidFill>
                <a:latin typeface="Source Sans Pro" panose="020B0503030403020204" pitchFamily="34" charset="0"/>
              </a:rPr>
              <a:t> </a:t>
            </a:r>
            <a:r>
              <a:rPr lang="en-GB" sz="2400" dirty="0">
                <a:solidFill>
                  <a:srgbClr val="595959"/>
                </a:solidFill>
                <a:latin typeface="Source Sans Pro" panose="020B0503030403020204" pitchFamily="34" charset="0"/>
              </a:rPr>
              <a:t>Crisis managers should use increasingly accommodative the reputation repair strategies as the reputational threat </a:t>
            </a:r>
            <a:r>
              <a:rPr lang="en-GB" sz="2400" dirty="0" smtClean="0">
                <a:solidFill>
                  <a:srgbClr val="595959"/>
                </a:solidFill>
                <a:latin typeface="Source Sans Pro" panose="020B0503030403020204" pitchFamily="34" charset="0"/>
              </a:rPr>
              <a:t>as</a:t>
            </a:r>
            <a:r>
              <a:rPr lang="en-GB" sz="2400" dirty="0" smtClean="0">
                <a:solidFill>
                  <a:srgbClr val="595959"/>
                </a:solidFill>
                <a:latin typeface="Source Sans Pro" panose="020B0503030403020204" pitchFamily="34" charset="0"/>
              </a:rPr>
              <a:t> </a:t>
            </a:r>
            <a:r>
              <a:rPr lang="en-GB" sz="2400" dirty="0">
                <a:solidFill>
                  <a:srgbClr val="595959"/>
                </a:solidFill>
                <a:latin typeface="Source Sans Pro" panose="020B0503030403020204" pitchFamily="34" charset="0"/>
              </a:rPr>
              <a:t>the crisis </a:t>
            </a:r>
            <a:r>
              <a:rPr lang="en-GB" sz="2400" dirty="0" smtClean="0">
                <a:solidFill>
                  <a:srgbClr val="595959"/>
                </a:solidFill>
                <a:latin typeface="Source Sans Pro" panose="020B0503030403020204" pitchFamily="34" charset="0"/>
              </a:rPr>
              <a:t>intensifies</a:t>
            </a:r>
          </a:p>
          <a:p>
            <a:r>
              <a:rPr lang="en-GB" dirty="0" smtClean="0">
                <a:solidFill>
                  <a:srgbClr val="595959"/>
                </a:solidFill>
                <a:latin typeface="Source Sans Pro" panose="020B0503030403020204" pitchFamily="34" charset="0"/>
              </a:rPr>
              <a:t> </a:t>
            </a:r>
            <a:r>
              <a:rPr lang="en-GB" dirty="0">
                <a:solidFill>
                  <a:srgbClr val="595959"/>
                </a:solidFill>
                <a:latin typeface="Source Sans Pro" panose="020B0503030403020204" pitchFamily="34" charset="0"/>
              </a:rPr>
              <a:t>(Coombs &amp; Holladay, 1996; Coombs, 2007b; Fussell </a:t>
            </a:r>
            <a:r>
              <a:rPr lang="en-GB" dirty="0" err="1">
                <a:solidFill>
                  <a:srgbClr val="595959"/>
                </a:solidFill>
                <a:latin typeface="Source Sans Pro" panose="020B0503030403020204" pitchFamily="34" charset="0"/>
              </a:rPr>
              <a:t>Sisco</a:t>
            </a:r>
            <a:r>
              <a:rPr lang="en-GB" dirty="0">
                <a:solidFill>
                  <a:srgbClr val="595959"/>
                </a:solidFill>
                <a:latin typeface="Source Sans Pro" panose="020B0503030403020204" pitchFamily="34" charset="0"/>
              </a:rPr>
              <a:t>, Collins &amp; </a:t>
            </a:r>
            <a:r>
              <a:rPr lang="en-GB" dirty="0" err="1">
                <a:solidFill>
                  <a:srgbClr val="595959"/>
                </a:solidFill>
                <a:latin typeface="Source Sans Pro" panose="020B0503030403020204" pitchFamily="34" charset="0"/>
              </a:rPr>
              <a:t>Zoch</a:t>
            </a:r>
            <a:r>
              <a:rPr lang="en-GB" dirty="0">
                <a:solidFill>
                  <a:srgbClr val="595959"/>
                </a:solidFill>
                <a:latin typeface="Source Sans Pro" panose="020B0503030403020204" pitchFamily="34" charset="0"/>
              </a:rPr>
              <a:t>, 2010; Weber, Erickson &amp; Stone, 2011).</a:t>
            </a:r>
            <a:endParaRPr lang="en-GB" dirty="0"/>
          </a:p>
        </p:txBody>
      </p:sp>
    </p:spTree>
    <p:extLst>
      <p:ext uri="{BB962C8B-B14F-4D97-AF65-F5344CB8AC3E}">
        <p14:creationId xmlns:p14="http://schemas.microsoft.com/office/powerpoint/2010/main" val="84858765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3840" y="685800"/>
            <a:ext cx="10838843" cy="1151965"/>
          </a:xfrm>
        </p:spPr>
        <p:txBody>
          <a:bodyPr>
            <a:normAutofit fontScale="90000"/>
          </a:bodyPr>
          <a:lstStyle/>
          <a:p>
            <a:r>
              <a:rPr lang="en-GB" dirty="0" smtClean="0"/>
              <a:t>Model for assessing reputational risk</a:t>
            </a:r>
            <a:endParaRPr lang="en-GB" dirty="0"/>
          </a:p>
        </p:txBody>
      </p:sp>
      <p:sp>
        <p:nvSpPr>
          <p:cNvPr id="3" name="Content Placeholder 2"/>
          <p:cNvSpPr>
            <a:spLocks noGrp="1"/>
          </p:cNvSpPr>
          <p:nvPr>
            <p:ph sz="quarter" idx="13"/>
          </p:nvPr>
        </p:nvSpPr>
        <p:spPr/>
        <p:txBody>
          <a:bodyPr/>
          <a:lstStyle/>
          <a:p>
            <a:r>
              <a:rPr lang="en-GB" dirty="0" smtClean="0">
                <a:solidFill>
                  <a:srgbClr val="595959"/>
                </a:solidFill>
                <a:latin typeface="Source Sans Pro" panose="020B0503030403020204" pitchFamily="34" charset="0"/>
              </a:rPr>
              <a:t>two-step </a:t>
            </a:r>
            <a:r>
              <a:rPr lang="en-GB" dirty="0">
                <a:solidFill>
                  <a:srgbClr val="595959"/>
                </a:solidFill>
                <a:latin typeface="Source Sans Pro" panose="020B0503030403020204" pitchFamily="34" charset="0"/>
              </a:rPr>
              <a:t>process </a:t>
            </a:r>
            <a:endParaRPr lang="en-GB" dirty="0" smtClean="0">
              <a:solidFill>
                <a:srgbClr val="595959"/>
              </a:solidFill>
              <a:latin typeface="Source Sans Pro" panose="020B0503030403020204" pitchFamily="34" charset="0"/>
            </a:endParaRPr>
          </a:p>
          <a:p>
            <a:r>
              <a:rPr lang="en-GB" dirty="0" smtClean="0">
                <a:solidFill>
                  <a:srgbClr val="595959"/>
                </a:solidFill>
                <a:latin typeface="Source Sans Pro" panose="020B0503030403020204" pitchFamily="34" charset="0"/>
              </a:rPr>
              <a:t>determine </a:t>
            </a:r>
            <a:r>
              <a:rPr lang="en-GB" dirty="0">
                <a:solidFill>
                  <a:srgbClr val="595959"/>
                </a:solidFill>
                <a:latin typeface="Source Sans Pro" panose="020B0503030403020204" pitchFamily="34" charset="0"/>
              </a:rPr>
              <a:t>the basic crisis type. </a:t>
            </a:r>
            <a:endParaRPr lang="en-GB" dirty="0">
              <a:solidFill>
                <a:srgbClr val="595959"/>
              </a:solidFill>
              <a:latin typeface="Source Sans Pro" panose="020B0503030403020204" pitchFamily="34" charset="0"/>
            </a:endParaRPr>
          </a:p>
          <a:p>
            <a:r>
              <a:rPr lang="en-GB" dirty="0" smtClean="0">
                <a:solidFill>
                  <a:srgbClr val="595959"/>
                </a:solidFill>
                <a:latin typeface="Source Sans Pro" panose="020B0503030403020204" pitchFamily="34" charset="0"/>
              </a:rPr>
              <a:t>considers </a:t>
            </a:r>
            <a:r>
              <a:rPr lang="en-GB" dirty="0">
                <a:solidFill>
                  <a:srgbClr val="595959"/>
                </a:solidFill>
                <a:latin typeface="Source Sans Pro" panose="020B0503030403020204" pitchFamily="34" charset="0"/>
              </a:rPr>
              <a:t>how the news media and other stakeholders are defining the crisis. </a:t>
            </a:r>
            <a:endParaRPr lang="en-GB" dirty="0" smtClean="0">
              <a:solidFill>
                <a:srgbClr val="595959"/>
              </a:solidFill>
              <a:latin typeface="Source Sans Pro" panose="020B0503030403020204" pitchFamily="34" charset="0"/>
            </a:endParaRPr>
          </a:p>
          <a:p>
            <a:r>
              <a:rPr lang="en-GB" dirty="0" smtClean="0">
                <a:solidFill>
                  <a:srgbClr val="595959"/>
                </a:solidFill>
                <a:latin typeface="Source Sans Pro" panose="020B0503030403020204" pitchFamily="34" charset="0"/>
              </a:rPr>
              <a:t>Coombs </a:t>
            </a:r>
            <a:r>
              <a:rPr lang="en-GB" dirty="0">
                <a:solidFill>
                  <a:srgbClr val="595959"/>
                </a:solidFill>
                <a:latin typeface="Source Sans Pro" panose="020B0503030403020204" pitchFamily="34" charset="0"/>
              </a:rPr>
              <a:t>and Holladay (2002) had respondents evaluate crisis types based on attributions of crisis </a:t>
            </a:r>
            <a:r>
              <a:rPr lang="en-GB" dirty="0" smtClean="0">
                <a:solidFill>
                  <a:srgbClr val="595959"/>
                </a:solidFill>
                <a:latin typeface="Source Sans Pro" panose="020B0503030403020204" pitchFamily="34" charset="0"/>
              </a:rPr>
              <a:t>responsibility</a:t>
            </a:r>
            <a:endParaRPr lang="en-GB" dirty="0">
              <a:solidFill>
                <a:srgbClr val="595959"/>
              </a:solidFill>
              <a:latin typeface="Source Sans Pro" panose="020B0503030403020204" pitchFamily="34" charset="0"/>
            </a:endParaRPr>
          </a:p>
          <a:p>
            <a:r>
              <a:rPr lang="en-GB" dirty="0" smtClean="0">
                <a:solidFill>
                  <a:srgbClr val="595959"/>
                </a:solidFill>
                <a:latin typeface="Source Sans Pro" panose="020B0503030403020204" pitchFamily="34" charset="0"/>
              </a:rPr>
              <a:t> </a:t>
            </a:r>
            <a:r>
              <a:rPr lang="en-GB" dirty="0">
                <a:solidFill>
                  <a:srgbClr val="595959"/>
                </a:solidFill>
                <a:latin typeface="Source Sans Pro" panose="020B0503030403020204" pitchFamily="34" charset="0"/>
              </a:rPr>
              <a:t>group the basic crises according to the reputational threat </a:t>
            </a:r>
            <a:r>
              <a:rPr lang="en-GB" dirty="0" smtClean="0">
                <a:solidFill>
                  <a:srgbClr val="595959"/>
                </a:solidFill>
                <a:latin typeface="Source Sans Pro" panose="020B0503030403020204" pitchFamily="34" charset="0"/>
              </a:rPr>
              <a:t> posed</a:t>
            </a:r>
            <a:endParaRPr lang="en-GB" dirty="0"/>
          </a:p>
        </p:txBody>
      </p:sp>
    </p:spTree>
    <p:extLst>
      <p:ext uri="{BB962C8B-B14F-4D97-AF65-F5344CB8AC3E}">
        <p14:creationId xmlns:p14="http://schemas.microsoft.com/office/powerpoint/2010/main" val="72261084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1" y="95794"/>
            <a:ext cx="10396882" cy="1741971"/>
          </a:xfrm>
        </p:spPr>
        <p:txBody>
          <a:bodyPr>
            <a:normAutofit fontScale="90000"/>
          </a:bodyPr>
          <a:lstStyle/>
          <a:p>
            <a:r>
              <a:rPr lang="en-GB" dirty="0" smtClean="0"/>
              <a:t>Crisi</a:t>
            </a:r>
            <a:r>
              <a:rPr lang="en-GB" dirty="0" smtClean="0"/>
              <a:t>s models based on attribution  of crisis responsibility</a:t>
            </a:r>
            <a:endParaRPr lang="en-GB" dirty="0"/>
          </a:p>
        </p:txBody>
      </p:sp>
      <p:sp>
        <p:nvSpPr>
          <p:cNvPr id="3" name="Content Placeholder 2"/>
          <p:cNvSpPr>
            <a:spLocks noGrp="1"/>
          </p:cNvSpPr>
          <p:nvPr>
            <p:ph sz="quarter" idx="13"/>
          </p:nvPr>
        </p:nvSpPr>
        <p:spPr>
          <a:xfrm>
            <a:off x="685800" y="1567543"/>
            <a:ext cx="10394707" cy="4145280"/>
          </a:xfrm>
        </p:spPr>
        <p:txBody>
          <a:bodyPr>
            <a:normAutofit fontScale="77500" lnSpcReduction="20000"/>
          </a:bodyPr>
          <a:lstStyle/>
          <a:p>
            <a:r>
              <a:rPr lang="en-GB" dirty="0" smtClean="0">
                <a:solidFill>
                  <a:srgbClr val="595959"/>
                </a:solidFill>
                <a:latin typeface="Source Sans Pro" panose="020B0503030403020204" pitchFamily="34" charset="0"/>
              </a:rPr>
              <a:t>Victim </a:t>
            </a:r>
            <a:r>
              <a:rPr lang="en-GB" dirty="0">
                <a:solidFill>
                  <a:srgbClr val="595959"/>
                </a:solidFill>
                <a:latin typeface="Source Sans Pro" panose="020B0503030403020204" pitchFamily="34" charset="0"/>
              </a:rPr>
              <a:t>Crises: Minimal Crisis Responsibility</a:t>
            </a:r>
            <a:r>
              <a:rPr lang="en-GB" dirty="0"/>
              <a:t/>
            </a:r>
            <a:br>
              <a:rPr lang="en-GB" dirty="0"/>
            </a:br>
            <a:r>
              <a:rPr lang="en-GB" dirty="0">
                <a:solidFill>
                  <a:srgbClr val="595959"/>
                </a:solidFill>
                <a:latin typeface="Source Sans Pro" panose="020B0503030403020204" pitchFamily="34" charset="0"/>
              </a:rPr>
              <a:t>Natural disasters: acts of nature such as tornadoes or earthquakes.</a:t>
            </a:r>
            <a:r>
              <a:rPr lang="en-GB" dirty="0"/>
              <a:t/>
            </a:r>
            <a:br>
              <a:rPr lang="en-GB" dirty="0"/>
            </a:br>
            <a:r>
              <a:rPr lang="en-GB" dirty="0" err="1">
                <a:solidFill>
                  <a:srgbClr val="595959"/>
                </a:solidFill>
                <a:latin typeface="Source Sans Pro" panose="020B0503030403020204" pitchFamily="34" charset="0"/>
              </a:rPr>
              <a:t>Rumors</a:t>
            </a:r>
            <a:r>
              <a:rPr lang="en-GB" dirty="0">
                <a:solidFill>
                  <a:srgbClr val="595959"/>
                </a:solidFill>
                <a:latin typeface="Source Sans Pro" panose="020B0503030403020204" pitchFamily="34" charset="0"/>
              </a:rPr>
              <a:t>: false and damaging information being circulated about you organization.</a:t>
            </a:r>
            <a:r>
              <a:rPr lang="en-GB" dirty="0"/>
              <a:t/>
            </a:r>
            <a:br>
              <a:rPr lang="en-GB" dirty="0"/>
            </a:br>
            <a:r>
              <a:rPr lang="en-GB" dirty="0">
                <a:solidFill>
                  <a:srgbClr val="595959"/>
                </a:solidFill>
                <a:latin typeface="Source Sans Pro" panose="020B0503030403020204" pitchFamily="34" charset="0"/>
              </a:rPr>
              <a:t>Workplace violence: attack by former or current employee on current employees on-site.</a:t>
            </a:r>
            <a:r>
              <a:rPr lang="en-GB" dirty="0"/>
              <a:t/>
            </a:r>
            <a:br>
              <a:rPr lang="en-GB" dirty="0"/>
            </a:br>
            <a:r>
              <a:rPr lang="en-GB" dirty="0">
                <a:solidFill>
                  <a:srgbClr val="595959"/>
                </a:solidFill>
                <a:latin typeface="Source Sans Pro" panose="020B0503030403020204" pitchFamily="34" charset="0"/>
              </a:rPr>
              <a:t>Product Tampering/Malevolence: external agent causes damage to the organization.</a:t>
            </a:r>
            <a:r>
              <a:rPr lang="en-GB" dirty="0"/>
              <a:t/>
            </a:r>
            <a:br>
              <a:rPr lang="en-GB" dirty="0"/>
            </a:br>
            <a:r>
              <a:rPr lang="en-GB" dirty="0">
                <a:solidFill>
                  <a:srgbClr val="595959"/>
                </a:solidFill>
                <a:latin typeface="Source Sans Pro" panose="020B0503030403020204" pitchFamily="34" charset="0"/>
              </a:rPr>
              <a:t>Accident Crises: Low Crisis Responsibility.</a:t>
            </a:r>
            <a:r>
              <a:rPr lang="en-GB" dirty="0"/>
              <a:t/>
            </a:r>
            <a:br>
              <a:rPr lang="en-GB" dirty="0"/>
            </a:br>
            <a:r>
              <a:rPr lang="en-GB" dirty="0">
                <a:solidFill>
                  <a:srgbClr val="595959"/>
                </a:solidFill>
                <a:latin typeface="Source Sans Pro" panose="020B0503030403020204" pitchFamily="34" charset="0"/>
              </a:rPr>
              <a:t>Challenges: stakeholder claim that the organization is operating in an inappropriate manner.</a:t>
            </a:r>
            <a:r>
              <a:rPr lang="en-GB" dirty="0"/>
              <a:t/>
            </a:r>
            <a:br>
              <a:rPr lang="en-GB" dirty="0"/>
            </a:br>
            <a:r>
              <a:rPr lang="en-GB" dirty="0">
                <a:solidFill>
                  <a:srgbClr val="595959"/>
                </a:solidFill>
                <a:latin typeface="Source Sans Pro" panose="020B0503030403020204" pitchFamily="34" charset="0"/>
              </a:rPr>
              <a:t>Technical-error accidents: equipment or technology failure that cause an industrial accident.</a:t>
            </a:r>
            <a:r>
              <a:rPr lang="en-GB" dirty="0"/>
              <a:t/>
            </a:r>
            <a:br>
              <a:rPr lang="en-GB" dirty="0"/>
            </a:br>
            <a:r>
              <a:rPr lang="en-GB" dirty="0">
                <a:solidFill>
                  <a:srgbClr val="595959"/>
                </a:solidFill>
                <a:latin typeface="Source Sans Pro" panose="020B0503030403020204" pitchFamily="34" charset="0"/>
              </a:rPr>
              <a:t>Technical-error product harm: equipment or technology failure that cause a product to be defective or potentially harmful.</a:t>
            </a:r>
            <a:r>
              <a:rPr lang="en-GB" dirty="0"/>
              <a:t/>
            </a:r>
            <a:br>
              <a:rPr lang="en-GB" dirty="0"/>
            </a:br>
            <a:r>
              <a:rPr lang="en-GB" dirty="0">
                <a:solidFill>
                  <a:srgbClr val="595959"/>
                </a:solidFill>
                <a:latin typeface="Source Sans Pro" panose="020B0503030403020204" pitchFamily="34" charset="0"/>
              </a:rPr>
              <a:t>Preventable Crises: Strong Crisis Responsibility.</a:t>
            </a:r>
            <a:r>
              <a:rPr lang="en-GB" dirty="0"/>
              <a:t/>
            </a:r>
            <a:br>
              <a:rPr lang="en-GB" dirty="0"/>
            </a:br>
            <a:r>
              <a:rPr lang="en-GB" dirty="0">
                <a:solidFill>
                  <a:srgbClr val="595959"/>
                </a:solidFill>
                <a:latin typeface="Source Sans Pro" panose="020B0503030403020204" pitchFamily="34" charset="0"/>
              </a:rPr>
              <a:t>Human-error accidents: industrial accident caused by human error.</a:t>
            </a:r>
            <a:r>
              <a:rPr lang="en-GB" dirty="0"/>
              <a:t/>
            </a:r>
            <a:br>
              <a:rPr lang="en-GB" dirty="0"/>
            </a:br>
            <a:r>
              <a:rPr lang="en-GB" dirty="0">
                <a:solidFill>
                  <a:srgbClr val="595959"/>
                </a:solidFill>
                <a:latin typeface="Source Sans Pro" panose="020B0503030403020204" pitchFamily="34" charset="0"/>
              </a:rPr>
              <a:t>Human-error product harm: product is defective or potentially harmful because of human error.</a:t>
            </a:r>
            <a:r>
              <a:rPr lang="en-GB" dirty="0"/>
              <a:t/>
            </a:r>
            <a:br>
              <a:rPr lang="en-GB" dirty="0"/>
            </a:br>
            <a:r>
              <a:rPr lang="en-GB" dirty="0">
                <a:solidFill>
                  <a:srgbClr val="595959"/>
                </a:solidFill>
                <a:latin typeface="Source Sans Pro" panose="020B0503030403020204" pitchFamily="34" charset="0"/>
              </a:rPr>
              <a:t>Organizational misdeed: management actions that put stakeholders at risk and/or violate the law.</a:t>
            </a:r>
            <a:endParaRPr lang="en-GB" dirty="0"/>
          </a:p>
        </p:txBody>
      </p:sp>
    </p:spTree>
    <p:extLst>
      <p:ext uri="{BB962C8B-B14F-4D97-AF65-F5344CB8AC3E}">
        <p14:creationId xmlns:p14="http://schemas.microsoft.com/office/powerpoint/2010/main" val="52480406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Crisis models based on attribution theory based crisis communication</a:t>
            </a:r>
            <a:endParaRPr lang="en-GB" dirty="0"/>
          </a:p>
        </p:txBody>
      </p:sp>
      <p:sp>
        <p:nvSpPr>
          <p:cNvPr id="3" name="Content Placeholder 2"/>
          <p:cNvSpPr>
            <a:spLocks noGrp="1"/>
          </p:cNvSpPr>
          <p:nvPr>
            <p:ph sz="quarter" idx="13"/>
          </p:nvPr>
        </p:nvSpPr>
        <p:spPr>
          <a:xfrm>
            <a:off x="685800" y="2063396"/>
            <a:ext cx="10394707" cy="3675553"/>
          </a:xfrm>
        </p:spPr>
        <p:txBody>
          <a:bodyPr>
            <a:normAutofit fontScale="62500" lnSpcReduction="20000"/>
          </a:bodyPr>
          <a:lstStyle/>
          <a:p>
            <a:r>
              <a:rPr lang="en-GB" dirty="0" smtClean="0">
                <a:solidFill>
                  <a:srgbClr val="595959"/>
                </a:solidFill>
                <a:latin typeface="Source Sans Pro" panose="020B0503030403020204" pitchFamily="34" charset="0"/>
              </a:rPr>
              <a:t>1</a:t>
            </a:r>
            <a:r>
              <a:rPr lang="en-GB" dirty="0">
                <a:solidFill>
                  <a:srgbClr val="595959"/>
                </a:solidFill>
                <a:latin typeface="Source Sans Pro" panose="020B0503030403020204" pitchFamily="34" charset="0"/>
              </a:rPr>
              <a:t>. All victims or potential victims should receive instructing information, including recall information. This is one-half of the base response to a crisis.</a:t>
            </a:r>
            <a:r>
              <a:rPr lang="en-GB" dirty="0"/>
              <a:t/>
            </a:r>
            <a:br>
              <a:rPr lang="en-GB" dirty="0"/>
            </a:br>
            <a:r>
              <a:rPr lang="en-GB" dirty="0">
                <a:solidFill>
                  <a:srgbClr val="595959"/>
                </a:solidFill>
                <a:latin typeface="Source Sans Pro" panose="020B0503030403020204" pitchFamily="34" charset="0"/>
              </a:rPr>
              <a:t>2. All victims should be provided an expression of sympathy, any information about corrective actions and trauma </a:t>
            </a:r>
            <a:r>
              <a:rPr lang="en-GB" dirty="0" err="1">
                <a:solidFill>
                  <a:srgbClr val="595959"/>
                </a:solidFill>
                <a:latin typeface="Source Sans Pro" panose="020B0503030403020204" pitchFamily="34" charset="0"/>
              </a:rPr>
              <a:t>counseling</a:t>
            </a:r>
            <a:r>
              <a:rPr lang="en-GB" dirty="0">
                <a:solidFill>
                  <a:srgbClr val="595959"/>
                </a:solidFill>
                <a:latin typeface="Source Sans Pro" panose="020B0503030403020204" pitchFamily="34" charset="0"/>
              </a:rPr>
              <a:t> when needed. This can be called the “care response.” This is the second-half of the base response to a crisis.</a:t>
            </a:r>
            <a:r>
              <a:rPr lang="en-GB" dirty="0"/>
              <a:t/>
            </a:r>
            <a:br>
              <a:rPr lang="en-GB" dirty="0"/>
            </a:br>
            <a:r>
              <a:rPr lang="en-GB" dirty="0">
                <a:solidFill>
                  <a:srgbClr val="595959"/>
                </a:solidFill>
                <a:latin typeface="Source Sans Pro" panose="020B0503030403020204" pitchFamily="34" charset="0"/>
              </a:rPr>
              <a:t>3. For crises with minimal attributions of crisis responsibility and no intensifying factors, instructing information and care response is sufficient.</a:t>
            </a:r>
            <a:r>
              <a:rPr lang="en-GB" dirty="0"/>
              <a:t/>
            </a:r>
            <a:br>
              <a:rPr lang="en-GB" dirty="0"/>
            </a:br>
            <a:r>
              <a:rPr lang="en-GB" dirty="0">
                <a:solidFill>
                  <a:srgbClr val="595959"/>
                </a:solidFill>
                <a:latin typeface="Source Sans Pro" panose="020B0503030403020204" pitchFamily="34" charset="0"/>
              </a:rPr>
              <a:t>4. For crises with minimal attributions of crisis responsibility and an intensifying factor, add excuse and/or justification strategies to the instructing information and care response.</a:t>
            </a:r>
            <a:r>
              <a:rPr lang="en-GB" dirty="0"/>
              <a:t/>
            </a:r>
            <a:br>
              <a:rPr lang="en-GB" dirty="0"/>
            </a:br>
            <a:r>
              <a:rPr lang="en-GB" dirty="0">
                <a:solidFill>
                  <a:srgbClr val="595959"/>
                </a:solidFill>
                <a:latin typeface="Source Sans Pro" panose="020B0503030403020204" pitchFamily="34" charset="0"/>
              </a:rPr>
              <a:t>5. For crises with low attributions of crisis responsibility and no intensifying factors, add excuse and/or justification strategies to the instructing information and care response.</a:t>
            </a:r>
            <a:r>
              <a:rPr lang="en-GB" dirty="0"/>
              <a:t/>
            </a:r>
            <a:br>
              <a:rPr lang="en-GB" dirty="0"/>
            </a:br>
            <a:r>
              <a:rPr lang="en-GB" dirty="0">
                <a:solidFill>
                  <a:srgbClr val="595959"/>
                </a:solidFill>
                <a:latin typeface="Source Sans Pro" panose="020B0503030403020204" pitchFamily="34" charset="0"/>
              </a:rPr>
              <a:t>6. For crises with low attributions of crisis responsibility and an intensifying factor, add compensation and/or apology strategies to the instructing information and care response.</a:t>
            </a:r>
            <a:r>
              <a:rPr lang="en-GB" dirty="0"/>
              <a:t/>
            </a:r>
            <a:br>
              <a:rPr lang="en-GB" dirty="0"/>
            </a:br>
            <a:r>
              <a:rPr lang="en-GB" dirty="0">
                <a:solidFill>
                  <a:srgbClr val="595959"/>
                </a:solidFill>
                <a:latin typeface="Source Sans Pro" panose="020B0503030403020204" pitchFamily="34" charset="0"/>
              </a:rPr>
              <a:t>7. For crises with strong attributions of crisis responsibility, add compensation and/or apology strategies to the instructing information and care response.</a:t>
            </a:r>
            <a:r>
              <a:rPr lang="en-GB" dirty="0"/>
              <a:t/>
            </a:r>
            <a:br>
              <a:rPr lang="en-GB" dirty="0"/>
            </a:br>
            <a:r>
              <a:rPr lang="en-GB" dirty="0">
                <a:solidFill>
                  <a:srgbClr val="595959"/>
                </a:solidFill>
                <a:latin typeface="Source Sans Pro" panose="020B0503030403020204" pitchFamily="34" charset="0"/>
              </a:rPr>
              <a:t>8. The compensation strategy is used anytime victims suffer serious harm.</a:t>
            </a:r>
            <a:r>
              <a:rPr lang="en-GB" dirty="0"/>
              <a:t/>
            </a:r>
            <a:br>
              <a:rPr lang="en-GB" dirty="0"/>
            </a:br>
            <a:r>
              <a:rPr lang="en-GB" dirty="0">
                <a:solidFill>
                  <a:srgbClr val="595959"/>
                </a:solidFill>
                <a:latin typeface="Source Sans Pro" panose="020B0503030403020204" pitchFamily="34" charset="0"/>
              </a:rPr>
              <a:t>9. The reminder and ingratiation strategies can be used to supplement any response.</a:t>
            </a:r>
            <a:r>
              <a:rPr lang="en-GB" dirty="0"/>
              <a:t/>
            </a:r>
            <a:br>
              <a:rPr lang="en-GB" dirty="0"/>
            </a:br>
            <a:r>
              <a:rPr lang="en-GB" dirty="0">
                <a:solidFill>
                  <a:srgbClr val="595959"/>
                </a:solidFill>
                <a:latin typeface="Source Sans Pro" panose="020B0503030403020204" pitchFamily="34" charset="0"/>
              </a:rPr>
              <a:t>10. Denial and attack the accuser strategies are best used only for </a:t>
            </a:r>
            <a:r>
              <a:rPr lang="en-GB" dirty="0" err="1">
                <a:solidFill>
                  <a:srgbClr val="595959"/>
                </a:solidFill>
                <a:latin typeface="Source Sans Pro" panose="020B0503030403020204" pitchFamily="34" charset="0"/>
              </a:rPr>
              <a:t>rumor</a:t>
            </a:r>
            <a:r>
              <a:rPr lang="en-GB" dirty="0">
                <a:solidFill>
                  <a:srgbClr val="595959"/>
                </a:solidFill>
                <a:latin typeface="Source Sans Pro" panose="020B0503030403020204" pitchFamily="34" charset="0"/>
              </a:rPr>
              <a:t> and challenge crises.</a:t>
            </a:r>
            <a:endParaRPr lang="en-GB" dirty="0"/>
          </a:p>
        </p:txBody>
      </p:sp>
    </p:spTree>
    <p:extLst>
      <p:ext uri="{BB962C8B-B14F-4D97-AF65-F5344CB8AC3E}">
        <p14:creationId xmlns:p14="http://schemas.microsoft.com/office/powerpoint/2010/main" val="82477346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Social media evaluation</a:t>
            </a:r>
            <a:endParaRPr lang="en-GB" dirty="0"/>
          </a:p>
        </p:txBody>
      </p:sp>
      <p:sp>
        <p:nvSpPr>
          <p:cNvPr id="3" name="Content Placeholder 2"/>
          <p:cNvSpPr>
            <a:spLocks noGrp="1"/>
          </p:cNvSpPr>
          <p:nvPr>
            <p:ph sz="quarter" idx="13"/>
          </p:nvPr>
        </p:nvSpPr>
        <p:spPr/>
        <p:txBody>
          <a:bodyPr>
            <a:normAutofit/>
          </a:bodyPr>
          <a:lstStyle/>
          <a:p>
            <a:r>
              <a:rPr lang="en-GB" dirty="0">
                <a:solidFill>
                  <a:srgbClr val="595959"/>
                </a:solidFill>
                <a:latin typeface="Source Sans Pro" panose="020B0503030403020204" pitchFamily="34" charset="0"/>
              </a:rPr>
              <a:t>Social media </a:t>
            </a:r>
            <a:r>
              <a:rPr lang="en-GB" dirty="0" smtClean="0">
                <a:solidFill>
                  <a:srgbClr val="595959"/>
                </a:solidFill>
                <a:latin typeface="Source Sans Pro" panose="020B0503030403020204" pitchFamily="34" charset="0"/>
              </a:rPr>
              <a:t>provides </a:t>
            </a:r>
            <a:r>
              <a:rPr lang="en-GB" dirty="0">
                <a:solidFill>
                  <a:srgbClr val="595959"/>
                </a:solidFill>
                <a:latin typeface="Source Sans Pro" panose="020B0503030403020204" pitchFamily="34" charset="0"/>
              </a:rPr>
              <a:t>evaluative data during a </a:t>
            </a:r>
            <a:r>
              <a:rPr lang="en-GB" dirty="0" smtClean="0">
                <a:solidFill>
                  <a:srgbClr val="595959"/>
                </a:solidFill>
                <a:latin typeface="Source Sans Pro" panose="020B0503030403020204" pitchFamily="34" charset="0"/>
              </a:rPr>
              <a:t>crisis</a:t>
            </a:r>
          </a:p>
          <a:p>
            <a:r>
              <a:rPr lang="en-GB" dirty="0" smtClean="0">
                <a:solidFill>
                  <a:srgbClr val="595959"/>
                </a:solidFill>
                <a:latin typeface="Source Sans Pro" panose="020B0503030403020204" pitchFamily="34" charset="0"/>
              </a:rPr>
              <a:t>Crisis </a:t>
            </a:r>
            <a:r>
              <a:rPr lang="en-GB" dirty="0">
                <a:solidFill>
                  <a:srgbClr val="595959"/>
                </a:solidFill>
                <a:latin typeface="Source Sans Pro" panose="020B0503030403020204" pitchFamily="34" charset="0"/>
              </a:rPr>
              <a:t>managers can determine how stakeholders are reacting to their crisis </a:t>
            </a:r>
            <a:r>
              <a:rPr lang="en-GB" dirty="0" smtClean="0">
                <a:solidFill>
                  <a:srgbClr val="595959"/>
                </a:solidFill>
                <a:latin typeface="Source Sans Pro" panose="020B0503030403020204" pitchFamily="34" charset="0"/>
              </a:rPr>
              <a:t>messages</a:t>
            </a:r>
            <a:endParaRPr lang="en-GB" dirty="0">
              <a:solidFill>
                <a:srgbClr val="595959"/>
              </a:solidFill>
              <a:latin typeface="Source Sans Pro" panose="020B0503030403020204" pitchFamily="34" charset="0"/>
            </a:endParaRPr>
          </a:p>
          <a:p>
            <a:r>
              <a:rPr lang="en-GB" dirty="0" smtClean="0">
                <a:solidFill>
                  <a:srgbClr val="595959"/>
                </a:solidFill>
                <a:latin typeface="Source Sans Pro" panose="020B0503030403020204" pitchFamily="34" charset="0"/>
              </a:rPr>
              <a:t> </a:t>
            </a:r>
            <a:r>
              <a:rPr lang="en-GB" dirty="0">
                <a:solidFill>
                  <a:srgbClr val="595959"/>
                </a:solidFill>
                <a:latin typeface="Source Sans Pro" panose="020B0503030403020204" pitchFamily="34" charset="0"/>
              </a:rPr>
              <a:t>social media response data </a:t>
            </a:r>
            <a:r>
              <a:rPr lang="en-GB" dirty="0" smtClean="0">
                <a:solidFill>
                  <a:srgbClr val="595959"/>
                </a:solidFill>
                <a:latin typeface="Source Sans Pro" panose="020B0503030403020204" pitchFamily="34" charset="0"/>
              </a:rPr>
              <a:t>only </a:t>
            </a:r>
            <a:r>
              <a:rPr lang="en-GB" dirty="0">
                <a:solidFill>
                  <a:srgbClr val="595959"/>
                </a:solidFill>
                <a:latin typeface="Source Sans Pro" panose="020B0503030403020204" pitchFamily="34" charset="0"/>
              </a:rPr>
              <a:t>includes </a:t>
            </a:r>
            <a:r>
              <a:rPr lang="en-GB" dirty="0" smtClean="0">
                <a:solidFill>
                  <a:srgbClr val="595959"/>
                </a:solidFill>
                <a:latin typeface="Source Sans Pro" panose="020B0503030403020204" pitchFamily="34" charset="0"/>
              </a:rPr>
              <a:t>those posting = bias</a:t>
            </a:r>
          </a:p>
          <a:p>
            <a:r>
              <a:rPr lang="en-GB" dirty="0" smtClean="0">
                <a:solidFill>
                  <a:srgbClr val="595959"/>
                </a:solidFill>
                <a:latin typeface="Source Sans Pro" panose="020B0503030403020204" pitchFamily="34" charset="0"/>
              </a:rPr>
              <a:t> </a:t>
            </a:r>
            <a:r>
              <a:rPr lang="en-GB" dirty="0">
                <a:solidFill>
                  <a:srgbClr val="595959"/>
                </a:solidFill>
                <a:latin typeface="Source Sans Pro" panose="020B0503030403020204" pitchFamily="34" charset="0"/>
              </a:rPr>
              <a:t>Social media comments have been used to evaluate how stakeholders (typically customers) have reacted to crisis </a:t>
            </a:r>
            <a:endParaRPr lang="en-GB" dirty="0" smtClean="0">
              <a:solidFill>
                <a:srgbClr val="595959"/>
              </a:solidFill>
              <a:latin typeface="Source Sans Pro" panose="020B0503030403020204" pitchFamily="34" charset="0"/>
            </a:endParaRPr>
          </a:p>
          <a:p>
            <a:r>
              <a:rPr lang="en-GB" dirty="0" smtClean="0">
                <a:solidFill>
                  <a:srgbClr val="595959"/>
                </a:solidFill>
                <a:latin typeface="Source Sans Pro" panose="020B0503030403020204" pitchFamily="34" charset="0"/>
              </a:rPr>
              <a:t>Positive / Negative reaction  </a:t>
            </a:r>
            <a:r>
              <a:rPr lang="en-GB" dirty="0">
                <a:solidFill>
                  <a:srgbClr val="595959"/>
                </a:solidFill>
                <a:latin typeface="Source Sans Pro" panose="020B0503030403020204" pitchFamily="34" charset="0"/>
              </a:rPr>
              <a:t>to the crisis communication </a:t>
            </a:r>
            <a:r>
              <a:rPr lang="en-GB" dirty="0" smtClean="0">
                <a:solidFill>
                  <a:srgbClr val="595959"/>
                </a:solidFill>
                <a:latin typeface="Source Sans Pro" panose="020B0503030403020204" pitchFamily="34" charset="0"/>
              </a:rPr>
              <a:t>strategies</a:t>
            </a:r>
            <a:endParaRPr lang="en-GB" dirty="0"/>
          </a:p>
        </p:txBody>
      </p:sp>
    </p:spTree>
    <p:extLst>
      <p:ext uri="{BB962C8B-B14F-4D97-AF65-F5344CB8AC3E}">
        <p14:creationId xmlns:p14="http://schemas.microsoft.com/office/powerpoint/2010/main" val="265291458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 y="487680"/>
            <a:ext cx="11956869" cy="853440"/>
          </a:xfrm>
        </p:spPr>
        <p:txBody>
          <a:bodyPr>
            <a:normAutofit fontScale="90000"/>
          </a:bodyPr>
          <a:lstStyle/>
          <a:p>
            <a:r>
              <a:rPr lang="en-GB" dirty="0" smtClean="0"/>
              <a:t>Crisis emotions &amp; Crisis response models </a:t>
            </a:r>
            <a:endParaRPr lang="en-GB" dirty="0"/>
          </a:p>
        </p:txBody>
      </p:sp>
      <p:sp>
        <p:nvSpPr>
          <p:cNvPr id="3" name="Content Placeholder 2"/>
          <p:cNvSpPr>
            <a:spLocks noGrp="1"/>
          </p:cNvSpPr>
          <p:nvPr>
            <p:ph sz="quarter" idx="13"/>
          </p:nvPr>
        </p:nvSpPr>
        <p:spPr>
          <a:xfrm>
            <a:off x="60960" y="1341120"/>
            <a:ext cx="11652069" cy="4033466"/>
          </a:xfrm>
        </p:spPr>
        <p:txBody>
          <a:bodyPr>
            <a:normAutofit fontScale="85000" lnSpcReduction="10000"/>
          </a:bodyPr>
          <a:lstStyle/>
          <a:p>
            <a:r>
              <a:rPr lang="en-GB" dirty="0" smtClean="0">
                <a:solidFill>
                  <a:srgbClr val="595959"/>
                </a:solidFill>
                <a:latin typeface="Source Sans Pro" panose="020B0503030403020204" pitchFamily="34" charset="0"/>
              </a:rPr>
              <a:t>Crises </a:t>
            </a:r>
            <a:r>
              <a:rPr lang="en-GB" dirty="0">
                <a:solidFill>
                  <a:srgbClr val="595959"/>
                </a:solidFill>
                <a:latin typeface="Source Sans Pro" panose="020B0503030403020204" pitchFamily="34" charset="0"/>
              </a:rPr>
              <a:t>can generate strong </a:t>
            </a:r>
            <a:r>
              <a:rPr lang="en-GB" dirty="0" smtClean="0">
                <a:solidFill>
                  <a:srgbClr val="595959"/>
                </a:solidFill>
                <a:latin typeface="Source Sans Pro" panose="020B0503030403020204" pitchFamily="34" charset="0"/>
              </a:rPr>
              <a:t>emotions</a:t>
            </a:r>
          </a:p>
          <a:p>
            <a:r>
              <a:rPr lang="en-GB" dirty="0" smtClean="0">
                <a:solidFill>
                  <a:srgbClr val="595959"/>
                </a:solidFill>
                <a:latin typeface="Source Sans Pro" panose="020B0503030403020204" pitchFamily="34" charset="0"/>
              </a:rPr>
              <a:t>anger</a:t>
            </a:r>
            <a:r>
              <a:rPr lang="en-GB" dirty="0">
                <a:solidFill>
                  <a:srgbClr val="595959"/>
                </a:solidFill>
                <a:latin typeface="Source Sans Pro" panose="020B0503030403020204" pitchFamily="34" charset="0"/>
              </a:rPr>
              <a:t>, sympathy, anxiety as the primary fears that arise from a </a:t>
            </a:r>
            <a:r>
              <a:rPr lang="en-GB" dirty="0" smtClean="0">
                <a:solidFill>
                  <a:srgbClr val="595959"/>
                </a:solidFill>
                <a:latin typeface="Source Sans Pro" panose="020B0503030403020204" pitchFamily="34" charset="0"/>
              </a:rPr>
              <a:t>crisis</a:t>
            </a:r>
          </a:p>
          <a:p>
            <a:r>
              <a:rPr lang="en-GB" dirty="0" smtClean="0">
                <a:solidFill>
                  <a:srgbClr val="595959"/>
                </a:solidFill>
                <a:latin typeface="Source Sans Pro" panose="020B0503030403020204" pitchFamily="34" charset="0"/>
              </a:rPr>
              <a:t>Stakeholder </a:t>
            </a:r>
            <a:r>
              <a:rPr lang="en-GB" dirty="0">
                <a:solidFill>
                  <a:srgbClr val="595959"/>
                </a:solidFill>
                <a:latin typeface="Source Sans Pro" panose="020B0503030403020204" pitchFamily="34" charset="0"/>
              </a:rPr>
              <a:t>emotions help to shape their reactions to the </a:t>
            </a:r>
            <a:r>
              <a:rPr lang="en-GB" dirty="0" smtClean="0">
                <a:solidFill>
                  <a:srgbClr val="595959"/>
                </a:solidFill>
                <a:latin typeface="Source Sans Pro" panose="020B0503030403020204" pitchFamily="34" charset="0"/>
              </a:rPr>
              <a:t>crisis.</a:t>
            </a:r>
          </a:p>
          <a:p>
            <a:r>
              <a:rPr lang="en-GB" dirty="0" smtClean="0">
                <a:solidFill>
                  <a:srgbClr val="595959"/>
                </a:solidFill>
                <a:latin typeface="Source Sans Pro" panose="020B0503030403020204" pitchFamily="34" charset="0"/>
              </a:rPr>
              <a:t>For </a:t>
            </a:r>
            <a:r>
              <a:rPr lang="en-GB" dirty="0">
                <a:solidFill>
                  <a:srgbClr val="595959"/>
                </a:solidFill>
                <a:latin typeface="Source Sans Pro" panose="020B0503030403020204" pitchFamily="34" charset="0"/>
              </a:rPr>
              <a:t>instance, stakeholders are likely to support an organization in crisis if they have sympathy for the organization but will take negative actions toward the organization if they are angry toward the organization (Coombs &amp; Holladay, 2007</a:t>
            </a:r>
            <a:r>
              <a:rPr lang="en-GB" dirty="0" smtClean="0">
                <a:solidFill>
                  <a:srgbClr val="595959"/>
                </a:solidFill>
                <a:latin typeface="Source Sans Pro" panose="020B0503030403020204" pitchFamily="34" charset="0"/>
              </a:rPr>
              <a:t>).</a:t>
            </a:r>
          </a:p>
          <a:p>
            <a:r>
              <a:rPr lang="en-GB" dirty="0" smtClean="0">
                <a:solidFill>
                  <a:srgbClr val="595959"/>
                </a:solidFill>
                <a:latin typeface="Source Sans Pro" panose="020B0503030403020204" pitchFamily="34" charset="0"/>
              </a:rPr>
              <a:t> </a:t>
            </a:r>
            <a:r>
              <a:rPr lang="en-GB" dirty="0">
                <a:solidFill>
                  <a:srgbClr val="595959"/>
                </a:solidFill>
                <a:latin typeface="Source Sans Pro" panose="020B0503030403020204" pitchFamily="34" charset="0"/>
              </a:rPr>
              <a:t>Emotions can influence the type of information stakeholders desire during a crisis. </a:t>
            </a:r>
            <a:endParaRPr lang="en-GB" dirty="0" smtClean="0">
              <a:solidFill>
                <a:srgbClr val="595959"/>
              </a:solidFill>
              <a:latin typeface="Source Sans Pro" panose="020B0503030403020204" pitchFamily="34" charset="0"/>
            </a:endParaRPr>
          </a:p>
          <a:p>
            <a:r>
              <a:rPr lang="en-GB" dirty="0" smtClean="0">
                <a:solidFill>
                  <a:srgbClr val="595959"/>
                </a:solidFill>
                <a:latin typeface="Source Sans Pro" panose="020B0503030403020204" pitchFamily="34" charset="0"/>
              </a:rPr>
              <a:t>The </a:t>
            </a:r>
            <a:r>
              <a:rPr lang="en-GB" dirty="0">
                <a:solidFill>
                  <a:srgbClr val="595959"/>
                </a:solidFill>
                <a:latin typeface="Source Sans Pro" panose="020B0503030403020204" pitchFamily="34" charset="0"/>
              </a:rPr>
              <a:t>implications are that the emotions generated by a crisis will affect the crisis response strategies and organization utilizes (Holladay &amp; Coombs, 2013; </a:t>
            </a:r>
            <a:r>
              <a:rPr lang="en-GB" dirty="0" err="1">
                <a:solidFill>
                  <a:srgbClr val="595959"/>
                </a:solidFill>
                <a:latin typeface="Source Sans Pro" panose="020B0503030403020204" pitchFamily="34" charset="0"/>
              </a:rPr>
              <a:t>Jin</a:t>
            </a:r>
            <a:r>
              <a:rPr lang="en-GB" dirty="0">
                <a:solidFill>
                  <a:srgbClr val="595959"/>
                </a:solidFill>
                <a:latin typeface="Source Sans Pro" panose="020B0503030403020204" pitchFamily="34" charset="0"/>
              </a:rPr>
              <a:t>, 2014; </a:t>
            </a:r>
            <a:r>
              <a:rPr lang="en-GB" dirty="0" err="1">
                <a:solidFill>
                  <a:srgbClr val="595959"/>
                </a:solidFill>
                <a:latin typeface="Source Sans Pro" panose="020B0503030403020204" pitchFamily="34" charset="0"/>
              </a:rPr>
              <a:t>Jin</a:t>
            </a:r>
            <a:r>
              <a:rPr lang="en-GB" dirty="0">
                <a:solidFill>
                  <a:srgbClr val="595959"/>
                </a:solidFill>
                <a:latin typeface="Source Sans Pro" panose="020B0503030403020204" pitchFamily="34" charset="0"/>
              </a:rPr>
              <a:t>, Liu, </a:t>
            </a:r>
            <a:r>
              <a:rPr lang="en-GB" dirty="0" err="1">
                <a:solidFill>
                  <a:srgbClr val="595959"/>
                </a:solidFill>
                <a:latin typeface="Source Sans Pro" panose="020B0503030403020204" pitchFamily="34" charset="0"/>
              </a:rPr>
              <a:t>Anagondahalli</a:t>
            </a:r>
            <a:r>
              <a:rPr lang="en-GB" dirty="0">
                <a:solidFill>
                  <a:srgbClr val="595959"/>
                </a:solidFill>
                <a:latin typeface="Source Sans Pro" panose="020B0503030403020204" pitchFamily="34" charset="0"/>
              </a:rPr>
              <a:t>, &amp; Austin, </a:t>
            </a:r>
            <a:r>
              <a:rPr lang="en-GB" dirty="0" smtClean="0">
                <a:solidFill>
                  <a:srgbClr val="595959"/>
                </a:solidFill>
                <a:latin typeface="Source Sans Pro" panose="020B0503030403020204" pitchFamily="34" charset="0"/>
              </a:rPr>
              <a:t>2014)</a:t>
            </a:r>
          </a:p>
          <a:p>
            <a:r>
              <a:rPr lang="en-GB" dirty="0" smtClean="0">
                <a:solidFill>
                  <a:srgbClr val="595959"/>
                </a:solidFill>
                <a:latin typeface="Source Sans Pro" panose="020B0503030403020204" pitchFamily="34" charset="0"/>
              </a:rPr>
              <a:t>anxiety </a:t>
            </a:r>
            <a:r>
              <a:rPr lang="en-GB" dirty="0">
                <a:solidFill>
                  <a:srgbClr val="595959"/>
                </a:solidFill>
                <a:latin typeface="Source Sans Pro" panose="020B0503030403020204" pitchFamily="34" charset="0"/>
              </a:rPr>
              <a:t>creates a strong need for adjusting information—messages to help stakeholders cope emotionally with the crisis. </a:t>
            </a:r>
            <a:endParaRPr lang="en-GB" dirty="0"/>
          </a:p>
        </p:txBody>
      </p:sp>
    </p:spTree>
    <p:extLst>
      <p:ext uri="{BB962C8B-B14F-4D97-AF65-F5344CB8AC3E}">
        <p14:creationId xmlns:p14="http://schemas.microsoft.com/office/powerpoint/2010/main" val="406968734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Post crisis communication</a:t>
            </a:r>
            <a:endParaRPr lang="en-GB" dirty="0"/>
          </a:p>
        </p:txBody>
      </p:sp>
      <p:sp>
        <p:nvSpPr>
          <p:cNvPr id="3" name="Content Placeholder 2"/>
          <p:cNvSpPr>
            <a:spLocks noGrp="1"/>
          </p:cNvSpPr>
          <p:nvPr>
            <p:ph sz="quarter" idx="13"/>
          </p:nvPr>
        </p:nvSpPr>
        <p:spPr>
          <a:xfrm>
            <a:off x="685800" y="1698172"/>
            <a:ext cx="10394707" cy="3676414"/>
          </a:xfrm>
        </p:spPr>
        <p:txBody>
          <a:bodyPr>
            <a:normAutofit fontScale="77500" lnSpcReduction="20000"/>
          </a:bodyPr>
          <a:lstStyle/>
          <a:p>
            <a:r>
              <a:rPr lang="en-GB" dirty="0" smtClean="0">
                <a:solidFill>
                  <a:srgbClr val="595959"/>
                </a:solidFill>
                <a:latin typeface="Source Sans Pro" panose="020B0503030403020204" pitchFamily="34" charset="0"/>
              </a:rPr>
              <a:t>crisis </a:t>
            </a:r>
            <a:r>
              <a:rPr lang="en-GB" dirty="0">
                <a:solidFill>
                  <a:srgbClr val="595959"/>
                </a:solidFill>
                <a:latin typeface="Source Sans Pro" panose="020B0503030403020204" pitchFamily="34" charset="0"/>
              </a:rPr>
              <a:t>is no longer the focal point of management’s attention but still requires some </a:t>
            </a:r>
            <a:r>
              <a:rPr lang="en-GB" dirty="0" smtClean="0">
                <a:solidFill>
                  <a:srgbClr val="595959"/>
                </a:solidFill>
                <a:latin typeface="Source Sans Pro" panose="020B0503030403020204" pitchFamily="34" charset="0"/>
              </a:rPr>
              <a:t>attention</a:t>
            </a:r>
          </a:p>
          <a:p>
            <a:r>
              <a:rPr lang="en-GB" dirty="0" smtClean="0">
                <a:solidFill>
                  <a:srgbClr val="595959"/>
                </a:solidFill>
                <a:latin typeface="Source Sans Pro" panose="020B0503030403020204" pitchFamily="34" charset="0"/>
              </a:rPr>
              <a:t>reputation </a:t>
            </a:r>
            <a:r>
              <a:rPr lang="en-GB" dirty="0">
                <a:solidFill>
                  <a:srgbClr val="595959"/>
                </a:solidFill>
                <a:latin typeface="Source Sans Pro" panose="020B0503030403020204" pitchFamily="34" charset="0"/>
              </a:rPr>
              <a:t>repair may be continued or initiated during this </a:t>
            </a:r>
            <a:r>
              <a:rPr lang="en-GB" dirty="0" smtClean="0">
                <a:solidFill>
                  <a:srgbClr val="595959"/>
                </a:solidFill>
                <a:latin typeface="Source Sans Pro" panose="020B0503030403020204" pitchFamily="34" charset="0"/>
              </a:rPr>
              <a:t>phase</a:t>
            </a:r>
          </a:p>
          <a:p>
            <a:r>
              <a:rPr lang="en-GB" dirty="0" smtClean="0">
                <a:solidFill>
                  <a:srgbClr val="595959"/>
                </a:solidFill>
                <a:latin typeface="Source Sans Pro" panose="020B0503030403020204" pitchFamily="34" charset="0"/>
              </a:rPr>
              <a:t>follow-up </a:t>
            </a:r>
            <a:r>
              <a:rPr lang="en-GB" dirty="0">
                <a:solidFill>
                  <a:srgbClr val="595959"/>
                </a:solidFill>
                <a:latin typeface="Source Sans Pro" panose="020B0503030403020204" pitchFamily="34" charset="0"/>
              </a:rPr>
              <a:t>communication that is </a:t>
            </a:r>
            <a:r>
              <a:rPr lang="en-GB" dirty="0" smtClean="0">
                <a:solidFill>
                  <a:srgbClr val="595959"/>
                </a:solidFill>
                <a:latin typeface="Source Sans Pro" panose="020B0503030403020204" pitchFamily="34" charset="0"/>
              </a:rPr>
              <a:t>required</a:t>
            </a:r>
          </a:p>
          <a:p>
            <a:r>
              <a:rPr lang="en-GB" dirty="0" smtClean="0">
                <a:solidFill>
                  <a:srgbClr val="595959"/>
                </a:solidFill>
                <a:latin typeface="Source Sans Pro" panose="020B0503030403020204" pitchFamily="34" charset="0"/>
              </a:rPr>
              <a:t>often </a:t>
            </a:r>
            <a:r>
              <a:rPr lang="en-GB" dirty="0">
                <a:solidFill>
                  <a:srgbClr val="595959"/>
                </a:solidFill>
                <a:latin typeface="Source Sans Pro" panose="020B0503030403020204" pitchFamily="34" charset="0"/>
              </a:rPr>
              <a:t>promise to provide additional information during the crisis </a:t>
            </a:r>
            <a:r>
              <a:rPr lang="en-GB" dirty="0" smtClean="0">
                <a:solidFill>
                  <a:srgbClr val="595959"/>
                </a:solidFill>
                <a:latin typeface="Source Sans Pro" panose="020B0503030403020204" pitchFamily="34" charset="0"/>
              </a:rPr>
              <a:t>phase</a:t>
            </a:r>
          </a:p>
          <a:p>
            <a:r>
              <a:rPr lang="en-GB" dirty="0" smtClean="0">
                <a:solidFill>
                  <a:srgbClr val="595959"/>
                </a:solidFill>
                <a:latin typeface="Source Sans Pro" panose="020B0503030403020204" pitchFamily="34" charset="0"/>
              </a:rPr>
              <a:t> </a:t>
            </a:r>
            <a:r>
              <a:rPr lang="en-GB" dirty="0">
                <a:solidFill>
                  <a:srgbClr val="595959"/>
                </a:solidFill>
                <a:latin typeface="Source Sans Pro" panose="020B0503030403020204" pitchFamily="34" charset="0"/>
              </a:rPr>
              <a:t>The crisis managers must deliver on those informational promises or risk losing the trust of publics wanting the </a:t>
            </a:r>
            <a:r>
              <a:rPr lang="en-GB" dirty="0" smtClean="0">
                <a:solidFill>
                  <a:srgbClr val="595959"/>
                </a:solidFill>
                <a:latin typeface="Source Sans Pro" panose="020B0503030403020204" pitchFamily="34" charset="0"/>
              </a:rPr>
              <a:t>information</a:t>
            </a:r>
          </a:p>
          <a:p>
            <a:r>
              <a:rPr lang="en-GB" dirty="0" smtClean="0">
                <a:solidFill>
                  <a:srgbClr val="595959"/>
                </a:solidFill>
                <a:latin typeface="Source Sans Pro" panose="020B0503030403020204" pitchFamily="34" charset="0"/>
              </a:rPr>
              <a:t>the </a:t>
            </a:r>
            <a:r>
              <a:rPr lang="en-GB" dirty="0">
                <a:solidFill>
                  <a:srgbClr val="595959"/>
                </a:solidFill>
                <a:latin typeface="Source Sans Pro" panose="020B0503030403020204" pitchFamily="34" charset="0"/>
              </a:rPr>
              <a:t>organization needs to release updates on the recovery process, corrective actions, and/or investigations of the </a:t>
            </a:r>
            <a:r>
              <a:rPr lang="en-GB" dirty="0" smtClean="0">
                <a:solidFill>
                  <a:srgbClr val="595959"/>
                </a:solidFill>
                <a:latin typeface="Source Sans Pro" panose="020B0503030403020204" pitchFamily="34" charset="0"/>
              </a:rPr>
              <a:t>crisis</a:t>
            </a:r>
          </a:p>
          <a:p>
            <a:r>
              <a:rPr lang="en-GB" dirty="0" smtClean="0">
                <a:solidFill>
                  <a:srgbClr val="595959"/>
                </a:solidFill>
                <a:latin typeface="Source Sans Pro" panose="020B0503030403020204" pitchFamily="34" charset="0"/>
              </a:rPr>
              <a:t> </a:t>
            </a:r>
            <a:r>
              <a:rPr lang="en-GB" dirty="0">
                <a:solidFill>
                  <a:srgbClr val="595959"/>
                </a:solidFill>
                <a:latin typeface="Source Sans Pro" panose="020B0503030403020204" pitchFamily="34" charset="0"/>
              </a:rPr>
              <a:t>The amount of follow-up communication required depends on the amount of information promised during the crisis and the length of time it takes to complete the recovery </a:t>
            </a:r>
            <a:r>
              <a:rPr lang="en-GB" dirty="0" smtClean="0">
                <a:solidFill>
                  <a:srgbClr val="595959"/>
                </a:solidFill>
                <a:latin typeface="Source Sans Pro" panose="020B0503030403020204" pitchFamily="34" charset="0"/>
              </a:rPr>
              <a:t>process</a:t>
            </a:r>
            <a:endParaRPr lang="en-GB" dirty="0"/>
          </a:p>
        </p:txBody>
      </p:sp>
    </p:spTree>
    <p:extLst>
      <p:ext uri="{BB962C8B-B14F-4D97-AF65-F5344CB8AC3E}">
        <p14:creationId xmlns:p14="http://schemas.microsoft.com/office/powerpoint/2010/main" val="333996820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1" y="78378"/>
            <a:ext cx="10396882" cy="896982"/>
          </a:xfrm>
        </p:spPr>
        <p:txBody>
          <a:bodyPr/>
          <a:lstStyle/>
          <a:p>
            <a:r>
              <a:rPr lang="en-GB" dirty="0" smtClean="0"/>
              <a:t>Crisis management review</a:t>
            </a:r>
            <a:endParaRPr lang="en-GB" dirty="0"/>
          </a:p>
        </p:txBody>
      </p:sp>
      <p:sp>
        <p:nvSpPr>
          <p:cNvPr id="3" name="Content Placeholder 2"/>
          <p:cNvSpPr>
            <a:spLocks noGrp="1"/>
          </p:cNvSpPr>
          <p:nvPr>
            <p:ph sz="quarter" idx="13"/>
          </p:nvPr>
        </p:nvSpPr>
        <p:spPr/>
        <p:txBody>
          <a:bodyPr>
            <a:normAutofit fontScale="70000" lnSpcReduction="20000"/>
          </a:bodyPr>
          <a:lstStyle/>
          <a:p>
            <a:r>
              <a:rPr lang="en-GB" dirty="0">
                <a:solidFill>
                  <a:srgbClr val="595959"/>
                </a:solidFill>
                <a:latin typeface="Source Sans Pro" panose="020B0503030403020204" pitchFamily="34" charset="0"/>
              </a:rPr>
              <a:t>Crisis </a:t>
            </a:r>
            <a:r>
              <a:rPr lang="en-GB" dirty="0" smtClean="0">
                <a:solidFill>
                  <a:srgbClr val="595959"/>
                </a:solidFill>
                <a:latin typeface="Source Sans Pro" panose="020B0503030403020204" pitchFamily="34" charset="0"/>
              </a:rPr>
              <a:t>is</a:t>
            </a:r>
            <a:r>
              <a:rPr lang="en-GB" dirty="0" smtClean="0">
                <a:solidFill>
                  <a:srgbClr val="595959"/>
                </a:solidFill>
                <a:latin typeface="Source Sans Pro" panose="020B0503030403020204" pitchFamily="34" charset="0"/>
              </a:rPr>
              <a:t> </a:t>
            </a:r>
            <a:r>
              <a:rPr lang="en-GB" dirty="0">
                <a:solidFill>
                  <a:srgbClr val="595959"/>
                </a:solidFill>
                <a:latin typeface="Source Sans Pro" panose="020B0503030403020204" pitchFamily="34" charset="0"/>
              </a:rPr>
              <a:t>a learning </a:t>
            </a:r>
            <a:r>
              <a:rPr lang="en-GB" dirty="0" smtClean="0">
                <a:solidFill>
                  <a:srgbClr val="595959"/>
                </a:solidFill>
                <a:latin typeface="Source Sans Pro" panose="020B0503030403020204" pitchFamily="34" charset="0"/>
              </a:rPr>
              <a:t>experience</a:t>
            </a:r>
          </a:p>
          <a:p>
            <a:r>
              <a:rPr lang="en-GB" dirty="0" smtClean="0">
                <a:solidFill>
                  <a:srgbClr val="595959"/>
                </a:solidFill>
                <a:latin typeface="Source Sans Pro" panose="020B0503030403020204" pitchFamily="34" charset="0"/>
              </a:rPr>
              <a:t>crisis </a:t>
            </a:r>
            <a:r>
              <a:rPr lang="en-GB" dirty="0">
                <a:solidFill>
                  <a:srgbClr val="595959"/>
                </a:solidFill>
                <a:latin typeface="Source Sans Pro" panose="020B0503030403020204" pitchFamily="34" charset="0"/>
              </a:rPr>
              <a:t>management </a:t>
            </a:r>
            <a:r>
              <a:rPr lang="en-GB" dirty="0" smtClean="0">
                <a:solidFill>
                  <a:srgbClr val="595959"/>
                </a:solidFill>
                <a:latin typeface="Source Sans Pro" panose="020B0503030403020204" pitchFamily="34" charset="0"/>
              </a:rPr>
              <a:t>evaluation </a:t>
            </a:r>
            <a:endParaRPr lang="en-GB" dirty="0">
              <a:solidFill>
                <a:srgbClr val="595959"/>
              </a:solidFill>
              <a:latin typeface="Source Sans Pro" panose="020B0503030403020204" pitchFamily="34" charset="0"/>
            </a:endParaRPr>
          </a:p>
          <a:p>
            <a:r>
              <a:rPr lang="en-GB" dirty="0" smtClean="0">
                <a:solidFill>
                  <a:srgbClr val="595959"/>
                </a:solidFill>
                <a:latin typeface="Source Sans Pro" panose="020B0503030403020204" pitchFamily="34" charset="0"/>
              </a:rPr>
              <a:t>Effective v improvement</a:t>
            </a:r>
          </a:p>
          <a:p>
            <a:r>
              <a:rPr lang="en-GB" dirty="0" smtClean="0">
                <a:solidFill>
                  <a:srgbClr val="595959"/>
                </a:solidFill>
                <a:latin typeface="Source Sans Pro" panose="020B0503030403020204" pitchFamily="34" charset="0"/>
              </a:rPr>
              <a:t>crisis </a:t>
            </a:r>
            <a:r>
              <a:rPr lang="en-GB" dirty="0">
                <a:solidFill>
                  <a:srgbClr val="595959"/>
                </a:solidFill>
                <a:latin typeface="Source Sans Pro" panose="020B0503030403020204" pitchFamily="34" charset="0"/>
              </a:rPr>
              <a:t>management exercise </a:t>
            </a:r>
            <a:r>
              <a:rPr lang="en-GB" dirty="0" smtClean="0">
                <a:solidFill>
                  <a:srgbClr val="595959"/>
                </a:solidFill>
                <a:latin typeface="Source Sans Pro" panose="020B0503030403020204" pitchFamily="34" charset="0"/>
              </a:rPr>
              <a:t>reviews</a:t>
            </a:r>
            <a:endParaRPr lang="en-GB" dirty="0">
              <a:solidFill>
                <a:srgbClr val="595959"/>
              </a:solidFill>
              <a:latin typeface="Source Sans Pro" panose="020B0503030403020204" pitchFamily="34" charset="0"/>
            </a:endParaRPr>
          </a:p>
          <a:p>
            <a:r>
              <a:rPr lang="en-GB" dirty="0" smtClean="0">
                <a:solidFill>
                  <a:srgbClr val="595959"/>
                </a:solidFill>
                <a:latin typeface="Source Sans Pro" panose="020B0503030403020204" pitchFamily="34" charset="0"/>
              </a:rPr>
              <a:t>Aims  </a:t>
            </a:r>
            <a:r>
              <a:rPr lang="en-GB" dirty="0">
                <a:solidFill>
                  <a:srgbClr val="595959"/>
                </a:solidFill>
                <a:latin typeface="Source Sans Pro" panose="020B0503030403020204" pitchFamily="34" charset="0"/>
              </a:rPr>
              <a:t>improve prevention, preparation, and/or the </a:t>
            </a:r>
            <a:r>
              <a:rPr lang="en-GB" dirty="0" smtClean="0">
                <a:solidFill>
                  <a:srgbClr val="595959"/>
                </a:solidFill>
                <a:latin typeface="Source Sans Pro" panose="020B0503030403020204" pitchFamily="34" charset="0"/>
              </a:rPr>
              <a:t>response</a:t>
            </a:r>
          </a:p>
          <a:p>
            <a:r>
              <a:rPr lang="en-GB" dirty="0" smtClean="0">
                <a:solidFill>
                  <a:srgbClr val="595959"/>
                </a:solidFill>
                <a:latin typeface="Source Sans Pro" panose="020B0503030403020204" pitchFamily="34" charset="0"/>
              </a:rPr>
              <a:t>lessons </a:t>
            </a:r>
            <a:r>
              <a:rPr lang="en-GB" dirty="0">
                <a:solidFill>
                  <a:srgbClr val="595959"/>
                </a:solidFill>
                <a:latin typeface="Source Sans Pro" panose="020B0503030403020204" pitchFamily="34" charset="0"/>
              </a:rPr>
              <a:t>are then integrated into the pre-crisis and crisis response </a:t>
            </a:r>
            <a:r>
              <a:rPr lang="en-GB" dirty="0" smtClean="0">
                <a:solidFill>
                  <a:srgbClr val="595959"/>
                </a:solidFill>
                <a:latin typeface="Source Sans Pro" panose="020B0503030403020204" pitchFamily="34" charset="0"/>
              </a:rPr>
              <a:t>phases</a:t>
            </a:r>
          </a:p>
          <a:p>
            <a:r>
              <a:rPr lang="en-GB" dirty="0" smtClean="0">
                <a:solidFill>
                  <a:srgbClr val="595959"/>
                </a:solidFill>
                <a:latin typeface="Source Sans Pro" panose="020B0503030403020204" pitchFamily="34" charset="0"/>
              </a:rPr>
              <a:t>management learning </a:t>
            </a:r>
          </a:p>
          <a:p>
            <a:r>
              <a:rPr lang="en-GB" dirty="0" smtClean="0">
                <a:solidFill>
                  <a:srgbClr val="595959"/>
                </a:solidFill>
                <a:latin typeface="Source Sans Pro" panose="020B0503030403020204" pitchFamily="34" charset="0"/>
              </a:rPr>
              <a:t>Improve </a:t>
            </a:r>
            <a:r>
              <a:rPr lang="en-GB" dirty="0" smtClean="0">
                <a:solidFill>
                  <a:srgbClr val="595959"/>
                </a:solidFill>
                <a:latin typeface="Source Sans Pro" panose="020B0503030403020204" pitchFamily="34" charset="0"/>
              </a:rPr>
              <a:t> </a:t>
            </a:r>
            <a:r>
              <a:rPr lang="en-GB" dirty="0">
                <a:solidFill>
                  <a:srgbClr val="595959"/>
                </a:solidFill>
                <a:latin typeface="Source Sans Pro" panose="020B0503030403020204" pitchFamily="34" charset="0"/>
              </a:rPr>
              <a:t>crisis management </a:t>
            </a:r>
            <a:r>
              <a:rPr lang="en-GB" dirty="0" smtClean="0">
                <a:solidFill>
                  <a:srgbClr val="595959"/>
                </a:solidFill>
                <a:latin typeface="Source Sans Pro" panose="020B0503030403020204" pitchFamily="34" charset="0"/>
              </a:rPr>
              <a:t>process</a:t>
            </a:r>
          </a:p>
          <a:p>
            <a:r>
              <a:rPr lang="en-GB" dirty="0" smtClean="0">
                <a:solidFill>
                  <a:srgbClr val="595959"/>
                </a:solidFill>
                <a:latin typeface="Source Sans Pro" panose="020B0503030403020204" pitchFamily="34" charset="0"/>
              </a:rPr>
              <a:t>organizations </a:t>
            </a:r>
            <a:r>
              <a:rPr lang="en-GB" dirty="0">
                <a:solidFill>
                  <a:srgbClr val="595959"/>
                </a:solidFill>
                <a:latin typeface="Source Sans Pro" panose="020B0503030403020204" pitchFamily="34" charset="0"/>
              </a:rPr>
              <a:t>are very bad at learning from crises. This poor learning is due to an inability to be honest about the self-assessment of a crisis effort (</a:t>
            </a:r>
            <a:r>
              <a:rPr lang="en-GB" dirty="0" err="1">
                <a:solidFill>
                  <a:srgbClr val="595959"/>
                </a:solidFill>
                <a:latin typeface="Source Sans Pro" panose="020B0503030403020204" pitchFamily="34" charset="0"/>
              </a:rPr>
              <a:t>Deverel</a:t>
            </a:r>
            <a:r>
              <a:rPr lang="en-GB" dirty="0">
                <a:solidFill>
                  <a:srgbClr val="595959"/>
                </a:solidFill>
                <a:latin typeface="Source Sans Pro" panose="020B0503030403020204" pitchFamily="34" charset="0"/>
              </a:rPr>
              <a:t>, 2010; Elliott &amp; Macpherson, 2010).</a:t>
            </a:r>
            <a:endParaRPr lang="en-GB" dirty="0"/>
          </a:p>
        </p:txBody>
      </p:sp>
    </p:spTree>
    <p:extLst>
      <p:ext uri="{BB962C8B-B14F-4D97-AF65-F5344CB8AC3E}">
        <p14:creationId xmlns:p14="http://schemas.microsoft.com/office/powerpoint/2010/main" val="234172196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Power of social media</a:t>
            </a:r>
            <a:endParaRPr lang="en-GB" dirty="0"/>
          </a:p>
        </p:txBody>
      </p:sp>
      <p:sp>
        <p:nvSpPr>
          <p:cNvPr id="3" name="Content Placeholder 2"/>
          <p:cNvSpPr>
            <a:spLocks noGrp="1"/>
          </p:cNvSpPr>
          <p:nvPr>
            <p:ph sz="quarter" idx="13"/>
          </p:nvPr>
        </p:nvSpPr>
        <p:spPr/>
        <p:txBody>
          <a:bodyPr>
            <a:normAutofit fontScale="85000" lnSpcReduction="20000"/>
          </a:bodyPr>
          <a:lstStyle/>
          <a:p>
            <a:r>
              <a:rPr lang="en-GB" dirty="0" smtClean="0">
                <a:solidFill>
                  <a:srgbClr val="595959"/>
                </a:solidFill>
                <a:latin typeface="Source Sans Pro" panose="020B0503030403020204" pitchFamily="34" charset="0"/>
              </a:rPr>
              <a:t>Monitor social media regularly – checks </a:t>
            </a:r>
          </a:p>
          <a:p>
            <a:r>
              <a:rPr lang="en-GB" dirty="0" smtClean="0">
                <a:solidFill>
                  <a:srgbClr val="595959"/>
                </a:solidFill>
                <a:latin typeface="Source Sans Pro" panose="020B0503030403020204" pitchFamily="34" charset="0"/>
              </a:rPr>
              <a:t>remembering </a:t>
            </a:r>
            <a:r>
              <a:rPr lang="en-GB" dirty="0">
                <a:solidFill>
                  <a:srgbClr val="595959"/>
                </a:solidFill>
                <a:latin typeface="Source Sans Pro" panose="020B0503030403020204" pitchFamily="34" charset="0"/>
              </a:rPr>
              <a:t>a </a:t>
            </a:r>
            <a:r>
              <a:rPr lang="en-GB" dirty="0" smtClean="0">
                <a:solidFill>
                  <a:srgbClr val="595959"/>
                </a:solidFill>
                <a:latin typeface="Source Sans Pro" panose="020B0503030403020204" pitchFamily="34" charset="0"/>
              </a:rPr>
              <a:t>crisis</a:t>
            </a:r>
            <a:endParaRPr lang="en-GB" dirty="0">
              <a:solidFill>
                <a:srgbClr val="595959"/>
              </a:solidFill>
              <a:latin typeface="Source Sans Pro" panose="020B0503030403020204" pitchFamily="34" charset="0"/>
            </a:endParaRPr>
          </a:p>
          <a:p>
            <a:r>
              <a:rPr lang="en-GB" dirty="0" smtClean="0">
                <a:solidFill>
                  <a:srgbClr val="595959"/>
                </a:solidFill>
                <a:latin typeface="Source Sans Pro" panose="020B0503030403020204" pitchFamily="34" charset="0"/>
              </a:rPr>
              <a:t> </a:t>
            </a:r>
            <a:r>
              <a:rPr lang="en-GB" dirty="0" err="1">
                <a:solidFill>
                  <a:srgbClr val="595959"/>
                </a:solidFill>
                <a:latin typeface="Source Sans Pro" panose="020B0503030403020204" pitchFamily="34" charset="0"/>
              </a:rPr>
              <a:t>honoring</a:t>
            </a:r>
            <a:r>
              <a:rPr lang="en-GB" dirty="0">
                <a:solidFill>
                  <a:srgbClr val="595959"/>
                </a:solidFill>
                <a:latin typeface="Source Sans Pro" panose="020B0503030403020204" pitchFamily="34" charset="0"/>
              </a:rPr>
              <a:t> the victims of the </a:t>
            </a:r>
            <a:r>
              <a:rPr lang="en-GB" dirty="0" smtClean="0">
                <a:solidFill>
                  <a:srgbClr val="595959"/>
                </a:solidFill>
                <a:latin typeface="Source Sans Pro" panose="020B0503030403020204" pitchFamily="34" charset="0"/>
              </a:rPr>
              <a:t>crisis</a:t>
            </a:r>
          </a:p>
          <a:p>
            <a:r>
              <a:rPr lang="en-GB" dirty="0" smtClean="0">
                <a:solidFill>
                  <a:srgbClr val="595959"/>
                </a:solidFill>
                <a:latin typeface="Source Sans Pro" panose="020B0503030403020204" pitchFamily="34" charset="0"/>
              </a:rPr>
              <a:t>anniversaries </a:t>
            </a:r>
            <a:r>
              <a:rPr lang="en-GB" dirty="0">
                <a:solidFill>
                  <a:srgbClr val="595959"/>
                </a:solidFill>
                <a:latin typeface="Source Sans Pro" panose="020B0503030403020204" pitchFamily="34" charset="0"/>
              </a:rPr>
              <a:t>and memorials. </a:t>
            </a:r>
            <a:endParaRPr lang="en-GB" dirty="0" smtClean="0">
              <a:solidFill>
                <a:srgbClr val="595959"/>
              </a:solidFill>
              <a:latin typeface="Source Sans Pro" panose="020B0503030403020204" pitchFamily="34" charset="0"/>
            </a:endParaRPr>
          </a:p>
          <a:p>
            <a:r>
              <a:rPr lang="en-GB" dirty="0" smtClean="0">
                <a:solidFill>
                  <a:srgbClr val="595959"/>
                </a:solidFill>
                <a:latin typeface="Source Sans Pro" panose="020B0503030403020204" pitchFamily="34" charset="0"/>
              </a:rPr>
              <a:t>1</a:t>
            </a:r>
            <a:r>
              <a:rPr lang="en-GB" baseline="30000" dirty="0" smtClean="0">
                <a:solidFill>
                  <a:srgbClr val="595959"/>
                </a:solidFill>
                <a:latin typeface="Source Sans Pro" panose="020B0503030403020204" pitchFamily="34" charset="0"/>
              </a:rPr>
              <a:t>st</a:t>
            </a:r>
            <a:r>
              <a:rPr lang="en-GB" dirty="0" smtClean="0">
                <a:solidFill>
                  <a:srgbClr val="595959"/>
                </a:solidFill>
                <a:latin typeface="Source Sans Pro" panose="020B0503030403020204" pitchFamily="34" charset="0"/>
              </a:rPr>
              <a:t> Anniversary most powerful – care </a:t>
            </a:r>
          </a:p>
          <a:p>
            <a:r>
              <a:rPr lang="en-GB" dirty="0" smtClean="0">
                <a:solidFill>
                  <a:srgbClr val="595959"/>
                </a:solidFill>
                <a:latin typeface="Source Sans Pro" panose="020B0503030403020204" pitchFamily="34" charset="0"/>
              </a:rPr>
              <a:t>consider </a:t>
            </a:r>
            <a:r>
              <a:rPr lang="en-GB" dirty="0">
                <a:solidFill>
                  <a:srgbClr val="595959"/>
                </a:solidFill>
                <a:latin typeface="Source Sans Pro" panose="020B0503030403020204" pitchFamily="34" charset="0"/>
              </a:rPr>
              <a:t>how to mark the anniversary and the proper level of involvement in the event for the organization, survivors, and the families of </a:t>
            </a:r>
            <a:r>
              <a:rPr lang="en-GB" dirty="0" smtClean="0">
                <a:solidFill>
                  <a:srgbClr val="595959"/>
                </a:solidFill>
                <a:latin typeface="Source Sans Pro" panose="020B0503030403020204" pitchFamily="34" charset="0"/>
              </a:rPr>
              <a:t>victims.</a:t>
            </a:r>
          </a:p>
          <a:p>
            <a:r>
              <a:rPr lang="en-GB" dirty="0" smtClean="0">
                <a:solidFill>
                  <a:srgbClr val="595959"/>
                </a:solidFill>
                <a:latin typeface="Source Sans Pro" panose="020B0503030403020204" pitchFamily="34" charset="0"/>
              </a:rPr>
              <a:t>consultation </a:t>
            </a:r>
            <a:r>
              <a:rPr lang="en-GB" dirty="0">
                <a:solidFill>
                  <a:srgbClr val="595959"/>
                </a:solidFill>
                <a:latin typeface="Source Sans Pro" panose="020B0503030403020204" pitchFamily="34" charset="0"/>
              </a:rPr>
              <a:t>with victims and the families of victims to determine what level of organizational involvement they feel is appropriate (Coombs, 2015</a:t>
            </a:r>
            <a:r>
              <a:rPr lang="en-GB" dirty="0" smtClean="0">
                <a:solidFill>
                  <a:srgbClr val="595959"/>
                </a:solidFill>
                <a:latin typeface="Source Sans Pro" panose="020B0503030403020204" pitchFamily="34" charset="0"/>
              </a:rPr>
              <a:t>)</a:t>
            </a:r>
            <a:endParaRPr lang="en-GB" dirty="0"/>
          </a:p>
        </p:txBody>
      </p:sp>
    </p:spTree>
    <p:extLst>
      <p:ext uri="{BB962C8B-B14F-4D97-AF65-F5344CB8AC3E}">
        <p14:creationId xmlns:p14="http://schemas.microsoft.com/office/powerpoint/2010/main" val="2664849932"/>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Main Event">
  <a:themeElements>
    <a:clrScheme name="Main Event">
      <a:dk1>
        <a:sysClr val="windowText" lastClr="000000"/>
      </a:dk1>
      <a:lt1>
        <a:sysClr val="window" lastClr="FFFFFF"/>
      </a:lt1>
      <a:dk2>
        <a:srgbClr val="424242"/>
      </a:dk2>
      <a:lt2>
        <a:srgbClr val="C8C8C8"/>
      </a:lt2>
      <a:accent1>
        <a:srgbClr val="B80E0F"/>
      </a:accent1>
      <a:accent2>
        <a:srgbClr val="A6987D"/>
      </a:accent2>
      <a:accent3>
        <a:srgbClr val="7F9A71"/>
      </a:accent3>
      <a:accent4>
        <a:srgbClr val="64969F"/>
      </a:accent4>
      <a:accent5>
        <a:srgbClr val="9B75B2"/>
      </a:accent5>
      <a:accent6>
        <a:srgbClr val="80737A"/>
      </a:accent6>
      <a:hlink>
        <a:srgbClr val="F21213"/>
      </a:hlink>
      <a:folHlink>
        <a:srgbClr val="B6A394"/>
      </a:folHlink>
    </a:clrScheme>
    <a:fontScheme name="Main Event">
      <a:majorFont>
        <a:latin typeface="Impact" panose="020B080603090205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Impact" panose="020B080603090205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Main Event">
      <a:fillStyleLst>
        <a:solidFill>
          <a:schemeClr val="phClr"/>
        </a:solidFill>
        <a:solidFill>
          <a:schemeClr val="phClr">
            <a:tint val="69000"/>
            <a:satMod val="105000"/>
            <a:lumMod val="110000"/>
          </a:schemeClr>
        </a:solidFill>
        <a:blipFill>
          <a:blip xmlns:r="http://schemas.openxmlformats.org/officeDocument/2006/relationships" r:embed="rId1">
            <a:duotone>
              <a:schemeClr val="phClr">
                <a:shade val="88000"/>
                <a:lumMod val="88000"/>
              </a:schemeClr>
              <a:schemeClr val="phClr"/>
            </a:duotone>
          </a:blip>
          <a:tile tx="0" ty="0" sx="100000" sy="100000" flip="none" algn="tl"/>
        </a:blipFill>
      </a:fillStyleLst>
      <a:lnStyleLst>
        <a:ln w="9525" cap="flat" cmpd="sng" algn="ctr">
          <a:solidFill>
            <a:schemeClr val="phClr">
              <a:shade val="60000"/>
            </a:scheme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effectStyle>
        <a:effectStyle>
          <a:effectLst>
            <a:outerShdw blurRad="25400" dist="127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88000"/>
              </a:schemeClr>
            </a:gs>
          </a:gsLst>
          <a:lin ang="5400000" scaled="0"/>
        </a:gradFill>
        <a:blipFill>
          <a:blip xmlns:r="http://schemas.openxmlformats.org/officeDocument/2006/relationships" r:embed="rId2">
            <a:duotone>
              <a:schemeClr val="phClr">
                <a:shade val="48000"/>
                <a:satMod val="110000"/>
                <a:lumMod val="40000"/>
              </a:schemeClr>
              <a:schemeClr val="phClr">
                <a:tint val="90000"/>
                <a:lumMod val="106000"/>
              </a:schemeClr>
            </a:duotone>
          </a:blip>
          <a:stretch/>
        </a:blipFill>
      </a:bgFillStyleLst>
    </a:fmtScheme>
  </a:themeElements>
  <a:objectDefaults/>
  <a:extraClrSchemeLst/>
  <a:extLst>
    <a:ext uri="{05A4C25C-085E-4340-85A3-A5531E510DB2}">
      <thm15:themeFamily xmlns:thm15="http://schemas.microsoft.com/office/thememl/2012/main" name="Main Event" id="{AC372BB4-D83D-411E-B849-B641926BA760}" vid="{F1EFBDE3-1A95-4E3D-81AD-1F53D65BEA01}"/>
    </a:ext>
  </a:extLst>
</a:theme>
</file>

<file path=docProps/app.xml><?xml version="1.0" encoding="utf-8"?>
<Properties xmlns="http://schemas.openxmlformats.org/officeDocument/2006/extended-properties" xmlns:vt="http://schemas.openxmlformats.org/officeDocument/2006/docPropsVTypes">
  <Template>Main Event</Template>
  <TotalTime>1860</TotalTime>
  <Words>2115</Words>
  <Application>Microsoft Office PowerPoint</Application>
  <PresentationFormat>Widescreen</PresentationFormat>
  <Paragraphs>257</Paragraphs>
  <Slides>38</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38</vt:i4>
      </vt:variant>
    </vt:vector>
  </HeadingPairs>
  <TitlesOfParts>
    <vt:vector size="42" baseType="lpstr">
      <vt:lpstr>Arial</vt:lpstr>
      <vt:lpstr>Impact</vt:lpstr>
      <vt:lpstr>Source Sans Pro</vt:lpstr>
      <vt:lpstr>Main Event</vt:lpstr>
      <vt:lpstr>Crisis Management</vt:lpstr>
      <vt:lpstr>crisis</vt:lpstr>
      <vt:lpstr>Crisis definitions</vt:lpstr>
      <vt:lpstr>Impacts of crisis</vt:lpstr>
      <vt:lpstr>Corporate Communications Bible</vt:lpstr>
      <vt:lpstr>Crisis management Models</vt:lpstr>
      <vt:lpstr>Crisis management framework</vt:lpstr>
      <vt:lpstr>Crisis cycle</vt:lpstr>
      <vt:lpstr>media</vt:lpstr>
      <vt:lpstr>Social media crisis communications</vt:lpstr>
      <vt:lpstr>PARACrisis</vt:lpstr>
      <vt:lpstr>Impacts of social media</vt:lpstr>
      <vt:lpstr>Crisis management scanning process</vt:lpstr>
      <vt:lpstr>New Communications strategies</vt:lpstr>
      <vt:lpstr>Internal crisis management</vt:lpstr>
      <vt:lpstr>Internal crisis model</vt:lpstr>
      <vt:lpstr>Stealing thunder</vt:lpstr>
      <vt:lpstr>Channel effect of social media</vt:lpstr>
      <vt:lpstr>Crisis Prevention model</vt:lpstr>
      <vt:lpstr>Crisis management plan</vt:lpstr>
      <vt:lpstr>Crisis management team</vt:lpstr>
      <vt:lpstr>Crisis management training</vt:lpstr>
      <vt:lpstr>Pre drafting </vt:lpstr>
      <vt:lpstr>Communications Strategy</vt:lpstr>
      <vt:lpstr>Critical response</vt:lpstr>
      <vt:lpstr>Initial response</vt:lpstr>
      <vt:lpstr>Reputation repair &amp; bI</vt:lpstr>
      <vt:lpstr>Reputation repair strategies</vt:lpstr>
      <vt:lpstr>Attribution theory</vt:lpstr>
      <vt:lpstr>Situation crisis communication theory</vt:lpstr>
      <vt:lpstr>Model for assessing reputational risk</vt:lpstr>
      <vt:lpstr>Crisis models based on attribution  of crisis responsibility</vt:lpstr>
      <vt:lpstr>Crisis models based on attribution theory based crisis communication</vt:lpstr>
      <vt:lpstr>Social media evaluation</vt:lpstr>
      <vt:lpstr>Crisis emotions &amp; Crisis response models </vt:lpstr>
      <vt:lpstr>Post crisis communication</vt:lpstr>
      <vt:lpstr>Crisis management review</vt:lpstr>
      <vt:lpstr>Power of social media</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Crisis Management</dc:title>
  <dc:creator>Jacqui Jones</dc:creator>
  <cp:lastModifiedBy>Jacqui Jones</cp:lastModifiedBy>
  <cp:revision>3</cp:revision>
  <dcterms:created xsi:type="dcterms:W3CDTF">2021-02-10T18:04:07Z</dcterms:created>
  <dcterms:modified xsi:type="dcterms:W3CDTF">2021-02-25T08:37:16Z</dcterms:modified>
</cp:coreProperties>
</file>