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5143500" cx="9144000"/>
  <p:notesSz cx="6858000" cy="9144000"/>
  <p:embeddedFontLst>
    <p:embeddedFont>
      <p:font typeface="Raleway"/>
      <p:regular r:id="rId15"/>
      <p:bold r:id="rId16"/>
      <p:italic r:id="rId17"/>
      <p:boldItalic r:id="rId18"/>
    </p:embeddedFont>
    <p:embeddedFont>
      <p:font typeface="Lato"/>
      <p:regular r:id="rId19"/>
      <p:bold r:id="rId20"/>
      <p:italic r:id="rId21"/>
      <p:bold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Lato-bold.fntdata"/><Relationship Id="rId11" Type="http://schemas.openxmlformats.org/officeDocument/2006/relationships/slide" Target="slides/slide6.xml"/><Relationship Id="rId22" Type="http://schemas.openxmlformats.org/officeDocument/2006/relationships/font" Target="fonts/Lato-boldItalic.fntdata"/><Relationship Id="rId10" Type="http://schemas.openxmlformats.org/officeDocument/2006/relationships/slide" Target="slides/slide5.xml"/><Relationship Id="rId21" Type="http://schemas.openxmlformats.org/officeDocument/2006/relationships/font" Target="fonts/Lato-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Raleway-regular.fntdata"/><Relationship Id="rId14" Type="http://schemas.openxmlformats.org/officeDocument/2006/relationships/slide" Target="slides/slide9.xml"/><Relationship Id="rId17" Type="http://schemas.openxmlformats.org/officeDocument/2006/relationships/font" Target="fonts/Raleway-italic.fntdata"/><Relationship Id="rId16" Type="http://schemas.openxmlformats.org/officeDocument/2006/relationships/font" Target="fonts/Raleway-bold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Lato-regular.fntdata"/><Relationship Id="rId6" Type="http://schemas.openxmlformats.org/officeDocument/2006/relationships/slide" Target="slides/slide1.xml"/><Relationship Id="rId18" Type="http://schemas.openxmlformats.org/officeDocument/2006/relationships/font" Target="fonts/Raleway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c6fa3c898_0_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c6fa3c898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c6fa3c898_0_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c6fa3c898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c6fa3c898_0_1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c6fa3c898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c6fa3c898_0_16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c6fa3c898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c6fa3c898_0_2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c6fa3c898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c6fa3c898_0_28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c6fa3c898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c6fa3c898_0_3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c6fa3c898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c6fa3c898_0_6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c6fa3c898_0_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c6fa3c898_0_7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c6fa3c898_0_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rgbClr val="00FF00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1" name="Google Shape;11;p2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2" name="Google Shape;12;p2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" name="Google Shape;13;p2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Georgia"/>
              <a:buNone/>
              <a:defRPr sz="48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rgbClr val="00FF00"/>
        </a:solidFill>
      </p:bgPr>
    </p:bg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8" name="Google Shape;18;p3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9" name="Google Shape;19;p3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Georgia"/>
              <a:buNone/>
              <a:defRPr sz="4800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Google Shape;22;p4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3" name="Google Shape;23;p4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4" name="Google Shape;24;p4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5" name="Google Shape;25;p4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Google Shape;29;p5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0" name="Google Shape;30;p5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1" name="Google Shape;31;p5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2" name="Google Shape;32;p5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2400303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5"/>
          <p:cNvSpPr txBox="1"/>
          <p:nvPr>
            <p:ph idx="2" type="body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Google Shape;40;p7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1" name="Google Shape;41;p7"/>
          <p:cNvSpPr txBox="1"/>
          <p:nvPr>
            <p:ph type="title"/>
          </p:nvPr>
        </p:nvSpPr>
        <p:spPr>
          <a:xfrm>
            <a:off x="319500" y="936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319500" y="1846804"/>
            <a:ext cx="2808000" cy="280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3" name="Google Shape;43;p7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Google Shape;45;p8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6" name="Google Shape;46;p8"/>
          <p:cNvSpPr txBox="1"/>
          <p:nvPr>
            <p:ph type="title"/>
          </p:nvPr>
        </p:nvSpPr>
        <p:spPr>
          <a:xfrm>
            <a:off x="283103" y="712141"/>
            <a:ext cx="6244200" cy="383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8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/>
          <p:nvPr/>
        </p:nvSpPr>
        <p:spPr>
          <a:xfrm>
            <a:off x="4572000" y="125"/>
            <a:ext cx="4572000" cy="5143500"/>
          </a:xfrm>
          <a:prstGeom prst="rect">
            <a:avLst/>
          </a:prstGeom>
          <a:solidFill>
            <a:srgbClr val="00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50" name="Google Shape;50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1" name="Google Shape;51;p9"/>
          <p:cNvSpPr txBox="1"/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" name="Google Shape;52;p9"/>
          <p:cNvSpPr txBox="1"/>
          <p:nvPr>
            <p:ph idx="1" type="subTitle"/>
          </p:nvPr>
        </p:nvSpPr>
        <p:spPr>
          <a:xfrm>
            <a:off x="265500" y="273537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3" name="Google Shape;53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4" name="Google Shape;54;p9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6" name="Google Shape;56;p10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57" name="Google Shape;57;p10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8" name="Google Shape;58;p10"/>
          <p:cNvSpPr txBox="1"/>
          <p:nvPr>
            <p:ph idx="1" type="body"/>
          </p:nvPr>
        </p:nvSpPr>
        <p:spPr>
          <a:xfrm>
            <a:off x="328017" y="4226025"/>
            <a:ext cx="83886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59" name="Google Shape;59;p10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Google Shape;61;p11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62" name="Google Shape;62;p11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3" name="Google Shape;63;p11"/>
          <p:cNvSpPr txBox="1"/>
          <p:nvPr>
            <p:ph hasCustomPrompt="1" type="title"/>
          </p:nvPr>
        </p:nvSpPr>
        <p:spPr>
          <a:xfrm>
            <a:off x="853950" y="1304850"/>
            <a:ext cx="7436100" cy="153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0000FF"/>
              </a:buClr>
              <a:buSzPts val="9600"/>
              <a:buFont typeface="Lato"/>
              <a:buNone/>
              <a:defRPr sz="9600">
                <a:solidFill>
                  <a:srgbClr val="0000FF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r>
              <a:t>xx%</a:t>
            </a:r>
          </a:p>
        </p:txBody>
      </p:sp>
      <p:sp>
        <p:nvSpPr>
          <p:cNvPr id="64" name="Google Shape;64;p11"/>
          <p:cNvSpPr txBox="1"/>
          <p:nvPr>
            <p:ph idx="1" type="body"/>
          </p:nvPr>
        </p:nvSpPr>
        <p:spPr>
          <a:xfrm>
            <a:off x="853950" y="2919450"/>
            <a:ext cx="74361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5" name="Google Shape;65;p1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wiss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  <a:def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mc:AlternateContent>
    <mc:Choice Requires="p14">
      <p:transition spd="slow" p14:dur="2100">
        <p:fade thruBlk="1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3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progress Report:</a:t>
            </a:r>
            <a:br>
              <a:rPr lang="en"/>
            </a:br>
            <a:r>
              <a:rPr lang="en"/>
              <a:t>Household refurbishing</a:t>
            </a:r>
            <a:endParaRPr/>
          </a:p>
        </p:txBody>
      </p:sp>
      <p:sp>
        <p:nvSpPr>
          <p:cNvPr id="73" name="Google Shape;73;p13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Eric gambrah• 09.04.2019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FFFF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4"/>
          <p:cNvSpPr txBox="1"/>
          <p:nvPr>
            <p:ph type="title"/>
          </p:nvPr>
        </p:nvSpPr>
        <p:spPr>
          <a:xfrm>
            <a:off x="265500" y="1912650"/>
            <a:ext cx="4045200" cy="131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Overview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79" name="Google Shape;79;p14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latin typeface="Georgia"/>
                <a:ea typeface="Georgia"/>
                <a:cs typeface="Georgia"/>
                <a:sym typeface="Georgia"/>
              </a:rPr>
              <a:t>Completion of refurbishment</a:t>
            </a:r>
            <a:endParaRPr b="1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b="1" lang="en">
                <a:latin typeface="Georgia"/>
                <a:ea typeface="Georgia"/>
                <a:cs typeface="Georgia"/>
                <a:sym typeface="Georgia"/>
              </a:rPr>
              <a:t>20th June, 2020</a:t>
            </a:r>
            <a:endParaRPr b="1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b="1" lang="en">
                <a:latin typeface="Georgia"/>
                <a:ea typeface="Georgia"/>
                <a:cs typeface="Georgia"/>
                <a:sym typeface="Georgia"/>
              </a:rPr>
              <a:t>Recent progress</a:t>
            </a:r>
            <a:endParaRPr b="1">
              <a:latin typeface="Georgia"/>
              <a:ea typeface="Georgia"/>
              <a:cs typeface="Georgia"/>
              <a:sym typeface="Georgia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Font typeface="Georgia"/>
              <a:buChar char="●"/>
            </a:pPr>
            <a:r>
              <a:rPr lang="en" sz="1500">
                <a:latin typeface="Georgia"/>
                <a:ea typeface="Georgia"/>
                <a:cs typeface="Georgia"/>
                <a:sym typeface="Georgia"/>
              </a:rPr>
              <a:t>Painting completed</a:t>
            </a:r>
            <a:endParaRPr sz="1500">
              <a:latin typeface="Georgia"/>
              <a:ea typeface="Georgia"/>
              <a:cs typeface="Georgia"/>
              <a:sym typeface="Georgia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SzPts val="1500"/>
              <a:buFont typeface="Georgia"/>
              <a:buChar char="●"/>
            </a:pPr>
            <a:r>
              <a:rPr lang="en" sz="1500">
                <a:latin typeface="Georgia"/>
                <a:ea typeface="Georgia"/>
                <a:cs typeface="Georgia"/>
                <a:sym typeface="Georgia"/>
              </a:rPr>
              <a:t>D</a:t>
            </a:r>
            <a:r>
              <a:rPr lang="en" sz="1500">
                <a:latin typeface="Georgia"/>
                <a:ea typeface="Georgia"/>
                <a:cs typeface="Georgia"/>
                <a:sym typeface="Georgia"/>
              </a:rPr>
              <a:t>oors replaced</a:t>
            </a:r>
            <a:endParaRPr sz="1500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">
                <a:latin typeface="Georgia"/>
                <a:ea typeface="Georgia"/>
                <a:cs typeface="Georgia"/>
                <a:sym typeface="Georgia"/>
              </a:rPr>
              <a:t>Biggest risk</a:t>
            </a:r>
            <a:endParaRPr b="1"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500">
                <a:latin typeface="Georgia"/>
                <a:ea typeface="Georgia"/>
                <a:cs typeface="Georgia"/>
                <a:sym typeface="Georgia"/>
              </a:rPr>
              <a:t>Parts for windows not received</a:t>
            </a:r>
            <a:endParaRPr sz="1500"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5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Progress - Flooring</a:t>
            </a:r>
            <a:endParaRPr/>
          </a:p>
        </p:txBody>
      </p:sp>
      <p:sp>
        <p:nvSpPr>
          <p:cNvPr id="85" name="Google Shape;85;p15"/>
          <p:cNvSpPr txBox="1"/>
          <p:nvPr>
            <p:ph idx="1" type="body"/>
          </p:nvPr>
        </p:nvSpPr>
        <p:spPr>
          <a:xfrm>
            <a:off x="2400253" y="1602675"/>
            <a:ext cx="3071400" cy="3002400"/>
          </a:xfrm>
          <a:prstGeom prst="rect">
            <a:avLst/>
          </a:prstGeom>
          <a:solidFill>
            <a:srgbClr val="00FFFF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100">
                <a:solidFill>
                  <a:schemeClr val="dk1"/>
                </a:solidFill>
              </a:rPr>
              <a:t>Accomplishment 1</a:t>
            </a:r>
            <a:endParaRPr b="1" sz="21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1600"/>
              </a:spcBef>
              <a:spcAft>
                <a:spcPts val="0"/>
              </a:spcAft>
              <a:buSzPts val="1600"/>
              <a:buChar char="●"/>
            </a:pPr>
            <a:r>
              <a:rPr lang="en" sz="1600"/>
              <a:t>Underlay has been laid</a:t>
            </a:r>
            <a:endParaRPr sz="1600"/>
          </a:p>
          <a:p>
            <a:pPr indent="-330200" lvl="0" marL="457200" rtl="0" algn="l">
              <a:spcBef>
                <a:spcPts val="1200"/>
              </a:spcBef>
              <a:spcAft>
                <a:spcPts val="1200"/>
              </a:spcAft>
              <a:buSzPts val="1600"/>
              <a:buChar char="●"/>
            </a:pPr>
            <a:r>
              <a:rPr lang="en" sz="1600"/>
              <a:t>The wood flooring is completed with beading</a:t>
            </a:r>
            <a:endParaRPr sz="1600"/>
          </a:p>
        </p:txBody>
      </p:sp>
      <p:sp>
        <p:nvSpPr>
          <p:cNvPr id="86" name="Google Shape;86;p15"/>
          <p:cNvSpPr txBox="1"/>
          <p:nvPr>
            <p:ph idx="2" type="body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  <a:solidFill>
            <a:srgbClr val="00FFFF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None/>
            </a:pPr>
            <a:r>
              <a:rPr b="1" lang="en" sz="2100">
                <a:solidFill>
                  <a:schemeClr val="dk1"/>
                </a:solidFill>
              </a:rPr>
              <a:t>Accomplishment 2</a:t>
            </a:r>
            <a:endParaRPr b="1" sz="2100">
              <a:solidFill>
                <a:schemeClr val="dk1"/>
              </a:solidFill>
            </a:endParaRPr>
          </a:p>
          <a:p>
            <a:pPr indent="-330200" lvl="0" marL="457200" rtl="0" algn="l">
              <a:spcBef>
                <a:spcPts val="1600"/>
              </a:spcBef>
              <a:spcAft>
                <a:spcPts val="1200"/>
              </a:spcAft>
              <a:buSzPts val="1600"/>
              <a:buChar char="●"/>
            </a:pPr>
            <a:r>
              <a:rPr lang="en" sz="1600"/>
              <a:t>Heating </a:t>
            </a:r>
            <a:r>
              <a:rPr lang="en" sz="1600"/>
              <a:t>regulator</a:t>
            </a:r>
            <a:r>
              <a:rPr lang="en" sz="1600"/>
              <a:t> is working in great condition</a:t>
            </a:r>
            <a:endParaRPr sz="1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6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Progress - boiler installation</a:t>
            </a:r>
            <a:endParaRPr/>
          </a:p>
        </p:txBody>
      </p:sp>
      <p:sp>
        <p:nvSpPr>
          <p:cNvPr id="92" name="Google Shape;92;p16"/>
          <p:cNvSpPr txBox="1"/>
          <p:nvPr>
            <p:ph idx="1" type="body"/>
          </p:nvPr>
        </p:nvSpPr>
        <p:spPr>
          <a:xfrm>
            <a:off x="2400303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100">
                <a:solidFill>
                  <a:srgbClr val="0000FF"/>
                </a:solidFill>
                <a:latin typeface="Georgia"/>
                <a:ea typeface="Georgia"/>
                <a:cs typeface="Georgia"/>
                <a:sym typeface="Georgia"/>
              </a:rPr>
              <a:t>Key steps</a:t>
            </a:r>
            <a:endParaRPr b="1" sz="2100">
              <a:solidFill>
                <a:srgbClr val="0000FF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330200" lvl="0" marL="457200" rtl="0" algn="l">
              <a:spcBef>
                <a:spcPts val="1600"/>
              </a:spcBef>
              <a:spcAft>
                <a:spcPts val="0"/>
              </a:spcAft>
              <a:buSzPts val="1600"/>
              <a:buFont typeface="Georgia"/>
              <a:buChar char="●"/>
            </a:pPr>
            <a:r>
              <a:rPr lang="en" sz="1600">
                <a:latin typeface="Georgia"/>
                <a:ea typeface="Georgia"/>
                <a:cs typeface="Georgia"/>
                <a:sym typeface="Georgia"/>
              </a:rPr>
              <a:t>Pipes have been installed</a:t>
            </a:r>
            <a:endParaRPr sz="1600">
              <a:latin typeface="Georgia"/>
              <a:ea typeface="Georgia"/>
              <a:cs typeface="Georgia"/>
              <a:sym typeface="Georgia"/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1200"/>
              </a:spcAft>
              <a:buSzPts val="1600"/>
              <a:buFont typeface="Georgia"/>
              <a:buChar char="●"/>
            </a:pPr>
            <a:r>
              <a:rPr lang="en" sz="1600">
                <a:latin typeface="Georgia"/>
                <a:ea typeface="Georgia"/>
                <a:cs typeface="Georgia"/>
                <a:sym typeface="Georgia"/>
              </a:rPr>
              <a:t>Boiler has been mounted on wall. </a:t>
            </a:r>
            <a:endParaRPr sz="16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3" name="Google Shape;93;p16"/>
          <p:cNvSpPr txBox="1"/>
          <p:nvPr>
            <p:ph idx="2" type="body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1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A</a:t>
            </a:r>
            <a:r>
              <a:rPr b="1" lang="en" sz="2100">
                <a:solidFill>
                  <a:srgbClr val="0000FF"/>
                </a:solidFill>
                <a:latin typeface="Georgia"/>
                <a:ea typeface="Georgia"/>
                <a:cs typeface="Georgia"/>
                <a:sym typeface="Georgia"/>
              </a:rPr>
              <a:t>ccomplishment 2</a:t>
            </a:r>
            <a:endParaRPr b="1" sz="2100">
              <a:solidFill>
                <a:srgbClr val="0000FF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330200" lvl="0" marL="457200" rtl="0" algn="l">
              <a:spcBef>
                <a:spcPts val="1600"/>
              </a:spcBef>
              <a:spcAft>
                <a:spcPts val="0"/>
              </a:spcAft>
              <a:buSzPts val="1600"/>
              <a:buFont typeface="Georgia"/>
              <a:buChar char="●"/>
            </a:pPr>
            <a:r>
              <a:rPr lang="en" sz="1800">
                <a:latin typeface="Georgia"/>
                <a:ea typeface="Georgia"/>
                <a:cs typeface="Georgia"/>
                <a:sym typeface="Georgia"/>
              </a:rPr>
              <a:t>House can get hot water</a:t>
            </a:r>
            <a:endParaRPr sz="1800">
              <a:latin typeface="Georgia"/>
              <a:ea typeface="Georgia"/>
              <a:cs typeface="Georgia"/>
              <a:sym typeface="Georgia"/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1200"/>
              </a:spcAft>
              <a:buSzPts val="1800"/>
              <a:buFont typeface="Georgia"/>
              <a:buChar char="●"/>
            </a:pPr>
            <a:r>
              <a:rPr lang="en" sz="1800">
                <a:latin typeface="Georgia"/>
                <a:ea typeface="Georgia"/>
                <a:cs typeface="Georgia"/>
                <a:sym typeface="Georgia"/>
              </a:rPr>
              <a:t>Heating is working</a:t>
            </a:r>
            <a:endParaRPr sz="1800"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7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Attention areas</a:t>
            </a:r>
            <a:endParaRPr/>
          </a:p>
        </p:txBody>
      </p:sp>
      <p:sp>
        <p:nvSpPr>
          <p:cNvPr id="99" name="Google Shape;99;p17"/>
          <p:cNvSpPr txBox="1"/>
          <p:nvPr>
            <p:ph idx="1" type="body"/>
          </p:nvPr>
        </p:nvSpPr>
        <p:spPr>
          <a:xfrm>
            <a:off x="2400303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100">
                <a:solidFill>
                  <a:srgbClr val="FF00FF"/>
                </a:solidFill>
              </a:rPr>
              <a:t>Risk 1</a:t>
            </a:r>
            <a:endParaRPr b="1" sz="2100">
              <a:solidFill>
                <a:srgbClr val="FF00FF"/>
              </a:solidFill>
            </a:endParaRPr>
          </a:p>
          <a:p>
            <a:pPr indent="-330200" lvl="0" marL="457200" rtl="0" algn="l">
              <a:spcBef>
                <a:spcPts val="1600"/>
              </a:spcBef>
              <a:spcAft>
                <a:spcPts val="0"/>
              </a:spcAft>
              <a:buSzPts val="1600"/>
              <a:buFont typeface="Georgia"/>
              <a:buChar char="●"/>
            </a:pPr>
            <a:r>
              <a:rPr lang="en" sz="1600">
                <a:latin typeface="Georgia"/>
                <a:ea typeface="Georgia"/>
                <a:cs typeface="Georgia"/>
                <a:sym typeface="Georgia"/>
              </a:rPr>
              <a:t>Installation of cooker</a:t>
            </a:r>
            <a:endParaRPr sz="1600">
              <a:latin typeface="Georgia"/>
              <a:ea typeface="Georgia"/>
              <a:cs typeface="Georgia"/>
              <a:sym typeface="Georgia"/>
            </a:endParaRPr>
          </a:p>
          <a:p>
            <a:pPr indent="-330200" lvl="0" marL="457200" rtl="0" algn="l">
              <a:spcBef>
                <a:spcPts val="1200"/>
              </a:spcBef>
              <a:spcAft>
                <a:spcPts val="1200"/>
              </a:spcAft>
              <a:buSzPts val="1600"/>
              <a:buFont typeface="Georgia"/>
              <a:buChar char="●"/>
            </a:pPr>
            <a:r>
              <a:rPr lang="en" sz="1600">
                <a:latin typeface="Georgia"/>
                <a:ea typeface="Georgia"/>
                <a:cs typeface="Georgia"/>
                <a:sym typeface="Georgia"/>
              </a:rPr>
              <a:t>Installation of bathtub</a:t>
            </a:r>
            <a:endParaRPr sz="1600"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100" name="Google Shape;100;p17"/>
          <p:cNvSpPr txBox="1"/>
          <p:nvPr>
            <p:ph idx="2" type="body"/>
          </p:nvPr>
        </p:nvSpPr>
        <p:spPr>
          <a:xfrm>
            <a:off x="5650447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1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Risk 2</a:t>
            </a:r>
            <a:endParaRPr b="1" sz="21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330200" lvl="0" marL="457200" rtl="0" algn="l">
              <a:spcBef>
                <a:spcPts val="1600"/>
              </a:spcBef>
              <a:spcAft>
                <a:spcPts val="1200"/>
              </a:spcAft>
              <a:buSzPts val="1600"/>
              <a:buFont typeface="Georgia"/>
              <a:buChar char="●"/>
            </a:pPr>
            <a:r>
              <a:rPr lang="en" sz="1800">
                <a:latin typeface="Georgia"/>
                <a:ea typeface="Georgia"/>
                <a:cs typeface="Georgia"/>
                <a:sym typeface="Georgia"/>
              </a:rPr>
              <a:t>Oil paint for radiators</a:t>
            </a:r>
            <a:endParaRPr sz="1800"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8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Schedule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descr="Background pointer shape in timeline graphic" id="110" name="Google Shape;110;p19"/>
          <p:cNvSpPr/>
          <p:nvPr/>
        </p:nvSpPr>
        <p:spPr>
          <a:xfrm>
            <a:off x="340934" y="2199000"/>
            <a:ext cx="1872300" cy="745500"/>
          </a:xfrm>
          <a:prstGeom prst="homePlate">
            <a:avLst>
              <a:gd fmla="val 50000" name="adj"/>
            </a:avLst>
          </a:prstGeom>
          <a:solidFill>
            <a:srgbClr val="4A86E8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121875" lIns="121875" spcFirstLastPara="1" rIns="121875" wrap="square" tIns="1218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19"/>
          <p:cNvSpPr txBox="1"/>
          <p:nvPr>
            <p:ph idx="4294967295" type="body"/>
          </p:nvPr>
        </p:nvSpPr>
        <p:spPr>
          <a:xfrm>
            <a:off x="340923" y="2336550"/>
            <a:ext cx="1455600" cy="4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chemeClr val="lt1"/>
                </a:solidFill>
              </a:rPr>
              <a:t>09.05.2019</a:t>
            </a:r>
            <a:endParaRPr b="1" sz="1600">
              <a:solidFill>
                <a:schemeClr val="lt1"/>
              </a:solidFill>
            </a:endParaRPr>
          </a:p>
        </p:txBody>
      </p:sp>
      <p:grpSp>
        <p:nvGrpSpPr>
          <p:cNvPr id="112" name="Google Shape;112;p19"/>
          <p:cNvGrpSpPr/>
          <p:nvPr/>
        </p:nvGrpSpPr>
        <p:grpSpPr>
          <a:xfrm>
            <a:off x="969270" y="1610215"/>
            <a:ext cx="198900" cy="593656"/>
            <a:chOff x="777447" y="1610215"/>
            <a:chExt cx="198900" cy="593656"/>
          </a:xfrm>
        </p:grpSpPr>
        <p:cxnSp>
          <p:nvCxnSpPr>
            <p:cNvPr id="113" name="Google Shape;113;p19"/>
            <p:cNvCxnSpPr/>
            <p:nvPr/>
          </p:nvCxnSpPr>
          <p:spPr>
            <a:xfrm>
              <a:off x="876909" y="1649171"/>
              <a:ext cx="0" cy="5547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114" name="Google Shape;114;p19"/>
            <p:cNvSpPr/>
            <p:nvPr/>
          </p:nvSpPr>
          <p:spPr>
            <a:xfrm>
              <a:off x="777447" y="1610215"/>
              <a:ext cx="198900" cy="198900"/>
            </a:xfrm>
            <a:prstGeom prst="ellipse">
              <a:avLst/>
            </a:prstGeom>
            <a:solidFill>
              <a:srgbClr val="00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5" name="Google Shape;115;p19"/>
          <p:cNvSpPr txBox="1"/>
          <p:nvPr>
            <p:ph idx="4294967295" type="body"/>
          </p:nvPr>
        </p:nvSpPr>
        <p:spPr>
          <a:xfrm>
            <a:off x="318375" y="385667"/>
            <a:ext cx="2242800" cy="90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600"/>
              <a:t>Refurbishment of flat begins</a:t>
            </a:r>
            <a:endParaRPr sz="1600"/>
          </a:p>
        </p:txBody>
      </p:sp>
      <p:sp>
        <p:nvSpPr>
          <p:cNvPr descr="Background pointer shape in timeline graphic" id="116" name="Google Shape;116;p19"/>
          <p:cNvSpPr/>
          <p:nvPr/>
        </p:nvSpPr>
        <p:spPr>
          <a:xfrm>
            <a:off x="1817054" y="2199000"/>
            <a:ext cx="2051100" cy="745500"/>
          </a:xfrm>
          <a:prstGeom prst="chevron">
            <a:avLst>
              <a:gd fmla="val 50000" name="adj"/>
            </a:avLst>
          </a:prstGeom>
          <a:solidFill>
            <a:srgbClr val="0000FF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121875" lIns="121875" spcFirstLastPara="1" rIns="121875" wrap="square" tIns="1218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19"/>
          <p:cNvSpPr txBox="1"/>
          <p:nvPr>
            <p:ph idx="4294967295" type="body"/>
          </p:nvPr>
        </p:nvSpPr>
        <p:spPr>
          <a:xfrm>
            <a:off x="2126317" y="2336550"/>
            <a:ext cx="1315500" cy="4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chemeClr val="lt1"/>
                </a:solidFill>
              </a:rPr>
              <a:t>09.17.2019</a:t>
            </a:r>
            <a:endParaRPr b="1" sz="1600">
              <a:solidFill>
                <a:schemeClr val="lt1"/>
              </a:solidFill>
            </a:endParaRPr>
          </a:p>
        </p:txBody>
      </p:sp>
      <p:grpSp>
        <p:nvGrpSpPr>
          <p:cNvPr id="118" name="Google Shape;118;p19"/>
          <p:cNvGrpSpPr/>
          <p:nvPr/>
        </p:nvGrpSpPr>
        <p:grpSpPr>
          <a:xfrm>
            <a:off x="2684632" y="2938958"/>
            <a:ext cx="198900" cy="593656"/>
            <a:chOff x="2223534" y="2938958"/>
            <a:chExt cx="198900" cy="593656"/>
          </a:xfrm>
        </p:grpSpPr>
        <p:cxnSp>
          <p:nvCxnSpPr>
            <p:cNvPr id="119" name="Google Shape;119;p19"/>
            <p:cNvCxnSpPr/>
            <p:nvPr/>
          </p:nvCxnSpPr>
          <p:spPr>
            <a:xfrm rot="10800000">
              <a:off x="2322997" y="2938958"/>
              <a:ext cx="0" cy="5547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120" name="Google Shape;120;p19"/>
            <p:cNvSpPr/>
            <p:nvPr/>
          </p:nvSpPr>
          <p:spPr>
            <a:xfrm flipH="1" rot="10800000">
              <a:off x="2223534" y="3333714"/>
              <a:ext cx="198900" cy="198900"/>
            </a:xfrm>
            <a:prstGeom prst="ellipse">
              <a:avLst/>
            </a:prstGeom>
            <a:solidFill>
              <a:srgbClr val="00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1" name="Google Shape;121;p19"/>
          <p:cNvSpPr txBox="1"/>
          <p:nvPr>
            <p:ph idx="4294967295" type="body"/>
          </p:nvPr>
        </p:nvSpPr>
        <p:spPr>
          <a:xfrm>
            <a:off x="1244337" y="3757725"/>
            <a:ext cx="2242800" cy="90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600"/>
              <a:t>Windows installation</a:t>
            </a:r>
            <a:endParaRPr sz="1600"/>
          </a:p>
        </p:txBody>
      </p:sp>
      <p:sp>
        <p:nvSpPr>
          <p:cNvPr descr="Background pointer shape in timeline graphic" id="122" name="Google Shape;122;p19"/>
          <p:cNvSpPr/>
          <p:nvPr/>
        </p:nvSpPr>
        <p:spPr>
          <a:xfrm>
            <a:off x="3471973" y="2199000"/>
            <a:ext cx="2051100" cy="745500"/>
          </a:xfrm>
          <a:prstGeom prst="chevron">
            <a:avLst>
              <a:gd fmla="val 50000" name="adj"/>
            </a:avLst>
          </a:prstGeom>
          <a:solidFill>
            <a:srgbClr val="4A86E8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121875" lIns="121875" spcFirstLastPara="1" rIns="121875" wrap="square" tIns="1218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" name="Google Shape;123;p19"/>
          <p:cNvSpPr txBox="1"/>
          <p:nvPr>
            <p:ph idx="4294967295" type="body"/>
          </p:nvPr>
        </p:nvSpPr>
        <p:spPr>
          <a:xfrm>
            <a:off x="3767755" y="2336550"/>
            <a:ext cx="1315500" cy="4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chemeClr val="lt1"/>
                </a:solidFill>
              </a:rPr>
              <a:t>10.13.2019</a:t>
            </a:r>
            <a:endParaRPr b="1" sz="1600">
              <a:solidFill>
                <a:schemeClr val="lt1"/>
              </a:solidFill>
            </a:endParaRPr>
          </a:p>
        </p:txBody>
      </p:sp>
      <p:grpSp>
        <p:nvGrpSpPr>
          <p:cNvPr id="124" name="Google Shape;124;p19"/>
          <p:cNvGrpSpPr/>
          <p:nvPr/>
        </p:nvGrpSpPr>
        <p:grpSpPr>
          <a:xfrm>
            <a:off x="4319545" y="1610215"/>
            <a:ext cx="198900" cy="593656"/>
            <a:chOff x="3918084" y="1610215"/>
            <a:chExt cx="198900" cy="593656"/>
          </a:xfrm>
        </p:grpSpPr>
        <p:cxnSp>
          <p:nvCxnSpPr>
            <p:cNvPr id="125" name="Google Shape;125;p19"/>
            <p:cNvCxnSpPr/>
            <p:nvPr/>
          </p:nvCxnSpPr>
          <p:spPr>
            <a:xfrm>
              <a:off x="4017546" y="1649171"/>
              <a:ext cx="0" cy="5547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126" name="Google Shape;126;p19"/>
            <p:cNvSpPr/>
            <p:nvPr/>
          </p:nvSpPr>
          <p:spPr>
            <a:xfrm>
              <a:off x="3918084" y="1610215"/>
              <a:ext cx="198900" cy="198900"/>
            </a:xfrm>
            <a:prstGeom prst="ellipse">
              <a:avLst/>
            </a:prstGeom>
            <a:solidFill>
              <a:srgbClr val="00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7" name="Google Shape;127;p19"/>
          <p:cNvSpPr txBox="1"/>
          <p:nvPr>
            <p:ph idx="4294967295" type="body"/>
          </p:nvPr>
        </p:nvSpPr>
        <p:spPr>
          <a:xfrm>
            <a:off x="3304094" y="385667"/>
            <a:ext cx="2242800" cy="90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600"/>
              <a:t>Installation of boiler</a:t>
            </a:r>
            <a:endParaRPr sz="1600"/>
          </a:p>
        </p:txBody>
      </p:sp>
      <p:sp>
        <p:nvSpPr>
          <p:cNvPr descr="Background pointer shape in timeline graphic" id="128" name="Google Shape;128;p19"/>
          <p:cNvSpPr/>
          <p:nvPr/>
        </p:nvSpPr>
        <p:spPr>
          <a:xfrm>
            <a:off x="5126893" y="2199000"/>
            <a:ext cx="2051100" cy="745500"/>
          </a:xfrm>
          <a:prstGeom prst="chevron">
            <a:avLst>
              <a:gd fmla="val 50000" name="adj"/>
            </a:avLst>
          </a:prstGeom>
          <a:solidFill>
            <a:srgbClr val="0000FF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121875" lIns="121875" spcFirstLastPara="1" rIns="121875" wrap="square" tIns="1218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9" name="Google Shape;129;p19"/>
          <p:cNvSpPr txBox="1"/>
          <p:nvPr>
            <p:ph idx="4294967295" type="body"/>
          </p:nvPr>
        </p:nvSpPr>
        <p:spPr>
          <a:xfrm>
            <a:off x="5416699" y="2336550"/>
            <a:ext cx="1315500" cy="4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chemeClr val="lt1"/>
                </a:solidFill>
              </a:rPr>
              <a:t>10.20.2019</a:t>
            </a:r>
            <a:endParaRPr b="1" sz="1600">
              <a:solidFill>
                <a:schemeClr val="lt1"/>
              </a:solidFill>
            </a:endParaRPr>
          </a:p>
        </p:txBody>
      </p:sp>
      <p:grpSp>
        <p:nvGrpSpPr>
          <p:cNvPr id="130" name="Google Shape;130;p19"/>
          <p:cNvGrpSpPr/>
          <p:nvPr/>
        </p:nvGrpSpPr>
        <p:grpSpPr>
          <a:xfrm>
            <a:off x="5973070" y="2938958"/>
            <a:ext cx="198900" cy="593656"/>
            <a:chOff x="5958946" y="2938958"/>
            <a:chExt cx="198900" cy="593656"/>
          </a:xfrm>
        </p:grpSpPr>
        <p:cxnSp>
          <p:nvCxnSpPr>
            <p:cNvPr id="131" name="Google Shape;131;p19"/>
            <p:cNvCxnSpPr/>
            <p:nvPr/>
          </p:nvCxnSpPr>
          <p:spPr>
            <a:xfrm rot="10800000">
              <a:off x="6058409" y="2938958"/>
              <a:ext cx="0" cy="5547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132" name="Google Shape;132;p19"/>
            <p:cNvSpPr/>
            <p:nvPr/>
          </p:nvSpPr>
          <p:spPr>
            <a:xfrm flipH="1" rot="10800000">
              <a:off x="5958946" y="3333714"/>
              <a:ext cx="198900" cy="198900"/>
            </a:xfrm>
            <a:prstGeom prst="ellipse">
              <a:avLst/>
            </a:prstGeom>
            <a:solidFill>
              <a:srgbClr val="00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33" name="Google Shape;133;p19"/>
          <p:cNvSpPr txBox="1"/>
          <p:nvPr>
            <p:ph idx="4294967295" type="body"/>
          </p:nvPr>
        </p:nvSpPr>
        <p:spPr>
          <a:xfrm>
            <a:off x="5126902" y="3757725"/>
            <a:ext cx="2242800" cy="90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600"/>
              <a:t>Painting</a:t>
            </a:r>
            <a:endParaRPr sz="1600"/>
          </a:p>
        </p:txBody>
      </p:sp>
      <p:sp>
        <p:nvSpPr>
          <p:cNvPr descr="Background pointer shape in timeline graphic" id="134" name="Google Shape;134;p19"/>
          <p:cNvSpPr/>
          <p:nvPr/>
        </p:nvSpPr>
        <p:spPr>
          <a:xfrm>
            <a:off x="6781813" y="2199000"/>
            <a:ext cx="2051100" cy="745500"/>
          </a:xfrm>
          <a:prstGeom prst="chevron">
            <a:avLst>
              <a:gd fmla="val 50000" name="adj"/>
            </a:avLst>
          </a:prstGeom>
          <a:solidFill>
            <a:srgbClr val="4A86E8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121875" lIns="121875" spcFirstLastPara="1" rIns="121875" wrap="square" tIns="1218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" name="Google Shape;135;p19"/>
          <p:cNvSpPr txBox="1"/>
          <p:nvPr>
            <p:ph idx="4294967295" type="body"/>
          </p:nvPr>
        </p:nvSpPr>
        <p:spPr>
          <a:xfrm>
            <a:off x="7111512" y="2336550"/>
            <a:ext cx="1315500" cy="4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chemeClr val="lt1"/>
                </a:solidFill>
              </a:rPr>
              <a:t>11.01.2019</a:t>
            </a:r>
            <a:endParaRPr b="1" sz="1600">
              <a:solidFill>
                <a:schemeClr val="lt1"/>
              </a:solidFill>
            </a:endParaRPr>
          </a:p>
        </p:txBody>
      </p:sp>
      <p:grpSp>
        <p:nvGrpSpPr>
          <p:cNvPr id="136" name="Google Shape;136;p19"/>
          <p:cNvGrpSpPr/>
          <p:nvPr/>
        </p:nvGrpSpPr>
        <p:grpSpPr>
          <a:xfrm>
            <a:off x="7669807" y="1610215"/>
            <a:ext cx="198900" cy="593656"/>
            <a:chOff x="3918084" y="1610215"/>
            <a:chExt cx="198900" cy="593656"/>
          </a:xfrm>
        </p:grpSpPr>
        <p:cxnSp>
          <p:nvCxnSpPr>
            <p:cNvPr id="137" name="Google Shape;137;p19"/>
            <p:cNvCxnSpPr/>
            <p:nvPr/>
          </p:nvCxnSpPr>
          <p:spPr>
            <a:xfrm>
              <a:off x="4017546" y="1649171"/>
              <a:ext cx="0" cy="5547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138" name="Google Shape;138;p19"/>
            <p:cNvSpPr/>
            <p:nvPr/>
          </p:nvSpPr>
          <p:spPr>
            <a:xfrm>
              <a:off x="3918084" y="1610215"/>
              <a:ext cx="198900" cy="198900"/>
            </a:xfrm>
            <a:prstGeom prst="ellipse">
              <a:avLst/>
            </a:prstGeom>
            <a:solidFill>
              <a:srgbClr val="00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39" name="Google Shape;139;p19"/>
          <p:cNvSpPr txBox="1"/>
          <p:nvPr>
            <p:ph idx="4294967295" type="body"/>
          </p:nvPr>
        </p:nvSpPr>
        <p:spPr>
          <a:xfrm>
            <a:off x="6685979" y="385667"/>
            <a:ext cx="2242800" cy="90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600"/>
              <a:t>Completion and sale of flat</a:t>
            </a:r>
            <a:endParaRPr sz="16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p20"/>
          <p:cNvPicPr preferRelativeResize="0"/>
          <p:nvPr/>
        </p:nvPicPr>
        <p:blipFill>
          <a:blip r:embed="rId3">
            <a:alphaModFix amt="84000"/>
          </a:blip>
          <a:stretch>
            <a:fillRect/>
          </a:stretch>
        </p:blipFill>
        <p:spPr>
          <a:xfrm>
            <a:off x="3293826" y="1070550"/>
            <a:ext cx="4510233" cy="300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Google Shape;145;p20"/>
          <p:cNvSpPr txBox="1"/>
          <p:nvPr>
            <p:ph type="title"/>
          </p:nvPr>
        </p:nvSpPr>
        <p:spPr>
          <a:xfrm>
            <a:off x="2225200" y="5423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Next steps</a:t>
            </a:r>
            <a:endParaRPr/>
          </a:p>
        </p:txBody>
      </p:sp>
      <p:sp>
        <p:nvSpPr>
          <p:cNvPr id="146" name="Google Shape;146;p20"/>
          <p:cNvSpPr txBox="1"/>
          <p:nvPr>
            <p:ph idx="1" type="body"/>
          </p:nvPr>
        </p:nvSpPr>
        <p:spPr>
          <a:xfrm>
            <a:off x="2225212" y="1545376"/>
            <a:ext cx="63216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100">
                <a:solidFill>
                  <a:srgbClr val="0000FF"/>
                </a:solidFill>
              </a:rPr>
              <a:t>Assignment 1</a:t>
            </a:r>
            <a:endParaRPr b="1" sz="2100">
              <a:solidFill>
                <a:srgbClr val="0000FF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/>
              <a:t>Installation of cooker</a:t>
            </a:r>
            <a:endParaRPr sz="1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100">
                <a:solidFill>
                  <a:srgbClr val="0000FF"/>
                </a:solidFill>
              </a:rPr>
              <a:t>Assignment 2</a:t>
            </a:r>
            <a:endParaRPr b="1" sz="2100">
              <a:solidFill>
                <a:srgbClr val="0000FF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/>
              <a:t>Changing of lighting</a:t>
            </a:r>
            <a:endParaRPr sz="16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" sz="2100">
                <a:solidFill>
                  <a:srgbClr val="0000FF"/>
                </a:solidFill>
              </a:rPr>
              <a:t>Assignment 3</a:t>
            </a:r>
            <a:endParaRPr b="1" sz="2100">
              <a:solidFill>
                <a:srgbClr val="0000FF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/>
              <a:t>Removal of old pipes</a:t>
            </a:r>
            <a:endParaRPr sz="1600"/>
          </a:p>
          <a:p>
            <a:pPr indent="0" lvl="0" marL="0" rtl="0" algn="l">
              <a:spcBef>
                <a:spcPts val="1200"/>
              </a:spcBef>
              <a:spcAft>
                <a:spcPts val="1600"/>
              </a:spcAft>
              <a:buNone/>
            </a:pPr>
            <a:r>
              <a:t/>
            </a:r>
            <a:endParaRPr sz="2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1"/>
          <p:cNvSpPr txBox="1"/>
          <p:nvPr>
            <p:ph type="title"/>
          </p:nvPr>
        </p:nvSpPr>
        <p:spPr>
          <a:xfrm>
            <a:off x="265500" y="1912650"/>
            <a:ext cx="4045200" cy="131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0000FF"/>
                </a:solidFill>
              </a:rPr>
              <a:t>Goals for next meeting</a:t>
            </a:r>
            <a:endParaRPr>
              <a:solidFill>
                <a:srgbClr val="0000FF"/>
              </a:solidFill>
            </a:endParaRPr>
          </a:p>
        </p:txBody>
      </p:sp>
      <p:sp>
        <p:nvSpPr>
          <p:cNvPr id="152" name="Google Shape;152;p21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"/>
              <a:t>Delivery update of materials</a:t>
            </a:r>
            <a:r>
              <a:rPr lang="en"/>
              <a:t> </a:t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AutoNum type="arabicPeriod"/>
            </a:pPr>
            <a:r>
              <a:rPr lang="en"/>
              <a:t>Checking flat with potential buyers</a:t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1600"/>
              </a:spcAft>
              <a:buSzPts val="1800"/>
              <a:buAutoNum type="arabicPeriod"/>
            </a:pPr>
            <a:r>
              <a:rPr lang="en"/>
              <a:t>Progress on refurbishment</a:t>
            </a:r>
            <a:endParaRPr/>
          </a:p>
        </p:txBody>
      </p:sp>
      <p:sp>
        <p:nvSpPr>
          <p:cNvPr id="153" name="Google Shape;153;p21"/>
          <p:cNvSpPr txBox="1"/>
          <p:nvPr/>
        </p:nvSpPr>
        <p:spPr>
          <a:xfrm>
            <a:off x="1016925" y="3395375"/>
            <a:ext cx="26895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Lato"/>
                <a:ea typeface="Lato"/>
                <a:cs typeface="Lato"/>
                <a:sym typeface="Lato"/>
              </a:rPr>
              <a:t>Talk to team about potential delays of materials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wiss">
  <a:themeElements>
    <a:clrScheme name="Swiss">
      <a:dk1>
        <a:srgbClr val="F46524"/>
      </a:dk1>
      <a:lt1>
        <a:srgbClr val="FFFFFF"/>
      </a:lt1>
      <a:dk2>
        <a:srgbClr val="000000"/>
      </a:dk2>
      <a:lt2>
        <a:srgbClr val="757575"/>
      </a:lt2>
      <a:accent1>
        <a:srgbClr val="01579B"/>
      </a:accent1>
      <a:accent2>
        <a:srgbClr val="27C7BD"/>
      </a:accent2>
      <a:accent3>
        <a:srgbClr val="0099E8"/>
      </a:accent3>
      <a:accent4>
        <a:srgbClr val="51B9A3"/>
      </a:accent4>
      <a:accent5>
        <a:srgbClr val="FB8C00"/>
      </a:accent5>
      <a:accent6>
        <a:srgbClr val="FFAE88"/>
      </a:accent6>
      <a:hlink>
        <a:srgbClr val="0277BD"/>
      </a:hlink>
      <a:folHlink>
        <a:srgbClr val="0277B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