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8" r:id="rId6"/>
    <p:sldId id="260" r:id="rId7"/>
    <p:sldId id="269" r:id="rId8"/>
    <p:sldId id="261" r:id="rId9"/>
    <p:sldId id="262" r:id="rId10"/>
    <p:sldId id="270" r:id="rId11"/>
    <p:sldId id="263" r:id="rId12"/>
    <p:sldId id="264" r:id="rId13"/>
    <p:sldId id="265" r:id="rId14"/>
    <p:sldId id="266"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Header Placeholder 1">
            <a:extLst>
              <a:ext uri="{FF2B5EF4-FFF2-40B4-BE49-F238E27FC236}">
                <a16:creationId xmlns:a16="http://schemas.microsoft.com/office/drawing/2014/main" id="{F0E5033C-A4F8-A302-B3B0-757C6A785210}"/>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9" name="Date Placeholder 2">
            <a:extLst>
              <a:ext uri="{FF2B5EF4-FFF2-40B4-BE49-F238E27FC236}">
                <a16:creationId xmlns:a16="http://schemas.microsoft.com/office/drawing/2014/main" id="{7CE1DC54-A203-23CB-A37F-57CB505B0A23}"/>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83D5FC74-BAB5-4590-B3ED-0BB4FCA339D9}" type="datetime1">
              <a:rPr lang="en-GB"/>
              <a:pPr lvl="0"/>
              <a:t>26/03/2023</a:t>
            </a:fld>
            <a:endParaRPr lang="en-GB"/>
          </a:p>
        </p:txBody>
      </p:sp>
      <p:sp>
        <p:nvSpPr>
          <p:cNvPr id="10" name="Slide Image Placeholder 3">
            <a:extLst>
              <a:ext uri="{FF2B5EF4-FFF2-40B4-BE49-F238E27FC236}">
                <a16:creationId xmlns:a16="http://schemas.microsoft.com/office/drawing/2014/main" id="{A6CD3E0F-1573-712C-190B-D6C9E02AE666}"/>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11" name="Notes Placeholder 4">
            <a:extLst>
              <a:ext uri="{FF2B5EF4-FFF2-40B4-BE49-F238E27FC236}">
                <a16:creationId xmlns:a16="http://schemas.microsoft.com/office/drawing/2014/main" id="{B9C1CED4-1748-4A9F-F20E-7463151FB370}"/>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Footer Placeholder 5">
            <a:extLst>
              <a:ext uri="{FF2B5EF4-FFF2-40B4-BE49-F238E27FC236}">
                <a16:creationId xmlns:a16="http://schemas.microsoft.com/office/drawing/2014/main" id="{F0621412-419C-3355-17E3-BD3F87D1163A}"/>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13" name="Slide Number Placeholder 6">
            <a:extLst>
              <a:ext uri="{FF2B5EF4-FFF2-40B4-BE49-F238E27FC236}">
                <a16:creationId xmlns:a16="http://schemas.microsoft.com/office/drawing/2014/main" id="{81DFBABF-CEF4-C3B1-E787-A154F645A05B}"/>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12FB1348-A1FE-40C4-94EF-C2E6815F1F27}" type="slidenum">
              <a:t>‹#›</a:t>
            </a:fld>
            <a:endParaRPr lang="en-GB"/>
          </a:p>
        </p:txBody>
      </p:sp>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D27FC7-D92F-44B5-A146-2DD215EC7335}" type="datetimeFigureOut">
              <a:t>3/26/2023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FC4180-E625-4CA2-B552-1E0776BAA887}" type="slidenum">
              <a:t>‹#›</a:t>
            </a:fld>
            <a:endParaRPr lang="en-US"/>
          </a:p>
        </p:txBody>
      </p:sp>
    </p:spTree>
    <p:extLst>
      <p:ext uri="{BB962C8B-B14F-4D97-AF65-F5344CB8AC3E}">
        <p14:creationId xmlns:p14="http://schemas.microsoft.com/office/powerpoint/2010/main" val="2687677947"/>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964B0BE-EFCF-19B3-C642-B146774D6920}"/>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E161579D-B437-7439-00C3-F0F8E3D2DD4E}"/>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r>
              <a:rPr lang="en-GB" dirty="0"/>
              <a:t>To understand other people’s perspectives and facilitate a more open dialogue between themselves and the management, the HR officer must actively listen.
HR managers can handle employee complaints with empathy and efficiently handle any internal problems by using effective communication.
Professionals in human resources need to communicate flawlessly. Any HR worker must possess great communication skills while dealing with individuals on the job. They conduct interviews, develop corporate policy, and communicate with individuals on the phone or via email all the time.</a:t>
            </a:r>
          </a:p>
          <a:p>
            <a:endParaRPr lang="en-GB" dirty="0"/>
          </a:p>
          <a:p>
            <a:r>
              <a:rPr lang="en-GB" dirty="0"/>
              <a:t>Problem solving </a:t>
            </a:r>
          </a:p>
          <a:p>
            <a:r>
              <a:rPr lang="en-GB" dirty="0"/>
              <a:t>HR professionals must behave like investigators when solving problems. They delve deeply to the core of the issue, pose probing questions, gather data, do analysis, reach conclusions, and implement corrective measures.</a:t>
            </a:r>
          </a:p>
          <a:p>
            <a:endParaRPr lang="en-GB" dirty="0"/>
          </a:p>
          <a:p>
            <a:r>
              <a:rPr lang="en-GB" dirty="0"/>
              <a:t>Self management </a:t>
            </a:r>
          </a:p>
          <a:p>
            <a:r>
              <a:rPr lang="en-GB" dirty="0"/>
              <a:t>Self-management is the capacity to carry out your duties without outside encouragement or monitoring. It is the capacity to consciously and effectively control our actions, thoughts, and emotions.</a:t>
            </a:r>
            <a:endParaRPr lang="en-US" dirty="0"/>
          </a:p>
        </p:txBody>
      </p:sp>
      <p:sp>
        <p:nvSpPr>
          <p:cNvPr id="4" name="Slide Number Placeholder 3">
            <a:extLst>
              <a:ext uri="{FF2B5EF4-FFF2-40B4-BE49-F238E27FC236}">
                <a16:creationId xmlns:a16="http://schemas.microsoft.com/office/drawing/2014/main" id="{5E66A94A-F618-22AF-E36E-AED4CE1514E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5E703E8-004D-425D-98F8-2BA340E0096A}"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Time management </a:t>
            </a:r>
          </a:p>
          <a:p>
            <a:r>
              <a:rPr lang="en-GB" dirty="0"/>
              <a:t>It involves effective planning, defining deadlines and goals, assigning responsibilities, prioritising tasks based on priority, and allocating the appropriate amount of time to each task.</a:t>
            </a:r>
          </a:p>
          <a:p>
            <a:endParaRPr lang="en-GB" dirty="0"/>
          </a:p>
          <a:p>
            <a:r>
              <a:rPr lang="en-GB" dirty="0"/>
              <a:t>Critical thinking </a:t>
            </a:r>
          </a:p>
          <a:p>
            <a:r>
              <a:rPr lang="en-GB" dirty="0"/>
              <a:t>For those working in human resources, critical thinking is a crucial talent. HR professionals can make wise judgements that support the achievement of corporate objectives by applying reason and evidence when they are able to think critically.</a:t>
            </a:r>
          </a:p>
          <a:p>
            <a:endParaRPr lang="en-GB" dirty="0"/>
          </a:p>
          <a:p>
            <a:r>
              <a:rPr lang="en-GB" dirty="0"/>
              <a:t>Collaboration </a:t>
            </a:r>
          </a:p>
          <a:p>
            <a:endParaRPr lang="en-GB" dirty="0"/>
          </a:p>
          <a:p>
            <a:r>
              <a:rPr lang="en-GB" dirty="0"/>
              <a:t>Recruitment and selection techniques that screen candidates for their ability to communicate, collaborate, and work with others and weed out those who lack such skills are examples of collaboration-based HR practises that improve employees’ abilities, motivation, and opportunities to engage in information exchange with one another.</a:t>
            </a:r>
          </a:p>
          <a:p>
            <a:endParaRPr lang="en-GB" dirty="0"/>
          </a:p>
          <a:p>
            <a:r>
              <a:rPr lang="en-GB" dirty="0"/>
              <a:t>Team work </a:t>
            </a:r>
          </a:p>
          <a:p>
            <a:r>
              <a:rPr lang="en-GB" dirty="0"/>
              <a:t>Commitment: including common goals. Keep others informed of your activities and share additional information through communication. Everyone must contribute by doing their part and playing to their strengths. Cooperation involves pooling knowledge and exercising flexibility to attain shared objectives.</a:t>
            </a:r>
          </a:p>
          <a:p>
            <a:endParaRPr lang="en-US" dirty="0"/>
          </a:p>
        </p:txBody>
      </p:sp>
      <p:sp>
        <p:nvSpPr>
          <p:cNvPr id="4" name="Slide Number Placeholder 3"/>
          <p:cNvSpPr>
            <a:spLocks noGrp="1"/>
          </p:cNvSpPr>
          <p:nvPr>
            <p:ph type="sldNum" sz="quarter" idx="5"/>
          </p:nvPr>
        </p:nvSpPr>
        <p:spPr/>
        <p:txBody>
          <a:bodyPr/>
          <a:lstStyle/>
          <a:p>
            <a:pPr lvl="0"/>
            <a:fld id="{12FB1348-A1FE-40C4-94EF-C2E6815F1F27}" type="slidenum">
              <a:rPr lang="en-GB" smtClean="0"/>
              <a:t>6</a:t>
            </a:fld>
            <a:endParaRPr lang="en-GB"/>
          </a:p>
        </p:txBody>
      </p:sp>
      <p:sp>
        <p:nvSpPr>
          <p:cNvPr id="5" name="Slide Number Placeholder 4"/>
          <p:cNvSpPr>
            <a:spLocks noGrp="1"/>
          </p:cNvSpPr>
          <p:nvPr>
            <p:ph type="sldNum" sz="quarter" idx="5"/>
          </p:nvPr>
        </p:nvSpPr>
        <p:spPr/>
        <p:txBody>
          <a:bodyPr/>
          <a:lstStyle/>
          <a:p>
            <a:fld id="{08FC4180-E625-4CA2-B552-1E0776BAA887}" type="slidenum">
              <a:rPr lang="en-GB" smtClean="0"/>
              <a:t>6</a:t>
            </a:fld>
            <a:endParaRPr lang="en-GB"/>
          </a:p>
        </p:txBody>
      </p:sp>
    </p:spTree>
    <p:extLst>
      <p:ext uri="{BB962C8B-B14F-4D97-AF65-F5344CB8AC3E}">
        <p14:creationId xmlns:p14="http://schemas.microsoft.com/office/powerpoint/2010/main" val="15425771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Adapts quickly to change and easily considers new approaches. Understands changes in work tasks, situations, and environment as well as the basis for change. Persists towards solutions and goals in changing circumstances. Acknowledges new information and adjusts responses accordingly.</a:t>
            </a:r>
          </a:p>
          <a:p>
            <a:endParaRPr lang="en-GB" dirty="0"/>
          </a:p>
          <a:p>
            <a:r>
              <a:rPr lang="en-GB" dirty="0"/>
              <a:t>Effective organisational skills.</a:t>
            </a:r>
            <a:endParaRPr lang="en-US" dirty="0"/>
          </a:p>
        </p:txBody>
      </p:sp>
      <p:sp>
        <p:nvSpPr>
          <p:cNvPr id="4" name="Slide Number Placeholder 3"/>
          <p:cNvSpPr>
            <a:spLocks noGrp="1"/>
          </p:cNvSpPr>
          <p:nvPr>
            <p:ph type="sldNum" sz="quarter" idx="5"/>
          </p:nvPr>
        </p:nvSpPr>
        <p:spPr/>
        <p:txBody>
          <a:bodyPr/>
          <a:lstStyle/>
          <a:p>
            <a:pPr lvl="0"/>
            <a:fld id="{12FB1348-A1FE-40C4-94EF-C2E6815F1F27}" type="slidenum">
              <a:rPr lang="en-GB" smtClean="0"/>
              <a:t>7</a:t>
            </a:fld>
            <a:endParaRPr lang="en-GB"/>
          </a:p>
        </p:txBody>
      </p:sp>
      <p:sp>
        <p:nvSpPr>
          <p:cNvPr id="5" name="Slide Number Placeholder 4"/>
          <p:cNvSpPr>
            <a:spLocks noGrp="1"/>
          </p:cNvSpPr>
          <p:nvPr>
            <p:ph type="sldNum" sz="quarter" idx="5"/>
          </p:nvPr>
        </p:nvSpPr>
        <p:spPr/>
        <p:txBody>
          <a:bodyPr/>
          <a:lstStyle/>
          <a:p>
            <a:fld id="{08FC4180-E625-4CA2-B552-1E0776BAA887}" type="slidenum">
              <a:rPr lang="en-GB" smtClean="0"/>
              <a:t>7</a:t>
            </a:fld>
            <a:endParaRPr lang="en-GB"/>
          </a:p>
        </p:txBody>
      </p:sp>
    </p:spTree>
    <p:extLst>
      <p:ext uri="{BB962C8B-B14F-4D97-AF65-F5344CB8AC3E}">
        <p14:creationId xmlns:p14="http://schemas.microsoft.com/office/powerpoint/2010/main" val="17595564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Create a compensation and benefits plan.
Implement the performance evaluation processes.
Use good methods for sourcing, screening, and interviewing.</a:t>
            </a:r>
          </a:p>
          <a:p>
            <a:r>
              <a:rPr lang="en-GB" dirty="0"/>
              <a:t>Hiring the right employees </a:t>
            </a:r>
          </a:p>
          <a:p>
            <a:r>
              <a:rPr lang="en-GB" dirty="0"/>
              <a:t>Face to face Interview skills, background checks,</a:t>
            </a:r>
          </a:p>
          <a:p>
            <a:endParaRPr lang="en-GB" dirty="0"/>
          </a:p>
          <a:p>
            <a:r>
              <a:rPr lang="en-GB" dirty="0"/>
              <a:t>Educating managers about the disciplinary action policy and how to use it is part of the HR professional’s job.</a:t>
            </a:r>
          </a:p>
          <a:p>
            <a:endParaRPr lang="en-GB" dirty="0"/>
          </a:p>
          <a:p>
            <a:r>
              <a:rPr lang="en-GB" dirty="0"/>
              <a:t>The goal as a human resources (HR) officer is to make sure that your organization can achieve its goals by putting the correct staff in place.</a:t>
            </a:r>
            <a:endParaRPr lang="en-US" dirty="0"/>
          </a:p>
        </p:txBody>
      </p:sp>
      <p:sp>
        <p:nvSpPr>
          <p:cNvPr id="4" name="Slide Number Placeholder 3"/>
          <p:cNvSpPr>
            <a:spLocks noGrp="1"/>
          </p:cNvSpPr>
          <p:nvPr>
            <p:ph type="sldNum" sz="quarter" idx="5"/>
          </p:nvPr>
        </p:nvSpPr>
        <p:spPr/>
        <p:txBody>
          <a:bodyPr/>
          <a:lstStyle/>
          <a:p>
            <a:pPr lvl="0"/>
            <a:fld id="{12FB1348-A1FE-40C4-94EF-C2E6815F1F27}" type="slidenum">
              <a:rPr lang="en-GB" smtClean="0"/>
              <a:t>8</a:t>
            </a:fld>
            <a:endParaRPr lang="en-GB"/>
          </a:p>
        </p:txBody>
      </p:sp>
      <p:sp>
        <p:nvSpPr>
          <p:cNvPr id="5" name="Slide Number Placeholder 4"/>
          <p:cNvSpPr>
            <a:spLocks noGrp="1"/>
          </p:cNvSpPr>
          <p:nvPr>
            <p:ph type="sldNum" sz="quarter" idx="5"/>
          </p:nvPr>
        </p:nvSpPr>
        <p:spPr/>
        <p:txBody>
          <a:bodyPr/>
          <a:lstStyle/>
          <a:p>
            <a:fld id="{08FC4180-E625-4CA2-B552-1E0776BAA887}" type="slidenum">
              <a:rPr lang="en-GB" smtClean="0"/>
              <a:t>8</a:t>
            </a:fld>
            <a:endParaRPr lang="en-GB"/>
          </a:p>
        </p:txBody>
      </p:sp>
    </p:spTree>
    <p:extLst>
      <p:ext uri="{BB962C8B-B14F-4D97-AF65-F5344CB8AC3E}">
        <p14:creationId xmlns:p14="http://schemas.microsoft.com/office/powerpoint/2010/main" val="15956719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Reviews that cover both performance and behaviour should include HR managers.</a:t>
            </a:r>
          </a:p>
          <a:p>
            <a:endParaRPr lang="en-GB" dirty="0"/>
          </a:p>
          <a:p>
            <a:r>
              <a:rPr lang="en-GB" dirty="0"/>
              <a:t>Resolve conflicts </a:t>
            </a:r>
          </a:p>
          <a:p>
            <a:r>
              <a:rPr lang="en-GB" dirty="0"/>
              <a:t>When disputes arise, the human resources (HR) division frequently serves as a mediator between staff members and managers, making sure employers respect workers’ rights. Employee disagreements at work are resolved by human resources staff by interpreting corporate policies and employment and labour legislation.</a:t>
            </a:r>
          </a:p>
          <a:p>
            <a:endParaRPr lang="en-GB" dirty="0"/>
          </a:p>
          <a:p>
            <a:r>
              <a:rPr lang="en-GB" dirty="0"/>
              <a:t>The primary duty of an HR officer is to make sure that workers are safe from harm. This entails developing a health and safety policy (whether it has 10 lines or 100 lines) and making sure that everyone is sufficiently informed so that they can follow the policy without difficulty.</a:t>
            </a:r>
            <a:endParaRPr lang="en-US" dirty="0"/>
          </a:p>
        </p:txBody>
      </p:sp>
      <p:sp>
        <p:nvSpPr>
          <p:cNvPr id="4" name="Slide Number Placeholder 3"/>
          <p:cNvSpPr>
            <a:spLocks noGrp="1"/>
          </p:cNvSpPr>
          <p:nvPr>
            <p:ph type="sldNum" sz="quarter" idx="5"/>
          </p:nvPr>
        </p:nvSpPr>
        <p:spPr/>
        <p:txBody>
          <a:bodyPr/>
          <a:lstStyle/>
          <a:p>
            <a:pPr lvl="0"/>
            <a:fld id="{12FB1348-A1FE-40C4-94EF-C2E6815F1F27}" type="slidenum">
              <a:rPr lang="en-GB" smtClean="0"/>
              <a:t>10</a:t>
            </a:fld>
            <a:endParaRPr lang="en-GB"/>
          </a:p>
        </p:txBody>
      </p:sp>
      <p:sp>
        <p:nvSpPr>
          <p:cNvPr id="5" name="Slide Number Placeholder 4"/>
          <p:cNvSpPr>
            <a:spLocks noGrp="1"/>
          </p:cNvSpPr>
          <p:nvPr>
            <p:ph type="sldNum" sz="quarter" idx="5"/>
          </p:nvPr>
        </p:nvSpPr>
        <p:spPr/>
        <p:txBody>
          <a:bodyPr/>
          <a:lstStyle/>
          <a:p>
            <a:fld id="{08FC4180-E625-4CA2-B552-1E0776BAA887}" type="slidenum">
              <a:rPr lang="en-GB" smtClean="0"/>
              <a:t>10</a:t>
            </a:fld>
            <a:endParaRPr lang="en-GB"/>
          </a:p>
        </p:txBody>
      </p:sp>
    </p:spTree>
    <p:extLst>
      <p:ext uri="{BB962C8B-B14F-4D97-AF65-F5344CB8AC3E}">
        <p14:creationId xmlns:p14="http://schemas.microsoft.com/office/powerpoint/2010/main" val="102367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D7C68-2CF7-1F0D-F48A-07EF4A45CA0E}"/>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7795C93E-D590-0B10-A48C-BFC00DBF81BF}"/>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D4BEB665-5229-AF2D-C210-9754F0A964D3}"/>
              </a:ext>
            </a:extLst>
          </p:cNvPr>
          <p:cNvSpPr txBox="1">
            <a:spLocks noGrp="1"/>
          </p:cNvSpPr>
          <p:nvPr>
            <p:ph type="dt" sz="half" idx="7"/>
          </p:nvPr>
        </p:nvSpPr>
        <p:spPr>
          <a:xfrm>
            <a:off x="838203" y="6356351"/>
            <a:ext cx="2743200" cy="365129"/>
          </a:xfrm>
        </p:spPr>
        <p:txBody>
          <a:bodyPr/>
          <a:lstStyle>
            <a:lvl1pPr>
              <a:defRPr/>
            </a:lvl1pPr>
          </a:lstStyle>
          <a:p>
            <a:pPr lvl="0"/>
            <a:fld id="{41F603DE-04EB-4F67-84FF-0253348AB4E9}" type="datetime1">
              <a:rPr lang="en-GB"/>
              <a:pPr lvl="0"/>
              <a:t>26/03/2023</a:t>
            </a:fld>
            <a:endParaRPr lang="en-GB"/>
          </a:p>
        </p:txBody>
      </p:sp>
      <p:sp>
        <p:nvSpPr>
          <p:cNvPr id="5" name="Footer Placeholder 4">
            <a:extLst>
              <a:ext uri="{FF2B5EF4-FFF2-40B4-BE49-F238E27FC236}">
                <a16:creationId xmlns:a16="http://schemas.microsoft.com/office/drawing/2014/main" id="{70F96183-3A28-6959-E615-D7FBB4FA93CC}"/>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5FD62E2-9481-32A9-3434-097E314D7AB2}"/>
              </a:ext>
            </a:extLst>
          </p:cNvPr>
          <p:cNvSpPr txBox="1">
            <a:spLocks noGrp="1"/>
          </p:cNvSpPr>
          <p:nvPr>
            <p:ph type="sldNum" sz="quarter" idx="8"/>
          </p:nvPr>
        </p:nvSpPr>
        <p:spPr>
          <a:xfrm>
            <a:off x="8610603" y="6356351"/>
            <a:ext cx="2743200" cy="365129"/>
          </a:xfrm>
        </p:spPr>
        <p:txBody>
          <a:bodyPr/>
          <a:lstStyle>
            <a:lvl1pPr>
              <a:defRPr/>
            </a:lvl1pPr>
          </a:lstStyle>
          <a:p>
            <a:pPr lvl="0"/>
            <a:fld id="{C8A607FA-4E4A-49F7-80E9-2290B473BF9F}" type="slidenum">
              <a:t>‹#›</a:t>
            </a:fld>
            <a:endParaRPr lang="en-GB"/>
          </a:p>
        </p:txBody>
      </p:sp>
    </p:spTree>
    <p:extLst>
      <p:ext uri="{BB962C8B-B14F-4D97-AF65-F5344CB8AC3E}">
        <p14:creationId xmlns:p14="http://schemas.microsoft.com/office/powerpoint/2010/main" val="301805656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CA411-9279-8E92-43E6-A53AB1A2C3FF}"/>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FB0C6352-2BB0-8A85-14C6-F14CEC77E90B}"/>
              </a:ext>
            </a:extLst>
          </p:cNvPr>
          <p:cNvSpPr txBox="1">
            <a:spLocks noGrp="1"/>
          </p:cNvSpPr>
          <p:nvPr>
            <p:ph idx="1"/>
          </p:nvPr>
        </p:nvSpPr>
        <p:spPr>
          <a:xfrm>
            <a:off x="838203" y="1825627"/>
            <a:ext cx="10515600"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9EEC0A-68D6-2378-1DD4-5F3AA514CB17}"/>
              </a:ext>
            </a:extLst>
          </p:cNvPr>
          <p:cNvSpPr txBox="1">
            <a:spLocks noGrp="1"/>
          </p:cNvSpPr>
          <p:nvPr>
            <p:ph type="dt" sz="half" idx="7"/>
          </p:nvPr>
        </p:nvSpPr>
        <p:spPr>
          <a:xfrm>
            <a:off x="838203" y="6356351"/>
            <a:ext cx="2743200" cy="365129"/>
          </a:xfrm>
        </p:spPr>
        <p:txBody>
          <a:bodyPr/>
          <a:lstStyle>
            <a:lvl1pPr>
              <a:defRPr/>
            </a:lvl1pPr>
          </a:lstStyle>
          <a:p>
            <a:pPr lvl="0"/>
            <a:fld id="{5DF122A4-84CC-44DC-8D21-801D2B967670}" type="datetime1">
              <a:rPr lang="en-GB"/>
              <a:pPr lvl="0"/>
              <a:t>26/03/2023</a:t>
            </a:fld>
            <a:endParaRPr lang="en-GB"/>
          </a:p>
        </p:txBody>
      </p:sp>
      <p:sp>
        <p:nvSpPr>
          <p:cNvPr id="5" name="Footer Placeholder 4">
            <a:extLst>
              <a:ext uri="{FF2B5EF4-FFF2-40B4-BE49-F238E27FC236}">
                <a16:creationId xmlns:a16="http://schemas.microsoft.com/office/drawing/2014/main" id="{5CC129A5-7C26-FBF6-769A-1A4269ABCCA2}"/>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DE21986-E315-6BCE-AAB1-7128D1BFE6DA}"/>
              </a:ext>
            </a:extLst>
          </p:cNvPr>
          <p:cNvSpPr txBox="1">
            <a:spLocks noGrp="1"/>
          </p:cNvSpPr>
          <p:nvPr>
            <p:ph type="sldNum" sz="quarter" idx="8"/>
          </p:nvPr>
        </p:nvSpPr>
        <p:spPr>
          <a:xfrm>
            <a:off x="8610603" y="6356351"/>
            <a:ext cx="2743200" cy="365129"/>
          </a:xfrm>
        </p:spPr>
        <p:txBody>
          <a:bodyPr/>
          <a:lstStyle>
            <a:lvl1pPr>
              <a:defRPr/>
            </a:lvl1pPr>
          </a:lstStyle>
          <a:p>
            <a:pPr lvl="0"/>
            <a:fld id="{965B5D66-2439-4826-8320-88599C55633C}" type="slidenum">
              <a:t>‹#›</a:t>
            </a:fld>
            <a:endParaRPr lang="en-GB"/>
          </a:p>
        </p:txBody>
      </p:sp>
    </p:spTree>
    <p:extLst>
      <p:ext uri="{BB962C8B-B14F-4D97-AF65-F5344CB8AC3E}">
        <p14:creationId xmlns:p14="http://schemas.microsoft.com/office/powerpoint/2010/main" val="372661673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DEBE8-0515-67C6-773E-7B648D349B0C}"/>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2DC647A9-2AC3-FEBC-AD6F-88790278FD3F}"/>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A26E96DF-C79C-56AA-6D92-A0B13FA991ED}"/>
              </a:ext>
            </a:extLst>
          </p:cNvPr>
          <p:cNvSpPr txBox="1">
            <a:spLocks noGrp="1"/>
          </p:cNvSpPr>
          <p:nvPr>
            <p:ph type="dt" sz="half" idx="7"/>
          </p:nvPr>
        </p:nvSpPr>
        <p:spPr>
          <a:xfrm>
            <a:off x="838203" y="6356351"/>
            <a:ext cx="2743200" cy="365129"/>
          </a:xfrm>
        </p:spPr>
        <p:txBody>
          <a:bodyPr/>
          <a:lstStyle>
            <a:lvl1pPr>
              <a:defRPr/>
            </a:lvl1pPr>
          </a:lstStyle>
          <a:p>
            <a:pPr lvl="0"/>
            <a:fld id="{07C5DE31-D5CC-4202-BA55-AD20B3558F10}" type="datetime1">
              <a:rPr lang="en-GB"/>
              <a:pPr lvl="0"/>
              <a:t>26/03/2023</a:t>
            </a:fld>
            <a:endParaRPr lang="en-GB"/>
          </a:p>
        </p:txBody>
      </p:sp>
      <p:sp>
        <p:nvSpPr>
          <p:cNvPr id="5" name="Footer Placeholder 4">
            <a:extLst>
              <a:ext uri="{FF2B5EF4-FFF2-40B4-BE49-F238E27FC236}">
                <a16:creationId xmlns:a16="http://schemas.microsoft.com/office/drawing/2014/main" id="{AC6CE922-78AC-0390-ED0F-4F7E91832150}"/>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3FD5C81-6AD7-C51F-A212-423DF995D558}"/>
              </a:ext>
            </a:extLst>
          </p:cNvPr>
          <p:cNvSpPr txBox="1">
            <a:spLocks noGrp="1"/>
          </p:cNvSpPr>
          <p:nvPr>
            <p:ph type="sldNum" sz="quarter" idx="8"/>
          </p:nvPr>
        </p:nvSpPr>
        <p:spPr>
          <a:xfrm>
            <a:off x="8610603" y="6356351"/>
            <a:ext cx="2743200" cy="365129"/>
          </a:xfrm>
        </p:spPr>
        <p:txBody>
          <a:bodyPr/>
          <a:lstStyle>
            <a:lvl1pPr>
              <a:defRPr/>
            </a:lvl1pPr>
          </a:lstStyle>
          <a:p>
            <a:pPr lvl="0"/>
            <a:fld id="{5487E1CC-A3CC-41EB-9986-DE58804B5D33}" type="slidenum">
              <a:t>‹#›</a:t>
            </a:fld>
            <a:endParaRPr lang="en-GB"/>
          </a:p>
        </p:txBody>
      </p:sp>
    </p:spTree>
    <p:extLst>
      <p:ext uri="{BB962C8B-B14F-4D97-AF65-F5344CB8AC3E}">
        <p14:creationId xmlns:p14="http://schemas.microsoft.com/office/powerpoint/2010/main" val="24047674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8987B-A00D-45E1-8E73-844011D211A2}"/>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5F60181B-A7E5-B5F2-33CB-F1CA47138233}"/>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19E04BC-4632-7407-8AEB-5920A421ACA3}"/>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236D953-75B0-9180-DC72-4088444D0073}"/>
              </a:ext>
            </a:extLst>
          </p:cNvPr>
          <p:cNvSpPr txBox="1">
            <a:spLocks noGrp="1"/>
          </p:cNvSpPr>
          <p:nvPr>
            <p:ph type="dt" sz="half" idx="7"/>
          </p:nvPr>
        </p:nvSpPr>
        <p:spPr>
          <a:xfrm>
            <a:off x="838203" y="6356351"/>
            <a:ext cx="2743200" cy="365129"/>
          </a:xfrm>
        </p:spPr>
        <p:txBody>
          <a:bodyPr/>
          <a:lstStyle>
            <a:lvl1pPr>
              <a:defRPr/>
            </a:lvl1pPr>
          </a:lstStyle>
          <a:p>
            <a:pPr lvl="0"/>
            <a:fld id="{BDF7CFE8-13D6-4E86-9939-62237FCA3E7C}" type="datetime1">
              <a:rPr lang="en-GB"/>
              <a:pPr lvl="0"/>
              <a:t>26/03/2023</a:t>
            </a:fld>
            <a:endParaRPr lang="en-GB"/>
          </a:p>
        </p:txBody>
      </p:sp>
      <p:sp>
        <p:nvSpPr>
          <p:cNvPr id="6" name="Footer Placeholder 5">
            <a:extLst>
              <a:ext uri="{FF2B5EF4-FFF2-40B4-BE49-F238E27FC236}">
                <a16:creationId xmlns:a16="http://schemas.microsoft.com/office/drawing/2014/main" id="{CFA1576E-9926-FF81-CE83-CE02FB9BB307}"/>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0DEF23D7-E579-4CCC-C3CA-7AEBF0AF0CAE}"/>
              </a:ext>
            </a:extLst>
          </p:cNvPr>
          <p:cNvSpPr txBox="1">
            <a:spLocks noGrp="1"/>
          </p:cNvSpPr>
          <p:nvPr>
            <p:ph type="sldNum" sz="quarter" idx="8"/>
          </p:nvPr>
        </p:nvSpPr>
        <p:spPr>
          <a:xfrm>
            <a:off x="8610603" y="6356351"/>
            <a:ext cx="2743200" cy="365129"/>
          </a:xfrm>
        </p:spPr>
        <p:txBody>
          <a:bodyPr/>
          <a:lstStyle>
            <a:lvl1pPr>
              <a:defRPr/>
            </a:lvl1pPr>
          </a:lstStyle>
          <a:p>
            <a:pPr lvl="0"/>
            <a:fld id="{9BC2B0EC-FAEC-4B68-932A-A4D2766ADA1D}" type="slidenum">
              <a:t>‹#›</a:t>
            </a:fld>
            <a:endParaRPr lang="en-GB"/>
          </a:p>
        </p:txBody>
      </p:sp>
    </p:spTree>
    <p:extLst>
      <p:ext uri="{BB962C8B-B14F-4D97-AF65-F5344CB8AC3E}">
        <p14:creationId xmlns:p14="http://schemas.microsoft.com/office/powerpoint/2010/main" val="37978187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0D842-FE61-A489-801E-8AE3D1CC20FF}"/>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A375E069-D9EF-414B-2ACF-EB2035DF382D}"/>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61973FEC-713C-C945-F97B-5C495A66D2D3}"/>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B98D925-2B83-B70A-8148-9BD296C27A5F}"/>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EBBE7088-0FD2-F5A7-72DD-3670AF6613EC}"/>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FFCC118-8704-67EF-DF47-B37DD0454133}"/>
              </a:ext>
            </a:extLst>
          </p:cNvPr>
          <p:cNvSpPr txBox="1">
            <a:spLocks noGrp="1"/>
          </p:cNvSpPr>
          <p:nvPr>
            <p:ph type="dt" sz="half" idx="7"/>
          </p:nvPr>
        </p:nvSpPr>
        <p:spPr>
          <a:xfrm>
            <a:off x="838203" y="6356351"/>
            <a:ext cx="2743200" cy="365129"/>
          </a:xfrm>
        </p:spPr>
        <p:txBody>
          <a:bodyPr/>
          <a:lstStyle>
            <a:lvl1pPr>
              <a:defRPr/>
            </a:lvl1pPr>
          </a:lstStyle>
          <a:p>
            <a:pPr lvl="0"/>
            <a:fld id="{F307223F-EE1B-41E3-B335-2BA7E4A9847B}" type="datetime1">
              <a:rPr lang="en-GB"/>
              <a:pPr lvl="0"/>
              <a:t>26/03/2023</a:t>
            </a:fld>
            <a:endParaRPr lang="en-GB"/>
          </a:p>
        </p:txBody>
      </p:sp>
      <p:sp>
        <p:nvSpPr>
          <p:cNvPr id="8" name="Footer Placeholder 7">
            <a:extLst>
              <a:ext uri="{FF2B5EF4-FFF2-40B4-BE49-F238E27FC236}">
                <a16:creationId xmlns:a16="http://schemas.microsoft.com/office/drawing/2014/main" id="{33E77F04-3265-2076-1545-3329A7471104}"/>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C1667FC9-C0C8-8D11-E280-5AA2A394FD5F}"/>
              </a:ext>
            </a:extLst>
          </p:cNvPr>
          <p:cNvSpPr txBox="1">
            <a:spLocks noGrp="1"/>
          </p:cNvSpPr>
          <p:nvPr>
            <p:ph type="sldNum" sz="quarter" idx="8"/>
          </p:nvPr>
        </p:nvSpPr>
        <p:spPr>
          <a:xfrm>
            <a:off x="8610603" y="6356351"/>
            <a:ext cx="2743200" cy="365129"/>
          </a:xfrm>
        </p:spPr>
        <p:txBody>
          <a:bodyPr/>
          <a:lstStyle>
            <a:lvl1pPr>
              <a:defRPr/>
            </a:lvl1pPr>
          </a:lstStyle>
          <a:p>
            <a:pPr lvl="0"/>
            <a:fld id="{1CD64DE2-70A7-47B2-94ED-0A07D22FA661}" type="slidenum">
              <a:t>‹#›</a:t>
            </a:fld>
            <a:endParaRPr lang="en-GB"/>
          </a:p>
        </p:txBody>
      </p:sp>
    </p:spTree>
    <p:extLst>
      <p:ext uri="{BB962C8B-B14F-4D97-AF65-F5344CB8AC3E}">
        <p14:creationId xmlns:p14="http://schemas.microsoft.com/office/powerpoint/2010/main" val="36456572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E4877-F0F2-3A40-72D6-C8141756E1E3}"/>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1CC6918B-F519-83F1-C91B-511BE60BA15F}"/>
              </a:ext>
            </a:extLst>
          </p:cNvPr>
          <p:cNvSpPr txBox="1">
            <a:spLocks noGrp="1"/>
          </p:cNvSpPr>
          <p:nvPr>
            <p:ph type="dt" sz="half" idx="7"/>
          </p:nvPr>
        </p:nvSpPr>
        <p:spPr>
          <a:xfrm>
            <a:off x="838203" y="6356351"/>
            <a:ext cx="2743200" cy="365129"/>
          </a:xfrm>
        </p:spPr>
        <p:txBody>
          <a:bodyPr/>
          <a:lstStyle>
            <a:lvl1pPr>
              <a:defRPr/>
            </a:lvl1pPr>
          </a:lstStyle>
          <a:p>
            <a:pPr lvl="0"/>
            <a:fld id="{78A60074-BA81-4BC2-8FE3-7043752364E7}" type="datetime1">
              <a:rPr lang="en-GB"/>
              <a:pPr lvl="0"/>
              <a:t>26/03/2023</a:t>
            </a:fld>
            <a:endParaRPr lang="en-GB"/>
          </a:p>
        </p:txBody>
      </p:sp>
      <p:sp>
        <p:nvSpPr>
          <p:cNvPr id="4" name="Footer Placeholder 3">
            <a:extLst>
              <a:ext uri="{FF2B5EF4-FFF2-40B4-BE49-F238E27FC236}">
                <a16:creationId xmlns:a16="http://schemas.microsoft.com/office/drawing/2014/main" id="{202580BB-10CE-60BA-4D08-C2D911011A4B}"/>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6405FB77-BC8F-0449-9FB0-781A2EF3031A}"/>
              </a:ext>
            </a:extLst>
          </p:cNvPr>
          <p:cNvSpPr txBox="1">
            <a:spLocks noGrp="1"/>
          </p:cNvSpPr>
          <p:nvPr>
            <p:ph type="sldNum" sz="quarter" idx="8"/>
          </p:nvPr>
        </p:nvSpPr>
        <p:spPr>
          <a:xfrm>
            <a:off x="8610603" y="6356351"/>
            <a:ext cx="2743200" cy="365129"/>
          </a:xfrm>
        </p:spPr>
        <p:txBody>
          <a:bodyPr/>
          <a:lstStyle>
            <a:lvl1pPr>
              <a:defRPr/>
            </a:lvl1pPr>
          </a:lstStyle>
          <a:p>
            <a:pPr lvl="0"/>
            <a:fld id="{C342D03A-B432-4AEB-BDEF-79B6DB88AD32}" type="slidenum">
              <a:t>‹#›</a:t>
            </a:fld>
            <a:endParaRPr lang="en-GB"/>
          </a:p>
        </p:txBody>
      </p:sp>
    </p:spTree>
    <p:extLst>
      <p:ext uri="{BB962C8B-B14F-4D97-AF65-F5344CB8AC3E}">
        <p14:creationId xmlns:p14="http://schemas.microsoft.com/office/powerpoint/2010/main" val="3035215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086ED1-F61C-799A-D6BE-FB8F87D9D6E5}"/>
              </a:ext>
            </a:extLst>
          </p:cNvPr>
          <p:cNvSpPr txBox="1">
            <a:spLocks noGrp="1"/>
          </p:cNvSpPr>
          <p:nvPr>
            <p:ph type="dt" sz="half" idx="7"/>
          </p:nvPr>
        </p:nvSpPr>
        <p:spPr>
          <a:xfrm>
            <a:off x="838203" y="6356351"/>
            <a:ext cx="2743200" cy="365129"/>
          </a:xfrm>
        </p:spPr>
        <p:txBody>
          <a:bodyPr/>
          <a:lstStyle>
            <a:lvl1pPr>
              <a:defRPr/>
            </a:lvl1pPr>
          </a:lstStyle>
          <a:p>
            <a:pPr lvl="0"/>
            <a:fld id="{D34D7D97-99A0-4694-8EFB-B56ACC9A6109}" type="datetime1">
              <a:rPr lang="en-GB"/>
              <a:pPr lvl="0"/>
              <a:t>26/03/2023</a:t>
            </a:fld>
            <a:endParaRPr lang="en-GB"/>
          </a:p>
        </p:txBody>
      </p:sp>
      <p:sp>
        <p:nvSpPr>
          <p:cNvPr id="3" name="Footer Placeholder 2">
            <a:extLst>
              <a:ext uri="{FF2B5EF4-FFF2-40B4-BE49-F238E27FC236}">
                <a16:creationId xmlns:a16="http://schemas.microsoft.com/office/drawing/2014/main" id="{108AAAE1-123C-EC3B-3194-71628851AF88}"/>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DB88E7BB-0553-49F3-5B71-0B1010C795FC}"/>
              </a:ext>
            </a:extLst>
          </p:cNvPr>
          <p:cNvSpPr txBox="1">
            <a:spLocks noGrp="1"/>
          </p:cNvSpPr>
          <p:nvPr>
            <p:ph type="sldNum" sz="quarter" idx="8"/>
          </p:nvPr>
        </p:nvSpPr>
        <p:spPr>
          <a:xfrm>
            <a:off x="8610603" y="6356351"/>
            <a:ext cx="2743200" cy="365129"/>
          </a:xfrm>
        </p:spPr>
        <p:txBody>
          <a:bodyPr/>
          <a:lstStyle>
            <a:lvl1pPr>
              <a:defRPr/>
            </a:lvl1pPr>
          </a:lstStyle>
          <a:p>
            <a:pPr lvl="0"/>
            <a:fld id="{0A6B0372-1285-4473-A07B-4840583B2FD9}" type="slidenum">
              <a:t>‹#›</a:t>
            </a:fld>
            <a:endParaRPr lang="en-GB"/>
          </a:p>
        </p:txBody>
      </p:sp>
    </p:spTree>
    <p:extLst>
      <p:ext uri="{BB962C8B-B14F-4D97-AF65-F5344CB8AC3E}">
        <p14:creationId xmlns:p14="http://schemas.microsoft.com/office/powerpoint/2010/main" val="24508235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21D77-DB06-EB69-B3D2-42D9CF27AFD6}"/>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A5AA8752-1238-D158-3A6C-902F0E9CE583}"/>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E1D2031-0A39-260F-D094-07CE588788F7}"/>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00AEC1AB-CEA9-C5ED-68FD-7A022F38013C}"/>
              </a:ext>
            </a:extLst>
          </p:cNvPr>
          <p:cNvSpPr txBox="1">
            <a:spLocks noGrp="1"/>
          </p:cNvSpPr>
          <p:nvPr>
            <p:ph type="dt" sz="half" idx="7"/>
          </p:nvPr>
        </p:nvSpPr>
        <p:spPr>
          <a:xfrm>
            <a:off x="838203" y="6356351"/>
            <a:ext cx="2743200" cy="365129"/>
          </a:xfrm>
        </p:spPr>
        <p:txBody>
          <a:bodyPr/>
          <a:lstStyle>
            <a:lvl1pPr>
              <a:defRPr/>
            </a:lvl1pPr>
          </a:lstStyle>
          <a:p>
            <a:pPr lvl="0"/>
            <a:fld id="{9FD3A00F-BB61-4523-A255-07875774E720}" type="datetime1">
              <a:rPr lang="en-GB"/>
              <a:pPr lvl="0"/>
              <a:t>26/03/2023</a:t>
            </a:fld>
            <a:endParaRPr lang="en-GB"/>
          </a:p>
        </p:txBody>
      </p:sp>
      <p:sp>
        <p:nvSpPr>
          <p:cNvPr id="6" name="Footer Placeholder 5">
            <a:extLst>
              <a:ext uri="{FF2B5EF4-FFF2-40B4-BE49-F238E27FC236}">
                <a16:creationId xmlns:a16="http://schemas.microsoft.com/office/drawing/2014/main" id="{C618220A-D8FF-5E02-DB6A-3722B13FCE12}"/>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A098A2F9-694F-55BD-6B92-D77F2BB1EE23}"/>
              </a:ext>
            </a:extLst>
          </p:cNvPr>
          <p:cNvSpPr txBox="1">
            <a:spLocks noGrp="1"/>
          </p:cNvSpPr>
          <p:nvPr>
            <p:ph type="sldNum" sz="quarter" idx="8"/>
          </p:nvPr>
        </p:nvSpPr>
        <p:spPr>
          <a:xfrm>
            <a:off x="8610603" y="6356351"/>
            <a:ext cx="2743200" cy="365129"/>
          </a:xfrm>
        </p:spPr>
        <p:txBody>
          <a:bodyPr/>
          <a:lstStyle>
            <a:lvl1pPr>
              <a:defRPr/>
            </a:lvl1pPr>
          </a:lstStyle>
          <a:p>
            <a:pPr lvl="0"/>
            <a:fld id="{6CC70177-8D54-4414-96D8-80A97434023D}" type="slidenum">
              <a:t>‹#›</a:t>
            </a:fld>
            <a:endParaRPr lang="en-GB"/>
          </a:p>
        </p:txBody>
      </p:sp>
    </p:spTree>
    <p:extLst>
      <p:ext uri="{BB962C8B-B14F-4D97-AF65-F5344CB8AC3E}">
        <p14:creationId xmlns:p14="http://schemas.microsoft.com/office/powerpoint/2010/main" val="5819692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22C30-2C5D-C439-5B40-6A6294A04169}"/>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62DE1C45-46C1-55DB-85B7-6257E09C42B9}"/>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4CF5AC31-3CD5-0B3D-E0F3-37BE046440BF}"/>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C1CF4742-191F-DFBC-0375-EC02EE0D7B25}"/>
              </a:ext>
            </a:extLst>
          </p:cNvPr>
          <p:cNvSpPr txBox="1">
            <a:spLocks noGrp="1"/>
          </p:cNvSpPr>
          <p:nvPr>
            <p:ph type="dt" sz="half" idx="7"/>
          </p:nvPr>
        </p:nvSpPr>
        <p:spPr>
          <a:xfrm>
            <a:off x="838203" y="6356351"/>
            <a:ext cx="2743200" cy="365129"/>
          </a:xfrm>
        </p:spPr>
        <p:txBody>
          <a:bodyPr/>
          <a:lstStyle>
            <a:lvl1pPr>
              <a:defRPr/>
            </a:lvl1pPr>
          </a:lstStyle>
          <a:p>
            <a:pPr lvl="0"/>
            <a:fld id="{7B73054F-C73B-4283-80A3-FB30C3373B16}" type="datetime1">
              <a:rPr lang="en-GB"/>
              <a:pPr lvl="0"/>
              <a:t>26/03/2023</a:t>
            </a:fld>
            <a:endParaRPr lang="en-GB"/>
          </a:p>
        </p:txBody>
      </p:sp>
      <p:sp>
        <p:nvSpPr>
          <p:cNvPr id="6" name="Footer Placeholder 5">
            <a:extLst>
              <a:ext uri="{FF2B5EF4-FFF2-40B4-BE49-F238E27FC236}">
                <a16:creationId xmlns:a16="http://schemas.microsoft.com/office/drawing/2014/main" id="{5FA3B9A7-5EF2-0815-513B-30F5A193906E}"/>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FE02E59-FAB4-D2DF-A060-5B78F61CF219}"/>
              </a:ext>
            </a:extLst>
          </p:cNvPr>
          <p:cNvSpPr txBox="1">
            <a:spLocks noGrp="1"/>
          </p:cNvSpPr>
          <p:nvPr>
            <p:ph type="sldNum" sz="quarter" idx="8"/>
          </p:nvPr>
        </p:nvSpPr>
        <p:spPr>
          <a:xfrm>
            <a:off x="8610603" y="6356351"/>
            <a:ext cx="2743200" cy="365129"/>
          </a:xfrm>
        </p:spPr>
        <p:txBody>
          <a:bodyPr/>
          <a:lstStyle>
            <a:lvl1pPr>
              <a:defRPr/>
            </a:lvl1pPr>
          </a:lstStyle>
          <a:p>
            <a:pPr lvl="0"/>
            <a:fld id="{3EE9E4BD-D636-4B89-90AF-F5134ABF31E0}" type="slidenum">
              <a:t>‹#›</a:t>
            </a:fld>
            <a:endParaRPr lang="en-GB"/>
          </a:p>
        </p:txBody>
      </p:sp>
    </p:spTree>
    <p:extLst>
      <p:ext uri="{BB962C8B-B14F-4D97-AF65-F5344CB8AC3E}">
        <p14:creationId xmlns:p14="http://schemas.microsoft.com/office/powerpoint/2010/main" val="37718347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F633C-4AAD-BB74-836F-F9A0AB37654A}"/>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588B0E62-803E-BD75-AD82-4656E7D9EB93}"/>
              </a:ext>
            </a:extLst>
          </p:cNvPr>
          <p:cNvSpPr txBox="1">
            <a:spLocks noGrp="1"/>
          </p:cNvSpPr>
          <p:nvPr>
            <p:ph type="body" orient="vert" idx="1"/>
          </p:nvPr>
        </p:nvSpPr>
        <p:spPr>
          <a:xfrm>
            <a:off x="838203" y="1825627"/>
            <a:ext cx="10515600" cy="4351336"/>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B4A72E-EC36-320D-C9F9-FEC201958C8C}"/>
              </a:ext>
            </a:extLst>
          </p:cNvPr>
          <p:cNvSpPr txBox="1">
            <a:spLocks noGrp="1"/>
          </p:cNvSpPr>
          <p:nvPr>
            <p:ph type="dt" sz="half" idx="7"/>
          </p:nvPr>
        </p:nvSpPr>
        <p:spPr>
          <a:xfrm>
            <a:off x="838203" y="6356351"/>
            <a:ext cx="2743200" cy="365129"/>
          </a:xfrm>
        </p:spPr>
        <p:txBody>
          <a:bodyPr/>
          <a:lstStyle>
            <a:lvl1pPr>
              <a:defRPr/>
            </a:lvl1pPr>
          </a:lstStyle>
          <a:p>
            <a:pPr lvl="0"/>
            <a:fld id="{6EEC8F3C-5BEE-4F6B-8D8A-562A7C71E395}" type="datetime1">
              <a:rPr lang="en-GB"/>
              <a:pPr lvl="0"/>
              <a:t>26/03/2023</a:t>
            </a:fld>
            <a:endParaRPr lang="en-GB"/>
          </a:p>
        </p:txBody>
      </p:sp>
      <p:sp>
        <p:nvSpPr>
          <p:cNvPr id="5" name="Footer Placeholder 4">
            <a:extLst>
              <a:ext uri="{FF2B5EF4-FFF2-40B4-BE49-F238E27FC236}">
                <a16:creationId xmlns:a16="http://schemas.microsoft.com/office/drawing/2014/main" id="{F260DF09-CF36-ABB9-39AC-3151979EDCFB}"/>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FD8C0DD-D1A9-EF20-0AD5-CDF46ADAC7AF}"/>
              </a:ext>
            </a:extLst>
          </p:cNvPr>
          <p:cNvSpPr txBox="1">
            <a:spLocks noGrp="1"/>
          </p:cNvSpPr>
          <p:nvPr>
            <p:ph type="sldNum" sz="quarter" idx="8"/>
          </p:nvPr>
        </p:nvSpPr>
        <p:spPr>
          <a:xfrm>
            <a:off x="8610603" y="6356351"/>
            <a:ext cx="2743200" cy="365129"/>
          </a:xfrm>
        </p:spPr>
        <p:txBody>
          <a:bodyPr/>
          <a:lstStyle>
            <a:lvl1pPr>
              <a:defRPr/>
            </a:lvl1pPr>
          </a:lstStyle>
          <a:p>
            <a:pPr lvl="0"/>
            <a:fld id="{1FA11DFB-262B-41D8-8B28-A77988F30DCF}" type="slidenum">
              <a:t>‹#›</a:t>
            </a:fld>
            <a:endParaRPr lang="en-GB"/>
          </a:p>
        </p:txBody>
      </p:sp>
    </p:spTree>
    <p:extLst>
      <p:ext uri="{BB962C8B-B14F-4D97-AF65-F5344CB8AC3E}">
        <p14:creationId xmlns:p14="http://schemas.microsoft.com/office/powerpoint/2010/main" val="21120645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19322D6-20A1-977C-B111-1CB782BEA871}"/>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EDAB4825-B57D-9867-1283-F5EDD273AF78}"/>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DBA207-C6B0-449A-DDB3-5BCC541A774E}"/>
              </a:ext>
            </a:extLst>
          </p:cNvPr>
          <p:cNvSpPr txBox="1">
            <a:spLocks noGrp="1"/>
          </p:cNvSpPr>
          <p:nvPr>
            <p:ph type="dt" sz="half" idx="7"/>
          </p:nvPr>
        </p:nvSpPr>
        <p:spPr>
          <a:xfrm>
            <a:off x="838203" y="6356351"/>
            <a:ext cx="2743200" cy="365129"/>
          </a:xfrm>
        </p:spPr>
        <p:txBody>
          <a:bodyPr/>
          <a:lstStyle>
            <a:lvl1pPr>
              <a:defRPr/>
            </a:lvl1pPr>
          </a:lstStyle>
          <a:p>
            <a:pPr lvl="0"/>
            <a:fld id="{7B78247B-A370-43C4-B6C7-E011F32F8336}" type="datetime1">
              <a:rPr lang="en-GB"/>
              <a:pPr lvl="0"/>
              <a:t>26/03/2023</a:t>
            </a:fld>
            <a:endParaRPr lang="en-GB"/>
          </a:p>
        </p:txBody>
      </p:sp>
      <p:sp>
        <p:nvSpPr>
          <p:cNvPr id="5" name="Footer Placeholder 4">
            <a:extLst>
              <a:ext uri="{FF2B5EF4-FFF2-40B4-BE49-F238E27FC236}">
                <a16:creationId xmlns:a16="http://schemas.microsoft.com/office/drawing/2014/main" id="{DCAC297B-E43D-A1BD-F278-FC53FABC4289}"/>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312063B-CFDD-A5ED-F26B-5CCF793D0E41}"/>
              </a:ext>
            </a:extLst>
          </p:cNvPr>
          <p:cNvSpPr txBox="1">
            <a:spLocks noGrp="1"/>
          </p:cNvSpPr>
          <p:nvPr>
            <p:ph type="sldNum" sz="quarter" idx="8"/>
          </p:nvPr>
        </p:nvSpPr>
        <p:spPr>
          <a:xfrm>
            <a:off x="8610603" y="6356351"/>
            <a:ext cx="2743200" cy="365129"/>
          </a:xfrm>
        </p:spPr>
        <p:txBody>
          <a:bodyPr/>
          <a:lstStyle>
            <a:lvl1pPr>
              <a:defRPr/>
            </a:lvl1pPr>
          </a:lstStyle>
          <a:p>
            <a:pPr lvl="0"/>
            <a:fld id="{1A5793E0-478F-4190-96F3-12A4A6ED7396}" type="slidenum">
              <a:t>‹#›</a:t>
            </a:fld>
            <a:endParaRPr lang="en-GB"/>
          </a:p>
        </p:txBody>
      </p:sp>
    </p:spTree>
    <p:extLst>
      <p:ext uri="{BB962C8B-B14F-4D97-AF65-F5344CB8AC3E}">
        <p14:creationId xmlns:p14="http://schemas.microsoft.com/office/powerpoint/2010/main" val="3224883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C9E4B1-ABD2-27B9-14F2-2A7BAD0E7EB2}"/>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EABE3BD5-11FB-98F0-034F-0112BB7E2131}"/>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0128F5-1407-EBAC-8AF7-9AA62FBDAC4A}"/>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1F853FCF-8C38-4C7D-9246-84AEE51EE239}" type="datetime1">
              <a:rPr lang="en-GB"/>
              <a:pPr lvl="0"/>
              <a:t>26/03/2023</a:t>
            </a:fld>
            <a:endParaRPr lang="en-GB"/>
          </a:p>
        </p:txBody>
      </p:sp>
      <p:sp>
        <p:nvSpPr>
          <p:cNvPr id="5" name="Footer Placeholder 4">
            <a:extLst>
              <a:ext uri="{FF2B5EF4-FFF2-40B4-BE49-F238E27FC236}">
                <a16:creationId xmlns:a16="http://schemas.microsoft.com/office/drawing/2014/main" id="{F714BFAD-171C-A398-0F0B-E2B67DD94172}"/>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B3F3BB22-1DAA-E066-1FBD-01B5C446C181}"/>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4C0E30BC-1EC3-4ED6-8CA6-3A1960E6E480}"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hyperlink" Target="http://www.metrobankonline.co.uk/" TargetMode="External" /><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8" Type="http://schemas.openxmlformats.org/officeDocument/2006/relationships/hyperlink" Target="https://resources.workable.com/hr-officer-job-description" TargetMode="External" /><Relationship Id="rId3" Type="http://schemas.openxmlformats.org/officeDocument/2006/relationships/hyperlink" Target="https://www.aihr.com/blog/hr-swot-analysis/#:~:text=An%20HR%20SWOT%20analysis%20enables%20the%20HR%20team%20to%20get,beyond%20the%20control%20of%20HR" TargetMode="External" /><Relationship Id="rId7" Type="http://schemas.openxmlformats.org/officeDocument/2006/relationships/hyperlink" Target="https://resources.workable.com/stories-and-insights/most-important-hr-skills" TargetMode="External" /><Relationship Id="rId2" Type="http://schemas.openxmlformats.org/officeDocument/2006/relationships/image" Target="../media/image2.jpeg" /><Relationship Id="rId1" Type="http://schemas.openxmlformats.org/officeDocument/2006/relationships/slideLayout" Target="../slideLayouts/slideLayout2.xml" /><Relationship Id="rId6" Type="http://schemas.openxmlformats.org/officeDocument/2006/relationships/hyperlink" Target="https://www.managementstudyguide.com/importance-of-hrm.htm" TargetMode="External" /><Relationship Id="rId5" Type="http://schemas.openxmlformats.org/officeDocument/2006/relationships/hyperlink" Target="https://www.lucidchart.com/blog/what-does-hr-do" TargetMode="External" /><Relationship Id="rId4" Type="http://schemas.openxmlformats.org/officeDocument/2006/relationships/hyperlink" Target="https://en.m.wikipedia.org/wiki/Metro_Bank_(United_Kingdom)" TargetMode="External" /><Relationship Id="rId9" Type="http://schemas.openxmlformats.org/officeDocument/2006/relationships/hyperlink" Target="https://www.shrm.org/resourcesandtools/tools-and-samples/hr-qa/pages/what-is-a-swot-analysis.aspx" TargetMode="External" /></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F7766D97-EC8C-A1CE-6FA7-6C41F318B127}"/>
              </a:ext>
            </a:extLst>
          </p:cNvPr>
          <p:cNvSpPr>
            <a:spLocks noMove="1" noResize="1"/>
          </p:cNvSpPr>
          <p:nvPr/>
        </p:nvSpPr>
        <p:spPr>
          <a:xfrm>
            <a:off x="0" y="0"/>
            <a:ext cx="12191996" cy="6858000"/>
          </a:xfrm>
          <a:prstGeom prst="rect">
            <a:avLst/>
          </a:prstGeom>
          <a:solidFill>
            <a:srgbClr val="0D0D0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4" descr="Logo">
            <a:extLst>
              <a:ext uri="{FF2B5EF4-FFF2-40B4-BE49-F238E27FC236}">
                <a16:creationId xmlns:a16="http://schemas.microsoft.com/office/drawing/2014/main" id="{474A0603-0402-8C01-B59C-B2426F736E64}"/>
              </a:ext>
            </a:extLst>
          </p:cNvPr>
          <p:cNvPicPr>
            <a:picLocks noChangeAspect="1"/>
          </p:cNvPicPr>
          <p:nvPr/>
        </p:nvPicPr>
        <p:blipFill>
          <a:blip r:embed="rId2">
            <a:alphaModFix/>
          </a:blip>
          <a:srcRect l="6562" r="-1" b="-1"/>
          <a:stretch>
            <a:fillRect/>
          </a:stretch>
        </p:blipFill>
        <p:spPr>
          <a:xfrm>
            <a:off x="4547932" y="-9"/>
            <a:ext cx="7644063" cy="3681401"/>
          </a:xfrm>
          <a:prstGeom prst="rect">
            <a:avLst/>
          </a:prstGeom>
          <a:noFill/>
          <a:ln cap="flat">
            <a:noFill/>
          </a:ln>
        </p:spPr>
      </p:pic>
      <p:pic>
        <p:nvPicPr>
          <p:cNvPr id="4" name="Picture 6" descr="A building with many signs on it">
            <a:extLst>
              <a:ext uri="{FF2B5EF4-FFF2-40B4-BE49-F238E27FC236}">
                <a16:creationId xmlns:a16="http://schemas.microsoft.com/office/drawing/2014/main" id="{3D66775A-F28C-3CC5-0BC3-344D39368F59}"/>
              </a:ext>
            </a:extLst>
          </p:cNvPr>
          <p:cNvPicPr>
            <a:picLocks noChangeAspect="1"/>
          </p:cNvPicPr>
          <p:nvPr/>
        </p:nvPicPr>
        <p:blipFill>
          <a:blip r:embed="rId3"/>
          <a:srcRect t="26122" r="-1" b="-1"/>
          <a:stretch>
            <a:fillRect/>
          </a:stretch>
        </p:blipFill>
        <p:spPr>
          <a:xfrm>
            <a:off x="4547942" y="3681410"/>
            <a:ext cx="7644063" cy="3176598"/>
          </a:xfrm>
          <a:prstGeom prst="rect">
            <a:avLst/>
          </a:prstGeom>
          <a:noFill/>
          <a:ln cap="flat">
            <a:noFill/>
          </a:ln>
        </p:spPr>
      </p:pic>
      <p:sp>
        <p:nvSpPr>
          <p:cNvPr id="5" name="Rectangle 13">
            <a:extLst>
              <a:ext uri="{FF2B5EF4-FFF2-40B4-BE49-F238E27FC236}">
                <a16:creationId xmlns:a16="http://schemas.microsoft.com/office/drawing/2014/main" id="{83322927-BE40-7914-ADDC-EDEB95854D07}"/>
              </a:ext>
            </a:extLst>
          </p:cNvPr>
          <p:cNvSpPr>
            <a:spLocks noMove="1" noResize="1"/>
          </p:cNvSpPr>
          <p:nvPr/>
        </p:nvSpPr>
        <p:spPr>
          <a:xfrm>
            <a:off x="0" y="0"/>
            <a:ext cx="12191996" cy="6858000"/>
          </a:xfrm>
          <a:prstGeom prst="rect">
            <a:avLst/>
          </a:prstGeom>
          <a:gradFill>
            <a:gsLst>
              <a:gs pos="0">
                <a:srgbClr val="0D0D0D"/>
              </a:gs>
              <a:gs pos="100000">
                <a:srgbClr val="0D0D0D">
                  <a:alpha val="0"/>
                </a:srgbClr>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Title 1">
            <a:extLst>
              <a:ext uri="{FF2B5EF4-FFF2-40B4-BE49-F238E27FC236}">
                <a16:creationId xmlns:a16="http://schemas.microsoft.com/office/drawing/2014/main" id="{2504135F-7FF9-EDA5-F978-F666D78C5D3B}"/>
              </a:ext>
            </a:extLst>
          </p:cNvPr>
          <p:cNvSpPr txBox="1">
            <a:spLocks noGrp="1"/>
          </p:cNvSpPr>
          <p:nvPr>
            <p:ph type="ctrTitle"/>
          </p:nvPr>
        </p:nvSpPr>
        <p:spPr>
          <a:xfrm>
            <a:off x="838203" y="1115220"/>
            <a:ext cx="5395910" cy="2387598"/>
          </a:xfrm>
        </p:spPr>
        <p:txBody>
          <a:bodyPr anchorCtr="0"/>
          <a:lstStyle/>
          <a:p>
            <a:pPr lvl="0" algn="l"/>
            <a:r>
              <a:rPr lang="en-GB" sz="3900" dirty="0">
                <a:solidFill>
                  <a:srgbClr val="FFFFFF"/>
                </a:solidFill>
              </a:rPr>
              <a:t>Training and development needs for a HR officer</a:t>
            </a:r>
            <a:br>
              <a:rPr lang="en-GB" sz="3900" dirty="0">
                <a:solidFill>
                  <a:srgbClr val="FFFFFF"/>
                </a:solidFill>
              </a:rPr>
            </a:br>
            <a:r>
              <a:rPr lang="en-GB" sz="3900" dirty="0">
                <a:solidFill>
                  <a:srgbClr val="FFFFFF"/>
                </a:solidFill>
              </a:rPr>
              <a:t>BMSW 5102-A1</a:t>
            </a:r>
          </a:p>
        </p:txBody>
      </p:sp>
      <p:sp>
        <p:nvSpPr>
          <p:cNvPr id="7" name="Subtitle 2">
            <a:extLst>
              <a:ext uri="{FF2B5EF4-FFF2-40B4-BE49-F238E27FC236}">
                <a16:creationId xmlns:a16="http://schemas.microsoft.com/office/drawing/2014/main" id="{0CCFD3C1-4A09-C9BF-6460-4CC93BD621FC}"/>
              </a:ext>
            </a:extLst>
          </p:cNvPr>
          <p:cNvSpPr txBox="1">
            <a:spLocks noGrp="1"/>
          </p:cNvSpPr>
          <p:nvPr>
            <p:ph type="subTitle" idx="1"/>
          </p:nvPr>
        </p:nvSpPr>
        <p:spPr>
          <a:xfrm>
            <a:off x="838203" y="3902073"/>
            <a:ext cx="5395910" cy="1655758"/>
          </a:xfrm>
        </p:spPr>
        <p:txBody>
          <a:bodyPr anchorCtr="0"/>
          <a:lstStyle/>
          <a:p>
            <a:pPr lvl="0" algn="l"/>
            <a:r>
              <a:rPr lang="en-GB" sz="2000" dirty="0" err="1">
                <a:solidFill>
                  <a:srgbClr val="FFFFFF"/>
                </a:solidFill>
              </a:rPr>
              <a:t>Hafsa</a:t>
            </a:r>
            <a:r>
              <a:rPr lang="en-GB" sz="2000" dirty="0">
                <a:solidFill>
                  <a:srgbClr val="FFFFFF"/>
                </a:solidFill>
              </a:rPr>
              <a:t> Latif </a:t>
            </a:r>
            <a:r>
              <a:rPr lang="en-GB" sz="2000" dirty="0" err="1">
                <a:solidFill>
                  <a:srgbClr val="FFFFFF"/>
                </a:solidFill>
              </a:rPr>
              <a:t>Rajan</a:t>
            </a:r>
            <a:r>
              <a:rPr lang="en-GB" sz="2000" dirty="0">
                <a:solidFill>
                  <a:srgbClr val="FFFFFF"/>
                </a:solidFill>
              </a:rPr>
              <a:t> 2110298</a:t>
            </a:r>
          </a:p>
          <a:p>
            <a:pPr lvl="0" algn="l"/>
            <a:endParaRPr lang="en-GB" sz="2000" dirty="0">
              <a:solidFill>
                <a:srgbClr val="FFFFFF"/>
              </a:solidFill>
            </a:endParaRPr>
          </a:p>
          <a:p>
            <a:pPr lvl="0" algn="l"/>
            <a:r>
              <a:rPr lang="en-GB" sz="2000" dirty="0">
                <a:solidFill>
                  <a:srgbClr val="FFFFFF"/>
                </a:solidFill>
              </a:rPr>
              <a:t>Lecturer by:</a:t>
            </a:r>
          </a:p>
          <a:p>
            <a:pPr lvl="0" algn="l"/>
            <a:r>
              <a:rPr lang="en-GB" sz="2000" dirty="0" err="1">
                <a:solidFill>
                  <a:srgbClr val="FFFFFF"/>
                </a:solidFill>
              </a:rPr>
              <a:t>Aparna</a:t>
            </a:r>
            <a:r>
              <a:rPr lang="en-GB" sz="2000" dirty="0">
                <a:solidFill>
                  <a:srgbClr val="FFFFFF"/>
                </a:solidFill>
              </a:rPr>
              <a:t> </a:t>
            </a:r>
            <a:r>
              <a:rPr lang="en-GB" sz="2000" dirty="0" err="1">
                <a:solidFill>
                  <a:srgbClr val="FFFFFF"/>
                </a:solidFill>
              </a:rPr>
              <a:t>venkatesan</a:t>
            </a:r>
            <a:endParaRPr lang="en-GB" sz="2000" dirty="0">
              <a:solidFill>
                <a:srgbClr val="FFFFFF"/>
              </a:solidFill>
            </a:endParaRPr>
          </a:p>
          <a:p>
            <a:pPr lvl="0" algn="l"/>
            <a:endParaRPr lang="en-GB" sz="2000" dirty="0">
              <a:solidFill>
                <a:srgbClr val="FFFFFF"/>
              </a:solidFill>
            </a:endParaRPr>
          </a:p>
          <a:p>
            <a:pPr lvl="0" algn="l"/>
            <a:endParaRPr lang="en-GB" sz="2000" dirty="0">
              <a:solidFill>
                <a:srgbClr val="FFFFFF"/>
              </a:solidFill>
            </a:endParaRPr>
          </a:p>
        </p:txBody>
      </p:sp>
      <p:cxnSp>
        <p:nvCxnSpPr>
          <p:cNvPr id="8" name="Straight Connector 15">
            <a:extLst>
              <a:ext uri="{FF2B5EF4-FFF2-40B4-BE49-F238E27FC236}">
                <a16:creationId xmlns:a16="http://schemas.microsoft.com/office/drawing/2014/main" id="{22E4C3B0-F782-80EF-F3B3-BA5336A4C22A}"/>
              </a:ext>
            </a:extLst>
          </p:cNvPr>
          <p:cNvCxnSpPr>
            <a:cxnSpLocks noMove="1" noResize="1"/>
          </p:cNvCxnSpPr>
          <p:nvPr/>
        </p:nvCxnSpPr>
        <p:spPr>
          <a:xfrm flipH="1">
            <a:off x="838203" y="3681410"/>
            <a:ext cx="11353793" cy="0"/>
          </a:xfrm>
          <a:prstGeom prst="straightConnector1">
            <a:avLst/>
          </a:prstGeom>
          <a:noFill/>
          <a:ln w="12701" cap="flat">
            <a:solidFill>
              <a:srgbClr val="ED7D31"/>
            </a:solidFill>
            <a:prstDash val="solid"/>
            <a:miter/>
          </a:ln>
        </p:spPr>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000000"/>
        </a:solidFill>
        <a:effectLst/>
      </p:bgPr>
    </p:bg>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405E0BCA-8EE3-C14F-6A1F-518D8460C010}"/>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Content Placeholder 4" descr="A building with many signs on it&#10;&#10;Description automatically generated with low confidence">
            <a:extLst>
              <a:ext uri="{FF2B5EF4-FFF2-40B4-BE49-F238E27FC236}">
                <a16:creationId xmlns:a16="http://schemas.microsoft.com/office/drawing/2014/main" id="{C5CD5A6B-AD93-7861-090F-FB6748E1C0A3}"/>
              </a:ext>
            </a:extLst>
          </p:cNvPr>
          <p:cNvPicPr>
            <a:picLocks noChangeAspect="1"/>
          </p:cNvPicPr>
          <p:nvPr/>
        </p:nvPicPr>
        <p:blipFill>
          <a:blip r:embed="rId2"/>
          <a:srcRect l="3268" t="9091" r="32088"/>
          <a:stretch>
            <a:fillRect/>
          </a:stretch>
        </p:blipFill>
        <p:spPr>
          <a:xfrm>
            <a:off x="3522469" y="9"/>
            <a:ext cx="8669536" cy="6857990"/>
          </a:xfrm>
          <a:prstGeom prst="rect">
            <a:avLst/>
          </a:prstGeom>
          <a:noFill/>
          <a:ln cap="flat">
            <a:noFill/>
          </a:ln>
        </p:spPr>
      </p:pic>
      <p:sp>
        <p:nvSpPr>
          <p:cNvPr id="4" name="Rectangle 13">
            <a:extLst>
              <a:ext uri="{FF2B5EF4-FFF2-40B4-BE49-F238E27FC236}">
                <a16:creationId xmlns:a16="http://schemas.microsoft.com/office/drawing/2014/main" id="{464DF63A-56C7-AADD-D992-8C9C9D2E6F8F}"/>
              </a:ext>
            </a:extLst>
          </p:cNvPr>
          <p:cNvSpPr>
            <a:spLocks noMove="1" noResize="1"/>
          </p:cNvSpPr>
          <p:nvPr/>
        </p:nvSpPr>
        <p:spPr>
          <a:xfrm>
            <a:off x="0" y="0"/>
            <a:ext cx="9756602" cy="6858000"/>
          </a:xfrm>
          <a:prstGeom prst="rect">
            <a:avLst/>
          </a:prstGeom>
          <a:gradFill>
            <a:gsLst>
              <a:gs pos="0">
                <a:srgbClr val="000000">
                  <a:alpha val="0"/>
                </a:srgbClr>
              </a:gs>
              <a:gs pos="100000">
                <a:srgbClr val="000000">
                  <a:alpha val="38000"/>
                </a:srgbClr>
              </a:gs>
            </a:gsLst>
            <a:lin ang="10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4BA6A291-0063-BE25-B2C1-CA00883F7676}"/>
              </a:ext>
            </a:extLst>
          </p:cNvPr>
          <p:cNvSpPr txBox="1">
            <a:spLocks noGrp="1"/>
          </p:cNvSpPr>
          <p:nvPr>
            <p:ph type="title"/>
          </p:nvPr>
        </p:nvSpPr>
        <p:spPr>
          <a:xfrm>
            <a:off x="659639" y="370332"/>
            <a:ext cx="1775755" cy="1124712"/>
          </a:xfrm>
        </p:spPr>
        <p:txBody>
          <a:bodyPr anchor="b"/>
          <a:lstStyle/>
          <a:p>
            <a:pPr lvl="0"/>
            <a:r>
              <a:rPr lang="en-GB" sz="2800">
                <a:solidFill>
                  <a:srgbClr val="FFFFFF"/>
                </a:solidFill>
              </a:rPr>
              <a:t>Overview</a:t>
            </a:r>
          </a:p>
        </p:txBody>
      </p:sp>
      <p:sp>
        <p:nvSpPr>
          <p:cNvPr id="6" name="Rectangle 15">
            <a:extLst>
              <a:ext uri="{FF2B5EF4-FFF2-40B4-BE49-F238E27FC236}">
                <a16:creationId xmlns:a16="http://schemas.microsoft.com/office/drawing/2014/main" id="{01E17EA2-4D96-82D8-89D1-D7BAB0036181}"/>
              </a:ext>
            </a:extLst>
          </p:cNvPr>
          <p:cNvSpPr>
            <a:spLocks noMove="1" noResize="1"/>
          </p:cNvSpPr>
          <p:nvPr/>
        </p:nvSpPr>
        <p:spPr>
          <a:xfrm rot="5400013">
            <a:off x="662555" y="605790"/>
            <a:ext cx="73152" cy="548640"/>
          </a:xfrm>
          <a:prstGeom prst="rect">
            <a:avLst/>
          </a:prstGeom>
          <a:solidFill>
            <a:srgbClr val="ED7D3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Rectangle 17">
            <a:extLst>
              <a:ext uri="{FF2B5EF4-FFF2-40B4-BE49-F238E27FC236}">
                <a16:creationId xmlns:a16="http://schemas.microsoft.com/office/drawing/2014/main" id="{E9A444E5-DD92-7E60-17AB-9CFFA5AEA70B}"/>
              </a:ext>
            </a:extLst>
          </p:cNvPr>
          <p:cNvSpPr>
            <a:spLocks noMove="1" noResize="1"/>
          </p:cNvSpPr>
          <p:nvPr/>
        </p:nvSpPr>
        <p:spPr>
          <a:xfrm>
            <a:off x="428240" y="2443477"/>
            <a:ext cx="3300984" cy="18288"/>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Content Placeholder 8">
            <a:extLst>
              <a:ext uri="{FF2B5EF4-FFF2-40B4-BE49-F238E27FC236}">
                <a16:creationId xmlns:a16="http://schemas.microsoft.com/office/drawing/2014/main" id="{2F04C968-33DE-800B-619F-E2A9CD80F1D4}"/>
              </a:ext>
            </a:extLst>
          </p:cNvPr>
          <p:cNvSpPr txBox="1">
            <a:spLocks noGrp="1"/>
          </p:cNvSpPr>
          <p:nvPr>
            <p:ph idx="1"/>
          </p:nvPr>
        </p:nvSpPr>
        <p:spPr>
          <a:xfrm>
            <a:off x="371090" y="2718053"/>
            <a:ext cx="3438902" cy="3207258"/>
          </a:xfrm>
        </p:spPr>
        <p:txBody>
          <a:bodyPr/>
          <a:lstStyle/>
          <a:p>
            <a:pPr lvl="0"/>
            <a:r>
              <a:rPr lang="en-GB" sz="1800">
                <a:solidFill>
                  <a:srgbClr val="FFFFFF"/>
                </a:solidFill>
              </a:rPr>
              <a:t>Organization overview</a:t>
            </a:r>
          </a:p>
          <a:p>
            <a:pPr lvl="0"/>
            <a:r>
              <a:rPr lang="en-GB" sz="1800">
                <a:solidFill>
                  <a:srgbClr val="FFFFFF"/>
                </a:solidFill>
              </a:rPr>
              <a:t>Knowledge skills and behaviours </a:t>
            </a:r>
          </a:p>
          <a:p>
            <a:pPr lvl="0"/>
            <a:r>
              <a:rPr lang="en-GB" sz="1800">
                <a:solidFill>
                  <a:srgbClr val="FFFFFF"/>
                </a:solidFill>
              </a:rPr>
              <a:t>Responsibilities </a:t>
            </a:r>
          </a:p>
          <a:p>
            <a:pPr lvl="0"/>
            <a:r>
              <a:rPr lang="en-GB" sz="1800">
                <a:solidFill>
                  <a:srgbClr val="FFFFFF"/>
                </a:solidFill>
              </a:rPr>
              <a:t>SWOT Analysis</a:t>
            </a:r>
          </a:p>
          <a:p>
            <a:pPr lvl="0"/>
            <a:r>
              <a:rPr lang="en-GB" sz="1800">
                <a:solidFill>
                  <a:srgbClr val="FFFFFF"/>
                </a:solidFill>
              </a:rPr>
              <a:t>Benefits of training and development</a:t>
            </a:r>
          </a:p>
          <a:p>
            <a:pPr lvl="0"/>
            <a:r>
              <a:rPr lang="en-US" sz="1700">
                <a:solidFill>
                  <a:srgbClr val="FFFFFF"/>
                </a:solidFill>
              </a:rPr>
              <a:t>Conclusion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bg>
      <p:bgPr>
        <a:solidFill>
          <a:srgbClr val="000000"/>
        </a:solidFill>
        <a:effectLst/>
      </p:bgPr>
    </p:bg>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6A98D1A1-02B8-EA90-226E-6B33813DDC72}"/>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Content Placeholder 4" descr="A building with many signs on it&#10;&#10;Description automatically generated with low confidence">
            <a:extLst>
              <a:ext uri="{FF2B5EF4-FFF2-40B4-BE49-F238E27FC236}">
                <a16:creationId xmlns:a16="http://schemas.microsoft.com/office/drawing/2014/main" id="{CA9A43D1-E2F2-67CD-A858-3692FC4D71D2}"/>
              </a:ext>
            </a:extLst>
          </p:cNvPr>
          <p:cNvPicPr>
            <a:picLocks noChangeAspect="1"/>
          </p:cNvPicPr>
          <p:nvPr/>
        </p:nvPicPr>
        <p:blipFill>
          <a:blip r:embed="rId2"/>
          <a:srcRect l="3268" t="9091" r="32088"/>
          <a:stretch>
            <a:fillRect/>
          </a:stretch>
        </p:blipFill>
        <p:spPr>
          <a:xfrm>
            <a:off x="3522469" y="9"/>
            <a:ext cx="8669536" cy="6857990"/>
          </a:xfrm>
          <a:prstGeom prst="rect">
            <a:avLst/>
          </a:prstGeom>
          <a:noFill/>
          <a:ln cap="flat">
            <a:noFill/>
          </a:ln>
        </p:spPr>
      </p:pic>
      <p:sp>
        <p:nvSpPr>
          <p:cNvPr id="4" name="Rectangle 13">
            <a:extLst>
              <a:ext uri="{FF2B5EF4-FFF2-40B4-BE49-F238E27FC236}">
                <a16:creationId xmlns:a16="http://schemas.microsoft.com/office/drawing/2014/main" id="{F39FE2C8-C2E0-3273-CD78-44351C2A899D}"/>
              </a:ext>
            </a:extLst>
          </p:cNvPr>
          <p:cNvSpPr>
            <a:spLocks noMove="1" noResize="1"/>
          </p:cNvSpPr>
          <p:nvPr/>
        </p:nvSpPr>
        <p:spPr>
          <a:xfrm>
            <a:off x="0" y="0"/>
            <a:ext cx="9756602" cy="6858000"/>
          </a:xfrm>
          <a:prstGeom prst="rect">
            <a:avLst/>
          </a:prstGeom>
          <a:gradFill>
            <a:gsLst>
              <a:gs pos="0">
                <a:srgbClr val="000000">
                  <a:alpha val="0"/>
                </a:srgbClr>
              </a:gs>
              <a:gs pos="100000">
                <a:srgbClr val="000000">
                  <a:alpha val="38000"/>
                </a:srgbClr>
              </a:gs>
            </a:gsLst>
            <a:lin ang="10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AEB22726-9F69-3CF2-76E5-FF6FFCBAD7CF}"/>
              </a:ext>
            </a:extLst>
          </p:cNvPr>
          <p:cNvSpPr txBox="1">
            <a:spLocks noGrp="1"/>
          </p:cNvSpPr>
          <p:nvPr>
            <p:ph type="title"/>
          </p:nvPr>
        </p:nvSpPr>
        <p:spPr>
          <a:xfrm>
            <a:off x="371090" y="1161288"/>
            <a:ext cx="3438144" cy="1124712"/>
          </a:xfrm>
        </p:spPr>
        <p:txBody>
          <a:bodyPr anchor="b"/>
          <a:lstStyle/>
          <a:p>
            <a:pPr lvl="0"/>
            <a:r>
              <a:rPr lang="en-GB" sz="2800">
                <a:solidFill>
                  <a:srgbClr val="FFFFFF"/>
                </a:solidFill>
              </a:rPr>
              <a:t>Metrobank  PLC</a:t>
            </a:r>
          </a:p>
        </p:txBody>
      </p:sp>
      <p:sp>
        <p:nvSpPr>
          <p:cNvPr id="6" name="Rectangle 15">
            <a:extLst>
              <a:ext uri="{FF2B5EF4-FFF2-40B4-BE49-F238E27FC236}">
                <a16:creationId xmlns:a16="http://schemas.microsoft.com/office/drawing/2014/main" id="{84EC87DB-C002-805E-4DCB-8F77251DA03D}"/>
              </a:ext>
            </a:extLst>
          </p:cNvPr>
          <p:cNvSpPr>
            <a:spLocks noMove="1" noResize="1"/>
          </p:cNvSpPr>
          <p:nvPr/>
        </p:nvSpPr>
        <p:spPr>
          <a:xfrm rot="5400013">
            <a:off x="662555" y="605790"/>
            <a:ext cx="73152" cy="548640"/>
          </a:xfrm>
          <a:prstGeom prst="rect">
            <a:avLst/>
          </a:prstGeom>
          <a:solidFill>
            <a:srgbClr val="ED7D3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Rectangle 17">
            <a:extLst>
              <a:ext uri="{FF2B5EF4-FFF2-40B4-BE49-F238E27FC236}">
                <a16:creationId xmlns:a16="http://schemas.microsoft.com/office/drawing/2014/main" id="{C391A28D-A47D-BC3F-12F4-52083BC24CC0}"/>
              </a:ext>
            </a:extLst>
          </p:cNvPr>
          <p:cNvSpPr>
            <a:spLocks noMove="1" noResize="1"/>
          </p:cNvSpPr>
          <p:nvPr/>
        </p:nvSpPr>
        <p:spPr>
          <a:xfrm>
            <a:off x="428240" y="2443477"/>
            <a:ext cx="3300984" cy="18288"/>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Content Placeholder 8">
            <a:extLst>
              <a:ext uri="{FF2B5EF4-FFF2-40B4-BE49-F238E27FC236}">
                <a16:creationId xmlns:a16="http://schemas.microsoft.com/office/drawing/2014/main" id="{2E027073-D81E-8E63-332D-58646693FB3D}"/>
              </a:ext>
            </a:extLst>
          </p:cNvPr>
          <p:cNvSpPr txBox="1">
            <a:spLocks noGrp="1"/>
          </p:cNvSpPr>
          <p:nvPr>
            <p:ph idx="1"/>
          </p:nvPr>
        </p:nvSpPr>
        <p:spPr>
          <a:xfrm>
            <a:off x="371090" y="2718053"/>
            <a:ext cx="3438902" cy="3207258"/>
          </a:xfrm>
        </p:spPr>
        <p:txBody>
          <a:bodyPr/>
          <a:lstStyle/>
          <a:p>
            <a:pPr lvl="0"/>
            <a:r>
              <a:rPr lang="en-US" sz="1700">
                <a:solidFill>
                  <a:srgbClr val="FFFFFF"/>
                </a:solidFill>
              </a:rPr>
              <a:t>Retail and commercial bank</a:t>
            </a:r>
          </a:p>
          <a:p>
            <a:pPr lvl="0"/>
            <a:r>
              <a:rPr lang="en-US" sz="1700">
                <a:solidFill>
                  <a:srgbClr val="FFFFFF"/>
                </a:solidFill>
              </a:rPr>
              <a:t>Founded by Anthony Thomson and Vernon Hill in 2010</a:t>
            </a:r>
          </a:p>
          <a:p>
            <a:pPr lvl="0"/>
            <a:r>
              <a:rPr lang="en-US" sz="1700">
                <a:solidFill>
                  <a:srgbClr val="FFFFFF"/>
                </a:solidFill>
              </a:rPr>
              <a:t>Listed on London Stock Exchange</a:t>
            </a:r>
          </a:p>
          <a:p>
            <a:pPr lvl="0"/>
            <a:r>
              <a:rPr lang="en-US" sz="1700">
                <a:solidFill>
                  <a:srgbClr val="FFFFFF"/>
                </a:solidFill>
              </a:rPr>
              <a:t>Revenue: £404.1 million (2018)</a:t>
            </a:r>
          </a:p>
          <a:p>
            <a:pPr lvl="0"/>
            <a:r>
              <a:rPr lang="en-US" sz="1700">
                <a:solidFill>
                  <a:srgbClr val="FFFFFF"/>
                </a:solidFill>
              </a:rPr>
              <a:t>Number of employees : 2831 (2017)</a:t>
            </a:r>
          </a:p>
          <a:p>
            <a:pPr lvl="0"/>
            <a:r>
              <a:rPr lang="en-US" sz="1700">
                <a:solidFill>
                  <a:srgbClr val="FFFFFF"/>
                </a:solidFill>
              </a:rPr>
              <a:t>Website: </a:t>
            </a:r>
            <a:r>
              <a:rPr lang="en-US" sz="1700">
                <a:solidFill>
                  <a:srgbClr val="FFFFFF"/>
                </a:solidFill>
                <a:hlinkClick r:id="rId3"/>
              </a:rPr>
              <a:t>www.metrobankonline.co.uk</a:t>
            </a:r>
            <a:r>
              <a:rPr lang="en-US" sz="1700">
                <a:solidFill>
                  <a:srgbClr val="FFFFFF"/>
                </a:solidFill>
              </a:rPr>
              <a: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bg>
      <p:bgPr>
        <a:solidFill>
          <a:srgbClr val="000000"/>
        </a:solidFill>
        <a:effectLst/>
      </p:bgPr>
    </p:bg>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2F7BB681-64D1-2564-CFFD-973744501C50}"/>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Content Placeholder 4" descr="A building with many signs on it&#10;&#10;Description automatically generated with low confidence">
            <a:extLst>
              <a:ext uri="{FF2B5EF4-FFF2-40B4-BE49-F238E27FC236}">
                <a16:creationId xmlns:a16="http://schemas.microsoft.com/office/drawing/2014/main" id="{4385989E-9A1A-AE34-70B4-CB04B02307BE}"/>
              </a:ext>
            </a:extLst>
          </p:cNvPr>
          <p:cNvPicPr>
            <a:picLocks noChangeAspect="1"/>
          </p:cNvPicPr>
          <p:nvPr/>
        </p:nvPicPr>
        <p:blipFill>
          <a:blip r:embed="rId3"/>
          <a:srcRect l="3268" t="9091" r="32088"/>
          <a:stretch>
            <a:fillRect/>
          </a:stretch>
        </p:blipFill>
        <p:spPr>
          <a:xfrm>
            <a:off x="79516" y="9"/>
            <a:ext cx="12112489" cy="6857990"/>
          </a:xfrm>
          <a:prstGeom prst="rect">
            <a:avLst/>
          </a:prstGeom>
          <a:noFill/>
          <a:ln cap="flat">
            <a:noFill/>
          </a:ln>
        </p:spPr>
      </p:pic>
      <p:sp>
        <p:nvSpPr>
          <p:cNvPr id="4" name="Rectangle 13">
            <a:extLst>
              <a:ext uri="{FF2B5EF4-FFF2-40B4-BE49-F238E27FC236}">
                <a16:creationId xmlns:a16="http://schemas.microsoft.com/office/drawing/2014/main" id="{1A50474B-4B2D-C8BC-A06E-FA9D68024489}"/>
              </a:ext>
            </a:extLst>
          </p:cNvPr>
          <p:cNvSpPr>
            <a:spLocks noMove="1" noResize="1"/>
          </p:cNvSpPr>
          <p:nvPr/>
        </p:nvSpPr>
        <p:spPr>
          <a:xfrm>
            <a:off x="0" y="0"/>
            <a:ext cx="9756602" cy="6858000"/>
          </a:xfrm>
          <a:prstGeom prst="rect">
            <a:avLst/>
          </a:prstGeom>
          <a:gradFill>
            <a:gsLst>
              <a:gs pos="0">
                <a:srgbClr val="000000">
                  <a:alpha val="0"/>
                </a:srgbClr>
              </a:gs>
              <a:gs pos="100000">
                <a:srgbClr val="000000">
                  <a:alpha val="38000"/>
                </a:srgbClr>
              </a:gs>
            </a:gsLst>
            <a:lin ang="10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Calibri"/>
            </a:endParaRPr>
          </a:p>
        </p:txBody>
      </p:sp>
      <p:sp>
        <p:nvSpPr>
          <p:cNvPr id="5" name="Title 1">
            <a:extLst>
              <a:ext uri="{FF2B5EF4-FFF2-40B4-BE49-F238E27FC236}">
                <a16:creationId xmlns:a16="http://schemas.microsoft.com/office/drawing/2014/main" id="{F7C1DF67-4D55-4FCA-2A0E-3BE84B3223DF}"/>
              </a:ext>
            </a:extLst>
          </p:cNvPr>
          <p:cNvSpPr txBox="1">
            <a:spLocks noGrp="1"/>
          </p:cNvSpPr>
          <p:nvPr>
            <p:ph type="title"/>
          </p:nvPr>
        </p:nvSpPr>
        <p:spPr>
          <a:xfrm>
            <a:off x="371090" y="1161288"/>
            <a:ext cx="3438144" cy="1124712"/>
          </a:xfrm>
        </p:spPr>
        <p:txBody>
          <a:bodyPr anchor="b"/>
          <a:lstStyle/>
          <a:p>
            <a:pPr lvl="0"/>
            <a:r>
              <a:rPr lang="en-GB" sz="2800">
                <a:solidFill>
                  <a:srgbClr val="FFFFFF"/>
                </a:solidFill>
              </a:rPr>
              <a:t>Knowledge skills and behaviours</a:t>
            </a:r>
          </a:p>
        </p:txBody>
      </p:sp>
      <p:sp>
        <p:nvSpPr>
          <p:cNvPr id="6" name="Rectangle 15">
            <a:extLst>
              <a:ext uri="{FF2B5EF4-FFF2-40B4-BE49-F238E27FC236}">
                <a16:creationId xmlns:a16="http://schemas.microsoft.com/office/drawing/2014/main" id="{F84F6C15-5A0A-5C7B-A12A-B09D757B61FE}"/>
              </a:ext>
            </a:extLst>
          </p:cNvPr>
          <p:cNvSpPr>
            <a:spLocks noMove="1" noResize="1"/>
          </p:cNvSpPr>
          <p:nvPr/>
        </p:nvSpPr>
        <p:spPr>
          <a:xfrm rot="5400013">
            <a:off x="662555" y="605790"/>
            <a:ext cx="73152" cy="548640"/>
          </a:xfrm>
          <a:prstGeom prst="rect">
            <a:avLst/>
          </a:prstGeom>
          <a:solidFill>
            <a:srgbClr val="ED7D3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Rectangle 17">
            <a:extLst>
              <a:ext uri="{FF2B5EF4-FFF2-40B4-BE49-F238E27FC236}">
                <a16:creationId xmlns:a16="http://schemas.microsoft.com/office/drawing/2014/main" id="{860ED19D-FADF-D4F7-BACC-D2B666990DEC}"/>
              </a:ext>
            </a:extLst>
          </p:cNvPr>
          <p:cNvSpPr>
            <a:spLocks noMove="1" noResize="1"/>
          </p:cNvSpPr>
          <p:nvPr/>
        </p:nvSpPr>
        <p:spPr>
          <a:xfrm>
            <a:off x="428240" y="2443477"/>
            <a:ext cx="3300984" cy="18288"/>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Content Placeholder 8">
            <a:extLst>
              <a:ext uri="{FF2B5EF4-FFF2-40B4-BE49-F238E27FC236}">
                <a16:creationId xmlns:a16="http://schemas.microsoft.com/office/drawing/2014/main" id="{0B0B12AC-7F65-C9C2-49CD-3FC4CF70F81E}"/>
              </a:ext>
            </a:extLst>
          </p:cNvPr>
          <p:cNvSpPr txBox="1">
            <a:spLocks noGrp="1"/>
          </p:cNvSpPr>
          <p:nvPr>
            <p:ph idx="1"/>
          </p:nvPr>
        </p:nvSpPr>
        <p:spPr>
          <a:xfrm>
            <a:off x="371090" y="2718053"/>
            <a:ext cx="9019394" cy="1911196"/>
          </a:xfrm>
        </p:spPr>
        <p:txBody>
          <a:bodyPr/>
          <a:lstStyle/>
          <a:p>
            <a:pPr lvl="0"/>
            <a:r>
              <a:rPr lang="en-US" sz="1700">
                <a:solidFill>
                  <a:srgbClr val="FFFFFF"/>
                </a:solidFill>
              </a:rPr>
              <a:t>Active listening </a:t>
            </a:r>
          </a:p>
          <a:p>
            <a:pPr lvl="0"/>
            <a:r>
              <a:rPr lang="en-US" sz="1700">
                <a:solidFill>
                  <a:srgbClr val="FFFFFF"/>
                </a:solidFill>
              </a:rPr>
              <a:t>Verbal and non-verbal communication </a:t>
            </a:r>
          </a:p>
          <a:p>
            <a:pPr lvl="0"/>
            <a:r>
              <a:rPr lang="en-US" sz="1700">
                <a:solidFill>
                  <a:srgbClr val="FFFFFF"/>
                </a:solidFill>
              </a:rPr>
              <a:t>Problem solving </a:t>
            </a:r>
          </a:p>
          <a:p>
            <a:pPr lvl="0"/>
            <a:r>
              <a:rPr lang="en-US" sz="1700">
                <a:solidFill>
                  <a:srgbClr val="FFFFFF"/>
                </a:solidFill>
              </a:rPr>
              <a:t>Self-management</a:t>
            </a:r>
          </a:p>
          <a:p>
            <a:pPr lvl="0"/>
            <a:endParaRPr lang="en-US" sz="1700">
              <a:solidFill>
                <a:srgbClr val="FFFFFF"/>
              </a:solidFill>
            </a:endParaRPr>
          </a:p>
          <a:p>
            <a:pPr lvl="0"/>
            <a:endParaRPr lang="en-US" sz="1700">
              <a:solidFill>
                <a:srgbClr val="FFFFFF"/>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3">
    <p:bg>
      <p:bgPr>
        <a:solidFill>
          <a:srgbClr val="000000"/>
        </a:solidFill>
        <a:effectLst/>
      </p:bgPr>
    </p:bg>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DE996349-4C9A-CCD1-F22B-0B6D5C692D18}"/>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Content Placeholder 4" descr="A building with many signs on it&#10;&#10;Description automatically generated with low confidence">
            <a:extLst>
              <a:ext uri="{FF2B5EF4-FFF2-40B4-BE49-F238E27FC236}">
                <a16:creationId xmlns:a16="http://schemas.microsoft.com/office/drawing/2014/main" id="{BA81D8C0-E258-95DD-0450-E2CED40A043E}"/>
              </a:ext>
            </a:extLst>
          </p:cNvPr>
          <p:cNvPicPr>
            <a:picLocks noChangeAspect="1"/>
          </p:cNvPicPr>
          <p:nvPr/>
        </p:nvPicPr>
        <p:blipFill>
          <a:blip r:embed="rId2"/>
          <a:srcRect l="3268" t="9091" r="32088"/>
          <a:stretch>
            <a:fillRect/>
          </a:stretch>
        </p:blipFill>
        <p:spPr>
          <a:xfrm>
            <a:off x="3522469" y="9"/>
            <a:ext cx="8669536" cy="6857990"/>
          </a:xfrm>
          <a:prstGeom prst="rect">
            <a:avLst/>
          </a:prstGeom>
          <a:noFill/>
          <a:ln cap="flat">
            <a:noFill/>
          </a:ln>
        </p:spPr>
      </p:pic>
      <p:sp>
        <p:nvSpPr>
          <p:cNvPr id="4" name="Rectangle 13">
            <a:extLst>
              <a:ext uri="{FF2B5EF4-FFF2-40B4-BE49-F238E27FC236}">
                <a16:creationId xmlns:a16="http://schemas.microsoft.com/office/drawing/2014/main" id="{90BDDA0B-E289-14FC-78AD-E50247F7A237}"/>
              </a:ext>
            </a:extLst>
          </p:cNvPr>
          <p:cNvSpPr>
            <a:spLocks noMove="1" noResize="1"/>
          </p:cNvSpPr>
          <p:nvPr/>
        </p:nvSpPr>
        <p:spPr>
          <a:xfrm>
            <a:off x="0" y="0"/>
            <a:ext cx="9756602" cy="6858000"/>
          </a:xfrm>
          <a:prstGeom prst="rect">
            <a:avLst/>
          </a:prstGeom>
          <a:gradFill>
            <a:gsLst>
              <a:gs pos="0">
                <a:srgbClr val="000000">
                  <a:alpha val="0"/>
                </a:srgbClr>
              </a:gs>
              <a:gs pos="100000">
                <a:srgbClr val="000000">
                  <a:alpha val="38000"/>
                </a:srgbClr>
              </a:gs>
            </a:gsLst>
            <a:lin ang="10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8A80C0A1-D71B-AFCF-CDA7-A3FDF5ADCE7F}"/>
              </a:ext>
            </a:extLst>
          </p:cNvPr>
          <p:cNvSpPr txBox="1">
            <a:spLocks noGrp="1"/>
          </p:cNvSpPr>
          <p:nvPr>
            <p:ph type="title"/>
          </p:nvPr>
        </p:nvSpPr>
        <p:spPr>
          <a:xfrm>
            <a:off x="371090" y="1161288"/>
            <a:ext cx="3438144" cy="1124712"/>
          </a:xfrm>
        </p:spPr>
        <p:txBody>
          <a:bodyPr anchor="b"/>
          <a:lstStyle/>
          <a:p>
            <a:pPr lvl="0"/>
            <a:r>
              <a:rPr lang="en-GB" sz="2800">
                <a:solidFill>
                  <a:srgbClr val="FFFFFF"/>
                </a:solidFill>
              </a:rPr>
              <a:t>Knowledge skills and behaviours</a:t>
            </a:r>
          </a:p>
        </p:txBody>
      </p:sp>
      <p:sp>
        <p:nvSpPr>
          <p:cNvPr id="6" name="Rectangle 15">
            <a:extLst>
              <a:ext uri="{FF2B5EF4-FFF2-40B4-BE49-F238E27FC236}">
                <a16:creationId xmlns:a16="http://schemas.microsoft.com/office/drawing/2014/main" id="{85587264-EE95-9594-9EDE-FBF09E9627FA}"/>
              </a:ext>
            </a:extLst>
          </p:cNvPr>
          <p:cNvSpPr>
            <a:spLocks noMove="1" noResize="1"/>
          </p:cNvSpPr>
          <p:nvPr/>
        </p:nvSpPr>
        <p:spPr>
          <a:xfrm rot="5400013">
            <a:off x="662555" y="605790"/>
            <a:ext cx="73152" cy="548640"/>
          </a:xfrm>
          <a:prstGeom prst="rect">
            <a:avLst/>
          </a:prstGeom>
          <a:solidFill>
            <a:srgbClr val="ED7D3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Rectangle 17">
            <a:extLst>
              <a:ext uri="{FF2B5EF4-FFF2-40B4-BE49-F238E27FC236}">
                <a16:creationId xmlns:a16="http://schemas.microsoft.com/office/drawing/2014/main" id="{26325ADF-48ED-AEA8-0BC8-8345AAE04E4A}"/>
              </a:ext>
            </a:extLst>
          </p:cNvPr>
          <p:cNvSpPr>
            <a:spLocks noMove="1" noResize="1"/>
          </p:cNvSpPr>
          <p:nvPr/>
        </p:nvSpPr>
        <p:spPr>
          <a:xfrm>
            <a:off x="428240" y="2443477"/>
            <a:ext cx="3300984" cy="18288"/>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Content Placeholder 8">
            <a:extLst>
              <a:ext uri="{FF2B5EF4-FFF2-40B4-BE49-F238E27FC236}">
                <a16:creationId xmlns:a16="http://schemas.microsoft.com/office/drawing/2014/main" id="{2BB4B5AB-E8F3-1052-E1ED-938B8DD79C09}"/>
              </a:ext>
            </a:extLst>
          </p:cNvPr>
          <p:cNvSpPr txBox="1">
            <a:spLocks noGrp="1"/>
          </p:cNvSpPr>
          <p:nvPr>
            <p:ph idx="1"/>
          </p:nvPr>
        </p:nvSpPr>
        <p:spPr>
          <a:xfrm>
            <a:off x="371090" y="2718053"/>
            <a:ext cx="3438902" cy="2416100"/>
          </a:xfrm>
        </p:spPr>
        <p:txBody>
          <a:bodyPr/>
          <a:lstStyle/>
          <a:p>
            <a:pPr marL="0" lvl="0" indent="0">
              <a:buNone/>
            </a:pPr>
            <a:endParaRPr lang="en-US" sz="1700">
              <a:solidFill>
                <a:srgbClr val="FFFFFF"/>
              </a:solidFill>
            </a:endParaRPr>
          </a:p>
          <a:p>
            <a:pPr lvl="0"/>
            <a:r>
              <a:rPr lang="en-US" sz="1700">
                <a:solidFill>
                  <a:srgbClr val="FFFFFF"/>
                </a:solidFill>
              </a:rPr>
              <a:t>Accountability</a:t>
            </a:r>
          </a:p>
          <a:p>
            <a:pPr lvl="0"/>
            <a:r>
              <a:rPr lang="en-US" sz="1700">
                <a:solidFill>
                  <a:srgbClr val="FFFFFF"/>
                </a:solidFill>
              </a:rPr>
              <a:t>Business management &amp; Leadership skills </a:t>
            </a:r>
          </a:p>
          <a:p>
            <a:pPr lvl="0"/>
            <a:r>
              <a:rPr lang="en-US" sz="1700">
                <a:solidFill>
                  <a:srgbClr val="FFFFFF"/>
                </a:solidFill>
              </a:rPr>
              <a:t>Strategic thinking &amp; planning </a:t>
            </a:r>
          </a:p>
          <a:p>
            <a:pPr lvl="0"/>
            <a:r>
              <a:rPr lang="en-US" sz="1700">
                <a:solidFill>
                  <a:srgbClr val="FFFFFF"/>
                </a:solidFill>
              </a:rPr>
              <a:t>Workplace culture Development skills</a:t>
            </a:r>
          </a:p>
          <a:p>
            <a:pPr lvl="0"/>
            <a:endParaRPr lang="en-US" sz="1700">
              <a:solidFill>
                <a:srgbClr val="FFFFFF"/>
              </a:solidFill>
            </a:endParaRPr>
          </a:p>
          <a:p>
            <a:pPr lvl="0"/>
            <a:endParaRPr lang="en-US" sz="1700">
              <a:solidFill>
                <a:srgbClr val="FFFFFF"/>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5">
    <p:bg>
      <p:bgPr>
        <a:solidFill>
          <a:srgbClr val="000000"/>
        </a:solidFill>
        <a:effectLst/>
      </p:bgPr>
    </p:bg>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EAE2D413-74DA-3193-40E7-FA3BD3353DCB}"/>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Content Placeholder 4" descr="A building with many signs on it&#10;&#10;Description automatically generated with low confidence">
            <a:extLst>
              <a:ext uri="{FF2B5EF4-FFF2-40B4-BE49-F238E27FC236}">
                <a16:creationId xmlns:a16="http://schemas.microsoft.com/office/drawing/2014/main" id="{E80A02E8-B003-BA87-D344-8E0D692A620D}"/>
              </a:ext>
            </a:extLst>
          </p:cNvPr>
          <p:cNvPicPr>
            <a:picLocks noChangeAspect="1"/>
          </p:cNvPicPr>
          <p:nvPr/>
        </p:nvPicPr>
        <p:blipFill>
          <a:blip r:embed="rId3"/>
          <a:srcRect l="3268" t="9091" r="32088"/>
          <a:stretch>
            <a:fillRect/>
          </a:stretch>
        </p:blipFill>
        <p:spPr>
          <a:xfrm>
            <a:off x="3522469" y="9"/>
            <a:ext cx="8669536" cy="6857990"/>
          </a:xfrm>
          <a:prstGeom prst="rect">
            <a:avLst/>
          </a:prstGeom>
          <a:noFill/>
          <a:ln cap="flat">
            <a:noFill/>
          </a:ln>
        </p:spPr>
      </p:pic>
      <p:sp>
        <p:nvSpPr>
          <p:cNvPr id="4" name="Rectangle 13">
            <a:extLst>
              <a:ext uri="{FF2B5EF4-FFF2-40B4-BE49-F238E27FC236}">
                <a16:creationId xmlns:a16="http://schemas.microsoft.com/office/drawing/2014/main" id="{8A77DEBA-658B-D7CC-C431-A1CF0EF8C1C0}"/>
              </a:ext>
            </a:extLst>
          </p:cNvPr>
          <p:cNvSpPr>
            <a:spLocks noMove="1" noResize="1"/>
          </p:cNvSpPr>
          <p:nvPr/>
        </p:nvSpPr>
        <p:spPr>
          <a:xfrm>
            <a:off x="0" y="0"/>
            <a:ext cx="9756602" cy="6858000"/>
          </a:xfrm>
          <a:prstGeom prst="rect">
            <a:avLst/>
          </a:prstGeom>
          <a:gradFill>
            <a:gsLst>
              <a:gs pos="0">
                <a:srgbClr val="000000">
                  <a:alpha val="0"/>
                </a:srgbClr>
              </a:gs>
              <a:gs pos="100000">
                <a:srgbClr val="000000">
                  <a:alpha val="38000"/>
                </a:srgbClr>
              </a:gs>
            </a:gsLst>
            <a:lin ang="10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Calibri"/>
            </a:endParaRPr>
          </a:p>
        </p:txBody>
      </p:sp>
      <p:sp>
        <p:nvSpPr>
          <p:cNvPr id="5" name="Title 1">
            <a:extLst>
              <a:ext uri="{FF2B5EF4-FFF2-40B4-BE49-F238E27FC236}">
                <a16:creationId xmlns:a16="http://schemas.microsoft.com/office/drawing/2014/main" id="{8136E1D0-FAB2-3E88-52A2-EFA5ACB7C7A3}"/>
              </a:ext>
            </a:extLst>
          </p:cNvPr>
          <p:cNvSpPr txBox="1">
            <a:spLocks noGrp="1"/>
          </p:cNvSpPr>
          <p:nvPr>
            <p:ph type="title"/>
          </p:nvPr>
        </p:nvSpPr>
        <p:spPr>
          <a:xfrm>
            <a:off x="371090" y="1161288"/>
            <a:ext cx="3438144" cy="1124712"/>
          </a:xfrm>
        </p:spPr>
        <p:txBody>
          <a:bodyPr anchor="b"/>
          <a:lstStyle/>
          <a:p>
            <a:pPr lvl="0"/>
            <a:r>
              <a:rPr lang="en-GB" sz="2800">
                <a:solidFill>
                  <a:srgbClr val="FFFFFF"/>
                </a:solidFill>
              </a:rPr>
              <a:t>Knowledge, skills and behaviours</a:t>
            </a:r>
          </a:p>
        </p:txBody>
      </p:sp>
      <p:sp>
        <p:nvSpPr>
          <p:cNvPr id="6" name="Rectangle 15">
            <a:extLst>
              <a:ext uri="{FF2B5EF4-FFF2-40B4-BE49-F238E27FC236}">
                <a16:creationId xmlns:a16="http://schemas.microsoft.com/office/drawing/2014/main" id="{9D23ADCE-230D-F2CC-5D33-3770820D5119}"/>
              </a:ext>
            </a:extLst>
          </p:cNvPr>
          <p:cNvSpPr>
            <a:spLocks noMove="1" noResize="1"/>
          </p:cNvSpPr>
          <p:nvPr/>
        </p:nvSpPr>
        <p:spPr>
          <a:xfrm rot="5400013">
            <a:off x="662555" y="605790"/>
            <a:ext cx="73152" cy="548640"/>
          </a:xfrm>
          <a:prstGeom prst="rect">
            <a:avLst/>
          </a:prstGeom>
          <a:solidFill>
            <a:srgbClr val="ED7D3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Rectangle 17">
            <a:extLst>
              <a:ext uri="{FF2B5EF4-FFF2-40B4-BE49-F238E27FC236}">
                <a16:creationId xmlns:a16="http://schemas.microsoft.com/office/drawing/2014/main" id="{1E8FB77F-15EE-D114-3BF1-238DCB649C63}"/>
              </a:ext>
            </a:extLst>
          </p:cNvPr>
          <p:cNvSpPr>
            <a:spLocks noMove="1" noResize="1"/>
          </p:cNvSpPr>
          <p:nvPr/>
        </p:nvSpPr>
        <p:spPr>
          <a:xfrm>
            <a:off x="428240" y="2443477"/>
            <a:ext cx="3300984" cy="18288"/>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Content Placeholder 8">
            <a:extLst>
              <a:ext uri="{FF2B5EF4-FFF2-40B4-BE49-F238E27FC236}">
                <a16:creationId xmlns:a16="http://schemas.microsoft.com/office/drawing/2014/main" id="{A650413C-177D-CD23-42E0-5642D14B2010}"/>
              </a:ext>
            </a:extLst>
          </p:cNvPr>
          <p:cNvSpPr txBox="1">
            <a:spLocks noGrp="1"/>
          </p:cNvSpPr>
          <p:nvPr>
            <p:ph idx="1"/>
          </p:nvPr>
        </p:nvSpPr>
        <p:spPr>
          <a:xfrm>
            <a:off x="371090" y="2718053"/>
            <a:ext cx="3438902" cy="1678180"/>
          </a:xfrm>
        </p:spPr>
        <p:txBody>
          <a:bodyPr/>
          <a:lstStyle/>
          <a:p>
            <a:pPr lvl="0"/>
            <a:r>
              <a:rPr lang="en-US" sz="1700">
                <a:solidFill>
                  <a:srgbClr val="FFFFFF"/>
                </a:solidFill>
              </a:rPr>
              <a:t>Time management</a:t>
            </a:r>
          </a:p>
          <a:p>
            <a:pPr lvl="0"/>
            <a:r>
              <a:rPr lang="en-US" sz="1700">
                <a:solidFill>
                  <a:srgbClr val="FFFFFF"/>
                </a:solidFill>
              </a:rPr>
              <a:t>Critical thinking </a:t>
            </a:r>
          </a:p>
          <a:p>
            <a:pPr lvl="0"/>
            <a:r>
              <a:rPr lang="en-US" sz="1700">
                <a:solidFill>
                  <a:srgbClr val="FFFFFF"/>
                </a:solidFill>
              </a:rPr>
              <a:t>Collaboration</a:t>
            </a:r>
          </a:p>
          <a:p>
            <a:pPr lvl="0"/>
            <a:r>
              <a:rPr lang="en-US" sz="1700">
                <a:solidFill>
                  <a:srgbClr val="FFFFFF"/>
                </a:solidFill>
              </a:rPr>
              <a:t>Teamwork</a:t>
            </a:r>
          </a:p>
          <a:p>
            <a:pPr marL="0" lvl="0" indent="0">
              <a:buNone/>
            </a:pPr>
            <a:endParaRPr lang="en-US" sz="1700">
              <a:solidFill>
                <a:srgbClr val="FFFFFF"/>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4">
    <p:bg>
      <p:bgPr>
        <a:solidFill>
          <a:srgbClr val="000000"/>
        </a:solidFill>
        <a:effectLst/>
      </p:bgPr>
    </p:bg>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B8E5D740-1748-AABC-8438-CC28396F74C4}"/>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Content Placeholder 4" descr="A building with many signs on it&#10;&#10;Description automatically generated with low confidence">
            <a:extLst>
              <a:ext uri="{FF2B5EF4-FFF2-40B4-BE49-F238E27FC236}">
                <a16:creationId xmlns:a16="http://schemas.microsoft.com/office/drawing/2014/main" id="{F3EDCD32-0C34-EB16-A1E6-C21FD5EC0CF5}"/>
              </a:ext>
            </a:extLst>
          </p:cNvPr>
          <p:cNvPicPr>
            <a:picLocks noChangeAspect="1"/>
          </p:cNvPicPr>
          <p:nvPr/>
        </p:nvPicPr>
        <p:blipFill>
          <a:blip r:embed="rId3"/>
          <a:srcRect l="3268" t="9091" r="32088"/>
          <a:stretch>
            <a:fillRect/>
          </a:stretch>
        </p:blipFill>
        <p:spPr>
          <a:xfrm>
            <a:off x="3522469" y="9"/>
            <a:ext cx="8669536" cy="6857990"/>
          </a:xfrm>
          <a:prstGeom prst="rect">
            <a:avLst/>
          </a:prstGeom>
          <a:noFill/>
          <a:ln cap="flat">
            <a:noFill/>
          </a:ln>
        </p:spPr>
      </p:pic>
      <p:sp>
        <p:nvSpPr>
          <p:cNvPr id="4" name="Rectangle 13">
            <a:extLst>
              <a:ext uri="{FF2B5EF4-FFF2-40B4-BE49-F238E27FC236}">
                <a16:creationId xmlns:a16="http://schemas.microsoft.com/office/drawing/2014/main" id="{584BE079-8781-5758-51A0-2E1811AE02D0}"/>
              </a:ext>
            </a:extLst>
          </p:cNvPr>
          <p:cNvSpPr>
            <a:spLocks noMove="1" noResize="1"/>
          </p:cNvSpPr>
          <p:nvPr/>
        </p:nvSpPr>
        <p:spPr>
          <a:xfrm>
            <a:off x="0" y="0"/>
            <a:ext cx="9756602" cy="6858000"/>
          </a:xfrm>
          <a:prstGeom prst="rect">
            <a:avLst/>
          </a:prstGeom>
          <a:gradFill>
            <a:gsLst>
              <a:gs pos="0">
                <a:srgbClr val="000000">
                  <a:alpha val="0"/>
                </a:srgbClr>
              </a:gs>
              <a:gs pos="100000">
                <a:srgbClr val="000000">
                  <a:alpha val="38000"/>
                </a:srgbClr>
              </a:gs>
            </a:gsLst>
            <a:lin ang="10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13C200A8-42B5-C268-39F8-2481DB53C989}"/>
              </a:ext>
            </a:extLst>
          </p:cNvPr>
          <p:cNvSpPr txBox="1">
            <a:spLocks noGrp="1"/>
          </p:cNvSpPr>
          <p:nvPr>
            <p:ph type="title"/>
          </p:nvPr>
        </p:nvSpPr>
        <p:spPr>
          <a:xfrm>
            <a:off x="371090" y="1161288"/>
            <a:ext cx="3438144" cy="1124712"/>
          </a:xfrm>
        </p:spPr>
        <p:txBody>
          <a:bodyPr anchor="b"/>
          <a:lstStyle/>
          <a:p>
            <a:pPr lvl="0"/>
            <a:r>
              <a:rPr lang="en-GB" sz="2800">
                <a:solidFill>
                  <a:srgbClr val="FFFFFF"/>
                </a:solidFill>
              </a:rPr>
              <a:t>Knowledge, skills and behaviours</a:t>
            </a:r>
          </a:p>
        </p:txBody>
      </p:sp>
      <p:sp>
        <p:nvSpPr>
          <p:cNvPr id="6" name="Rectangle 15">
            <a:extLst>
              <a:ext uri="{FF2B5EF4-FFF2-40B4-BE49-F238E27FC236}">
                <a16:creationId xmlns:a16="http://schemas.microsoft.com/office/drawing/2014/main" id="{2C862FAC-8560-EC59-4D25-2A35C16FDC3B}"/>
              </a:ext>
            </a:extLst>
          </p:cNvPr>
          <p:cNvSpPr>
            <a:spLocks noMove="1" noResize="1"/>
          </p:cNvSpPr>
          <p:nvPr/>
        </p:nvSpPr>
        <p:spPr>
          <a:xfrm rot="5400013">
            <a:off x="662555" y="605790"/>
            <a:ext cx="73152" cy="548640"/>
          </a:xfrm>
          <a:prstGeom prst="rect">
            <a:avLst/>
          </a:prstGeom>
          <a:solidFill>
            <a:srgbClr val="ED7D3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Rectangle 17">
            <a:extLst>
              <a:ext uri="{FF2B5EF4-FFF2-40B4-BE49-F238E27FC236}">
                <a16:creationId xmlns:a16="http://schemas.microsoft.com/office/drawing/2014/main" id="{8BEC1332-025C-DD2C-D181-3388488EEE95}"/>
              </a:ext>
            </a:extLst>
          </p:cNvPr>
          <p:cNvSpPr>
            <a:spLocks noMove="1" noResize="1"/>
          </p:cNvSpPr>
          <p:nvPr/>
        </p:nvSpPr>
        <p:spPr>
          <a:xfrm>
            <a:off x="428240" y="2443477"/>
            <a:ext cx="3300984" cy="18288"/>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Content Placeholder 8">
            <a:extLst>
              <a:ext uri="{FF2B5EF4-FFF2-40B4-BE49-F238E27FC236}">
                <a16:creationId xmlns:a16="http://schemas.microsoft.com/office/drawing/2014/main" id="{26441385-E54E-0135-8FFD-CA2EE300391A}"/>
              </a:ext>
            </a:extLst>
          </p:cNvPr>
          <p:cNvSpPr txBox="1">
            <a:spLocks noGrp="1"/>
          </p:cNvSpPr>
          <p:nvPr>
            <p:ph idx="1"/>
          </p:nvPr>
        </p:nvSpPr>
        <p:spPr>
          <a:xfrm>
            <a:off x="371090" y="2718053"/>
            <a:ext cx="3438902" cy="2490048"/>
          </a:xfrm>
        </p:spPr>
        <p:txBody>
          <a:bodyPr/>
          <a:lstStyle/>
          <a:p>
            <a:pPr marL="0" lvl="0" indent="0">
              <a:buNone/>
            </a:pPr>
            <a:endParaRPr lang="en-US" sz="1700" dirty="0">
              <a:solidFill>
                <a:srgbClr val="FFFFFF"/>
              </a:solidFill>
            </a:endParaRPr>
          </a:p>
          <a:p>
            <a:pPr lvl="0"/>
            <a:r>
              <a:rPr lang="en-US" sz="1700" dirty="0">
                <a:solidFill>
                  <a:srgbClr val="FFFFFF"/>
                </a:solidFill>
              </a:rPr>
              <a:t>Adaptability</a:t>
            </a:r>
          </a:p>
          <a:p>
            <a:pPr lvl="0"/>
            <a:r>
              <a:rPr lang="en-US" sz="1700" dirty="0">
                <a:solidFill>
                  <a:srgbClr val="FFFFFF"/>
                </a:solidFill>
              </a:rPr>
              <a:t>Human capital development skills </a:t>
            </a:r>
          </a:p>
          <a:p>
            <a:pPr lvl="0"/>
            <a:r>
              <a:rPr lang="en-US" sz="1700" dirty="0">
                <a:solidFill>
                  <a:srgbClr val="FFFFFF"/>
                </a:solidFill>
              </a:rPr>
              <a:t>Effective human resource management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6">
    <p:bg>
      <p:bgPr>
        <a:solidFill>
          <a:srgbClr val="000000"/>
        </a:solidFill>
        <a:effectLst/>
      </p:bgPr>
    </p:bg>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EACA7459-9F64-CA01-086F-8036872F601D}"/>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Content Placeholder 4" descr="A building with many signs on it&#10;&#10;Description automatically generated with low confidence">
            <a:extLst>
              <a:ext uri="{FF2B5EF4-FFF2-40B4-BE49-F238E27FC236}">
                <a16:creationId xmlns:a16="http://schemas.microsoft.com/office/drawing/2014/main" id="{FF09ADC7-E399-91B3-288D-DA1BC061F33D}"/>
              </a:ext>
            </a:extLst>
          </p:cNvPr>
          <p:cNvPicPr>
            <a:picLocks noChangeAspect="1"/>
          </p:cNvPicPr>
          <p:nvPr/>
        </p:nvPicPr>
        <p:blipFill>
          <a:blip r:embed="rId3"/>
          <a:srcRect l="3268" t="9091" r="32088"/>
          <a:stretch>
            <a:fillRect/>
          </a:stretch>
        </p:blipFill>
        <p:spPr>
          <a:xfrm>
            <a:off x="3522469" y="9"/>
            <a:ext cx="8669536" cy="6857990"/>
          </a:xfrm>
          <a:prstGeom prst="rect">
            <a:avLst/>
          </a:prstGeom>
          <a:noFill/>
          <a:ln cap="flat">
            <a:noFill/>
          </a:ln>
        </p:spPr>
      </p:pic>
      <p:sp>
        <p:nvSpPr>
          <p:cNvPr id="4" name="Rectangle 13">
            <a:extLst>
              <a:ext uri="{FF2B5EF4-FFF2-40B4-BE49-F238E27FC236}">
                <a16:creationId xmlns:a16="http://schemas.microsoft.com/office/drawing/2014/main" id="{F4B8BFCF-6D44-A2B5-EC00-BA7543C15C31}"/>
              </a:ext>
            </a:extLst>
          </p:cNvPr>
          <p:cNvSpPr>
            <a:spLocks noMove="1" noResize="1"/>
          </p:cNvSpPr>
          <p:nvPr/>
        </p:nvSpPr>
        <p:spPr>
          <a:xfrm>
            <a:off x="0" y="0"/>
            <a:ext cx="9756602" cy="6858000"/>
          </a:xfrm>
          <a:prstGeom prst="rect">
            <a:avLst/>
          </a:prstGeom>
          <a:gradFill>
            <a:gsLst>
              <a:gs pos="0">
                <a:srgbClr val="000000">
                  <a:alpha val="0"/>
                </a:srgbClr>
              </a:gs>
              <a:gs pos="100000">
                <a:srgbClr val="000000">
                  <a:alpha val="38000"/>
                </a:srgbClr>
              </a:gs>
            </a:gsLst>
            <a:lin ang="10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Calibri"/>
            </a:endParaRPr>
          </a:p>
        </p:txBody>
      </p:sp>
      <p:sp>
        <p:nvSpPr>
          <p:cNvPr id="5" name="Title 1">
            <a:extLst>
              <a:ext uri="{FF2B5EF4-FFF2-40B4-BE49-F238E27FC236}">
                <a16:creationId xmlns:a16="http://schemas.microsoft.com/office/drawing/2014/main" id="{5AC7E23B-C5BD-9949-7CB1-D47D19380D0A}"/>
              </a:ext>
            </a:extLst>
          </p:cNvPr>
          <p:cNvSpPr txBox="1">
            <a:spLocks noGrp="1"/>
          </p:cNvSpPr>
          <p:nvPr>
            <p:ph type="title"/>
          </p:nvPr>
        </p:nvSpPr>
        <p:spPr>
          <a:xfrm>
            <a:off x="371090" y="1161288"/>
            <a:ext cx="3438144" cy="1124712"/>
          </a:xfrm>
        </p:spPr>
        <p:txBody>
          <a:bodyPr anchor="b"/>
          <a:lstStyle/>
          <a:p>
            <a:pPr lvl="0"/>
            <a:r>
              <a:rPr lang="en-GB" sz="2800">
                <a:solidFill>
                  <a:srgbClr val="FFFFFF"/>
                </a:solidFill>
              </a:rPr>
              <a:t>Responscibilites </a:t>
            </a:r>
          </a:p>
        </p:txBody>
      </p:sp>
      <p:sp>
        <p:nvSpPr>
          <p:cNvPr id="6" name="Rectangle 15">
            <a:extLst>
              <a:ext uri="{FF2B5EF4-FFF2-40B4-BE49-F238E27FC236}">
                <a16:creationId xmlns:a16="http://schemas.microsoft.com/office/drawing/2014/main" id="{20067E28-51C2-527E-CE75-441F31F8802F}"/>
              </a:ext>
            </a:extLst>
          </p:cNvPr>
          <p:cNvSpPr>
            <a:spLocks noMove="1" noResize="1"/>
          </p:cNvSpPr>
          <p:nvPr/>
        </p:nvSpPr>
        <p:spPr>
          <a:xfrm rot="5400013">
            <a:off x="662555" y="605790"/>
            <a:ext cx="73152" cy="548640"/>
          </a:xfrm>
          <a:prstGeom prst="rect">
            <a:avLst/>
          </a:prstGeom>
          <a:solidFill>
            <a:srgbClr val="ED7D3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Rectangle 17">
            <a:extLst>
              <a:ext uri="{FF2B5EF4-FFF2-40B4-BE49-F238E27FC236}">
                <a16:creationId xmlns:a16="http://schemas.microsoft.com/office/drawing/2014/main" id="{7B349C1E-5415-9BE3-A88E-887506067257}"/>
              </a:ext>
            </a:extLst>
          </p:cNvPr>
          <p:cNvSpPr>
            <a:spLocks noMove="1" noResize="1"/>
          </p:cNvSpPr>
          <p:nvPr/>
        </p:nvSpPr>
        <p:spPr>
          <a:xfrm>
            <a:off x="428240" y="2443477"/>
            <a:ext cx="3300984" cy="18288"/>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Content Placeholder 8">
            <a:extLst>
              <a:ext uri="{FF2B5EF4-FFF2-40B4-BE49-F238E27FC236}">
                <a16:creationId xmlns:a16="http://schemas.microsoft.com/office/drawing/2014/main" id="{2F6338E9-D019-934E-DDC3-D006EDEBBDD1}"/>
              </a:ext>
            </a:extLst>
          </p:cNvPr>
          <p:cNvSpPr txBox="1">
            <a:spLocks noGrp="1"/>
          </p:cNvSpPr>
          <p:nvPr>
            <p:ph idx="1"/>
          </p:nvPr>
        </p:nvSpPr>
        <p:spPr>
          <a:xfrm>
            <a:off x="371090" y="2718053"/>
            <a:ext cx="3438902" cy="3207258"/>
          </a:xfrm>
        </p:spPr>
        <p:txBody>
          <a:bodyPr/>
          <a:lstStyle/>
          <a:p>
            <a:pPr lvl="0"/>
            <a:r>
              <a:rPr lang="en-US" sz="1700">
                <a:solidFill>
                  <a:srgbClr val="FFFFFF"/>
                </a:solidFill>
              </a:rPr>
              <a:t>Recruit candidate</a:t>
            </a:r>
          </a:p>
          <a:p>
            <a:pPr lvl="0"/>
            <a:r>
              <a:rPr lang="en-US" sz="1700">
                <a:solidFill>
                  <a:srgbClr val="FFFFFF"/>
                </a:solidFill>
              </a:rPr>
              <a:t>Hire the right employee</a:t>
            </a:r>
          </a:p>
          <a:p>
            <a:pPr lvl="0"/>
            <a:r>
              <a:rPr lang="en-US" sz="1700">
                <a:solidFill>
                  <a:srgbClr val="FFFFFF"/>
                </a:solidFill>
              </a:rPr>
              <a:t>Process payroll</a:t>
            </a:r>
          </a:p>
          <a:p>
            <a:pPr lvl="0"/>
            <a:r>
              <a:rPr lang="en-US" sz="1700">
                <a:solidFill>
                  <a:srgbClr val="FFFFFF"/>
                </a:solidFill>
              </a:rPr>
              <a:t>Conduct disciplinary action</a:t>
            </a:r>
          </a:p>
          <a:p>
            <a:pPr lvl="0"/>
            <a:r>
              <a:rPr lang="en-US" sz="1700">
                <a:solidFill>
                  <a:srgbClr val="FFFFFF"/>
                </a:solidFill>
              </a:rPr>
              <a:t>Update policies</a:t>
            </a:r>
          </a:p>
          <a:p>
            <a:pPr lvl="0"/>
            <a:r>
              <a:rPr lang="en-US" sz="1700">
                <a:solidFill>
                  <a:srgbClr val="FFFFFF"/>
                </a:solidFill>
              </a:rPr>
              <a:t>Maintain employee records </a:t>
            </a:r>
          </a:p>
          <a:p>
            <a:pPr lvl="0"/>
            <a:r>
              <a:rPr lang="en-US" sz="1700">
                <a:solidFill>
                  <a:srgbClr val="FFFFFF"/>
                </a:solidFill>
              </a:rPr>
              <a:t>Conduct benefit analysis</a:t>
            </a:r>
          </a:p>
          <a:p>
            <a:pPr lvl="0"/>
            <a:r>
              <a:rPr lang="en-US" sz="1700">
                <a:solidFill>
                  <a:srgbClr val="FFFFFF"/>
                </a:solidFill>
              </a:rPr>
              <a:t>Providing care growth</a:t>
            </a:r>
          </a:p>
          <a:p>
            <a:pPr lvl="0"/>
            <a:endParaRPr lang="en-US" sz="1700">
              <a:solidFill>
                <a:srgbClr val="FFFFFF"/>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7">
    <p:bg>
      <p:bgPr>
        <a:solidFill>
          <a:srgbClr val="000000"/>
        </a:solidFill>
        <a:effectLst/>
      </p:bgPr>
    </p:bg>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4DA9210C-3333-1E9A-BEC2-2702BD43131D}"/>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Content Placeholder 4" descr="A building with many signs on it&#10;&#10;Description automatically generated with low confidence">
            <a:extLst>
              <a:ext uri="{FF2B5EF4-FFF2-40B4-BE49-F238E27FC236}">
                <a16:creationId xmlns:a16="http://schemas.microsoft.com/office/drawing/2014/main" id="{D05091CD-DE3D-207B-B24F-3F60F8038A44}"/>
              </a:ext>
            </a:extLst>
          </p:cNvPr>
          <p:cNvPicPr>
            <a:picLocks noChangeAspect="1"/>
          </p:cNvPicPr>
          <p:nvPr/>
        </p:nvPicPr>
        <p:blipFill>
          <a:blip r:embed="rId2"/>
          <a:srcRect l="3268" t="9091" r="32088"/>
          <a:stretch>
            <a:fillRect/>
          </a:stretch>
        </p:blipFill>
        <p:spPr>
          <a:xfrm>
            <a:off x="3522469" y="9"/>
            <a:ext cx="8669536" cy="6857990"/>
          </a:xfrm>
          <a:prstGeom prst="rect">
            <a:avLst/>
          </a:prstGeom>
          <a:noFill/>
          <a:ln cap="flat">
            <a:noFill/>
          </a:ln>
        </p:spPr>
      </p:pic>
      <p:sp>
        <p:nvSpPr>
          <p:cNvPr id="4" name="Rectangle 13">
            <a:extLst>
              <a:ext uri="{FF2B5EF4-FFF2-40B4-BE49-F238E27FC236}">
                <a16:creationId xmlns:a16="http://schemas.microsoft.com/office/drawing/2014/main" id="{B0AED0C5-D9B8-56ED-DD52-90736891D650}"/>
              </a:ext>
            </a:extLst>
          </p:cNvPr>
          <p:cNvSpPr>
            <a:spLocks noMove="1" noResize="1"/>
          </p:cNvSpPr>
          <p:nvPr/>
        </p:nvSpPr>
        <p:spPr>
          <a:xfrm>
            <a:off x="0" y="0"/>
            <a:ext cx="9756602" cy="6858000"/>
          </a:xfrm>
          <a:prstGeom prst="rect">
            <a:avLst/>
          </a:prstGeom>
          <a:gradFill>
            <a:gsLst>
              <a:gs pos="0">
                <a:srgbClr val="000000">
                  <a:alpha val="0"/>
                </a:srgbClr>
              </a:gs>
              <a:gs pos="100000">
                <a:srgbClr val="000000">
                  <a:alpha val="38000"/>
                </a:srgbClr>
              </a:gs>
            </a:gsLst>
            <a:lin ang="10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0BD2D541-EF0E-B450-3270-937DBC5DEB96}"/>
              </a:ext>
            </a:extLst>
          </p:cNvPr>
          <p:cNvSpPr txBox="1">
            <a:spLocks noGrp="1"/>
          </p:cNvSpPr>
          <p:nvPr>
            <p:ph type="title"/>
          </p:nvPr>
        </p:nvSpPr>
        <p:spPr>
          <a:xfrm>
            <a:off x="371090" y="1161288"/>
            <a:ext cx="3438144" cy="1124712"/>
          </a:xfrm>
        </p:spPr>
        <p:txBody>
          <a:bodyPr anchor="b"/>
          <a:lstStyle/>
          <a:p>
            <a:pPr lvl="0"/>
            <a:r>
              <a:rPr lang="en-GB" sz="2800">
                <a:solidFill>
                  <a:srgbClr val="FFFFFF"/>
                </a:solidFill>
              </a:rPr>
              <a:t>Responsibilities</a:t>
            </a:r>
          </a:p>
        </p:txBody>
      </p:sp>
      <p:sp>
        <p:nvSpPr>
          <p:cNvPr id="6" name="Rectangle 15">
            <a:extLst>
              <a:ext uri="{FF2B5EF4-FFF2-40B4-BE49-F238E27FC236}">
                <a16:creationId xmlns:a16="http://schemas.microsoft.com/office/drawing/2014/main" id="{5B0F1944-B1B9-2865-A2D7-D80182E493BC}"/>
              </a:ext>
            </a:extLst>
          </p:cNvPr>
          <p:cNvSpPr>
            <a:spLocks noMove="1" noResize="1"/>
          </p:cNvSpPr>
          <p:nvPr/>
        </p:nvSpPr>
        <p:spPr>
          <a:xfrm rot="5400013">
            <a:off x="662555" y="605790"/>
            <a:ext cx="73152" cy="548640"/>
          </a:xfrm>
          <a:prstGeom prst="rect">
            <a:avLst/>
          </a:prstGeom>
          <a:solidFill>
            <a:srgbClr val="ED7D3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Rectangle 17">
            <a:extLst>
              <a:ext uri="{FF2B5EF4-FFF2-40B4-BE49-F238E27FC236}">
                <a16:creationId xmlns:a16="http://schemas.microsoft.com/office/drawing/2014/main" id="{D5A619BB-BC8C-D675-5D81-9EDAD61D64E7}"/>
              </a:ext>
            </a:extLst>
          </p:cNvPr>
          <p:cNvSpPr>
            <a:spLocks noMove="1" noResize="1"/>
          </p:cNvSpPr>
          <p:nvPr/>
        </p:nvSpPr>
        <p:spPr>
          <a:xfrm>
            <a:off x="428240" y="2443477"/>
            <a:ext cx="3300984" cy="18288"/>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Content Placeholder 8">
            <a:extLst>
              <a:ext uri="{FF2B5EF4-FFF2-40B4-BE49-F238E27FC236}">
                <a16:creationId xmlns:a16="http://schemas.microsoft.com/office/drawing/2014/main" id="{1A1F6BD3-166D-BB4A-D238-4EA6E3C0BAAB}"/>
              </a:ext>
            </a:extLst>
          </p:cNvPr>
          <p:cNvSpPr txBox="1">
            <a:spLocks noGrp="1"/>
          </p:cNvSpPr>
          <p:nvPr>
            <p:ph idx="1"/>
          </p:nvPr>
        </p:nvSpPr>
        <p:spPr>
          <a:xfrm>
            <a:off x="371090" y="2718053"/>
            <a:ext cx="3438902" cy="1678180"/>
          </a:xfrm>
        </p:spPr>
        <p:txBody>
          <a:bodyPr/>
          <a:lstStyle/>
          <a:p>
            <a:pPr lvl="0"/>
            <a:r>
              <a:rPr lang="en-US" sz="1700">
                <a:solidFill>
                  <a:srgbClr val="FFFFFF"/>
                </a:solidFill>
              </a:rPr>
              <a:t>Offering continuing education</a:t>
            </a:r>
          </a:p>
          <a:p>
            <a:pPr lvl="0"/>
            <a:r>
              <a:rPr lang="en-US" sz="1700">
                <a:solidFill>
                  <a:srgbClr val="FFFFFF"/>
                </a:solidFill>
              </a:rPr>
              <a:t>Training and supporting managers</a:t>
            </a:r>
          </a:p>
          <a:p>
            <a:pPr lvl="0"/>
            <a:r>
              <a:rPr lang="en-US" sz="1700">
                <a:solidFill>
                  <a:srgbClr val="FFFFFF"/>
                </a:solidFill>
              </a:rPr>
              <a:t>Supporting health and wellness</a:t>
            </a:r>
          </a:p>
          <a:p>
            <a:pPr lvl="0"/>
            <a:r>
              <a:rPr lang="en-US" sz="1700">
                <a:solidFill>
                  <a:srgbClr val="FFFFFF"/>
                </a:solidFill>
              </a:rPr>
              <a:t>Safe work environment</a:t>
            </a:r>
          </a:p>
          <a:p>
            <a:pPr marL="0" lvl="0" indent="0">
              <a:buNone/>
            </a:pPr>
            <a:endParaRPr lang="en-US" sz="1700">
              <a:solidFill>
                <a:srgbClr val="FFFFFF"/>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5">
    <p:bg>
      <p:bgPr>
        <a:solidFill>
          <a:srgbClr val="000000"/>
        </a:solidFill>
        <a:effectLst/>
      </p:bgPr>
    </p:bg>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84F49D01-DFA6-550C-7E3E-D14CAC2253CB}"/>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Content Placeholder 4" descr="A building with many signs on it&#10;&#10;Description automatically generated with low confidence">
            <a:extLst>
              <a:ext uri="{FF2B5EF4-FFF2-40B4-BE49-F238E27FC236}">
                <a16:creationId xmlns:a16="http://schemas.microsoft.com/office/drawing/2014/main" id="{335F6133-4AE6-190D-1E51-64FD3CF23AF6}"/>
              </a:ext>
            </a:extLst>
          </p:cNvPr>
          <p:cNvPicPr>
            <a:picLocks noChangeAspect="1"/>
          </p:cNvPicPr>
          <p:nvPr/>
        </p:nvPicPr>
        <p:blipFill>
          <a:blip r:embed="rId3"/>
          <a:srcRect l="3268" t="9091" r="32088"/>
          <a:stretch>
            <a:fillRect/>
          </a:stretch>
        </p:blipFill>
        <p:spPr>
          <a:xfrm>
            <a:off x="3522469" y="9"/>
            <a:ext cx="8669536" cy="6857990"/>
          </a:xfrm>
          <a:prstGeom prst="rect">
            <a:avLst/>
          </a:prstGeom>
          <a:noFill/>
          <a:ln cap="flat">
            <a:noFill/>
          </a:ln>
        </p:spPr>
      </p:pic>
      <p:sp>
        <p:nvSpPr>
          <p:cNvPr id="4" name="Rectangle 13">
            <a:extLst>
              <a:ext uri="{FF2B5EF4-FFF2-40B4-BE49-F238E27FC236}">
                <a16:creationId xmlns:a16="http://schemas.microsoft.com/office/drawing/2014/main" id="{9C770A65-5736-06ED-66D2-5DEEFA01DC2C}"/>
              </a:ext>
            </a:extLst>
          </p:cNvPr>
          <p:cNvSpPr>
            <a:spLocks noMove="1" noResize="1"/>
          </p:cNvSpPr>
          <p:nvPr/>
        </p:nvSpPr>
        <p:spPr>
          <a:xfrm>
            <a:off x="0" y="0"/>
            <a:ext cx="9756602" cy="6858000"/>
          </a:xfrm>
          <a:prstGeom prst="rect">
            <a:avLst/>
          </a:prstGeom>
          <a:gradFill>
            <a:gsLst>
              <a:gs pos="0">
                <a:srgbClr val="000000">
                  <a:alpha val="0"/>
                </a:srgbClr>
              </a:gs>
              <a:gs pos="100000">
                <a:srgbClr val="000000">
                  <a:alpha val="38000"/>
                </a:srgbClr>
              </a:gs>
            </a:gsLst>
            <a:lin ang="10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Calibri"/>
            </a:endParaRPr>
          </a:p>
        </p:txBody>
      </p:sp>
      <p:sp>
        <p:nvSpPr>
          <p:cNvPr id="5" name="Title 1">
            <a:extLst>
              <a:ext uri="{FF2B5EF4-FFF2-40B4-BE49-F238E27FC236}">
                <a16:creationId xmlns:a16="http://schemas.microsoft.com/office/drawing/2014/main" id="{AEB0172C-9A93-3CE5-71EA-774A98552634}"/>
              </a:ext>
            </a:extLst>
          </p:cNvPr>
          <p:cNvSpPr txBox="1">
            <a:spLocks noGrp="1"/>
          </p:cNvSpPr>
          <p:nvPr>
            <p:ph type="title"/>
          </p:nvPr>
        </p:nvSpPr>
        <p:spPr>
          <a:xfrm>
            <a:off x="371090" y="1161288"/>
            <a:ext cx="3438144" cy="1124712"/>
          </a:xfrm>
        </p:spPr>
        <p:txBody>
          <a:bodyPr anchor="b"/>
          <a:lstStyle/>
          <a:p>
            <a:pPr lvl="0"/>
            <a:r>
              <a:rPr lang="en-GB" sz="2800">
                <a:solidFill>
                  <a:srgbClr val="FFFFFF"/>
                </a:solidFill>
              </a:rPr>
              <a:t>Responsibilities</a:t>
            </a:r>
          </a:p>
        </p:txBody>
      </p:sp>
      <p:sp>
        <p:nvSpPr>
          <p:cNvPr id="6" name="Rectangle 15">
            <a:extLst>
              <a:ext uri="{FF2B5EF4-FFF2-40B4-BE49-F238E27FC236}">
                <a16:creationId xmlns:a16="http://schemas.microsoft.com/office/drawing/2014/main" id="{E7ED1ABA-02D5-5E36-6A1B-23F7BE06F731}"/>
              </a:ext>
            </a:extLst>
          </p:cNvPr>
          <p:cNvSpPr>
            <a:spLocks noMove="1" noResize="1"/>
          </p:cNvSpPr>
          <p:nvPr/>
        </p:nvSpPr>
        <p:spPr>
          <a:xfrm rot="5400013">
            <a:off x="662555" y="605790"/>
            <a:ext cx="73152" cy="548640"/>
          </a:xfrm>
          <a:prstGeom prst="rect">
            <a:avLst/>
          </a:prstGeom>
          <a:solidFill>
            <a:srgbClr val="ED7D3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Rectangle 17">
            <a:extLst>
              <a:ext uri="{FF2B5EF4-FFF2-40B4-BE49-F238E27FC236}">
                <a16:creationId xmlns:a16="http://schemas.microsoft.com/office/drawing/2014/main" id="{1FF586D2-FDE0-B9A3-0FA3-911E1EAFD44A}"/>
              </a:ext>
            </a:extLst>
          </p:cNvPr>
          <p:cNvSpPr>
            <a:spLocks noMove="1" noResize="1"/>
          </p:cNvSpPr>
          <p:nvPr/>
        </p:nvSpPr>
        <p:spPr>
          <a:xfrm>
            <a:off x="428240" y="2443477"/>
            <a:ext cx="3300984" cy="18288"/>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Content Placeholder 8">
            <a:extLst>
              <a:ext uri="{FF2B5EF4-FFF2-40B4-BE49-F238E27FC236}">
                <a16:creationId xmlns:a16="http://schemas.microsoft.com/office/drawing/2014/main" id="{E9237B2E-74D7-9317-FFFC-3B91C476E20F}"/>
              </a:ext>
            </a:extLst>
          </p:cNvPr>
          <p:cNvSpPr txBox="1">
            <a:spLocks noGrp="1"/>
          </p:cNvSpPr>
          <p:nvPr>
            <p:ph idx="1"/>
          </p:nvPr>
        </p:nvSpPr>
        <p:spPr>
          <a:xfrm>
            <a:off x="371090" y="2718053"/>
            <a:ext cx="3438902" cy="2439957"/>
          </a:xfrm>
        </p:spPr>
        <p:txBody>
          <a:bodyPr/>
          <a:lstStyle/>
          <a:p>
            <a:pPr marL="0" lvl="0" indent="0">
              <a:buNone/>
            </a:pPr>
            <a:endParaRPr lang="en-US" sz="1700" dirty="0">
              <a:solidFill>
                <a:srgbClr val="FFFFFF"/>
              </a:solidFill>
            </a:endParaRPr>
          </a:p>
          <a:p>
            <a:pPr lvl="0"/>
            <a:r>
              <a:rPr lang="en-US" sz="1700" dirty="0">
                <a:solidFill>
                  <a:srgbClr val="FFFFFF"/>
                </a:solidFill>
              </a:rPr>
              <a:t>Performance analysis</a:t>
            </a:r>
          </a:p>
          <a:p>
            <a:pPr lvl="0"/>
            <a:r>
              <a:rPr lang="en-US" sz="1700" dirty="0">
                <a:solidFill>
                  <a:srgbClr val="FFFFFF"/>
                </a:solidFill>
              </a:rPr>
              <a:t>Resolve conflicts</a:t>
            </a:r>
          </a:p>
          <a:p>
            <a:pPr lvl="0"/>
            <a:r>
              <a:rPr lang="en-US" sz="1700" dirty="0">
                <a:solidFill>
                  <a:srgbClr val="FFFFFF"/>
                </a:solidFill>
              </a:rPr>
              <a:t>Ensure health and safety of employees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8">
    <p:bg>
      <p:bgPr>
        <a:solidFill>
          <a:srgbClr val="FFFFFF"/>
        </a:solidFill>
        <a:effectLst/>
      </p:bgPr>
    </p:bg>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E12A3084-3568-4196-6935-2EAB23C32489}"/>
              </a:ext>
            </a:extLst>
          </p:cNvPr>
          <p:cNvSpPr>
            <a:spLocks noMove="1" noResize="1"/>
          </p:cNvSpPr>
          <p:nvPr/>
        </p:nvSpPr>
        <p:spPr>
          <a:xfrm>
            <a:off x="0" y="0"/>
            <a:ext cx="12191996" cy="6858000"/>
          </a:xfrm>
          <a:prstGeom prst="rect">
            <a:avLst/>
          </a:prstGeom>
          <a:solidFill>
            <a:srgbClr val="0D0D0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Content Placeholder 4" descr="A building with many signs on it&#10;&#10;Description automatically generated with low confidence">
            <a:extLst>
              <a:ext uri="{FF2B5EF4-FFF2-40B4-BE49-F238E27FC236}">
                <a16:creationId xmlns:a16="http://schemas.microsoft.com/office/drawing/2014/main" id="{90480C4B-44B2-878C-E68E-ED380866BC65}"/>
              </a:ext>
            </a:extLst>
          </p:cNvPr>
          <p:cNvPicPr>
            <a:picLocks noChangeAspect="1"/>
          </p:cNvPicPr>
          <p:nvPr/>
        </p:nvPicPr>
        <p:blipFill>
          <a:blip r:embed="rId2"/>
          <a:srcRect/>
          <a:stretch>
            <a:fillRect/>
          </a:stretch>
        </p:blipFill>
        <p:spPr>
          <a:xfrm>
            <a:off x="18" y="9"/>
            <a:ext cx="12191978" cy="6857990"/>
          </a:xfrm>
          <a:prstGeom prst="rect">
            <a:avLst/>
          </a:prstGeom>
          <a:noFill/>
          <a:ln cap="flat">
            <a:noFill/>
          </a:ln>
        </p:spPr>
      </p:pic>
      <p:sp>
        <p:nvSpPr>
          <p:cNvPr id="4" name="Rectangle 13">
            <a:extLst>
              <a:ext uri="{FF2B5EF4-FFF2-40B4-BE49-F238E27FC236}">
                <a16:creationId xmlns:a16="http://schemas.microsoft.com/office/drawing/2014/main" id="{B7C82CB9-BBB9-0E06-048D-1C86AD9E235F}"/>
              </a:ext>
            </a:extLst>
          </p:cNvPr>
          <p:cNvSpPr>
            <a:spLocks noMove="1" noResize="1"/>
          </p:cNvSpPr>
          <p:nvPr/>
        </p:nvSpPr>
        <p:spPr>
          <a:xfrm>
            <a:off x="0" y="0"/>
            <a:ext cx="12191996" cy="6858000"/>
          </a:xfrm>
          <a:prstGeom prst="rect">
            <a:avLst/>
          </a:prstGeom>
          <a:gradFill>
            <a:gsLst>
              <a:gs pos="0">
                <a:srgbClr val="0D0D0D"/>
              </a:gs>
              <a:gs pos="100000">
                <a:srgbClr val="0D0D0D">
                  <a:alpha val="0"/>
                </a:srgbClr>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Calibri"/>
            </a:endParaRPr>
          </a:p>
        </p:txBody>
      </p:sp>
      <p:sp>
        <p:nvSpPr>
          <p:cNvPr id="5" name="Title 1">
            <a:extLst>
              <a:ext uri="{FF2B5EF4-FFF2-40B4-BE49-F238E27FC236}">
                <a16:creationId xmlns:a16="http://schemas.microsoft.com/office/drawing/2014/main" id="{0E09847C-2D76-D9D8-31BB-09236E5AE1C2}"/>
              </a:ext>
            </a:extLst>
          </p:cNvPr>
          <p:cNvSpPr txBox="1">
            <a:spLocks noGrp="1"/>
          </p:cNvSpPr>
          <p:nvPr>
            <p:ph type="title"/>
          </p:nvPr>
        </p:nvSpPr>
        <p:spPr>
          <a:xfrm>
            <a:off x="1371600" y="1132731"/>
            <a:ext cx="4724403" cy="1466450"/>
          </a:xfrm>
        </p:spPr>
        <p:txBody>
          <a:bodyPr anchor="b"/>
          <a:lstStyle/>
          <a:p>
            <a:pPr lvl="0"/>
            <a:r>
              <a:rPr lang="en-GB">
                <a:solidFill>
                  <a:srgbClr val="FFFFFF"/>
                </a:solidFill>
              </a:rPr>
              <a:t>SWOT Analysis</a:t>
            </a:r>
          </a:p>
        </p:txBody>
      </p:sp>
      <p:graphicFrame>
        <p:nvGraphicFramePr>
          <p:cNvPr id="6" name="Table 14">
            <a:extLst>
              <a:ext uri="{FF2B5EF4-FFF2-40B4-BE49-F238E27FC236}">
                <a16:creationId xmlns:a16="http://schemas.microsoft.com/office/drawing/2014/main" id="{AACBC922-54F2-D947-22C5-9FE5B846E037}"/>
              </a:ext>
            </a:extLst>
          </p:cNvPr>
          <p:cNvGraphicFramePr>
            <a:graphicFrameLocks noGrp="1"/>
          </p:cNvGraphicFramePr>
          <p:nvPr>
            <p:ph idx="1"/>
          </p:nvPr>
        </p:nvGraphicFramePr>
        <p:xfrm>
          <a:off x="571673" y="3101004"/>
          <a:ext cx="6250544" cy="3169920"/>
        </p:xfrm>
        <a:graphic>
          <a:graphicData uri="http://schemas.openxmlformats.org/drawingml/2006/table">
            <a:tbl>
              <a:tblPr firstRow="1" bandRow="1">
                <a:effectLst/>
                <a:tableStyleId>{5C22544A-7EE6-4342-B048-85BDC9FD1C3A}</a:tableStyleId>
              </a:tblPr>
              <a:tblGrid>
                <a:gridCol w="3125272">
                  <a:extLst>
                    <a:ext uri="{9D8B030D-6E8A-4147-A177-3AD203B41FA5}">
                      <a16:colId xmlns:a16="http://schemas.microsoft.com/office/drawing/2014/main" val="2723495554"/>
                    </a:ext>
                  </a:extLst>
                </a:gridCol>
                <a:gridCol w="3125272">
                  <a:extLst>
                    <a:ext uri="{9D8B030D-6E8A-4147-A177-3AD203B41FA5}">
                      <a16:colId xmlns:a16="http://schemas.microsoft.com/office/drawing/2014/main" val="2914279066"/>
                    </a:ext>
                  </a:extLst>
                </a:gridCol>
              </a:tblGrid>
              <a:tr h="3136995">
                <a:tc>
                  <a:txBody>
                    <a:bodyPr/>
                    <a:lstStyle/>
                    <a:p>
                      <a:pPr lvl="0"/>
                      <a:r>
                        <a:rPr lang="en-GB" sz="2000"/>
                        <a:t>Strengths</a:t>
                      </a:r>
                      <a:endParaRPr lang="en-GB" sz="1800"/>
                    </a:p>
                    <a:p>
                      <a:pPr marL="342900" lvl="0" indent="-342900">
                        <a:buSzPct val="100000"/>
                        <a:buFont typeface="Arial" pitchFamily="34"/>
                        <a:buChar char="•"/>
                      </a:pPr>
                      <a:r>
                        <a:rPr lang="en-GB" sz="1800"/>
                        <a:t>Organizational skills</a:t>
                      </a:r>
                    </a:p>
                    <a:p>
                      <a:pPr marL="342900" lvl="0" indent="-342900">
                        <a:buSzPct val="100000"/>
                        <a:buFont typeface="Arial" pitchFamily="34"/>
                        <a:buChar char="•"/>
                      </a:pPr>
                      <a:r>
                        <a:rPr lang="en-GB" sz="1800"/>
                        <a:t>Patience</a:t>
                      </a:r>
                    </a:p>
                    <a:p>
                      <a:pPr marL="342900" lvl="0" indent="-342900">
                        <a:buSzPct val="100000"/>
                        <a:buFont typeface="Arial" pitchFamily="34"/>
                        <a:buChar char="•"/>
                      </a:pPr>
                      <a:r>
                        <a:rPr lang="en-GB" sz="1800"/>
                        <a:t>Written and verbal communication skills </a:t>
                      </a:r>
                    </a:p>
                    <a:p>
                      <a:pPr marL="342900" lvl="0" indent="-342900">
                        <a:buSzPct val="100000"/>
                        <a:buFont typeface="Arial" pitchFamily="34"/>
                        <a:buChar char="•"/>
                      </a:pPr>
                      <a:r>
                        <a:rPr lang="en-GB" sz="1800"/>
                        <a:t>Leadership</a:t>
                      </a:r>
                    </a:p>
                    <a:p>
                      <a:pPr marL="342900" lvl="0" indent="-342900">
                        <a:buSzPct val="100000"/>
                        <a:buFont typeface="Arial" pitchFamily="34"/>
                        <a:buChar char="•"/>
                      </a:pPr>
                      <a:r>
                        <a:rPr lang="en-GB" sz="1800"/>
                        <a:t>Goal setting</a:t>
                      </a:r>
                    </a:p>
                    <a:p>
                      <a:pPr marL="342900" lvl="0" indent="-342900">
                        <a:buSzPct val="100000"/>
                        <a:buFont typeface="Arial" pitchFamily="34"/>
                        <a:buChar char="•"/>
                      </a:pPr>
                      <a:r>
                        <a:rPr lang="en-GB" sz="1800"/>
                        <a:t>Problem solving, complaints/dispute</a:t>
                      </a:r>
                    </a:p>
                    <a:p>
                      <a:pPr marL="342900" lvl="0" indent="-342900">
                        <a:buSzPct val="100000"/>
                        <a:buFont typeface="Arial" pitchFamily="34"/>
                        <a:buChar char="•"/>
                      </a:pPr>
                      <a:r>
                        <a:rPr lang="en-GB" sz="1800"/>
                        <a:t>Social responsibility </a:t>
                      </a:r>
                    </a:p>
                    <a:p>
                      <a:pPr marL="342900" lvl="0" indent="-342900">
                        <a:buSzPct val="100000"/>
                        <a:buFont typeface="Arial" pitchFamily="34"/>
                        <a:buChar char="•"/>
                      </a:pPr>
                      <a:endParaRPr lang="en-GB" sz="2000"/>
                    </a:p>
                  </a:txBody>
                  <a:tcPr/>
                </a:tc>
                <a:tc>
                  <a:txBody>
                    <a:bodyPr/>
                    <a:lstStyle/>
                    <a:p>
                      <a:pPr lvl="0"/>
                      <a:r>
                        <a:rPr lang="en-GB"/>
                        <a:t>Weaknesses</a:t>
                      </a:r>
                    </a:p>
                    <a:p>
                      <a:pPr marL="285750" lvl="0" indent="-285750">
                        <a:buSzPct val="100000"/>
                        <a:buFont typeface="Arial" pitchFamily="34"/>
                        <a:buChar char="•"/>
                      </a:pPr>
                      <a:r>
                        <a:rPr lang="en-GB"/>
                        <a:t>Hard to focus </a:t>
                      </a:r>
                    </a:p>
                    <a:p>
                      <a:pPr marL="285750" lvl="0" indent="-285750">
                        <a:buSzPct val="100000"/>
                        <a:buFont typeface="Arial" pitchFamily="34"/>
                        <a:buChar char="•"/>
                      </a:pPr>
                      <a:r>
                        <a:rPr lang="en-GB"/>
                        <a:t>High existing workload</a:t>
                      </a:r>
                    </a:p>
                    <a:p>
                      <a:pPr marL="285750" lvl="0" indent="-285750">
                        <a:buSzPct val="100000"/>
                        <a:buFont typeface="Arial" pitchFamily="34"/>
                        <a:buChar char="•"/>
                      </a:pPr>
                      <a:r>
                        <a:rPr lang="en-GB"/>
                        <a:t>Lake of expertise in some areas</a:t>
                      </a:r>
                    </a:p>
                  </a:txBody>
                  <a:tcPr/>
                </a:tc>
                <a:extLst>
                  <a:ext uri="{0D108BD9-81ED-4DB2-BD59-A6C34878D82A}">
                    <a16:rowId xmlns:a16="http://schemas.microsoft.com/office/drawing/2014/main" val="1645237375"/>
                  </a:ext>
                </a:extLst>
              </a:tr>
            </a:tbl>
          </a:graphicData>
        </a:graphic>
      </p:graphicFrame>
      <p:sp>
        <p:nvSpPr>
          <p:cNvPr id="7" name="Rectangle 15">
            <a:extLst>
              <a:ext uri="{FF2B5EF4-FFF2-40B4-BE49-F238E27FC236}">
                <a16:creationId xmlns:a16="http://schemas.microsoft.com/office/drawing/2014/main" id="{070A3359-EBA2-4942-F799-4A25DD60FB64}"/>
              </a:ext>
            </a:extLst>
          </p:cNvPr>
          <p:cNvSpPr>
            <a:spLocks noMove="1" noResize="1"/>
          </p:cNvSpPr>
          <p:nvPr/>
        </p:nvSpPr>
        <p:spPr>
          <a:xfrm>
            <a:off x="126205" y="115196"/>
            <a:ext cx="11939585" cy="6627616"/>
          </a:xfrm>
          <a:prstGeom prst="rect">
            <a:avLst/>
          </a:prstGeom>
          <a:noFill/>
          <a:ln w="12701" cap="flat">
            <a:solidFill>
              <a:srgbClr val="ED7D3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9">
    <p:bg>
      <p:bgPr>
        <a:solidFill>
          <a:srgbClr val="000000"/>
        </a:solidFill>
        <a:effectLst/>
      </p:bgPr>
    </p:bg>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9B241A9B-886A-C356-9D8F-65D8A924A1A7}"/>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Content Placeholder 4" descr="A building with many signs on it&#10;&#10;Description automatically generated with low confidence">
            <a:extLst>
              <a:ext uri="{FF2B5EF4-FFF2-40B4-BE49-F238E27FC236}">
                <a16:creationId xmlns:a16="http://schemas.microsoft.com/office/drawing/2014/main" id="{B572F8EE-0A3C-DF4C-9D5E-8BB2AF68955D}"/>
              </a:ext>
            </a:extLst>
          </p:cNvPr>
          <p:cNvPicPr>
            <a:picLocks noChangeAspect="1"/>
          </p:cNvPicPr>
          <p:nvPr/>
        </p:nvPicPr>
        <p:blipFill>
          <a:blip r:embed="rId2">
            <a:alphaModFix amt="35000"/>
          </a:blip>
          <a:srcRect/>
          <a:stretch>
            <a:fillRect/>
          </a:stretch>
        </p:blipFill>
        <p:spPr>
          <a:xfrm>
            <a:off x="18" y="9"/>
            <a:ext cx="12191978" cy="6857990"/>
          </a:xfrm>
          <a:prstGeom prst="rect">
            <a:avLst/>
          </a:prstGeom>
          <a:noFill/>
          <a:ln cap="flat">
            <a:noFill/>
          </a:ln>
        </p:spPr>
      </p:pic>
      <p:sp>
        <p:nvSpPr>
          <p:cNvPr id="4" name="Title 1">
            <a:extLst>
              <a:ext uri="{FF2B5EF4-FFF2-40B4-BE49-F238E27FC236}">
                <a16:creationId xmlns:a16="http://schemas.microsoft.com/office/drawing/2014/main" id="{95916D74-E259-C26A-8151-A058B13147E6}"/>
              </a:ext>
            </a:extLst>
          </p:cNvPr>
          <p:cNvSpPr txBox="1">
            <a:spLocks noGrp="1"/>
          </p:cNvSpPr>
          <p:nvPr>
            <p:ph type="title"/>
          </p:nvPr>
        </p:nvSpPr>
        <p:spPr>
          <a:xfrm>
            <a:off x="186190" y="2185973"/>
            <a:ext cx="10515600" cy="1325559"/>
          </a:xfrm>
        </p:spPr>
        <p:txBody>
          <a:bodyPr/>
          <a:lstStyle/>
          <a:p>
            <a:pPr lvl="0"/>
            <a:r>
              <a:rPr lang="en-GB">
                <a:solidFill>
                  <a:srgbClr val="FFFFFF"/>
                </a:solidFill>
              </a:rPr>
              <a:t>SWOT Analysis</a:t>
            </a:r>
          </a:p>
        </p:txBody>
      </p:sp>
      <p:graphicFrame>
        <p:nvGraphicFramePr>
          <p:cNvPr id="5" name="Table 9">
            <a:extLst>
              <a:ext uri="{FF2B5EF4-FFF2-40B4-BE49-F238E27FC236}">
                <a16:creationId xmlns:a16="http://schemas.microsoft.com/office/drawing/2014/main" id="{F8A2F26C-6D05-3E4D-5F69-39449C41996C}"/>
              </a:ext>
            </a:extLst>
          </p:cNvPr>
          <p:cNvGraphicFramePr>
            <a:graphicFrameLocks noGrp="1"/>
          </p:cNvGraphicFramePr>
          <p:nvPr>
            <p:ph idx="1"/>
          </p:nvPr>
        </p:nvGraphicFramePr>
        <p:xfrm>
          <a:off x="186190" y="3932550"/>
          <a:ext cx="5650058" cy="2237491"/>
        </p:xfrm>
        <a:graphic>
          <a:graphicData uri="http://schemas.openxmlformats.org/drawingml/2006/table">
            <a:tbl>
              <a:tblPr firstRow="1" bandRow="1">
                <a:effectLst/>
                <a:tableStyleId>{5C22544A-7EE6-4342-B048-85BDC9FD1C3A}</a:tableStyleId>
              </a:tblPr>
              <a:tblGrid>
                <a:gridCol w="2825029">
                  <a:extLst>
                    <a:ext uri="{9D8B030D-6E8A-4147-A177-3AD203B41FA5}">
                      <a16:colId xmlns:a16="http://schemas.microsoft.com/office/drawing/2014/main" val="1159074600"/>
                    </a:ext>
                  </a:extLst>
                </a:gridCol>
                <a:gridCol w="2825029">
                  <a:extLst>
                    <a:ext uri="{9D8B030D-6E8A-4147-A177-3AD203B41FA5}">
                      <a16:colId xmlns:a16="http://schemas.microsoft.com/office/drawing/2014/main" val="182591331"/>
                    </a:ext>
                  </a:extLst>
                </a:gridCol>
              </a:tblGrid>
              <a:tr h="2237491">
                <a:tc>
                  <a:txBody>
                    <a:bodyPr/>
                    <a:lstStyle/>
                    <a:p>
                      <a:pPr marL="0" lvl="0" indent="0">
                        <a:buNone/>
                      </a:pPr>
                      <a:r>
                        <a:rPr lang="en-GB" sz="2000"/>
                        <a:t>Threats</a:t>
                      </a:r>
                    </a:p>
                    <a:p>
                      <a:pPr marL="342900" lvl="0" indent="-342900">
                        <a:buSzPct val="100000"/>
                        <a:buFont typeface="Arial" pitchFamily="34"/>
                        <a:buChar char="•"/>
                      </a:pPr>
                      <a:r>
                        <a:rPr lang="en-GB" sz="2000"/>
                        <a:t>Managing multi tasks</a:t>
                      </a:r>
                    </a:p>
                    <a:p>
                      <a:pPr marL="342900" lvl="0" indent="-342900">
                        <a:buSzPct val="100000"/>
                        <a:buFont typeface="Arial" pitchFamily="34"/>
                        <a:buChar char="•"/>
                      </a:pPr>
                      <a:r>
                        <a:rPr lang="en-GB" sz="2000"/>
                        <a:t>Increasingly Stricker employment laws</a:t>
                      </a:r>
                    </a:p>
                    <a:p>
                      <a:pPr marL="342900" lvl="0" indent="-342900">
                        <a:buSzPct val="100000"/>
                        <a:buFont typeface="Arial" pitchFamily="34"/>
                        <a:buChar char="•"/>
                      </a:pPr>
                      <a:r>
                        <a:rPr lang="en-GB" sz="2000"/>
                        <a:t>Keep updating in use of technology</a:t>
                      </a:r>
                    </a:p>
                    <a:p>
                      <a:pPr marL="342900" lvl="0" indent="-342900">
                        <a:buSzPct val="100000"/>
                        <a:buFont typeface="Arial" pitchFamily="34"/>
                        <a:buChar char="•"/>
                      </a:pPr>
                      <a:endParaRPr lang="en-GB" sz="2000"/>
                    </a:p>
                  </a:txBody>
                  <a:tcPr/>
                </a:tc>
                <a:tc>
                  <a:txBody>
                    <a:bodyPr/>
                    <a:lstStyle/>
                    <a:p>
                      <a:pPr lvl="0"/>
                      <a:r>
                        <a:rPr lang="en-GB"/>
                        <a:t>Opportunities</a:t>
                      </a:r>
                    </a:p>
                    <a:p>
                      <a:pPr marL="285750" lvl="0" indent="-285750">
                        <a:buSzPct val="100000"/>
                        <a:buFont typeface="Arial" pitchFamily="34"/>
                        <a:buChar char="•"/>
                      </a:pPr>
                      <a:r>
                        <a:rPr lang="en-GB"/>
                        <a:t>Working in lager team</a:t>
                      </a:r>
                    </a:p>
                    <a:p>
                      <a:pPr marL="285750" lvl="0" indent="-285750">
                        <a:buSzPct val="100000"/>
                        <a:buFont typeface="Arial" pitchFamily="34"/>
                        <a:buChar char="•"/>
                      </a:pPr>
                      <a:r>
                        <a:rPr lang="en-GB"/>
                        <a:t>Update and modify job description </a:t>
                      </a:r>
                    </a:p>
                    <a:p>
                      <a:pPr marL="285750" lvl="0" indent="-285750">
                        <a:buSzPct val="100000"/>
                        <a:buFont typeface="Arial" pitchFamily="34"/>
                        <a:buChar char="•"/>
                      </a:pPr>
                      <a:r>
                        <a:rPr lang="en-GB"/>
                        <a:t>Engaging department interaction</a:t>
                      </a:r>
                    </a:p>
                  </a:txBody>
                  <a:tcPr/>
                </a:tc>
                <a:extLst>
                  <a:ext uri="{0D108BD9-81ED-4DB2-BD59-A6C34878D82A}">
                    <a16:rowId xmlns:a16="http://schemas.microsoft.com/office/drawing/2014/main" val="1408216690"/>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0">
    <p:bg>
      <p:bgPr>
        <a:solidFill>
          <a:srgbClr val="000000"/>
        </a:solidFill>
        <a:effectLst/>
      </p:bgPr>
    </p:bg>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6EF60E5F-0CBB-641E-9F2E-9D117DA95270}"/>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Content Placeholder 4" descr="A building with many signs on it">
            <a:extLst>
              <a:ext uri="{FF2B5EF4-FFF2-40B4-BE49-F238E27FC236}">
                <a16:creationId xmlns:a16="http://schemas.microsoft.com/office/drawing/2014/main" id="{4DA36865-7568-32C9-E0EA-DA06A889C10C}"/>
              </a:ext>
            </a:extLst>
          </p:cNvPr>
          <p:cNvPicPr>
            <a:picLocks noChangeAspect="1"/>
          </p:cNvPicPr>
          <p:nvPr/>
        </p:nvPicPr>
        <p:blipFill>
          <a:blip r:embed="rId2">
            <a:alphaModFix amt="35000"/>
          </a:blip>
          <a:srcRect/>
          <a:stretch>
            <a:fillRect/>
          </a:stretch>
        </p:blipFill>
        <p:spPr>
          <a:xfrm>
            <a:off x="18" y="9"/>
            <a:ext cx="12191978" cy="6857990"/>
          </a:xfrm>
          <a:prstGeom prst="rect">
            <a:avLst/>
          </a:prstGeom>
          <a:noFill/>
          <a:ln cap="flat">
            <a:noFill/>
          </a:ln>
        </p:spPr>
      </p:pic>
      <p:sp>
        <p:nvSpPr>
          <p:cNvPr id="4" name="Title 1">
            <a:extLst>
              <a:ext uri="{FF2B5EF4-FFF2-40B4-BE49-F238E27FC236}">
                <a16:creationId xmlns:a16="http://schemas.microsoft.com/office/drawing/2014/main" id="{FF55C825-388E-B22B-DBAD-244E57792173}"/>
              </a:ext>
            </a:extLst>
          </p:cNvPr>
          <p:cNvSpPr txBox="1">
            <a:spLocks noGrp="1"/>
          </p:cNvSpPr>
          <p:nvPr>
            <p:ph type="title"/>
          </p:nvPr>
        </p:nvSpPr>
        <p:spPr>
          <a:xfrm>
            <a:off x="838203" y="365129"/>
            <a:ext cx="10515600" cy="1325559"/>
          </a:xfrm>
        </p:spPr>
        <p:txBody>
          <a:bodyPr/>
          <a:lstStyle/>
          <a:p>
            <a:pPr lvl="0"/>
            <a:r>
              <a:rPr lang="en-GB">
                <a:solidFill>
                  <a:srgbClr val="FFFFFF"/>
                </a:solidFill>
              </a:rPr>
              <a:t>Benefits of training and development</a:t>
            </a:r>
          </a:p>
        </p:txBody>
      </p:sp>
      <p:sp>
        <p:nvSpPr>
          <p:cNvPr id="5" name="Content Placeholder 8">
            <a:extLst>
              <a:ext uri="{FF2B5EF4-FFF2-40B4-BE49-F238E27FC236}">
                <a16:creationId xmlns:a16="http://schemas.microsoft.com/office/drawing/2014/main" id="{C5E14BFC-D498-0BDD-3EF6-77C4117DC5D3}"/>
              </a:ext>
            </a:extLst>
          </p:cNvPr>
          <p:cNvSpPr txBox="1">
            <a:spLocks noGrp="1"/>
          </p:cNvSpPr>
          <p:nvPr>
            <p:ph idx="1"/>
          </p:nvPr>
        </p:nvSpPr>
        <p:spPr>
          <a:xfrm>
            <a:off x="838203" y="1825627"/>
            <a:ext cx="10515600" cy="4351336"/>
          </a:xfrm>
        </p:spPr>
        <p:txBody>
          <a:bodyPr/>
          <a:lstStyle/>
          <a:p>
            <a:pPr lvl="0"/>
            <a:r>
              <a:rPr lang="en-US">
                <a:solidFill>
                  <a:srgbClr val="FFFFFF"/>
                </a:solidFill>
              </a:rPr>
              <a:t>Incressed employees engagement</a:t>
            </a:r>
          </a:p>
          <a:p>
            <a:pPr lvl="0"/>
            <a:r>
              <a:rPr lang="en-US">
                <a:solidFill>
                  <a:srgbClr val="FFFFFF"/>
                </a:solidFill>
              </a:rPr>
              <a:t>Morre productivity</a:t>
            </a:r>
          </a:p>
          <a:p>
            <a:pPr lvl="0"/>
            <a:r>
              <a:rPr lang="en-US">
                <a:solidFill>
                  <a:srgbClr val="FFFFFF"/>
                </a:solidFill>
              </a:rPr>
              <a:t>Job satisfaction</a:t>
            </a:r>
          </a:p>
          <a:p>
            <a:pPr lvl="0"/>
            <a:r>
              <a:rPr lang="en-US">
                <a:solidFill>
                  <a:srgbClr val="FFFFFF"/>
                </a:solidFill>
              </a:rPr>
              <a:t>Career development</a:t>
            </a:r>
          </a:p>
          <a:p>
            <a:pPr lvl="0"/>
            <a:r>
              <a:rPr lang="en-US">
                <a:solidFill>
                  <a:srgbClr val="FFFFFF"/>
                </a:solidFill>
              </a:rPr>
              <a:t>Higher confidence</a:t>
            </a:r>
          </a:p>
          <a:p>
            <a:pPr lvl="0"/>
            <a:r>
              <a:rPr lang="en-US">
                <a:solidFill>
                  <a:srgbClr val="FFFFFF"/>
                </a:solidFill>
              </a:rPr>
              <a:t>Improved work environment</a:t>
            </a:r>
          </a:p>
          <a:p>
            <a:pPr lvl="0"/>
            <a:r>
              <a:rPr lang="en-US">
                <a:solidFill>
                  <a:srgbClr val="FFFFFF"/>
                </a:solidFill>
              </a:rPr>
              <a:t>Increased efficiency </a:t>
            </a:r>
          </a:p>
          <a:p>
            <a:pPr lvl="0"/>
            <a:r>
              <a:rPr lang="en-US">
                <a:solidFill>
                  <a:srgbClr val="FFFFFF"/>
                </a:solidFill>
              </a:rPr>
              <a:t>Better ability to new methods and technology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1">
    <p:bg>
      <p:bgPr>
        <a:solidFill>
          <a:srgbClr val="000000"/>
        </a:solidFill>
        <a:effectLst/>
      </p:bgPr>
    </p:bg>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8B2FF839-FAC1-D346-8018-759AEBBB1D46}"/>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Content Placeholder 4" descr="A building with many signs on it">
            <a:extLst>
              <a:ext uri="{FF2B5EF4-FFF2-40B4-BE49-F238E27FC236}">
                <a16:creationId xmlns:a16="http://schemas.microsoft.com/office/drawing/2014/main" id="{30D02539-F07E-0E1D-0F6F-59DE6162CFA7}"/>
              </a:ext>
            </a:extLst>
          </p:cNvPr>
          <p:cNvPicPr>
            <a:picLocks noChangeAspect="1"/>
          </p:cNvPicPr>
          <p:nvPr/>
        </p:nvPicPr>
        <p:blipFill>
          <a:blip r:embed="rId2">
            <a:alphaModFix amt="35000"/>
          </a:blip>
          <a:srcRect/>
          <a:stretch>
            <a:fillRect/>
          </a:stretch>
        </p:blipFill>
        <p:spPr>
          <a:xfrm>
            <a:off x="18" y="9"/>
            <a:ext cx="12191978" cy="6857990"/>
          </a:xfrm>
          <a:prstGeom prst="rect">
            <a:avLst/>
          </a:prstGeom>
          <a:noFill/>
          <a:ln cap="flat">
            <a:noFill/>
          </a:ln>
        </p:spPr>
      </p:pic>
      <p:sp>
        <p:nvSpPr>
          <p:cNvPr id="4" name="Title 1">
            <a:extLst>
              <a:ext uri="{FF2B5EF4-FFF2-40B4-BE49-F238E27FC236}">
                <a16:creationId xmlns:a16="http://schemas.microsoft.com/office/drawing/2014/main" id="{63DED211-69CA-93DD-5C44-C234C2F78801}"/>
              </a:ext>
            </a:extLst>
          </p:cNvPr>
          <p:cNvSpPr txBox="1">
            <a:spLocks noGrp="1"/>
          </p:cNvSpPr>
          <p:nvPr>
            <p:ph type="title"/>
          </p:nvPr>
        </p:nvSpPr>
        <p:spPr>
          <a:xfrm>
            <a:off x="838203" y="365129"/>
            <a:ext cx="10515600" cy="1325559"/>
          </a:xfrm>
        </p:spPr>
        <p:txBody>
          <a:bodyPr/>
          <a:lstStyle/>
          <a:p>
            <a:pPr lvl="0"/>
            <a:r>
              <a:rPr lang="en-GB">
                <a:solidFill>
                  <a:srgbClr val="FFFFFF"/>
                </a:solidFill>
              </a:rPr>
              <a:t>Conclusion </a:t>
            </a:r>
          </a:p>
        </p:txBody>
      </p:sp>
      <p:sp>
        <p:nvSpPr>
          <p:cNvPr id="5" name="Content Placeholder 8">
            <a:extLst>
              <a:ext uri="{FF2B5EF4-FFF2-40B4-BE49-F238E27FC236}">
                <a16:creationId xmlns:a16="http://schemas.microsoft.com/office/drawing/2014/main" id="{5181F003-030D-FA42-E86F-BA07E41AD48F}"/>
              </a:ext>
            </a:extLst>
          </p:cNvPr>
          <p:cNvSpPr txBox="1">
            <a:spLocks noGrp="1"/>
          </p:cNvSpPr>
          <p:nvPr>
            <p:ph idx="1"/>
          </p:nvPr>
        </p:nvSpPr>
        <p:spPr>
          <a:xfrm>
            <a:off x="770473" y="2773896"/>
            <a:ext cx="10515600" cy="4351336"/>
          </a:xfrm>
        </p:spPr>
        <p:txBody>
          <a:bodyPr/>
          <a:lstStyle/>
          <a:p>
            <a:pPr marL="0" lvl="0" indent="0">
              <a:buNone/>
            </a:pPr>
            <a:endParaRPr lang="en-US">
              <a:solidFill>
                <a:srgbClr val="FFFFFF"/>
              </a:solidFill>
            </a:endParaRPr>
          </a:p>
          <a:p>
            <a:pPr lvl="0"/>
            <a:r>
              <a:rPr lang="en-US">
                <a:solidFill>
                  <a:srgbClr val="FFFFFF"/>
                </a:solidFill>
              </a:rPr>
              <a:t>Offering chances for employees to improve their skills and gain useful knowledge, demonstrating the value and admiration that the organization has for their staff.</a:t>
            </a:r>
          </a:p>
          <a:p>
            <a:pPr marL="0" lvl="0" indent="0">
              <a:buNone/>
            </a:pPr>
            <a:endParaRPr lang="en-US">
              <a:solidFill>
                <a:srgbClr val="FFFFFF"/>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2">
    <p:bg>
      <p:bgPr>
        <a:solidFill>
          <a:srgbClr val="000000"/>
        </a:solidFill>
        <a:effectLst/>
      </p:bgPr>
    </p:bg>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6A0604AB-4324-CA2F-B63D-A2D0D4B097D3}"/>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Content Placeholder 4" descr="A building with many signs on it">
            <a:extLst>
              <a:ext uri="{FF2B5EF4-FFF2-40B4-BE49-F238E27FC236}">
                <a16:creationId xmlns:a16="http://schemas.microsoft.com/office/drawing/2014/main" id="{3FE72D74-CA2A-564C-FFD0-A9C88C050FF4}"/>
              </a:ext>
            </a:extLst>
          </p:cNvPr>
          <p:cNvPicPr>
            <a:picLocks noChangeAspect="1"/>
          </p:cNvPicPr>
          <p:nvPr/>
        </p:nvPicPr>
        <p:blipFill>
          <a:blip r:embed="rId2">
            <a:alphaModFix amt="35000"/>
          </a:blip>
          <a:srcRect/>
          <a:stretch>
            <a:fillRect/>
          </a:stretch>
        </p:blipFill>
        <p:spPr>
          <a:xfrm>
            <a:off x="18" y="9"/>
            <a:ext cx="12191978" cy="6857990"/>
          </a:xfrm>
          <a:prstGeom prst="rect">
            <a:avLst/>
          </a:prstGeom>
          <a:noFill/>
          <a:ln cap="flat">
            <a:noFill/>
          </a:ln>
        </p:spPr>
      </p:pic>
      <p:sp>
        <p:nvSpPr>
          <p:cNvPr id="4" name="Title 1">
            <a:extLst>
              <a:ext uri="{FF2B5EF4-FFF2-40B4-BE49-F238E27FC236}">
                <a16:creationId xmlns:a16="http://schemas.microsoft.com/office/drawing/2014/main" id="{E1B8DE24-D8BF-FA88-4F04-F5A12034D7F7}"/>
              </a:ext>
            </a:extLst>
          </p:cNvPr>
          <p:cNvSpPr txBox="1">
            <a:spLocks noGrp="1"/>
          </p:cNvSpPr>
          <p:nvPr>
            <p:ph type="title"/>
          </p:nvPr>
        </p:nvSpPr>
        <p:spPr>
          <a:xfrm>
            <a:off x="838203" y="365129"/>
            <a:ext cx="10515600" cy="1325559"/>
          </a:xfrm>
        </p:spPr>
        <p:txBody>
          <a:bodyPr/>
          <a:lstStyle/>
          <a:p>
            <a:pPr lvl="0"/>
            <a:r>
              <a:rPr lang="en-GB">
                <a:solidFill>
                  <a:srgbClr val="FFFFFF"/>
                </a:solidFill>
              </a:rPr>
              <a:t>References</a:t>
            </a:r>
          </a:p>
        </p:txBody>
      </p:sp>
      <p:sp>
        <p:nvSpPr>
          <p:cNvPr id="5" name="Content Placeholder 8">
            <a:extLst>
              <a:ext uri="{FF2B5EF4-FFF2-40B4-BE49-F238E27FC236}">
                <a16:creationId xmlns:a16="http://schemas.microsoft.com/office/drawing/2014/main" id="{C8815653-C490-1A65-8E18-709B2A82F3BB}"/>
              </a:ext>
            </a:extLst>
          </p:cNvPr>
          <p:cNvSpPr txBox="1">
            <a:spLocks noGrp="1"/>
          </p:cNvSpPr>
          <p:nvPr>
            <p:ph idx="1"/>
          </p:nvPr>
        </p:nvSpPr>
        <p:spPr>
          <a:xfrm>
            <a:off x="838203" y="1825627"/>
            <a:ext cx="10754797" cy="3438134"/>
          </a:xfrm>
        </p:spPr>
        <p:txBody>
          <a:bodyPr/>
          <a:lstStyle/>
          <a:p>
            <a:pPr lvl="0"/>
            <a:r>
              <a:rPr lang="en-US" sz="1800">
                <a:solidFill>
                  <a:srgbClr val="FFFFFF"/>
                </a:solidFill>
                <a:hlinkClick r:id="rId3"/>
              </a:rPr>
              <a:t>https://www.aihr.com/blog/hr-swot-analysis/#:~:text=An%20HR%20SWOT%20analysis%20enables%20the%20HR%20team%20to%20get,beyond%20the%20control%20of%20HR</a:t>
            </a:r>
            <a:endParaRPr lang="en-US" sz="1800">
              <a:solidFill>
                <a:srgbClr val="FFFFFF"/>
              </a:solidFill>
            </a:endParaRPr>
          </a:p>
          <a:p>
            <a:pPr lvl="0"/>
            <a:r>
              <a:rPr lang="en-US" sz="1800">
                <a:solidFill>
                  <a:srgbClr val="FFFFFF"/>
                </a:solidFill>
                <a:hlinkClick r:id="rId4"/>
              </a:rPr>
              <a:t>https://en.m.wikipedia.org/wiki/Metro_Bank_(United_Kingdom)</a:t>
            </a:r>
            <a:r>
              <a:rPr lang="en-US" sz="1800">
                <a:solidFill>
                  <a:srgbClr val="FFFFFF"/>
                </a:solidFill>
              </a:rPr>
              <a:t> </a:t>
            </a:r>
          </a:p>
          <a:p>
            <a:pPr lvl="0"/>
            <a:r>
              <a:rPr lang="en-US" sz="1800">
                <a:solidFill>
                  <a:srgbClr val="FFFFFF"/>
                </a:solidFill>
                <a:hlinkClick r:id="rId5"/>
              </a:rPr>
              <a:t>https://www.lucidchart.com/blog/what-does-hr-do</a:t>
            </a:r>
            <a:endParaRPr lang="en-US" sz="1800">
              <a:solidFill>
                <a:srgbClr val="FFFFFF"/>
              </a:solidFill>
            </a:endParaRPr>
          </a:p>
          <a:p>
            <a:pPr lvl="0"/>
            <a:r>
              <a:rPr lang="en-US" sz="1800">
                <a:solidFill>
                  <a:srgbClr val="FFFFFF"/>
                </a:solidFill>
                <a:hlinkClick r:id="rId6"/>
              </a:rPr>
              <a:t>https://www.managementstudyguide.com/importance-of-hrm.htm</a:t>
            </a:r>
            <a:endParaRPr lang="en-US" sz="1800">
              <a:solidFill>
                <a:srgbClr val="FFFFFF"/>
              </a:solidFill>
            </a:endParaRPr>
          </a:p>
          <a:p>
            <a:pPr lvl="0"/>
            <a:r>
              <a:rPr lang="en-US" sz="1800">
                <a:solidFill>
                  <a:srgbClr val="FFFFFF"/>
                </a:solidFill>
                <a:hlinkClick r:id="rId7"/>
              </a:rPr>
              <a:t>https://resources.workable.com/stories-and-insights/most-important-hr-skills</a:t>
            </a:r>
            <a:endParaRPr lang="en-US" sz="1800">
              <a:solidFill>
                <a:srgbClr val="FFFFFF"/>
              </a:solidFill>
            </a:endParaRPr>
          </a:p>
          <a:p>
            <a:pPr lvl="0"/>
            <a:r>
              <a:rPr lang="en-US" sz="1800">
                <a:solidFill>
                  <a:srgbClr val="FFFFFF"/>
                </a:solidFill>
                <a:hlinkClick r:id="rId8"/>
              </a:rPr>
              <a:t>https://resources.workable.com/hr-officer-job-description</a:t>
            </a:r>
            <a:endParaRPr lang="en-US" sz="1800">
              <a:solidFill>
                <a:srgbClr val="FFFFFF"/>
              </a:solidFill>
            </a:endParaRPr>
          </a:p>
          <a:p>
            <a:pPr lvl="0"/>
            <a:r>
              <a:rPr lang="en-US" sz="1800">
                <a:solidFill>
                  <a:srgbClr val="FFFFFF"/>
                </a:solidFill>
                <a:hlinkClick r:id="rId9"/>
              </a:rPr>
              <a:t>https://www.shrm.org/resourcesandtools/tools-and-samples/hr-qa/pages/what-is-a-swot-analysis.aspx</a:t>
            </a:r>
            <a:endParaRPr lang="en-US" sz="1800">
              <a:solidFill>
                <a:srgbClr val="FFFFFF"/>
              </a:solidFil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1585</TotalTime>
  <Words>437</Words>
  <Application>Microsoft Office PowerPoint</Application>
  <PresentationFormat>Widescreen</PresentationFormat>
  <Paragraphs>103</Paragraphs>
  <Slides>15</Slides>
  <Notes>5</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Training and development needs for a HR officer BMSW 5102-A1</vt:lpstr>
      <vt:lpstr>Overview</vt:lpstr>
      <vt:lpstr>Metrobank  PLC</vt:lpstr>
      <vt:lpstr>Knowledge skills and behaviours</vt:lpstr>
      <vt:lpstr>Knowledge skills and behaviours</vt:lpstr>
      <vt:lpstr>Knowledge, skills and behaviours</vt:lpstr>
      <vt:lpstr>Knowledge, skills and behaviours</vt:lpstr>
      <vt:lpstr>Responscibilites </vt:lpstr>
      <vt:lpstr>Responsibilities</vt:lpstr>
      <vt:lpstr>Responsibilities</vt:lpstr>
      <vt:lpstr>SWOT Analysis</vt:lpstr>
      <vt:lpstr>SWOT Analysis</vt:lpstr>
      <vt:lpstr>Benefits of training and development</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relationship and workplace achievements BMSW 5102-A1</dc:title>
  <dc:creator>Hafsa Latif Rajan (2110298)</dc:creator>
  <cp:lastModifiedBy>hafsa rajan</cp:lastModifiedBy>
  <cp:revision>19</cp:revision>
  <dcterms:created xsi:type="dcterms:W3CDTF">2023-03-24T12:25:07Z</dcterms:created>
  <dcterms:modified xsi:type="dcterms:W3CDTF">2023-03-26T11:58:02Z</dcterms:modified>
</cp:coreProperties>
</file>