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824"/>
    <p:restoredTop sz="96366" autoAdjust="0"/>
  </p:normalViewPr>
  <p:slideViewPr>
    <p:cSldViewPr snapToGrid="0" snapToObjects="1">
      <p:cViewPr>
        <p:scale>
          <a:sx n="60" d="100"/>
          <a:sy n="60" d="100"/>
        </p:scale>
        <p:origin x="576" y="-11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othy Lee (1901664)" userId="2124e7df-d2ef-4098-89be-51f2fcf1ab15" providerId="ADAL" clId="{428A4209-9A90-4437-AE59-B82A10AE9574}"/>
    <pc:docChg chg="modSld">
      <pc:chgData name="Timothy Lee (1901664)" userId="2124e7df-d2ef-4098-89be-51f2fcf1ab15" providerId="ADAL" clId="{428A4209-9A90-4437-AE59-B82A10AE9574}" dt="2020-03-03T12:45:23.582" v="40" actId="20577"/>
      <pc:docMkLst>
        <pc:docMk/>
      </pc:docMkLst>
      <pc:sldChg chg="modSp">
        <pc:chgData name="Timothy Lee (1901664)" userId="2124e7df-d2ef-4098-89be-51f2fcf1ab15" providerId="ADAL" clId="{428A4209-9A90-4437-AE59-B82A10AE9574}" dt="2020-03-03T12:45:23.582" v="40" actId="20577"/>
        <pc:sldMkLst>
          <pc:docMk/>
          <pc:sldMk cId="1032727246" sldId="256"/>
        </pc:sldMkLst>
        <pc:spChg chg="mod">
          <ac:chgData name="Timothy Lee (1901664)" userId="2124e7df-d2ef-4098-89be-51f2fcf1ab15" providerId="ADAL" clId="{428A4209-9A90-4437-AE59-B82A10AE9574}" dt="2020-03-03T12:45:23.582" v="40" actId="20577"/>
          <ac:spMkLst>
            <pc:docMk/>
            <pc:sldMk cId="1032727246" sldId="256"/>
            <ac:spMk id="7"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3/3/2020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3/3/2020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3/3/2020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3/3/2020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3/3/2020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3/3/2020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hyperlink" Target="https://www.hse.gov.co.uk/pUbns/priced/hsg26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440293" y="2066779"/>
            <a:ext cx="5480395" cy="17589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Technical Report</a:t>
            </a: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Timothy Lee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02585" y="4594716"/>
            <a:ext cx="6410325" cy="7336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sz="2800" dirty="0"/>
              <a:t>This report shows the procedures and events followed within the workshop. Include all health and safety concerns and actions to avoid them.</a:t>
            </a:r>
          </a:p>
          <a:p>
            <a:pPr>
              <a:spcBef>
                <a:spcPct val="50000"/>
              </a:spcBef>
            </a:pPr>
            <a:r>
              <a:rPr lang="en-GB" altLang="en-US" sz="2800" dirty="0"/>
              <a:t>In this class, we as a team were finishing up the dismantle and rearrangement of a Honda CBR 500 engine. Specifically, we began to reassemble the gearbox, seals and plates which encompass the whole engine.</a:t>
            </a: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110402" y="10786003"/>
            <a:ext cx="7159964" cy="19013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Location </a:t>
            </a:r>
          </a:p>
          <a:p>
            <a:pPr>
              <a:spcBef>
                <a:spcPct val="40000"/>
              </a:spcBef>
            </a:pPr>
            <a:r>
              <a:rPr lang="en-GB" sz="2800" dirty="0"/>
              <a:t>This practical session occurred in the Engine Tec workshop in the IQ building of UWTSD.</a:t>
            </a:r>
          </a:p>
          <a:p>
            <a:pPr>
              <a:spcBef>
                <a:spcPct val="40000"/>
              </a:spcBef>
            </a:pPr>
            <a:endParaRPr lang="en-GB" dirty="0"/>
          </a:p>
          <a:p>
            <a:pPr>
              <a:spcBef>
                <a:spcPct val="40000"/>
              </a:spcBef>
            </a:pPr>
            <a:endParaRPr lang="en-GB" dirty="0"/>
          </a:p>
          <a:p>
            <a:pPr>
              <a:spcBef>
                <a:spcPct val="40000"/>
              </a:spcBef>
            </a:pPr>
            <a:endParaRPr lang="en-GB" dirty="0"/>
          </a:p>
          <a:p>
            <a:pPr>
              <a:spcBef>
                <a:spcPct val="40000"/>
              </a:spcBef>
            </a:pPr>
            <a:endParaRPr lang="en-GB" dirty="0"/>
          </a:p>
          <a:p>
            <a:pPr>
              <a:spcBef>
                <a:spcPct val="40000"/>
              </a:spcBef>
            </a:pPr>
            <a:endParaRPr lang="en-GB" dirty="0"/>
          </a:p>
          <a:p>
            <a:pPr>
              <a:spcBef>
                <a:spcPct val="40000"/>
              </a:spcBef>
            </a:pPr>
            <a:endParaRPr lang="en-GB" dirty="0"/>
          </a:p>
          <a:p>
            <a:pPr>
              <a:spcBef>
                <a:spcPct val="40000"/>
              </a:spcBef>
            </a:pPr>
            <a:endParaRPr lang="en-GB" dirty="0"/>
          </a:p>
          <a:p>
            <a:pPr>
              <a:spcBef>
                <a:spcPct val="40000"/>
              </a:spcBef>
            </a:pPr>
            <a:endParaRPr lang="en-GB" dirty="0"/>
          </a:p>
          <a:p>
            <a:pPr>
              <a:spcBef>
                <a:spcPct val="40000"/>
              </a:spcBef>
            </a:pPr>
            <a:r>
              <a:rPr lang="en-GB" sz="3600" b="1" dirty="0"/>
              <a:t>PPE </a:t>
            </a:r>
          </a:p>
          <a:p>
            <a:pPr>
              <a:spcBef>
                <a:spcPct val="40000"/>
              </a:spcBef>
            </a:pPr>
            <a:r>
              <a:rPr lang="en-GB" sz="2800" dirty="0"/>
              <a:t>Figure one shows the use of PPE that every person in the workshop was required to w</a:t>
            </a:r>
            <a:r>
              <a:rPr lang="en-AU" sz="2800" dirty="0"/>
              <a:t>ear. This included Overalls and vinyl gloves. Due to many of the motorcycle parts still containing engine oil residue each of these PPE was impotent to protect us and our clothes. As used engine oil is a known carcinogen, it was important that our hands were coved in gloves impermeable to oil. </a:t>
            </a:r>
          </a:p>
          <a:p>
            <a:pPr>
              <a:spcBef>
                <a:spcPct val="40000"/>
              </a:spcBef>
            </a:pPr>
            <a:r>
              <a:rPr lang="en-AU" sz="2800" dirty="0"/>
              <a:t>We are also wearing safety boots in the photo(not shown). This is to protect out feet from falling and damaging objects. For example, if the whole engine fell off the table it would easily crush an unprotected foot</a:t>
            </a:r>
          </a:p>
          <a:p>
            <a:pPr>
              <a:spcBef>
                <a:spcPct val="40000"/>
              </a:spcBef>
            </a:pPr>
            <a:r>
              <a:rPr lang="en-GB" sz="3600" b="1" dirty="0"/>
              <a:t>Legislation</a:t>
            </a:r>
          </a:p>
          <a:p>
            <a:pPr>
              <a:spcBef>
                <a:spcPct val="40000"/>
              </a:spcBef>
            </a:pPr>
            <a:r>
              <a:rPr lang="en-GB" sz="2800" dirty="0"/>
              <a:t>In Health and safety Executive.(2009)[1] they defined the regulations involved within a workshop similar to the one we used. They outline PPE and safety procedures and requirements under the law for all work of this kind.</a:t>
            </a:r>
          </a:p>
          <a:p>
            <a:pPr>
              <a:spcBef>
                <a:spcPct val="40000"/>
              </a:spcBef>
            </a:pPr>
            <a:endParaRPr lang="en-GB" sz="3600" dirty="0"/>
          </a:p>
        </p:txBody>
      </p:sp>
      <p:sp>
        <p:nvSpPr>
          <p:cNvPr id="30" name="Rectangle 29"/>
          <p:cNvSpPr>
            <a:spLocks noChangeArrowheads="1"/>
          </p:cNvSpPr>
          <p:nvPr/>
        </p:nvSpPr>
        <p:spPr bwMode="auto">
          <a:xfrm>
            <a:off x="14638037" y="17248619"/>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62877" y="15456506"/>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196303"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cxnSp>
        <p:nvCxnSpPr>
          <p:cNvPr id="38" name="Straight Connector 37">
            <a:extLst>
              <a:ext uri="{FF2B5EF4-FFF2-40B4-BE49-F238E27FC236}">
                <a16:creationId xmlns:a16="http://schemas.microsoft.com/office/drawing/2014/main" id="{F750E40A-313D-4397-AD2B-B97712F06DAB}"/>
              </a:ext>
            </a:extLst>
          </p:cNvPr>
          <p:cNvCxnSpPr/>
          <p:nvPr/>
        </p:nvCxnSpPr>
        <p:spPr>
          <a:xfrm>
            <a:off x="222301" y="4198518"/>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34" name="Text Box 6">
            <a:extLst>
              <a:ext uri="{FF2B5EF4-FFF2-40B4-BE49-F238E27FC236}">
                <a16:creationId xmlns:a16="http://schemas.microsoft.com/office/drawing/2014/main" id="{B1ED1C6F-C699-4958-8D0D-B700AFDB64AB}"/>
              </a:ext>
            </a:extLst>
          </p:cNvPr>
          <p:cNvSpPr txBox="1">
            <a:spLocks noChangeArrowheads="1"/>
          </p:cNvSpPr>
          <p:nvPr/>
        </p:nvSpPr>
        <p:spPr bwMode="auto">
          <a:xfrm>
            <a:off x="7404850" y="4608863"/>
            <a:ext cx="6410325" cy="114299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Preparation</a:t>
            </a:r>
          </a:p>
          <a:p>
            <a:pPr>
              <a:spcBef>
                <a:spcPct val="50000"/>
              </a:spcBef>
            </a:pPr>
            <a:r>
              <a:rPr lang="en-AU" altLang="en-US" sz="2800" dirty="0"/>
              <a:t>Before beginning each session we began with the aim to keep out works table clean and clear. Not only did this allow us to work more efficiently but also reduce the risk of injury from falling objects knock of the table or crushing injuries caused by debris when moving the engine block.</a:t>
            </a:r>
            <a:endParaRPr lang="en-AU" altLang="en-US" sz="3200" dirty="0"/>
          </a:p>
          <a:p>
            <a:pPr>
              <a:spcBef>
                <a:spcPct val="50000"/>
              </a:spcBef>
            </a:pPr>
            <a:r>
              <a:rPr lang="en-AU" altLang="en-US" sz="2800" dirty="0"/>
              <a:t>As we took the engine apart we were instructed to label each item in a bag or tag and take as many photos as possible. This was all in the aim for us to be able to put the engine back together from the info we collected.</a:t>
            </a:r>
          </a:p>
          <a:p>
            <a:pPr>
              <a:spcBef>
                <a:spcPct val="50000"/>
              </a:spcBef>
            </a:pPr>
            <a:endParaRPr lang="en-AU" altLang="en-US" sz="2800" dirty="0"/>
          </a:p>
          <a:p>
            <a:pPr>
              <a:spcBef>
                <a:spcPct val="50000"/>
              </a:spcBef>
            </a:pPr>
            <a:endParaRPr lang="en-AU" altLang="en-US" sz="2800" dirty="0"/>
          </a:p>
          <a:p>
            <a:pPr>
              <a:spcBef>
                <a:spcPct val="50000"/>
              </a:spcBef>
            </a:pPr>
            <a:endParaRPr lang="en-AU" altLang="en-US" sz="2800" dirty="0"/>
          </a:p>
          <a:p>
            <a:pPr>
              <a:spcBef>
                <a:spcPct val="50000"/>
              </a:spcBef>
            </a:pPr>
            <a:endParaRPr lang="en-AU" altLang="en-US" sz="2800" dirty="0"/>
          </a:p>
          <a:p>
            <a:pPr>
              <a:spcBef>
                <a:spcPct val="50000"/>
              </a:spcBef>
            </a:pPr>
            <a:endParaRPr lang="en-US" altLang="en-US" sz="2800" dirty="0"/>
          </a:p>
          <a:p>
            <a:pPr>
              <a:spcBef>
                <a:spcPct val="50000"/>
              </a:spcBef>
            </a:pPr>
            <a:endParaRPr lang="en-US" altLang="en-US" sz="2800" dirty="0"/>
          </a:p>
        </p:txBody>
      </p:sp>
      <p:sp>
        <p:nvSpPr>
          <p:cNvPr id="35" name="Text Box 6">
            <a:extLst>
              <a:ext uri="{FF2B5EF4-FFF2-40B4-BE49-F238E27FC236}">
                <a16:creationId xmlns:a16="http://schemas.microsoft.com/office/drawing/2014/main" id="{F1A2E677-2070-4B52-BF77-C5EFF4EA98FA}"/>
              </a:ext>
            </a:extLst>
          </p:cNvPr>
          <p:cNvSpPr txBox="1">
            <a:spLocks noChangeArrowheads="1"/>
          </p:cNvSpPr>
          <p:nvPr/>
        </p:nvSpPr>
        <p:spPr bwMode="auto">
          <a:xfrm>
            <a:off x="13905828" y="4611450"/>
            <a:ext cx="6897399" cy="147847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marL="514350" indent="-514350">
              <a:spcBef>
                <a:spcPct val="50000"/>
              </a:spcBef>
              <a:buFont typeface="+mj-lt"/>
              <a:buAutoNum type="arabicPeriod" startAt="4"/>
            </a:pPr>
            <a:r>
              <a:rPr lang="en-GB" altLang="en-US" sz="2800" dirty="0"/>
              <a:t>Realised you fitted the gearbox in the wrong order because the clutch cradle is unable to spin. Therefore, undo steps 2 and 3. Repeat 2/3.</a:t>
            </a:r>
          </a:p>
          <a:p>
            <a:pPr marL="514350" indent="-514350">
              <a:spcBef>
                <a:spcPct val="50000"/>
              </a:spcBef>
              <a:buFont typeface="+mj-lt"/>
              <a:buAutoNum type="arabicPeriod" startAt="4"/>
            </a:pPr>
            <a:r>
              <a:rPr lang="en-GB" altLang="en-US" sz="2800" dirty="0"/>
              <a:t>Find the bag contains the clutchplates and arranged them into the basket. Insert springs and blots into clutch. Using a socket wrench tighten up the clutch springs.</a:t>
            </a:r>
          </a:p>
          <a:p>
            <a:pPr marL="514350" indent="-514350">
              <a:spcBef>
                <a:spcPct val="50000"/>
              </a:spcBef>
              <a:buFont typeface="+mj-lt"/>
              <a:buAutoNum type="arabicPeriod" startAt="4"/>
            </a:pPr>
            <a:r>
              <a:rPr lang="en-GB" altLang="en-US" sz="2800" dirty="0"/>
              <a:t>Using a 8mm sockets reattach the clutch cover plate and generator cover. Ensuring the seal is placed correctly.</a:t>
            </a:r>
          </a:p>
          <a:p>
            <a:pPr marL="514350" indent="-514350">
              <a:spcBef>
                <a:spcPct val="50000"/>
              </a:spcBef>
              <a:buFont typeface="+mj-lt"/>
              <a:buAutoNum type="arabicPeriod" startAt="4"/>
            </a:pPr>
            <a:r>
              <a:rPr lang="en-GB" altLang="en-US" sz="2800" dirty="0"/>
              <a:t>Using a range of sockets and screw drovers, reattach the gearbox cover and sump plate</a:t>
            </a:r>
          </a:p>
          <a:p>
            <a:pPr marL="514350" indent="-514350">
              <a:spcBef>
                <a:spcPct val="50000"/>
              </a:spcBef>
              <a:buFont typeface="+mj-lt"/>
              <a:buAutoNum type="arabicPeriod" startAt="4"/>
            </a:pPr>
            <a:r>
              <a:rPr lang="en-GB" altLang="en-US" sz="2800" dirty="0"/>
              <a:t>Ensure camshaft chain is not tangles in sprockets and the chain guides are attached correctly.</a:t>
            </a:r>
          </a:p>
          <a:p>
            <a:pPr marL="514350" indent="-514350">
              <a:spcBef>
                <a:spcPct val="50000"/>
              </a:spcBef>
              <a:buFont typeface="+mj-lt"/>
              <a:buAutoNum type="arabicPeriod" startAt="4"/>
            </a:pPr>
            <a:r>
              <a:rPr lang="en-GB" altLang="en-US" sz="2800" dirty="0"/>
              <a:t>Reattach the preassembled cam and valve block connecting them to the rest of the engine block which 12mm socket bolts.</a:t>
            </a:r>
          </a:p>
          <a:p>
            <a:pPr marL="514350" indent="-514350">
              <a:spcBef>
                <a:spcPct val="50000"/>
              </a:spcBef>
              <a:buFont typeface="+mj-lt"/>
              <a:buAutoNum type="arabicPeriod" startAt="4"/>
            </a:pPr>
            <a:r>
              <a:rPr lang="en-GB" altLang="en-US" sz="2800" dirty="0"/>
              <a:t>Place on rocker cover and secure with 8mm bolts.</a:t>
            </a:r>
            <a:r>
              <a:rPr lang="en-GB" altLang="en-US" sz="1600" dirty="0"/>
              <a:t> Finished</a:t>
            </a:r>
            <a:endParaRPr lang="en-GB" altLang="en-US" sz="2800" dirty="0"/>
          </a:p>
          <a:p>
            <a:pPr marL="514350" indent="-514350">
              <a:spcBef>
                <a:spcPct val="50000"/>
              </a:spcBef>
              <a:buFont typeface="+mj-lt"/>
              <a:buAutoNum type="arabicPeriod" startAt="4"/>
            </a:pPr>
            <a:endParaRPr lang="en-GB" altLang="en-US" sz="2800" dirty="0"/>
          </a:p>
          <a:p>
            <a:pPr marL="514350" indent="-514350">
              <a:spcBef>
                <a:spcPct val="50000"/>
              </a:spcBef>
              <a:buFont typeface="+mj-lt"/>
              <a:buAutoNum type="arabicPeriod" startAt="4"/>
            </a:pPr>
            <a:endParaRPr lang="en-US" altLang="en-US" sz="2800" dirty="0"/>
          </a:p>
          <a:p>
            <a:pPr>
              <a:spcBef>
                <a:spcPct val="50000"/>
              </a:spcBef>
            </a:pPr>
            <a:endParaRPr lang="en-US" altLang="en-US" sz="2800" dirty="0"/>
          </a:p>
        </p:txBody>
      </p:sp>
      <p:sp>
        <p:nvSpPr>
          <p:cNvPr id="48" name="Text Box 8">
            <a:extLst>
              <a:ext uri="{FF2B5EF4-FFF2-40B4-BE49-F238E27FC236}">
                <a16:creationId xmlns:a16="http://schemas.microsoft.com/office/drawing/2014/main" id="{E6403AE6-89A9-49F2-BA83-1639B51AF722}"/>
              </a:ext>
            </a:extLst>
          </p:cNvPr>
          <p:cNvSpPr txBox="1">
            <a:spLocks noChangeArrowheads="1"/>
          </p:cNvSpPr>
          <p:nvPr/>
        </p:nvSpPr>
        <p:spPr bwMode="auto">
          <a:xfrm>
            <a:off x="14101278" y="19691844"/>
            <a:ext cx="6680935" cy="75273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Conclusion</a:t>
            </a:r>
          </a:p>
          <a:p>
            <a:pPr>
              <a:spcBef>
                <a:spcPct val="40000"/>
              </a:spcBef>
            </a:pPr>
            <a:r>
              <a:rPr lang="en-GB" dirty="0"/>
              <a:t>In this session we achieved the completion of the engine rebuild. This ended a few weeks od work and preparation. This was very hard </a:t>
            </a:r>
            <a:r>
              <a:rPr lang="en-GB" dirty="0" err="1"/>
              <a:t>fpr</a:t>
            </a:r>
            <a:r>
              <a:rPr lang="en-GB" dirty="0"/>
              <a:t> most of us because not only did we have to disassemble and reassemble a engine we knew nothing about but also had to do it over a few weeks which often lead to us forgetting where or what we had to do.</a:t>
            </a:r>
          </a:p>
          <a:p>
            <a:pPr>
              <a:spcBef>
                <a:spcPct val="40000"/>
              </a:spcBef>
            </a:pPr>
            <a:r>
              <a:rPr lang="en-GB" dirty="0"/>
              <a:t>The most important part I take from all of theses sessions involving the engine is that preparation, labelling, photographing and recording at every stage of the prosses is very important. Not just for evaluations but it will help you in the future when it comes to explain or redo work</a:t>
            </a:r>
          </a:p>
          <a:p>
            <a:pPr>
              <a:spcBef>
                <a:spcPct val="40000"/>
              </a:spcBef>
            </a:pPr>
            <a:endParaRPr lang="en-AU" altLang="en-US" sz="2800" dirty="0"/>
          </a:p>
        </p:txBody>
      </p:sp>
      <p:sp>
        <p:nvSpPr>
          <p:cNvPr id="25" name="Rectangle 24">
            <a:extLst>
              <a:ext uri="{FF2B5EF4-FFF2-40B4-BE49-F238E27FC236}">
                <a16:creationId xmlns:a16="http://schemas.microsoft.com/office/drawing/2014/main" id="{8A07C054-AB0B-44BF-8B18-2BD750965617}"/>
              </a:ext>
            </a:extLst>
          </p:cNvPr>
          <p:cNvSpPr/>
          <p:nvPr/>
        </p:nvSpPr>
        <p:spPr>
          <a:xfrm>
            <a:off x="15081168" y="2127134"/>
            <a:ext cx="10690225" cy="1348382"/>
          </a:xfrm>
          <a:prstGeom prst="rect">
            <a:avLst/>
          </a:prstGeom>
        </p:spPr>
        <p:txBody>
          <a:bodyPr>
            <a:spAutoFit/>
          </a:bodyPr>
          <a:lstStyle/>
          <a:p>
            <a:pPr>
              <a:lnSpc>
                <a:spcPct val="110000"/>
              </a:lnSpc>
              <a:spcBef>
                <a:spcPct val="0"/>
              </a:spcBef>
            </a:pPr>
            <a:r>
              <a:rPr lang="en-GB" altLang="en-US" sz="4000" dirty="0">
                <a:solidFill>
                  <a:srgbClr val="002060"/>
                </a:solidFill>
                <a:latin typeface="Calibri" charset="0"/>
                <a:ea typeface="Calibri" charset="0"/>
                <a:cs typeface="Calibri" charset="0"/>
              </a:rPr>
              <a:t>School</a:t>
            </a:r>
            <a:r>
              <a:rPr lang="en-GB" altLang="en-US" sz="4000" dirty="0">
                <a:solidFill>
                  <a:srgbClr val="002060"/>
                </a:solidFill>
                <a:latin typeface="Georgia" charset="0"/>
              </a:rPr>
              <a:t> </a:t>
            </a:r>
            <a:r>
              <a:rPr lang="en-GB" altLang="en-US" sz="4000" i="1" dirty="0">
                <a:solidFill>
                  <a:srgbClr val="002060"/>
                </a:solidFill>
                <a:latin typeface="Georgia" charset="0"/>
              </a:rPr>
              <a:t>of</a:t>
            </a:r>
            <a:r>
              <a:rPr lang="en-GB" altLang="en-US" sz="4000" dirty="0">
                <a:solidFill>
                  <a:srgbClr val="002060"/>
                </a:solidFill>
                <a:latin typeface="Georgia" charset="0"/>
              </a:rPr>
              <a:t> </a:t>
            </a:r>
            <a:r>
              <a:rPr lang="en-GB" altLang="en-US" sz="4000" b="1" dirty="0">
                <a:solidFill>
                  <a:srgbClr val="002060"/>
                </a:solidFill>
                <a:latin typeface="Calibri" charset="0"/>
                <a:ea typeface="Calibri" charset="0"/>
                <a:cs typeface="Calibri" charset="0"/>
              </a:rPr>
              <a:t>Engineering</a:t>
            </a:r>
          </a:p>
          <a:p>
            <a:pPr>
              <a:lnSpc>
                <a:spcPct val="110000"/>
              </a:lnSpc>
              <a:spcBef>
                <a:spcPct val="0"/>
              </a:spcBef>
            </a:pPr>
            <a:r>
              <a:rPr lang="en-GB" altLang="en-US" sz="3600" dirty="0">
                <a:solidFill>
                  <a:srgbClr val="002060"/>
                </a:solidFill>
                <a:latin typeface="Calibri" charset="0"/>
                <a:cs typeface="Calibri" charset="0"/>
              </a:rPr>
              <a:t>BEng Motorcycle Engineering</a:t>
            </a:r>
            <a:endParaRPr lang="en-US" altLang="zh-CN" sz="3600" dirty="0">
              <a:solidFill>
                <a:srgbClr val="002060"/>
              </a:solidFill>
              <a:latin typeface="Calibri" charset="0"/>
              <a:cs typeface="Calibri" charset="0"/>
            </a:endParaRPr>
          </a:p>
        </p:txBody>
      </p:sp>
      <p:sp>
        <p:nvSpPr>
          <p:cNvPr id="56" name="Text Box 8">
            <a:extLst>
              <a:ext uri="{FF2B5EF4-FFF2-40B4-BE49-F238E27FC236}">
                <a16:creationId xmlns:a16="http://schemas.microsoft.com/office/drawing/2014/main" id="{0259B87F-2B0F-4D2F-85D1-E30360AC782E}"/>
              </a:ext>
            </a:extLst>
          </p:cNvPr>
          <p:cNvSpPr txBox="1">
            <a:spLocks noChangeArrowheads="1"/>
          </p:cNvSpPr>
          <p:nvPr/>
        </p:nvSpPr>
        <p:spPr bwMode="auto">
          <a:xfrm>
            <a:off x="7394664" y="48432950"/>
            <a:ext cx="2201983" cy="19259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Location and PPE</a:t>
            </a:r>
          </a:p>
          <a:p>
            <a:r>
              <a:rPr lang="en-GB" sz="2800" dirty="0"/>
              <a:t>The process was carried out following the recommendations of the supervisor in command and maintaining the safety and quality standards.</a:t>
            </a:r>
          </a:p>
          <a:p>
            <a:r>
              <a:rPr lang="en-GB" sz="2800" dirty="0"/>
              <a:t>Therefore, the result is more than satisfactory since it has been a great learning process and the piece correctly complied with the specifications for that day.</a:t>
            </a:r>
          </a:p>
          <a:p>
            <a:pPr>
              <a:spcBef>
                <a:spcPct val="40000"/>
              </a:spcBef>
            </a:pPr>
            <a:endParaRPr lang="en-GB" dirty="0"/>
          </a:p>
          <a:p>
            <a:pPr>
              <a:spcBef>
                <a:spcPct val="40000"/>
              </a:spcBef>
            </a:pPr>
            <a:endParaRPr lang="en-AU" altLang="en-US" sz="2800" dirty="0"/>
          </a:p>
        </p:txBody>
      </p:sp>
      <p:sp>
        <p:nvSpPr>
          <p:cNvPr id="51" name="Rectangle 15">
            <a:extLst>
              <a:ext uri="{FF2B5EF4-FFF2-40B4-BE49-F238E27FC236}">
                <a16:creationId xmlns:a16="http://schemas.microsoft.com/office/drawing/2014/main" id="{4985EEE6-F6E8-4FE1-A632-F4815E4FA713}"/>
              </a:ext>
            </a:extLst>
          </p:cNvPr>
          <p:cNvSpPr>
            <a:spLocks noChangeArrowheads="1"/>
          </p:cNvSpPr>
          <p:nvPr/>
        </p:nvSpPr>
        <p:spPr bwMode="auto">
          <a:xfrm>
            <a:off x="14552718" y="26797960"/>
            <a:ext cx="6680935"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R="0" lvl="0" indent="0" defTabSz="673100" eaLnBrk="1" fontAlgn="base" hangingPunct="1">
              <a:lnSpc>
                <a:spcPct val="100000"/>
              </a:lnSpc>
              <a:spcBef>
                <a:spcPct val="0"/>
              </a:spcBef>
              <a:spcAft>
                <a:spcPct val="0"/>
              </a:spcAft>
              <a:buClrTx/>
              <a:buSzTx/>
              <a:buFontTx/>
              <a:buNone/>
              <a:tabLst/>
            </a:pPr>
            <a:r>
              <a:rPr lang="en-GB" altLang="en-US" sz="3600" b="1" dirty="0">
                <a:latin typeface="Arial" charset="0"/>
                <a:ea typeface="ＭＳ Ｐゴシック" charset="-128"/>
              </a:rPr>
              <a:t>References</a:t>
            </a:r>
          </a:p>
          <a:p>
            <a:pPr lvl="0" defTabSz="914400"/>
            <a:r>
              <a:rPr lang="en-GB" sz="1800" dirty="0"/>
              <a:t>[1] Health and safety Executive.(2009).</a:t>
            </a:r>
            <a:r>
              <a:rPr lang="en-GB" sz="1800" i="1" dirty="0"/>
              <a:t>Health and safety in motor vehicle repair and associated industries</a:t>
            </a:r>
            <a:r>
              <a:rPr lang="en-GB" sz="1800" dirty="0"/>
              <a:t>. </a:t>
            </a:r>
            <a:r>
              <a:rPr lang="en-GB" sz="1800" dirty="0">
                <a:hlinkClick r:id="rId4"/>
              </a:rPr>
              <a:t>Https://www.hse.gov.co.uk/pUbns/priced/hsg261.pdf</a:t>
            </a:r>
            <a:r>
              <a:rPr lang="en-GB" sz="1800" dirty="0"/>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5" name="Picture 4">
            <a:extLst>
              <a:ext uri="{FF2B5EF4-FFF2-40B4-BE49-F238E27FC236}">
                <a16:creationId xmlns:a16="http://schemas.microsoft.com/office/drawing/2014/main" id="{27800541-0784-4AA5-8DF1-0E23599C5EEA}"/>
              </a:ext>
            </a:extLst>
          </p:cNvPr>
          <p:cNvPicPr>
            <a:picLocks noChangeAspect="1"/>
          </p:cNvPicPr>
          <p:nvPr/>
        </p:nvPicPr>
        <p:blipFill>
          <a:blip r:embed="rId5"/>
          <a:stretch>
            <a:fillRect/>
          </a:stretch>
        </p:blipFill>
        <p:spPr>
          <a:xfrm>
            <a:off x="261384" y="13060012"/>
            <a:ext cx="7052813" cy="3330495"/>
          </a:xfrm>
          <a:prstGeom prst="rect">
            <a:avLst/>
          </a:prstGeom>
        </p:spPr>
      </p:pic>
      <p:sp>
        <p:nvSpPr>
          <p:cNvPr id="10" name="TextBox 9">
            <a:extLst>
              <a:ext uri="{FF2B5EF4-FFF2-40B4-BE49-F238E27FC236}">
                <a16:creationId xmlns:a16="http://schemas.microsoft.com/office/drawing/2014/main" id="{A45D772C-8793-4F55-A73A-79789ADC1AA0}"/>
              </a:ext>
            </a:extLst>
          </p:cNvPr>
          <p:cNvSpPr txBox="1"/>
          <p:nvPr/>
        </p:nvSpPr>
        <p:spPr>
          <a:xfrm>
            <a:off x="261384" y="16431073"/>
            <a:ext cx="3429000" cy="523220"/>
          </a:xfrm>
          <a:prstGeom prst="rect">
            <a:avLst/>
          </a:prstGeom>
          <a:noFill/>
        </p:spPr>
        <p:txBody>
          <a:bodyPr wrap="square" rtlCol="0">
            <a:spAutoFit/>
          </a:bodyPr>
          <a:lstStyle/>
          <a:p>
            <a:r>
              <a:rPr lang="en-GB" sz="2800" i="1" dirty="0">
                <a:solidFill>
                  <a:schemeClr val="accent1"/>
                </a:solidFill>
              </a:rPr>
              <a:t>Figure 1 Workshop</a:t>
            </a:r>
          </a:p>
        </p:txBody>
      </p:sp>
      <p:pic>
        <p:nvPicPr>
          <p:cNvPr id="13" name="Picture 12">
            <a:extLst>
              <a:ext uri="{FF2B5EF4-FFF2-40B4-BE49-F238E27FC236}">
                <a16:creationId xmlns:a16="http://schemas.microsoft.com/office/drawing/2014/main" id="{50760B0E-CA90-43CB-9CC6-B8AEC9D636C6}"/>
              </a:ext>
            </a:extLst>
          </p:cNvPr>
          <p:cNvPicPr>
            <a:picLocks noChangeAspect="1"/>
          </p:cNvPicPr>
          <p:nvPr/>
        </p:nvPicPr>
        <p:blipFill>
          <a:blip r:embed="rId6"/>
          <a:stretch>
            <a:fillRect/>
          </a:stretch>
        </p:blipFill>
        <p:spPr>
          <a:xfrm>
            <a:off x="7891924" y="11875712"/>
            <a:ext cx="5280789" cy="2493706"/>
          </a:xfrm>
          <a:prstGeom prst="rect">
            <a:avLst/>
          </a:prstGeom>
        </p:spPr>
      </p:pic>
      <p:sp>
        <p:nvSpPr>
          <p:cNvPr id="16" name="TextBox 15">
            <a:extLst>
              <a:ext uri="{FF2B5EF4-FFF2-40B4-BE49-F238E27FC236}">
                <a16:creationId xmlns:a16="http://schemas.microsoft.com/office/drawing/2014/main" id="{6D50FB82-5786-42CD-9764-1841128C6B8A}"/>
              </a:ext>
            </a:extLst>
          </p:cNvPr>
          <p:cNvSpPr txBox="1"/>
          <p:nvPr/>
        </p:nvSpPr>
        <p:spPr>
          <a:xfrm>
            <a:off x="7891924" y="14365805"/>
            <a:ext cx="4737115" cy="954107"/>
          </a:xfrm>
          <a:prstGeom prst="rect">
            <a:avLst/>
          </a:prstGeom>
          <a:noFill/>
        </p:spPr>
        <p:txBody>
          <a:bodyPr wrap="square" rtlCol="0">
            <a:spAutoFit/>
          </a:bodyPr>
          <a:lstStyle/>
          <a:p>
            <a:pPr>
              <a:spcBef>
                <a:spcPct val="50000"/>
              </a:spcBef>
            </a:pPr>
            <a:r>
              <a:rPr lang="en-AU" altLang="en-US" sz="2800" i="1" dirty="0">
                <a:solidFill>
                  <a:schemeClr val="accent1"/>
                </a:solidFill>
              </a:rPr>
              <a:t>Figure 2 shows the Gearbox and camshaft of the engine. </a:t>
            </a:r>
          </a:p>
        </p:txBody>
      </p:sp>
      <p:sp>
        <p:nvSpPr>
          <p:cNvPr id="40" name="Text Box 6">
            <a:extLst>
              <a:ext uri="{FF2B5EF4-FFF2-40B4-BE49-F238E27FC236}">
                <a16:creationId xmlns:a16="http://schemas.microsoft.com/office/drawing/2014/main" id="{F220B1C7-D260-4E66-A5B2-FAA0C5CDFE5B}"/>
              </a:ext>
            </a:extLst>
          </p:cNvPr>
          <p:cNvSpPr txBox="1">
            <a:spLocks noChangeArrowheads="1"/>
          </p:cNvSpPr>
          <p:nvPr/>
        </p:nvSpPr>
        <p:spPr bwMode="auto">
          <a:xfrm>
            <a:off x="7189107" y="15162212"/>
            <a:ext cx="7159964" cy="99218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Method</a:t>
            </a:r>
          </a:p>
          <a:p>
            <a:pPr>
              <a:spcBef>
                <a:spcPct val="50000"/>
              </a:spcBef>
            </a:pPr>
            <a:r>
              <a:rPr lang="en-AU" altLang="en-US" sz="2800" dirty="0"/>
              <a:t>Tools used;</a:t>
            </a:r>
          </a:p>
          <a:p>
            <a:pPr>
              <a:spcBef>
                <a:spcPct val="50000"/>
              </a:spcBef>
            </a:pPr>
            <a:r>
              <a:rPr lang="en-AU" altLang="en-US" sz="2000" dirty="0"/>
              <a:t>Rachet spanner socket set, Range of screwdriver, Rubber mallet, Metal hammer, Pliers, Plastic bags and Paper tags.</a:t>
            </a:r>
          </a:p>
          <a:p>
            <a:pPr marL="514350" indent="-514350">
              <a:spcBef>
                <a:spcPct val="50000"/>
              </a:spcBef>
              <a:buFont typeface="+mj-lt"/>
              <a:buAutoNum type="arabicPeriod"/>
            </a:pPr>
            <a:r>
              <a:rPr lang="en-GB" altLang="en-US" sz="2800" dirty="0"/>
              <a:t>Began by revisiting items we had arranged in proviso session. This allows us t remember where we left of and continue on without missing a step.</a:t>
            </a:r>
          </a:p>
          <a:p>
            <a:pPr marL="514350" indent="-514350">
              <a:spcBef>
                <a:spcPct val="50000"/>
              </a:spcBef>
              <a:buFont typeface="+mj-lt"/>
              <a:buAutoNum type="arabicPeriod"/>
            </a:pPr>
            <a:r>
              <a:rPr lang="en-GB" altLang="en-US" sz="2800" dirty="0"/>
              <a:t>Using bagged components and images from first session. Rearrange gearbox into create order and orientation. Fit to engine block. Use of rubber mallet to press fit into block. This reduces damage to components compared to metal hammer.</a:t>
            </a:r>
          </a:p>
          <a:p>
            <a:pPr marL="514350" indent="-514350">
              <a:spcBef>
                <a:spcPct val="50000"/>
              </a:spcBef>
              <a:buFont typeface="+mj-lt"/>
              <a:buAutoNum type="arabicPeriod"/>
            </a:pPr>
            <a:r>
              <a:rPr lang="en-GB" altLang="en-US" sz="2800" dirty="0"/>
              <a:t>Refit clutch and starter gear sets. These interlock with the gear box so have to be alleged properly.</a:t>
            </a:r>
          </a:p>
        </p:txBody>
      </p:sp>
      <p:pic>
        <p:nvPicPr>
          <p:cNvPr id="18" name="Picture 17">
            <a:extLst>
              <a:ext uri="{FF2B5EF4-FFF2-40B4-BE49-F238E27FC236}">
                <a16:creationId xmlns:a16="http://schemas.microsoft.com/office/drawing/2014/main" id="{5834C5A0-94FA-49AA-A103-0B25964D501F}"/>
              </a:ext>
            </a:extLst>
          </p:cNvPr>
          <p:cNvPicPr>
            <a:picLocks noChangeAspect="1"/>
          </p:cNvPicPr>
          <p:nvPr/>
        </p:nvPicPr>
        <p:blipFill>
          <a:blip r:embed="rId7"/>
          <a:stretch>
            <a:fillRect/>
          </a:stretch>
        </p:blipFill>
        <p:spPr>
          <a:xfrm>
            <a:off x="7940676" y="24768744"/>
            <a:ext cx="5232037" cy="2470684"/>
          </a:xfrm>
          <a:prstGeom prst="rect">
            <a:avLst/>
          </a:prstGeom>
        </p:spPr>
      </p:pic>
      <p:pic>
        <p:nvPicPr>
          <p:cNvPr id="19" name="Picture 18">
            <a:extLst>
              <a:ext uri="{FF2B5EF4-FFF2-40B4-BE49-F238E27FC236}">
                <a16:creationId xmlns:a16="http://schemas.microsoft.com/office/drawing/2014/main" id="{8D0BBE3E-D512-4BED-B810-341FCBD87C6E}"/>
              </a:ext>
            </a:extLst>
          </p:cNvPr>
          <p:cNvPicPr>
            <a:picLocks noChangeAspect="1"/>
          </p:cNvPicPr>
          <p:nvPr/>
        </p:nvPicPr>
        <p:blipFill>
          <a:blip r:embed="rId8"/>
          <a:stretch>
            <a:fillRect/>
          </a:stretch>
        </p:blipFill>
        <p:spPr>
          <a:xfrm>
            <a:off x="14274615" y="16844036"/>
            <a:ext cx="3301533" cy="2476150"/>
          </a:xfrm>
          <a:prstGeom prst="rect">
            <a:avLst/>
          </a:prstGeom>
        </p:spPr>
      </p:pic>
      <p:sp>
        <p:nvSpPr>
          <p:cNvPr id="45" name="TextBox 44">
            <a:extLst>
              <a:ext uri="{FF2B5EF4-FFF2-40B4-BE49-F238E27FC236}">
                <a16:creationId xmlns:a16="http://schemas.microsoft.com/office/drawing/2014/main" id="{B84A3984-2560-43F4-822C-B602F0FD1C92}"/>
              </a:ext>
            </a:extLst>
          </p:cNvPr>
          <p:cNvSpPr txBox="1"/>
          <p:nvPr/>
        </p:nvSpPr>
        <p:spPr>
          <a:xfrm>
            <a:off x="7928102" y="27247151"/>
            <a:ext cx="4737115" cy="1384995"/>
          </a:xfrm>
          <a:prstGeom prst="rect">
            <a:avLst/>
          </a:prstGeom>
          <a:noFill/>
        </p:spPr>
        <p:txBody>
          <a:bodyPr wrap="square" rtlCol="0">
            <a:spAutoFit/>
          </a:bodyPr>
          <a:lstStyle/>
          <a:p>
            <a:pPr>
              <a:spcBef>
                <a:spcPct val="50000"/>
              </a:spcBef>
            </a:pPr>
            <a:r>
              <a:rPr lang="en-AU" altLang="en-US" sz="2800" i="1" dirty="0">
                <a:solidFill>
                  <a:schemeClr val="accent1"/>
                </a:solidFill>
              </a:rPr>
              <a:t>Figure 3 shows the clutch and supporting gears and starter motor connections.</a:t>
            </a:r>
          </a:p>
        </p:txBody>
      </p:sp>
      <p:sp>
        <p:nvSpPr>
          <p:cNvPr id="49" name="TextBox 48">
            <a:extLst>
              <a:ext uri="{FF2B5EF4-FFF2-40B4-BE49-F238E27FC236}">
                <a16:creationId xmlns:a16="http://schemas.microsoft.com/office/drawing/2014/main" id="{2D55363F-311B-4780-B3AF-CCE8FECFE53B}"/>
              </a:ext>
            </a:extLst>
          </p:cNvPr>
          <p:cNvSpPr txBox="1"/>
          <p:nvPr/>
        </p:nvSpPr>
        <p:spPr>
          <a:xfrm>
            <a:off x="14198089" y="19440930"/>
            <a:ext cx="6897399" cy="523220"/>
          </a:xfrm>
          <a:prstGeom prst="rect">
            <a:avLst/>
          </a:prstGeom>
          <a:noFill/>
        </p:spPr>
        <p:txBody>
          <a:bodyPr wrap="square" rtlCol="0">
            <a:spAutoFit/>
          </a:bodyPr>
          <a:lstStyle/>
          <a:p>
            <a:pPr>
              <a:spcBef>
                <a:spcPct val="50000"/>
              </a:spcBef>
            </a:pPr>
            <a:r>
              <a:rPr lang="en-AU" altLang="en-US" sz="2800" i="1" dirty="0">
                <a:solidFill>
                  <a:schemeClr val="accent1"/>
                </a:solidFill>
              </a:rPr>
              <a:t>Figure 3 shows the finished engine rebuilt.</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4" ma:contentTypeDescription="Create a new document." ma:contentTypeScope="" ma:versionID="02f55e3677b0c50eac1dba7e02843816">
  <xsd:schema xmlns:xsd="http://www.w3.org/2001/XMLSchema" xmlns:xs="http://www.w3.org/2001/XMLSchema" xmlns:p="http://schemas.microsoft.com/office/2006/metadata/properties" xmlns:ns3="9d0d5cce-d4dc-4043-8325-c992d2f588cd" targetNamespace="http://schemas.microsoft.com/office/2006/metadata/properties" ma:root="true" ma:fieldsID="b046d8e786148dc8522512a776264062" ns3:_="">
    <xsd:import namespace="9d0d5cce-d4dc-4043-8325-c992d2f588c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D74C34E-FC8E-47C5-B3D1-F869B8CEAE97}">
  <ds:schemaRefs>
    <ds:schemaRef ds:uri="9d0d5cce-d4dc-4043-8325-c992d2f588cd"/>
    <ds:schemaRef ds:uri="http://purl.org/dc/dcmitype/"/>
    <ds:schemaRef ds:uri="http://purl.org/dc/terms/"/>
    <ds:schemaRef ds:uri="http://schemas.microsoft.com/office/2006/documentManagement/types"/>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FA3E6B50-7095-4AC5-8E40-8C9502A1FC69}">
  <ds:schemaRefs>
    <ds:schemaRef ds:uri="http://schemas.microsoft.com/sharepoint/v3/contenttype/forms"/>
  </ds:schemaRefs>
</ds:datastoreItem>
</file>

<file path=customXml/itemProps3.xml><?xml version="1.0" encoding="utf-8"?>
<ds:datastoreItem xmlns:ds="http://schemas.openxmlformats.org/officeDocument/2006/customXml" ds:itemID="{330C4DC4-DAC4-43D8-833C-E3E969128A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456</TotalTime>
  <Words>873</Words>
  <Application>Microsoft Office PowerPoint</Application>
  <PresentationFormat>Custom</PresentationFormat>
  <Paragraphs>56</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ＭＳ Ｐゴシック</vt:lpstr>
      <vt:lpstr>宋体</vt:lpstr>
      <vt:lpstr>Arial</vt:lpstr>
      <vt:lpstr>Calibri</vt:lpstr>
      <vt:lpstr>Calibri Light</vt:lpstr>
      <vt:lpstr>Georgia</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Timothy Lee (1901664)</cp:lastModifiedBy>
  <cp:revision>43</cp:revision>
  <dcterms:created xsi:type="dcterms:W3CDTF">2016-02-25T08:27:32Z</dcterms:created>
  <dcterms:modified xsi:type="dcterms:W3CDTF">2020-03-03T15:01:25Z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