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9198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16408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1236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2220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41563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81808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74420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27608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97760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29597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9671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tx2">
                <a:lumMod val="60000"/>
                <a:lumOff val="40000"/>
              </a:schemeClr>
            </a:gs>
            <a:gs pos="50000">
              <a:srgbClr val="7030A0">
                <a:lumMod val="73000"/>
                <a:lumOff val="27000"/>
                <a:alpha val="87000"/>
              </a:srgbClr>
            </a:gs>
            <a:gs pos="10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5AA5B-6B46-44F6-9684-46B80A57D395}" type="datetimeFigureOut">
              <a:rPr lang="en-GB" smtClean="0"/>
              <a:pPr/>
              <a:t>16/01/2013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A2A361-CBDC-498A-A6C0-09BC33C2FC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82877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Event financial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LETS 3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SEM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321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* Feasibility</a:t>
            </a:r>
          </a:p>
          <a:p>
            <a:pPr marL="0" indent="0">
              <a:buNone/>
            </a:pPr>
            <a:r>
              <a:rPr lang="en-GB" dirty="0" smtClean="0"/>
              <a:t>Financial Planning – Objectives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*Strategic Decisions</a:t>
            </a:r>
          </a:p>
          <a:p>
            <a:pPr marL="0" indent="0">
              <a:buNone/>
            </a:pPr>
            <a:r>
              <a:rPr lang="en-GB" dirty="0" smtClean="0"/>
              <a:t> *Operating Decisions</a:t>
            </a:r>
          </a:p>
          <a:p>
            <a:pPr marL="0" indent="0">
              <a:buNone/>
            </a:pPr>
            <a:r>
              <a:rPr lang="en-GB" dirty="0" smtClean="0"/>
              <a:t>* Monitoring Decisions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52724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Budgets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Revenue Targets</a:t>
            </a:r>
          </a:p>
          <a:p>
            <a:r>
              <a:rPr lang="en-GB" dirty="0" smtClean="0"/>
              <a:t>Expenditure Targets</a:t>
            </a:r>
          </a:p>
          <a:p>
            <a:r>
              <a:rPr lang="en-GB" dirty="0" smtClean="0"/>
              <a:t>Financial Control</a:t>
            </a:r>
          </a:p>
          <a:p>
            <a:r>
              <a:rPr lang="en-GB" dirty="0" smtClean="0"/>
              <a:t>Financial Risk Management</a:t>
            </a:r>
          </a:p>
        </p:txBody>
      </p:sp>
    </p:spTree>
    <p:extLst>
      <p:ext uri="{BB962C8B-B14F-4D97-AF65-F5344CB8AC3E}">
        <p14:creationId xmlns:p14="http://schemas.microsoft.com/office/powerpoint/2010/main" xmlns="" val="3322638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Revenue Maximisation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Planning</a:t>
            </a:r>
          </a:p>
          <a:p>
            <a:r>
              <a:rPr lang="en-GB" dirty="0" smtClean="0"/>
              <a:t>External funding</a:t>
            </a:r>
          </a:p>
          <a:p>
            <a:r>
              <a:rPr lang="en-GB" dirty="0" smtClean="0"/>
              <a:t>Cost control</a:t>
            </a:r>
          </a:p>
          <a:p>
            <a:r>
              <a:rPr lang="en-GB" dirty="0" smtClean="0"/>
              <a:t>Income Generation</a:t>
            </a:r>
          </a:p>
          <a:p>
            <a:r>
              <a:rPr lang="en-GB" dirty="0" smtClean="0"/>
              <a:t>Media Rights</a:t>
            </a:r>
          </a:p>
          <a:p>
            <a:r>
              <a:rPr lang="en-GB" dirty="0" smtClean="0"/>
              <a:t>Ticket sales</a:t>
            </a:r>
          </a:p>
          <a:p>
            <a:r>
              <a:rPr lang="en-GB" dirty="0" smtClean="0"/>
              <a:t>Secondary Spend – Merchandising and Licencing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3113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TV rights</a:t>
            </a:r>
          </a:p>
          <a:p>
            <a:r>
              <a:rPr lang="en-GB" dirty="0" smtClean="0"/>
              <a:t>Radio </a:t>
            </a:r>
            <a:r>
              <a:rPr lang="en-GB" dirty="0" err="1" smtClean="0"/>
              <a:t>Boradcasting</a:t>
            </a:r>
            <a:endParaRPr lang="en-GB" dirty="0" smtClean="0"/>
          </a:p>
          <a:p>
            <a:r>
              <a:rPr lang="en-GB" dirty="0" smtClean="0"/>
              <a:t>Press</a:t>
            </a:r>
          </a:p>
          <a:p>
            <a:r>
              <a:rPr lang="en-GB" dirty="0" smtClean="0"/>
              <a:t>Internet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8870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Ticketing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* Standard Price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*</a:t>
            </a:r>
            <a:r>
              <a:rPr lang="en-GB" dirty="0" smtClean="0">
                <a:solidFill>
                  <a:srgbClr val="0070C0"/>
                </a:solidFill>
              </a:rPr>
              <a:t>Differential Price </a:t>
            </a:r>
          </a:p>
          <a:p>
            <a:pPr marL="0" indent="0">
              <a:buNone/>
            </a:pPr>
            <a:r>
              <a:rPr lang="en-GB" dirty="0" smtClean="0"/>
              <a:t>Concessions</a:t>
            </a:r>
          </a:p>
          <a:p>
            <a:pPr marL="0" indent="0">
              <a:buNone/>
            </a:pPr>
            <a:r>
              <a:rPr lang="en-GB" dirty="0" smtClean="0"/>
              <a:t>Groups</a:t>
            </a:r>
          </a:p>
          <a:p>
            <a:pPr marL="0" indent="0">
              <a:buNone/>
            </a:pPr>
            <a:r>
              <a:rPr lang="en-GB" dirty="0" smtClean="0"/>
              <a:t>Time</a:t>
            </a:r>
          </a:p>
          <a:p>
            <a:pPr marL="0" indent="0">
              <a:buNone/>
            </a:pPr>
            <a:r>
              <a:rPr lang="en-GB" dirty="0" smtClean="0"/>
              <a:t>Type of ticket</a:t>
            </a:r>
          </a:p>
          <a:p>
            <a:pPr marL="0" indent="0">
              <a:buNone/>
            </a:pPr>
            <a:r>
              <a:rPr lang="en-GB" dirty="0" smtClean="0"/>
              <a:t>Season tickets</a:t>
            </a:r>
          </a:p>
          <a:p>
            <a:pPr marL="0" indent="0">
              <a:buNone/>
            </a:pPr>
            <a:r>
              <a:rPr lang="en-GB" dirty="0" smtClean="0"/>
              <a:t>Discounts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*Admission Plus</a:t>
            </a:r>
          </a:p>
          <a:p>
            <a:pPr marL="0" indent="0">
              <a:buNone/>
            </a:pPr>
            <a:r>
              <a:rPr lang="en-GB" dirty="0" smtClean="0"/>
              <a:t>Seat reservations</a:t>
            </a:r>
          </a:p>
          <a:p>
            <a:pPr marL="0" indent="0">
              <a:buNone/>
            </a:pPr>
            <a:r>
              <a:rPr lang="en-GB" dirty="0" smtClean="0"/>
              <a:t>Special events</a:t>
            </a:r>
          </a:p>
          <a:p>
            <a:pPr marL="0" indent="0">
              <a:buNone/>
            </a:pPr>
            <a:r>
              <a:rPr lang="en-GB" dirty="0" smtClean="0"/>
              <a:t>VIP</a:t>
            </a:r>
          </a:p>
          <a:p>
            <a:pPr marL="0" indent="0">
              <a:buNone/>
            </a:pPr>
            <a:r>
              <a:rPr lang="en-GB" dirty="0" smtClean="0"/>
              <a:t>Car Parking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*Debentures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*Corporate</a:t>
            </a:r>
          </a:p>
        </p:txBody>
      </p:sp>
    </p:spTree>
    <p:extLst>
      <p:ext uri="{BB962C8B-B14F-4D97-AF65-F5344CB8AC3E}">
        <p14:creationId xmlns:p14="http://schemas.microsoft.com/office/powerpoint/2010/main" xmlns="" val="169319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Ticket Sales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Location</a:t>
            </a:r>
          </a:p>
          <a:p>
            <a:r>
              <a:rPr lang="en-GB" dirty="0" smtClean="0"/>
              <a:t>Onsite</a:t>
            </a:r>
          </a:p>
          <a:p>
            <a:r>
              <a:rPr lang="en-GB" dirty="0" smtClean="0"/>
              <a:t>Online</a:t>
            </a:r>
          </a:p>
          <a:p>
            <a:r>
              <a:rPr lang="en-GB" dirty="0" smtClean="0"/>
              <a:t>Agencies</a:t>
            </a:r>
          </a:p>
          <a:p>
            <a:r>
              <a:rPr lang="en-GB" dirty="0" smtClean="0"/>
              <a:t>Demand</a:t>
            </a:r>
          </a:p>
          <a:p>
            <a:r>
              <a:rPr lang="en-GB" dirty="0" smtClean="0"/>
              <a:t>Elasticity of demand and supply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2351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Sponsorship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*Title Rights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Sponsors name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bg2">
                    <a:lumMod val="10000"/>
                  </a:schemeClr>
                </a:solidFill>
              </a:rPr>
              <a:t>*</a:t>
            </a:r>
            <a:r>
              <a:rPr lang="en-GB" dirty="0" err="1" smtClean="0">
                <a:solidFill>
                  <a:schemeClr val="bg2">
                    <a:lumMod val="10000"/>
                  </a:schemeClr>
                </a:solidFill>
              </a:rPr>
              <a:t>Presentership</a:t>
            </a:r>
            <a:r>
              <a:rPr lang="en-GB" dirty="0" smtClean="0">
                <a:solidFill>
                  <a:schemeClr val="bg2">
                    <a:lumMod val="10000"/>
                  </a:schemeClr>
                </a:solidFill>
              </a:rPr>
              <a:t> Rights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Allows acknowledgements</a:t>
            </a:r>
          </a:p>
          <a:p>
            <a:pPr marL="0" indent="0">
              <a:buNone/>
            </a:pPr>
            <a:r>
              <a:rPr lang="en-GB" dirty="0" smtClean="0"/>
              <a:t>*Naming Rights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Stadiums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*Category Rights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Uncompetitive status </a:t>
            </a:r>
            <a:r>
              <a:rPr lang="en-GB" dirty="0" err="1" smtClean="0">
                <a:solidFill>
                  <a:srgbClr val="0070C0"/>
                </a:solidFill>
              </a:rPr>
              <a:t>ie</a:t>
            </a:r>
            <a:r>
              <a:rPr lang="en-GB" dirty="0" smtClean="0">
                <a:solidFill>
                  <a:srgbClr val="0070C0"/>
                </a:solidFill>
              </a:rPr>
              <a:t> sole representative of their sector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* Supplier Rights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4088415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 Sponsorship Programmes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*Structures</a:t>
            </a:r>
          </a:p>
          <a:p>
            <a:pPr marL="0" indent="0">
              <a:buNone/>
            </a:pPr>
            <a:r>
              <a:rPr lang="en-GB" dirty="0" smtClean="0"/>
              <a:t>*</a:t>
            </a:r>
            <a:r>
              <a:rPr lang="en-GB" dirty="0" err="1" smtClean="0"/>
              <a:t>Solus</a:t>
            </a:r>
            <a:r>
              <a:rPr lang="en-GB" dirty="0" smtClean="0"/>
              <a:t> Structures – 1 sponsor only</a:t>
            </a:r>
          </a:p>
          <a:p>
            <a:pPr marL="0" indent="0">
              <a:buNone/>
            </a:pPr>
            <a:r>
              <a:rPr lang="en-GB" dirty="0" smtClean="0"/>
              <a:t>*Tiered Structures</a:t>
            </a:r>
          </a:p>
          <a:p>
            <a:pPr marL="0" indent="0">
              <a:buNone/>
            </a:pPr>
            <a:r>
              <a:rPr lang="en-GB" dirty="0" err="1" smtClean="0"/>
              <a:t>Hierachical</a:t>
            </a:r>
            <a:r>
              <a:rPr lang="en-GB" dirty="0" smtClean="0"/>
              <a:t> /pyramid structure</a:t>
            </a:r>
          </a:p>
          <a:p>
            <a:pPr marL="0" indent="0">
              <a:buNone/>
            </a:pPr>
            <a:r>
              <a:rPr lang="en-GB" dirty="0" smtClean="0"/>
              <a:t>*Flat Structures</a:t>
            </a:r>
          </a:p>
          <a:p>
            <a:pPr marL="0" indent="0">
              <a:buNone/>
            </a:pPr>
            <a:r>
              <a:rPr lang="en-GB" dirty="0" smtClean="0"/>
              <a:t>Equal Status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7200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Sponsorship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Targeting</a:t>
            </a:r>
          </a:p>
          <a:p>
            <a:r>
              <a:rPr lang="en-GB" dirty="0" err="1" smtClean="0"/>
              <a:t>Segementation</a:t>
            </a:r>
            <a:endParaRPr lang="en-GB" dirty="0" smtClean="0"/>
          </a:p>
          <a:p>
            <a:r>
              <a:rPr lang="en-GB" dirty="0" smtClean="0"/>
              <a:t>Research</a:t>
            </a:r>
          </a:p>
          <a:p>
            <a:r>
              <a:rPr lang="en-GB" dirty="0" smtClean="0"/>
              <a:t>Relationship Building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369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Sponsor Objectives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Increase sales</a:t>
            </a:r>
          </a:p>
          <a:p>
            <a:r>
              <a:rPr lang="en-GB" dirty="0" smtClean="0"/>
              <a:t>Increase market share</a:t>
            </a:r>
          </a:p>
          <a:p>
            <a:r>
              <a:rPr lang="en-GB" dirty="0" smtClean="0"/>
              <a:t>Market Penetration</a:t>
            </a:r>
          </a:p>
          <a:p>
            <a:r>
              <a:rPr lang="en-GB" dirty="0" smtClean="0"/>
              <a:t>Market development</a:t>
            </a:r>
          </a:p>
          <a:p>
            <a:r>
              <a:rPr lang="en-GB" dirty="0" smtClean="0"/>
              <a:t>New product launch</a:t>
            </a:r>
          </a:p>
          <a:p>
            <a:r>
              <a:rPr lang="en-GB" dirty="0" smtClean="0"/>
              <a:t>Increase product knowledge</a:t>
            </a:r>
          </a:p>
          <a:p>
            <a:r>
              <a:rPr lang="en-GB" dirty="0" smtClean="0"/>
              <a:t>Brand reinforcement</a:t>
            </a:r>
          </a:p>
          <a:p>
            <a:r>
              <a:rPr lang="en-GB" dirty="0" smtClean="0"/>
              <a:t>Community relationships – Paternalism and Philanthropy</a:t>
            </a:r>
          </a:p>
          <a:p>
            <a:r>
              <a:rPr lang="en-GB" dirty="0" smtClean="0"/>
              <a:t>Business to business development</a:t>
            </a:r>
          </a:p>
          <a:p>
            <a:r>
              <a:rPr lang="en-GB" dirty="0" smtClean="0"/>
              <a:t>Internal communications</a:t>
            </a:r>
          </a:p>
          <a:p>
            <a:r>
              <a:rPr lang="en-GB" dirty="0" smtClean="0"/>
              <a:t>Improve financial sector confidence</a:t>
            </a:r>
          </a:p>
          <a:p>
            <a:r>
              <a:rPr lang="en-GB" dirty="0" smtClean="0"/>
              <a:t>Develop post merger identity</a:t>
            </a:r>
          </a:p>
          <a:p>
            <a:r>
              <a:rPr lang="en-GB" dirty="0" smtClean="0"/>
              <a:t>Create competitive advantage</a:t>
            </a:r>
          </a:p>
          <a:p>
            <a:r>
              <a:rPr lang="en-GB" dirty="0" smtClean="0"/>
              <a:t>Develop corporate identity /reinforcement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21273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Sponsorship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Identify mutual requirements</a:t>
            </a:r>
          </a:p>
          <a:p>
            <a:r>
              <a:rPr lang="en-GB" dirty="0" smtClean="0"/>
              <a:t>Agree evaluation methods</a:t>
            </a:r>
          </a:p>
          <a:p>
            <a:r>
              <a:rPr lang="en-GB" dirty="0" smtClean="0"/>
              <a:t>Design a set of events rights and benefits</a:t>
            </a:r>
          </a:p>
          <a:p>
            <a:r>
              <a:rPr lang="en-GB" dirty="0" smtClean="0"/>
              <a:t>Financial agreement</a:t>
            </a:r>
          </a:p>
          <a:p>
            <a:endParaRPr lang="en-GB" dirty="0"/>
          </a:p>
          <a:p>
            <a:r>
              <a:rPr lang="en-GB" dirty="0" smtClean="0"/>
              <a:t>Ethical and moral issues</a:t>
            </a:r>
          </a:p>
          <a:p>
            <a:r>
              <a:rPr lang="en-GB" dirty="0" smtClean="0"/>
              <a:t>Cigarettes and Alcohol sponsorship</a:t>
            </a:r>
          </a:p>
          <a:p>
            <a:endParaRPr lang="en-GB" dirty="0" smtClean="0"/>
          </a:p>
          <a:p>
            <a:r>
              <a:rPr lang="en-GB" dirty="0" smtClean="0"/>
              <a:t>Rights Exploitation</a:t>
            </a:r>
          </a:p>
          <a:p>
            <a:r>
              <a:rPr lang="en-GB" dirty="0" smtClean="0"/>
              <a:t>“Ambushing” by non sponsors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5232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Event, Media and Sponsor</a:t>
            </a:r>
          </a:p>
          <a:p>
            <a:endParaRPr lang="en-GB" dirty="0"/>
          </a:p>
          <a:p>
            <a:r>
              <a:rPr lang="en-GB" dirty="0" smtClean="0"/>
              <a:t>Visibility</a:t>
            </a:r>
          </a:p>
          <a:p>
            <a:pPr marL="0" indent="0">
              <a:buNone/>
            </a:pPr>
            <a:r>
              <a:rPr lang="en-GB" dirty="0" smtClean="0"/>
              <a:t>Was the sponsorship clear?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Sightings</a:t>
            </a:r>
          </a:p>
          <a:p>
            <a:pPr marL="0" indent="0">
              <a:buNone/>
            </a:pPr>
            <a:r>
              <a:rPr lang="en-GB" dirty="0" smtClean="0"/>
              <a:t>Who reacted?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Objectivity</a:t>
            </a:r>
          </a:p>
          <a:p>
            <a:pPr marL="0" indent="0">
              <a:buNone/>
            </a:pPr>
            <a:r>
              <a:rPr lang="en-GB" dirty="0" smtClean="0"/>
              <a:t>Were the objectives met?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7183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Sponsorship Evaluation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Media Value methods</a:t>
            </a:r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Brand visibility </a:t>
            </a:r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Media audience measurements</a:t>
            </a:r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Focus groups</a:t>
            </a:r>
          </a:p>
          <a:p>
            <a:pPr marL="0" lvl="0" indent="0">
              <a:buNone/>
            </a:pPr>
            <a:r>
              <a:rPr lang="en-GB" sz="3600" dirty="0">
                <a:solidFill>
                  <a:prstClr val="black"/>
                </a:solidFill>
              </a:rPr>
              <a:t>Surveys</a:t>
            </a:r>
          </a:p>
          <a:p>
            <a:pPr marL="0" lvl="0" indent="0">
              <a:buNone/>
            </a:pPr>
            <a:r>
              <a:rPr lang="en-GB" sz="3600" dirty="0" smtClean="0">
                <a:solidFill>
                  <a:prstClr val="black"/>
                </a:solidFill>
              </a:rPr>
              <a:t>Interviews</a:t>
            </a:r>
          </a:p>
          <a:p>
            <a:pPr marL="0" lvl="0" indent="0">
              <a:buNone/>
            </a:pPr>
            <a:endParaRPr lang="en-GB" sz="36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5686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5300" dirty="0">
                <a:solidFill>
                  <a:prstClr val="black"/>
                </a:solidFill>
                <a:ea typeface="+mn-ea"/>
                <a:cs typeface="+mn-cs"/>
              </a:rPr>
              <a:t>Media Related Measurement </a:t>
            </a:r>
            <a:r>
              <a:rPr lang="en-GB" sz="5300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en-GB" sz="53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en-GB" sz="3600" dirty="0" err="1" smtClean="0"/>
              <a:t>Masterman</a:t>
            </a:r>
            <a:r>
              <a:rPr lang="en-GB" sz="3600" dirty="0" smtClean="0"/>
              <a:t> 2004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</a:t>
            </a:r>
          </a:p>
          <a:p>
            <a:r>
              <a:rPr lang="en-GB" dirty="0" smtClean="0"/>
              <a:t>Value v </a:t>
            </a:r>
            <a:r>
              <a:rPr lang="en-GB" dirty="0" err="1" smtClean="0"/>
              <a:t>equivilant</a:t>
            </a:r>
            <a:r>
              <a:rPr lang="en-GB" dirty="0" smtClean="0"/>
              <a:t> ad costs</a:t>
            </a:r>
          </a:p>
          <a:p>
            <a:r>
              <a:rPr lang="en-GB" dirty="0" smtClean="0"/>
              <a:t>Audience levels (event + media)</a:t>
            </a:r>
          </a:p>
          <a:p>
            <a:r>
              <a:rPr lang="en-GB" dirty="0" smtClean="0"/>
              <a:t>Impact value (quality values of media used)</a:t>
            </a:r>
          </a:p>
          <a:p>
            <a:r>
              <a:rPr lang="en-GB" dirty="0" smtClean="0"/>
              <a:t>Frequency of media reports</a:t>
            </a:r>
          </a:p>
          <a:p>
            <a:r>
              <a:rPr lang="en-GB" dirty="0" smtClean="0"/>
              <a:t>Coverage stats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2659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Customer Related Evaluation</a:t>
            </a:r>
            <a:br>
              <a:rPr lang="en-GB" dirty="0" smtClean="0"/>
            </a:br>
            <a:r>
              <a:rPr lang="en-GB" sz="2000" dirty="0" err="1" smtClean="0"/>
              <a:t>Masterman</a:t>
            </a:r>
            <a:r>
              <a:rPr lang="en-GB" sz="2000" dirty="0" smtClean="0"/>
              <a:t> 2004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Sales stats</a:t>
            </a:r>
          </a:p>
          <a:p>
            <a:r>
              <a:rPr lang="en-GB" dirty="0" smtClean="0"/>
              <a:t>Enquiries</a:t>
            </a:r>
          </a:p>
          <a:p>
            <a:r>
              <a:rPr lang="en-GB" dirty="0" smtClean="0"/>
              <a:t>Audience spectator </a:t>
            </a:r>
            <a:r>
              <a:rPr lang="en-GB" dirty="0" err="1" smtClean="0"/>
              <a:t>fugures</a:t>
            </a:r>
            <a:endParaRPr lang="en-GB" dirty="0" smtClean="0"/>
          </a:p>
          <a:p>
            <a:r>
              <a:rPr lang="en-GB" dirty="0" smtClean="0"/>
              <a:t>Merchandising stats</a:t>
            </a:r>
          </a:p>
          <a:p>
            <a:r>
              <a:rPr lang="en-GB" dirty="0" smtClean="0"/>
              <a:t>Shift in brand awareness or image</a:t>
            </a:r>
          </a:p>
          <a:p>
            <a:r>
              <a:rPr lang="en-GB" dirty="0" smtClean="0"/>
              <a:t>Quality of awareness </a:t>
            </a:r>
            <a:r>
              <a:rPr lang="en-GB" dirty="0" err="1" smtClean="0"/>
              <a:t>studiesTracking</a:t>
            </a:r>
            <a:r>
              <a:rPr lang="en-GB" dirty="0" smtClean="0"/>
              <a:t> awareness over time</a:t>
            </a:r>
          </a:p>
          <a:p>
            <a:r>
              <a:rPr lang="en-GB" dirty="0" smtClean="0"/>
              <a:t>Increases in market share</a:t>
            </a:r>
          </a:p>
          <a:p>
            <a:r>
              <a:rPr lang="en-GB" dirty="0" smtClean="0"/>
              <a:t>Timescale of changes</a:t>
            </a:r>
          </a:p>
          <a:p>
            <a:r>
              <a:rPr lang="en-GB" dirty="0" smtClean="0"/>
              <a:t>Promotional responses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26291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346</Words>
  <Application>Microsoft Office PowerPoint</Application>
  <PresentationFormat>On-screen Show (4:3)</PresentationFormat>
  <Paragraphs>134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Event financial planning</vt:lpstr>
      <vt:lpstr>Financial Planning</vt:lpstr>
      <vt:lpstr>Budgets</vt:lpstr>
      <vt:lpstr>Revenue Maximisation</vt:lpstr>
      <vt:lpstr>Media Rights</vt:lpstr>
      <vt:lpstr>Ticketing</vt:lpstr>
      <vt:lpstr>Ticket Sales</vt:lpstr>
      <vt:lpstr>Sponsorship</vt:lpstr>
      <vt:lpstr>Event Sponsorship Programmes</vt:lpstr>
      <vt:lpstr>Sponsorship Strategies</vt:lpstr>
      <vt:lpstr>Sponsor Objectives </vt:lpstr>
      <vt:lpstr>Sponsorship Process</vt:lpstr>
      <vt:lpstr>Evaluation</vt:lpstr>
      <vt:lpstr>Sponsorship Evaluation Methods</vt:lpstr>
      <vt:lpstr>Media Related Measurement  Masterman 2004</vt:lpstr>
      <vt:lpstr>Customer Related Evaluation Masterman 2004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financial planning</dc:title>
  <dc:creator>Jacqui</dc:creator>
  <cp:lastModifiedBy>J Jones</cp:lastModifiedBy>
  <cp:revision>6</cp:revision>
  <dcterms:created xsi:type="dcterms:W3CDTF">2013-01-14T11:16:43Z</dcterms:created>
  <dcterms:modified xsi:type="dcterms:W3CDTF">2013-01-16T10:57:32Z</dcterms:modified>
</cp:coreProperties>
</file>