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uno Gonçalves" initials="NG" lastIdx="1" clrIdx="0">
    <p:extLst>
      <p:ext uri="{19B8F6BF-5375-455C-9EA6-DF929625EA0E}">
        <p15:presenceInfo xmlns:p15="http://schemas.microsoft.com/office/powerpoint/2012/main" userId="6d661c69ce6d978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81" d="100"/>
          <a:sy n="81" d="100"/>
        </p:scale>
        <p:origin x="7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no Gonçalves" userId="6d661c69ce6d978b" providerId="LiveId" clId="{DFAF41E2-82E2-40B8-BA11-058E4FC132B1}"/>
    <pc:docChg chg="custSel modSld modMainMaster">
      <pc:chgData name="Nuno Gonçalves" userId="6d661c69ce6d978b" providerId="LiveId" clId="{DFAF41E2-82E2-40B8-BA11-058E4FC132B1}" dt="2026-07-12T17:52:45.190" v="232" actId="1076"/>
      <pc:docMkLst>
        <pc:docMk/>
      </pc:docMkLst>
      <pc:sldChg chg="modSp mod">
        <pc:chgData name="Nuno Gonçalves" userId="6d661c69ce6d978b" providerId="LiveId" clId="{DFAF41E2-82E2-40B8-BA11-058E4FC132B1}" dt="2026-07-12T17:47:42.953" v="170" actId="27636"/>
        <pc:sldMkLst>
          <pc:docMk/>
          <pc:sldMk cId="2563627717" sldId="256"/>
        </pc:sldMkLst>
        <pc:spChg chg="mod">
          <ac:chgData name="Nuno Gonçalves" userId="6d661c69ce6d978b" providerId="LiveId" clId="{DFAF41E2-82E2-40B8-BA11-058E4FC132B1}" dt="2026-07-12T17:47:42.953" v="170" actId="27636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Nuno Gonçalves" userId="6d661c69ce6d978b" providerId="LiveId" clId="{DFAF41E2-82E2-40B8-BA11-058E4FC132B1}" dt="2026-07-12T17:49:33.291" v="185" actId="2711"/>
        <pc:sldMkLst>
          <pc:docMk/>
          <pc:sldMk cId="2715806010" sldId="257"/>
        </pc:sldMkLst>
        <pc:spChg chg="mod">
          <ac:chgData name="Nuno Gonçalves" userId="6d661c69ce6d978b" providerId="LiveId" clId="{DFAF41E2-82E2-40B8-BA11-058E4FC132B1}" dt="2026-07-12T17:49:33.291" v="185" actId="2711"/>
          <ac:spMkLst>
            <pc:docMk/>
            <pc:sldMk cId="2715806010" sldId="257"/>
            <ac:spMk id="2" creationId="{84E262C7-2C0D-83A7-4B68-88CCFBE724BB}"/>
          </ac:spMkLst>
        </pc:spChg>
      </pc:sldChg>
      <pc:sldChg chg="modSp mod">
        <pc:chgData name="Nuno Gonçalves" userId="6d661c69ce6d978b" providerId="LiveId" clId="{DFAF41E2-82E2-40B8-BA11-058E4FC132B1}" dt="2026-07-12T17:50:02.999" v="191" actId="14100"/>
        <pc:sldMkLst>
          <pc:docMk/>
          <pc:sldMk cId="2897957523" sldId="258"/>
        </pc:sldMkLst>
        <pc:spChg chg="mod">
          <ac:chgData name="Nuno Gonçalves" userId="6d661c69ce6d978b" providerId="LiveId" clId="{DFAF41E2-82E2-40B8-BA11-058E4FC132B1}" dt="2026-07-12T17:50:02.999" v="191" actId="14100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Nuno Gonçalves" userId="6d661c69ce6d978b" providerId="LiveId" clId="{DFAF41E2-82E2-40B8-BA11-058E4FC132B1}" dt="2026-07-12T17:47:31.553" v="156" actId="27636"/>
          <ac:spMkLst>
            <pc:docMk/>
            <pc:sldMk cId="2897957523" sldId="258"/>
            <ac:spMk id="3" creationId="{028A8359-438A-7EDF-F235-AE5BAE7FB208}"/>
          </ac:spMkLst>
        </pc:spChg>
      </pc:sldChg>
      <pc:sldChg chg="addSp delSp modSp mod">
        <pc:chgData name="Nuno Gonçalves" userId="6d661c69ce6d978b" providerId="LiveId" clId="{DFAF41E2-82E2-40B8-BA11-058E4FC132B1}" dt="2026-07-12T17:51:40.790" v="225" actId="14100"/>
        <pc:sldMkLst>
          <pc:docMk/>
          <pc:sldMk cId="1748499028" sldId="259"/>
        </pc:sldMkLst>
        <pc:spChg chg="add del mod">
          <ac:chgData name="Nuno Gonçalves" userId="6d661c69ce6d978b" providerId="LiveId" clId="{DFAF41E2-82E2-40B8-BA11-058E4FC132B1}" dt="2026-07-12T17:50:35.767" v="194"/>
          <ac:spMkLst>
            <pc:docMk/>
            <pc:sldMk cId="1748499028" sldId="259"/>
            <ac:spMk id="2" creationId="{381A3E92-E2EB-BA78-F049-7270C43BB3E5}"/>
          </ac:spMkLst>
        </pc:spChg>
        <pc:spChg chg="mod">
          <ac:chgData name="Nuno Gonçalves" userId="6d661c69ce6d978b" providerId="LiveId" clId="{DFAF41E2-82E2-40B8-BA11-058E4FC132B1}" dt="2026-07-12T17:51:40.790" v="225" actId="14100"/>
          <ac:spMkLst>
            <pc:docMk/>
            <pc:sldMk cId="1748499028" sldId="259"/>
            <ac:spMk id="3" creationId="{F9C1CCB3-874D-5E4A-629C-E7AA4A8AB46C}"/>
          </ac:spMkLst>
        </pc:spChg>
        <pc:spChg chg="add mod">
          <ac:chgData name="Nuno Gonçalves" userId="6d661c69ce6d978b" providerId="LiveId" clId="{DFAF41E2-82E2-40B8-BA11-058E4FC132B1}" dt="2026-07-12T17:51:31.825" v="223" actId="255"/>
          <ac:spMkLst>
            <pc:docMk/>
            <pc:sldMk cId="1748499028" sldId="259"/>
            <ac:spMk id="4" creationId="{C4D5E413-BD4C-5C52-A254-027EF3E3FC8C}"/>
          </ac:spMkLst>
        </pc:spChg>
      </pc:sldChg>
      <pc:sldChg chg="modSp mod">
        <pc:chgData name="Nuno Gonçalves" userId="6d661c69ce6d978b" providerId="LiveId" clId="{DFAF41E2-82E2-40B8-BA11-058E4FC132B1}" dt="2026-07-12T17:51:52.933" v="226" actId="14100"/>
        <pc:sldMkLst>
          <pc:docMk/>
          <pc:sldMk cId="1424087263" sldId="260"/>
        </pc:sldMkLst>
        <pc:spChg chg="mod">
          <ac:chgData name="Nuno Gonçalves" userId="6d661c69ce6d978b" providerId="LiveId" clId="{DFAF41E2-82E2-40B8-BA11-058E4FC132B1}" dt="2026-07-12T17:49:20.909" v="184" actId="2763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Nuno Gonçalves" userId="6d661c69ce6d978b" providerId="LiveId" clId="{DFAF41E2-82E2-40B8-BA11-058E4FC132B1}" dt="2026-07-12T17:51:52.933" v="226" actId="14100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Nuno Gonçalves" userId="6d661c69ce6d978b" providerId="LiveId" clId="{DFAF41E2-82E2-40B8-BA11-058E4FC132B1}" dt="2026-07-12T17:52:17.094" v="230" actId="1076"/>
        <pc:sldMkLst>
          <pc:docMk/>
          <pc:sldMk cId="1382716628" sldId="262"/>
        </pc:sldMkLst>
        <pc:spChg chg="mod">
          <ac:chgData name="Nuno Gonçalves" userId="6d661c69ce6d978b" providerId="LiveId" clId="{DFAF41E2-82E2-40B8-BA11-058E4FC132B1}" dt="2026-07-12T17:52:17.094" v="230" actId="107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Nuno Gonçalves" userId="6d661c69ce6d978b" providerId="LiveId" clId="{DFAF41E2-82E2-40B8-BA11-058E4FC132B1}" dt="2026-07-12T17:48:27.065" v="178" actId="27636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Nuno Gonçalves" userId="6d661c69ce6d978b" providerId="LiveId" clId="{DFAF41E2-82E2-40B8-BA11-058E4FC132B1}" dt="2026-07-12T17:47:31.586" v="160" actId="27636"/>
        <pc:sldMkLst>
          <pc:docMk/>
          <pc:sldMk cId="3970473306" sldId="264"/>
        </pc:sldMkLst>
        <pc:spChg chg="mod">
          <ac:chgData name="Nuno Gonçalves" userId="6d661c69ce6d978b" providerId="LiveId" clId="{DFAF41E2-82E2-40B8-BA11-058E4FC132B1}" dt="2026-07-12T17:47:22.517" v="152" actId="27636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Nuno Gonçalves" userId="6d661c69ce6d978b" providerId="LiveId" clId="{DFAF41E2-82E2-40B8-BA11-058E4FC132B1}" dt="2026-07-12T17:47:31.586" v="160" actId="27636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Nuno Gonçalves" userId="6d661c69ce6d978b" providerId="LiveId" clId="{DFAF41E2-82E2-40B8-BA11-058E4FC132B1}" dt="2026-07-12T17:48:27.073" v="180" actId="27636"/>
        <pc:sldMkLst>
          <pc:docMk/>
          <pc:sldMk cId="359125969" sldId="265"/>
        </pc:sldMkLst>
        <pc:spChg chg="mod">
          <ac:chgData name="Nuno Gonçalves" userId="6d661c69ce6d978b" providerId="LiveId" clId="{DFAF41E2-82E2-40B8-BA11-058E4FC132B1}" dt="2026-07-12T17:48:27.073" v="180" actId="2763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Nuno Gonçalves" userId="6d661c69ce6d978b" providerId="LiveId" clId="{DFAF41E2-82E2-40B8-BA11-058E4FC132B1}" dt="2026-07-12T17:47:42.942" v="168" actId="27636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setBg">
        <pc:chgData name="Nuno Gonçalves" userId="6d661c69ce6d978b" providerId="LiveId" clId="{DFAF41E2-82E2-40B8-BA11-058E4FC132B1}" dt="2026-07-12T17:48:47.516" v="181"/>
        <pc:sldMkLst>
          <pc:docMk/>
          <pc:sldMk cId="2850782885" sldId="266"/>
        </pc:sldMkLst>
        <pc:spChg chg="mod">
          <ac:chgData name="Nuno Gonçalves" userId="6d661c69ce6d978b" providerId="LiveId" clId="{DFAF41E2-82E2-40B8-BA11-058E4FC132B1}" dt="2026-07-12T17:48:27.035" v="175" actId="27636"/>
          <ac:spMkLst>
            <pc:docMk/>
            <pc:sldMk cId="2850782885" sldId="266"/>
            <ac:spMk id="2" creationId="{522107DF-28D1-AECE-299A-375E6A01AF85}"/>
          </ac:spMkLst>
        </pc:spChg>
        <pc:picChg chg="mod">
          <ac:chgData name="Nuno Gonçalves" userId="6d661c69ce6d978b" providerId="LiveId" clId="{DFAF41E2-82E2-40B8-BA11-058E4FC132B1}" dt="2026-07-12T16:17:13.027" v="70" actId="1440"/>
          <ac:picMkLst>
            <pc:docMk/>
            <pc:sldMk cId="2850782885" sldId="266"/>
            <ac:picMk id="1030" creationId="{4E528340-6F23-E58F-AD00-71C55AF8F101}"/>
          </ac:picMkLst>
        </pc:picChg>
      </pc:sldChg>
      <pc:sldChg chg="modSp mod">
        <pc:chgData name="Nuno Gonçalves" userId="6d661c69ce6d978b" providerId="LiveId" clId="{DFAF41E2-82E2-40B8-BA11-058E4FC132B1}" dt="2026-07-12T17:52:45.190" v="232" actId="1076"/>
        <pc:sldMkLst>
          <pc:docMk/>
          <pc:sldMk cId="1917974163" sldId="267"/>
        </pc:sldMkLst>
        <pc:spChg chg="mod">
          <ac:chgData name="Nuno Gonçalves" userId="6d661c69ce6d978b" providerId="LiveId" clId="{DFAF41E2-82E2-40B8-BA11-058E4FC132B1}" dt="2026-07-12T17:52:45.190" v="232" actId="1076"/>
          <ac:spMkLst>
            <pc:docMk/>
            <pc:sldMk cId="1917974163" sldId="267"/>
            <ac:spMk id="2" creationId="{631727AA-2A4B-7459-64F6-8CB68974F0E3}"/>
          </ac:spMkLst>
        </pc:spChg>
      </pc:sldChg>
      <pc:sldChg chg="modSp mod">
        <pc:chgData name="Nuno Gonçalves" userId="6d661c69ce6d978b" providerId="LiveId" clId="{DFAF41E2-82E2-40B8-BA11-058E4FC132B1}" dt="2026-07-12T17:47:42.930" v="166" actId="27636"/>
        <pc:sldMkLst>
          <pc:docMk/>
          <pc:sldMk cId="3645478630" sldId="268"/>
        </pc:sldMkLst>
        <pc:spChg chg="mod">
          <ac:chgData name="Nuno Gonçalves" userId="6d661c69ce6d978b" providerId="LiveId" clId="{DFAF41E2-82E2-40B8-BA11-058E4FC132B1}" dt="2026-07-12T17:47:42.930" v="166" actId="27636"/>
          <ac:spMkLst>
            <pc:docMk/>
            <pc:sldMk cId="3645478630" sldId="268"/>
            <ac:spMk id="2" creationId="{3FC915AA-9AD6-9DEC-20C0-9E11999F2E2F}"/>
          </ac:spMkLst>
        </pc:spChg>
      </pc:sldChg>
      <pc:sldMasterChg chg="setBg">
        <pc:chgData name="Nuno Gonçalves" userId="6d661c69ce6d978b" providerId="LiveId" clId="{DFAF41E2-82E2-40B8-BA11-058E4FC132B1}" dt="2026-07-12T17:48:47.516" v="181"/>
        <pc:sldMasterMkLst>
          <pc:docMk/>
          <pc:sldMasterMk cId="834776880" sldId="2147484054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B6080-5DA5-9750-1037-8AF0E40F1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C84CA4-3707-F49E-6571-043234C15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D8B54-FBD4-5777-16FB-2EE5A3D97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2A6A3-8C0D-9348-6F39-7FB2D721E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46A20-BE29-7DB0-A895-9B432EF2C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503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D264B-8909-A118-67AB-2B587FA8E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C118-645F-B2C3-7F77-923293F40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A79EC-9B08-9B17-458B-075F46E05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0FF893-8EC3-73E2-3211-027BE7044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FE586-B7DA-644D-700A-3FF7352B2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957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EC630-83EC-A2C6-E267-EF1904221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AC207A-7852-CC52-F554-DC4F8705E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4489C7-F500-88A1-BA17-21785C2C7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27F22-668A-4F3D-452E-36CFF23C4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310B3-764C-2482-EB5F-D0E81287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6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A38A4-8F5A-AE24-D829-D44B966F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A9101-5A59-E041-AF54-7D30C95A32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F8AA13-2BF3-A1F3-70B6-B8B5927195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E7F8B3-8B91-E6A7-D002-9C19330B0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5E7C-73D4-6F38-D757-77450A5B6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3AA5B-7FC1-2A77-5F46-A6CAE1A25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2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A0C81-F756-4689-39C5-05E92D7EC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5D7BA-3D36-754C-AA32-A216FB86BD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E9F845-C5E5-D245-FE21-A115ED0CC0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D9AF83-A5CD-37BD-3564-C7B49DA91B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363CFD-DC0F-C7E8-BD40-33B7DDADCF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E7D7E6-42B3-3F46-FD5B-4A76092A4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FB8686-B574-A864-FB06-6808C3183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6D36A9-4814-36D3-EEB2-88449A31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62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4B67C-26A9-96CE-20FA-B64779ECE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EA6255-D52A-17E5-F83F-4C075B1CF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C37E6F-0799-DBA7-1E2A-2C0682D54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A5BB3-B0A3-F543-E7AD-E4FFFB97F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123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B77F4C-9404-5D6D-B332-CD71ACA8C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6C773D-BA52-8551-C788-B59725C8F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668487-A18C-D4FE-E274-EF170F205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904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5748D-562A-4C4B-EF3B-7EB2B7308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3F98A-E2FF-AF04-F38E-15AB47351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B8EF2A-45A0-E8F3-BCEF-68F0E4DE78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297D3C-0FFB-0737-B171-D30852D77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286018-EF16-5D16-1900-67A097F6E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63D839-A1F0-7366-75E7-0D07CB7E0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398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816A1-A98C-6C3A-3A18-79A07C71B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C30FB6-D653-0BD6-717C-A602638032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2C82BB-7596-8083-016B-07BFE2FCA0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2CAAAE-1687-CB63-EC65-EB0187196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BECC6E-C57B-2080-462F-8D748B3AE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E46ED-8C84-EBDC-58E9-32499E495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750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59A6A-FD54-5670-59D3-2BED4E5DD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D6321A-C3BF-1EDF-3D5A-7DD7894F1A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311FA-7162-AC85-2FC2-20C82FD06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34D6D-CDD2-78C6-EE56-4E932E2FB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FA06CC-9B4D-BF02-5754-38363F544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62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C134DA-BF74-DCFF-D557-FECBEF7E71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46A1E2-19B1-4A2E-9942-BEA953C86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2486EB-50AC-0110-F8C9-BF68BF733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085654-5FE7-7D93-1D2F-2E48FC042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91966-ACF7-A767-4C46-154B5C31B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063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4A7DBD-E4EB-BC31-1BA8-E7B7ADAB6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1A06F-0A19-6E50-939E-BEF6817633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DF727-FFFE-602F-9BE5-B7A4F72EB3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651A23-14DE-1E31-DBDB-F7BDB05392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C93AA-166B-7831-5E89-02DACA4E96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7768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55" r:id="rId1"/>
    <p:sldLayoutId id="2147484056" r:id="rId2"/>
    <p:sldLayoutId id="2147484057" r:id="rId3"/>
    <p:sldLayoutId id="2147484058" r:id="rId4"/>
    <p:sldLayoutId id="2147484059" r:id="rId5"/>
    <p:sldLayoutId id="2147484060" r:id="rId6"/>
    <p:sldLayoutId id="2147484061" r:id="rId7"/>
    <p:sldLayoutId id="2147484062" r:id="rId8"/>
    <p:sldLayoutId id="2147484063" r:id="rId9"/>
    <p:sldLayoutId id="2147484064" r:id="rId10"/>
    <p:sldLayoutId id="21474840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  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Nuno Goncalves 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ID: 25306660 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Lecture: Charles </a:t>
            </a:r>
            <a:r>
              <a:rPr lang="en-GB" sz="3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Obinwa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+mn-lt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519210"/>
            <a:ext cx="7604044" cy="4688260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452487"/>
            <a:ext cx="9752012" cy="725863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subject of this presentation is Basil’s Bakery and the issues that his business is facing.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5W2H technique will be used to find the nature and scope of the problem and write the problem statement.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We will be using PESTLE analysis to analyse the external factors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fishbone Diagram: to analyse the cause and the effects of the problem</a:t>
            </a:r>
          </a:p>
          <a:p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319752"/>
            <a:ext cx="9090595" cy="4651279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/>
                </a:solidFill>
              </a:rPr>
              <a:t>Basil’s Bakery</a:t>
            </a:r>
          </a:p>
          <a:p>
            <a:pPr algn="ctr"/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2015 in Coventry, UK.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Located in a shopping retail park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Owners: 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Sells contemporary styled cakes, pastries and breads.</a:t>
            </a: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They use high-quality and organic ingredients 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D5E413-BD4C-5C52-A254-027EF3E3FC8C}"/>
              </a:ext>
            </a:extLst>
          </p:cNvPr>
          <p:cNvSpPr txBox="1"/>
          <p:nvPr/>
        </p:nvSpPr>
        <p:spPr>
          <a:xfrm>
            <a:off x="2414016" y="273377"/>
            <a:ext cx="8917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 5W2H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0008"/>
            <a:ext cx="10065503" cy="4807669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Decrease in sales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Fewer people are visiting the shopping, and office workers are working from home, business rates, insurance, all considerably higher than they were in 2019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Basil, customers and employees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Basil Bakery at a retail park in Coventry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After the 2020 covid lockdown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The rise of bills and the failure to meet customer expectations( Home delivery or pre-order)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His business is stagnated at an average of 25% bellow 2019 figures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7021" y="304831"/>
            <a:ext cx="9988449" cy="710153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Restrictions imposed during lockdown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Rates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cost of his stock is unpredictable and difficult to budget for,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Utility bills, rent, business rates and insurance are considerably high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 are now working from home.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Fewer people are visiting the retail park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5" y="325226"/>
            <a:ext cx="9921394" cy="76162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385739"/>
            <a:ext cx="9634011" cy="5147035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online ordering available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Delivery service </a:t>
            </a:r>
          </a:p>
          <a:p>
            <a:pPr marL="0" indent="0">
              <a:buNone/>
            </a:pP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 made redundant at the retail park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price on insurances</a:t>
            </a:r>
          </a:p>
          <a:p>
            <a:pPr marL="0" indent="0">
              <a:buNone/>
            </a:pP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use of organic products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8050" y="378603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</a:rPr>
              <a:t>Cause and effect analysis (Fishbone diagram)</a:t>
            </a:r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ADB8E7-9F88-4426-98D3-B04180B993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7829" y="1273018"/>
            <a:ext cx="9716342" cy="527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271016"/>
            <a:ext cx="8915399" cy="536545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conclusion, Basil Bakery is facing some external and internal factors that are affecting his business.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economic pressure created by COVID-19 and the change in people's habits are also related to COVID-19.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has not been able to adapt to and meet the demands of his customers, like creating online ordering or a pre-order service. When asked by a delivery service again, Basil was not able to provide this type of service.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lack of staff is another factor that is making his online order difficult. Basil cannot answer the phone because he needs to be baking the cakes.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Basil's sales decreased 25%, but his cost of production had risen, resulting in a loss for his business.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85000" lnSpcReduction="20000"/>
          </a:bodyPr>
          <a:lstStyle/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Pacaiova</a:t>
            </a:r>
            <a:r>
              <a:rPr lang="en-GB" dirty="0">
                <a:solidFill>
                  <a:schemeClr val="tx1"/>
                </a:solidFill>
              </a:rPr>
              <a:t>, H., 2015. Analysis and identification of nonconforming products by 5W2H method. </a:t>
            </a:r>
            <a:r>
              <a:rPr lang="en-GB" i="1" dirty="0" err="1">
                <a:solidFill>
                  <a:schemeClr val="tx1"/>
                </a:solidFill>
              </a:rPr>
              <a:t>Center</a:t>
            </a:r>
            <a:r>
              <a:rPr lang="en-GB" i="1" dirty="0">
                <a:solidFill>
                  <a:schemeClr val="tx1"/>
                </a:solidFill>
              </a:rPr>
              <a:t> for Quality</a:t>
            </a:r>
            <a:r>
              <a:rPr lang="en-GB" dirty="0">
                <a:solidFill>
                  <a:schemeClr val="tx1"/>
                </a:solidFill>
              </a:rPr>
              <a:t>, pp.33-42.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dos Santos, S.C., Furtado, F. and Lins, W., 2014, October. </a:t>
            </a:r>
            <a:r>
              <a:rPr lang="en-GB" dirty="0" err="1">
                <a:solidFill>
                  <a:schemeClr val="tx1"/>
                </a:solidFill>
              </a:rPr>
              <a:t>xPBL</a:t>
            </a:r>
            <a:r>
              <a:rPr lang="en-GB" dirty="0">
                <a:solidFill>
                  <a:schemeClr val="tx1"/>
                </a:solidFill>
              </a:rPr>
              <a:t>: A methodology for managing PBL when teaching computing. In </a:t>
            </a:r>
            <a:r>
              <a:rPr lang="en-GB" i="1" dirty="0">
                <a:solidFill>
                  <a:schemeClr val="tx1"/>
                </a:solidFill>
              </a:rPr>
              <a:t>2014 IEEE Frontiers in Education Conference (FIE) Proceedings</a:t>
            </a:r>
            <a:r>
              <a:rPr lang="en-GB" dirty="0">
                <a:solidFill>
                  <a:schemeClr val="tx1"/>
                </a:solidFill>
              </a:rPr>
              <a:t> (pp. 1-8). IEEE.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Rastogi, N. and Trivedi, M.K., 2016. PESTLE technique–a tool to identify external risks in construction projects. </a:t>
            </a:r>
            <a:r>
              <a:rPr lang="en-GB" i="1" dirty="0">
                <a:solidFill>
                  <a:schemeClr val="tx1"/>
                </a:solidFill>
              </a:rPr>
              <a:t>International Research Journal of Engineering and Technology (IRJET)</a:t>
            </a:r>
            <a:r>
              <a:rPr lang="en-GB" dirty="0">
                <a:solidFill>
                  <a:schemeClr val="tx1"/>
                </a:solidFill>
              </a:rPr>
              <a:t>, </a:t>
            </a:r>
            <a:r>
              <a:rPr lang="en-GB" i="1" dirty="0">
                <a:solidFill>
                  <a:schemeClr val="tx1"/>
                </a:solidFill>
              </a:rPr>
              <a:t>3</a:t>
            </a:r>
            <a:r>
              <a:rPr lang="en-GB" dirty="0">
                <a:solidFill>
                  <a:schemeClr val="tx1"/>
                </a:solidFill>
              </a:rPr>
              <a:t>(1), pp.384-388.</a:t>
            </a:r>
            <a:endParaRPr lang="en-GB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Dima, A., Radu, E., </a:t>
            </a:r>
            <a:r>
              <a:rPr lang="en-GB" dirty="0" err="1">
                <a:solidFill>
                  <a:schemeClr val="tx1"/>
                </a:solidFill>
              </a:rPr>
              <a:t>Dobrotă</a:t>
            </a:r>
            <a:r>
              <a:rPr lang="en-GB" dirty="0">
                <a:solidFill>
                  <a:schemeClr val="tx1"/>
                </a:solidFill>
              </a:rPr>
              <a:t>, E.M., </a:t>
            </a:r>
            <a:r>
              <a:rPr lang="en-GB" dirty="0" err="1">
                <a:solidFill>
                  <a:schemeClr val="tx1"/>
                </a:solidFill>
              </a:rPr>
              <a:t>Oțoiu</a:t>
            </a:r>
            <a:r>
              <a:rPr lang="en-GB" dirty="0">
                <a:solidFill>
                  <a:schemeClr val="tx1"/>
                </a:solidFill>
              </a:rPr>
              <a:t>, A. and </a:t>
            </a:r>
            <a:r>
              <a:rPr lang="en-GB" dirty="0" err="1">
                <a:solidFill>
                  <a:schemeClr val="tx1"/>
                </a:solidFill>
              </a:rPr>
              <a:t>Săracu</a:t>
            </a:r>
            <a:r>
              <a:rPr lang="en-GB" dirty="0">
                <a:solidFill>
                  <a:schemeClr val="tx1"/>
                </a:solidFill>
              </a:rPr>
              <a:t>, A.F., 2023. Sustainable development of E-commerce in the post-COVID times: a mixed-methods analysis of pestle factors. </a:t>
            </a:r>
            <a:r>
              <a:rPr lang="en-GB" i="1" dirty="0" err="1">
                <a:solidFill>
                  <a:schemeClr val="tx1"/>
                </a:solidFill>
              </a:rPr>
              <a:t>Amfiteatru</a:t>
            </a:r>
            <a:r>
              <a:rPr lang="en-GB" i="1" dirty="0">
                <a:solidFill>
                  <a:schemeClr val="tx1"/>
                </a:solidFill>
              </a:rPr>
              <a:t> economic</a:t>
            </a:r>
            <a:r>
              <a:rPr lang="en-GB" dirty="0">
                <a:solidFill>
                  <a:schemeClr val="tx1"/>
                </a:solidFill>
              </a:rPr>
              <a:t>, </a:t>
            </a:r>
            <a:r>
              <a:rPr lang="en-GB" i="1" dirty="0">
                <a:solidFill>
                  <a:schemeClr val="tx1"/>
                </a:solidFill>
              </a:rPr>
              <a:t>25</a:t>
            </a:r>
            <a:r>
              <a:rPr lang="en-GB" dirty="0">
                <a:solidFill>
                  <a:schemeClr val="tx1"/>
                </a:solidFill>
              </a:rPr>
              <a:t>, pp.1095-1114.</a:t>
            </a:r>
            <a:endParaRPr lang="en-GB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Bose, T.K., 2012. Application of fishbone analysis for evaluating supply chain and business process-a case study on the St James Hospital. </a:t>
            </a:r>
            <a:r>
              <a:rPr lang="en-GB" i="1" dirty="0">
                <a:solidFill>
                  <a:schemeClr val="tx1"/>
                </a:solidFill>
              </a:rPr>
              <a:t>International Journal of Managing Value and Supply Chains (IJMVSC)</a:t>
            </a:r>
            <a:r>
              <a:rPr lang="en-GB" dirty="0">
                <a:solidFill>
                  <a:schemeClr val="tx1"/>
                </a:solidFill>
              </a:rPr>
              <a:t>, </a:t>
            </a:r>
            <a:r>
              <a:rPr lang="en-GB" i="1" dirty="0">
                <a:solidFill>
                  <a:schemeClr val="tx1"/>
                </a:solidFill>
              </a:rPr>
              <a:t>3</a:t>
            </a:r>
            <a:r>
              <a:rPr lang="en-GB" dirty="0">
                <a:solidFill>
                  <a:schemeClr val="tx1"/>
                </a:solidFill>
              </a:rPr>
              <a:t>(2), pp.17-24.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1694" y="813098"/>
            <a:ext cx="4805250" cy="32969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dirty="0">
                <a:solidFill>
                  <a:schemeClr val="tx1"/>
                </a:solidFill>
              </a:rPr>
              <a:t>Questions</a:t>
            </a:r>
            <a:br>
              <a:rPr lang="en-US" sz="5400" b="1" dirty="0">
                <a:solidFill>
                  <a:schemeClr val="tx1"/>
                </a:solidFill>
              </a:rPr>
            </a:br>
            <a:r>
              <a:rPr lang="en-US" sz="5400" b="1" dirty="0">
                <a:solidFill>
                  <a:schemeClr val="tx1"/>
                </a:solidFill>
              </a:rPr>
              <a:t>&amp;</a:t>
            </a:r>
            <a:br>
              <a:rPr lang="en-US" sz="5400" b="1" dirty="0">
                <a:solidFill>
                  <a:schemeClr val="tx1"/>
                </a:solidFill>
              </a:rPr>
            </a:br>
            <a:r>
              <a:rPr lang="en-US" sz="5400" b="1" dirty="0">
                <a:solidFill>
                  <a:schemeClr val="tx1"/>
                </a:solidFill>
              </a:rPr>
              <a:t>Answers</a:t>
            </a:r>
            <a:br>
              <a:rPr lang="en-US" sz="5400" b="1" dirty="0">
                <a:solidFill>
                  <a:schemeClr val="tx1"/>
                </a:solidFill>
              </a:rPr>
            </a:br>
            <a:r>
              <a:rPr lang="en-US" sz="5400" b="1" dirty="0">
                <a:solidFill>
                  <a:schemeClr val="tx1"/>
                </a:solidFill>
              </a:rPr>
              <a:t>Section</a:t>
            </a:r>
            <a:endParaRPr lang="en-US" sz="5400" dirty="0">
              <a:solidFill>
                <a:schemeClr val="tx1"/>
              </a:solidFill>
            </a:endParaRP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2313</TotalTime>
  <Words>692</Words>
  <Application>Microsoft Office PowerPoint</Application>
  <PresentationFormat>Widescreen</PresentationFormat>
  <Paragraphs>72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Roboto</vt:lpstr>
      <vt:lpstr>Wingdings</vt:lpstr>
      <vt:lpstr>Office Theme</vt:lpstr>
      <vt:lpstr>Problem Solving and Decision Making   LCLM4004 Nuno Goncalves  ID: 25306660  Lecture: Charles Obinwa Assignment 1: Presentation</vt:lpstr>
      <vt:lpstr>OVERVIEW</vt:lpstr>
      <vt:lpstr>Introduction</vt:lpstr>
      <vt:lpstr>PowerPoint Presentation</vt:lpstr>
      <vt:lpstr>Problem: nature and scope 5W2H</vt:lpstr>
      <vt:lpstr>PESTLE ANALYSIS: Basil’s Bakery</vt:lpstr>
      <vt:lpstr>PESTLE ANALYSIS: Basil’s Bakery</vt:lpstr>
      <vt:lpstr>Cause and effect analysis (Fishbone diagram)</vt:lpstr>
      <vt:lpstr>Conclusion</vt:lpstr>
      <vt:lpstr>References </vt:lpstr>
      <vt:lpstr>Questions &amp; Answers Section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Nuno Miguel Dias Goncalves (2530660)</cp:lastModifiedBy>
  <cp:revision>93</cp:revision>
  <dcterms:created xsi:type="dcterms:W3CDTF">2024-10-08T15:58:04Z</dcterms:created>
  <dcterms:modified xsi:type="dcterms:W3CDTF">2026-07-12T17:53:13Z</dcterms:modified>
</cp:coreProperties>
</file>