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3"/>
  </p:notesMasterIdLst>
  <p:sldIdLst>
    <p:sldId id="256" r:id="rId2"/>
    <p:sldId id="712" r:id="rId3"/>
    <p:sldId id="713" r:id="rId4"/>
    <p:sldId id="714" r:id="rId5"/>
    <p:sldId id="715" r:id="rId6"/>
    <p:sldId id="716" r:id="rId7"/>
    <p:sldId id="717" r:id="rId8"/>
    <p:sldId id="718" r:id="rId9"/>
    <p:sldId id="719" r:id="rId10"/>
    <p:sldId id="720" r:id="rId11"/>
    <p:sldId id="722" r:id="rId12"/>
    <p:sldId id="721" r:id="rId13"/>
    <p:sldId id="723" r:id="rId14"/>
    <p:sldId id="724" r:id="rId15"/>
    <p:sldId id="725" r:id="rId16"/>
    <p:sldId id="726" r:id="rId17"/>
    <p:sldId id="728" r:id="rId18"/>
    <p:sldId id="729" r:id="rId19"/>
    <p:sldId id="730" r:id="rId20"/>
    <p:sldId id="731" r:id="rId21"/>
    <p:sldId id="732" r:id="rId22"/>
    <p:sldId id="733" r:id="rId23"/>
    <p:sldId id="267" r:id="rId24"/>
    <p:sldId id="734" r:id="rId25"/>
    <p:sldId id="735" r:id="rId26"/>
    <p:sldId id="736" r:id="rId27"/>
    <p:sldId id="634" r:id="rId28"/>
    <p:sldId id="737" r:id="rId29"/>
    <p:sldId id="738" r:id="rId30"/>
    <p:sldId id="739" r:id="rId31"/>
    <p:sldId id="740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351381-E776-4AB0-98A2-CEC28ABE34F2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43BBF5-8190-4BFB-830C-34487B0392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6664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careerfoundry.com/en/blog/data-analytics/what-is-ratio-data/" TargetMode="External"/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>
            <a:extLst>
              <a:ext uri="{FF2B5EF4-FFF2-40B4-BE49-F238E27FC236}">
                <a16:creationId xmlns:a16="http://schemas.microsoft.com/office/drawing/2014/main" id="{53FC7F89-E62F-B5D8-F45B-73A83C09C9C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00F800C-C070-4715-A7E1-CFFBA6ACF87C}" type="slidenum">
              <a:rPr lang="en-US" altLang="en-US" sz="1200"/>
              <a:pPr/>
              <a:t>23</a:t>
            </a:fld>
            <a:endParaRPr lang="en-US" altLang="en-US" sz="1200"/>
          </a:p>
        </p:txBody>
      </p:sp>
      <p:sp>
        <p:nvSpPr>
          <p:cNvPr id="34819" name="Rectangle 2">
            <a:extLst>
              <a:ext uri="{FF2B5EF4-FFF2-40B4-BE49-F238E27FC236}">
                <a16:creationId xmlns:a16="http://schemas.microsoft.com/office/drawing/2014/main" id="{980E2F4F-CAF9-5DD7-C6C3-9D1DF1CAF8A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>
            <a:extLst>
              <a:ext uri="{FF2B5EF4-FFF2-40B4-BE49-F238E27FC236}">
                <a16:creationId xmlns:a16="http://schemas.microsoft.com/office/drawing/2014/main" id="{3C1CD5F4-2761-815F-3682-9610DC798D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106822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23C50"/>
                </a:solidFill>
                <a:effectLst/>
                <a:latin typeface="TradeGothic"/>
              </a:rPr>
              <a:t>Examples of Ratio: </a:t>
            </a:r>
            <a:r>
              <a:rPr lang="en-US" dirty="0">
                <a:hlinkClick r:id="rId3"/>
              </a:rPr>
              <a:t>What is Ratio Data? Definition, Characteristics and Examples (careerfoundry.com)</a:t>
            </a:r>
            <a:endParaRPr lang="en-US" b="0" i="0" dirty="0">
              <a:solidFill>
                <a:srgbClr val="223C50"/>
              </a:solidFill>
              <a:effectLst/>
              <a:latin typeface="TradeGothic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23C50"/>
                </a:solidFill>
                <a:effectLst/>
                <a:latin typeface="TradeGothic"/>
              </a:rPr>
              <a:t>Temperature in Kelvin (0, +10, +20, +30, +40, etc.)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23C50"/>
                </a:solidFill>
                <a:effectLst/>
                <a:latin typeface="TradeGothic"/>
              </a:rPr>
              <a:t>Height (5ft. 8in., 5ft. 9in., 5ft. 10in., 5ft. 11in., 6ft. 0in. etc.)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23C50"/>
                </a:solidFill>
                <a:effectLst/>
                <a:latin typeface="TradeGothic"/>
              </a:rPr>
              <a:t>Price of goods ($0, $5, $10, $15, $20, $30, etc.)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23C50"/>
                </a:solidFill>
                <a:effectLst/>
                <a:latin typeface="TradeGothic"/>
              </a:rPr>
              <a:t>Age in years (from zero to 100+)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23C50"/>
                </a:solidFill>
                <a:effectLst/>
                <a:latin typeface="TradeGothic"/>
              </a:rPr>
              <a:t>Distance (from zero miles/km upwards)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223C50"/>
                </a:solidFill>
                <a:effectLst/>
                <a:latin typeface="TradeGothic"/>
              </a:rPr>
              <a:t>Time intervals (might include race times or the number of hours spent watching Netflix!)</a:t>
            </a:r>
          </a:p>
          <a:p>
            <a:endParaRPr lang="en-US" dirty="0"/>
          </a:p>
          <a:p>
            <a:r>
              <a:rPr lang="en-US" b="1" i="0" dirty="0">
                <a:solidFill>
                  <a:srgbClr val="223C50"/>
                </a:solidFill>
                <a:effectLst/>
                <a:latin typeface="TradeGothic"/>
              </a:rPr>
              <a:t>Question:</a:t>
            </a:r>
            <a:r>
              <a:rPr lang="en-US" b="0" i="0" dirty="0">
                <a:solidFill>
                  <a:srgbClr val="223C50"/>
                </a:solidFill>
                <a:effectLst/>
                <a:latin typeface="TradeGothic"/>
              </a:rPr>
              <a:t> How much time do you spend on social media per day? </a:t>
            </a:r>
          </a:p>
          <a:p>
            <a:r>
              <a:rPr lang="en-US" b="1" i="0" dirty="0">
                <a:solidFill>
                  <a:srgbClr val="223C50"/>
                </a:solidFill>
                <a:effectLst/>
                <a:latin typeface="TradeGothic"/>
              </a:rPr>
              <a:t>Possible answers:</a:t>
            </a:r>
            <a:r>
              <a:rPr lang="en-US" b="0" i="0" dirty="0">
                <a:solidFill>
                  <a:srgbClr val="223C50"/>
                </a:solidFill>
                <a:effectLst/>
                <a:latin typeface="TradeGothic"/>
              </a:rPr>
              <a:t> 0-1 hours, 1-2 hours, 2-3 hours, 3-4 hours, 4-5 hours.</a:t>
            </a:r>
          </a:p>
          <a:p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90C6F8-F0DE-D348-A9B6-87F0241C242A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79350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dirty="0">
                <a:effectLst/>
              </a:rPr>
              <a:t> </a:t>
            </a:r>
            <a:br>
              <a:rPr lang="en-US" dirty="0">
                <a:effectLst/>
              </a:rPr>
            </a:br>
            <a:endParaRPr dirty="0"/>
          </a:p>
        </p:txBody>
      </p:sp>
      <p:sp>
        <p:nvSpPr>
          <p:cNvPr id="153" name="Google Shape;153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FDB1A-CC0D-F6EC-5465-ADF8DA9128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464375-B62F-CAD8-7F56-AEDE035861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048138-515C-0339-A427-03417A666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897EC-2920-4C2B-9904-8E155A277B3F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DFA6C9-836F-3D50-CE3C-B7D47186DA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F44E08-0E8D-8DC8-E7A3-249E3459C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E7040-0FF7-4D8F-999E-FFFCBDC980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3942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F4734-AB1C-D1A9-DA0E-9E5B3EB2F5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53543-2625-1B8B-84A6-EE00080F6F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C5B5C9-F699-A35B-8B4E-B73B8B8CB1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897EC-2920-4C2B-9904-8E155A277B3F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5B8E8A-89FD-FD0C-F3EC-57EC86248B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CC8258-1FCA-835D-E1F8-DDB55ACE99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E7040-0FF7-4D8F-999E-FFFCBDC980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9474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5FAD8-6DD9-A999-35FF-F223B3785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2D9D21-EA07-E9FC-1B50-0EB59CD1AA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10C40F-03D6-3396-3A85-87B8FB2978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897EC-2920-4C2B-9904-8E155A277B3F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FA1CDD-B336-C72D-407A-EC19688BAB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8B06EB-D8DB-84BE-2BB1-DA52C7A88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E7040-0FF7-4D8F-999E-FFFCBDC980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0942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4FFEF-ED9F-1B90-105B-3208B5CC18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B3269F-A4A6-3BD5-726C-730CD68F53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916A69-8947-235B-36A4-04218433EB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2DB0DD-868F-E681-D02C-6863C5DF44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897EC-2920-4C2B-9904-8E155A277B3F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762FDE-C376-DBF6-2CDE-2728BD8974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20FBE2-A3C6-FCEB-FBE5-02DF516B36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E7040-0FF7-4D8F-999E-FFFCBDC980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407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A4805-BE40-A607-DD3D-B058E8EEB2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3E9A77-9296-C12E-9E5C-750050EEFC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FC819D-613F-4837-4A08-2C3A967459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EAF0BE-6FE7-5896-983B-D7DE5A0A376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E93E56-C232-BA67-F511-3DCC433BF04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8AE31F-A415-0AAB-13DE-DB99D41A8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897EC-2920-4C2B-9904-8E155A277B3F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7E0D59-F9B6-52E9-A562-75FFC4AD11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2F852B-3DB8-4414-53FE-B380F2F224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E7040-0FF7-4D8F-999E-FFFCBDC980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4060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E91534-BE2C-2C28-DF56-A9B2D0953A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8ABCE1-3FF8-BD8C-5F44-E2C6562E7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897EC-2920-4C2B-9904-8E155A277B3F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8405F5-C962-CF33-5112-4D1BE1AD8C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071C1C-35E6-A2DA-325A-09F91BFA8D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E7040-0FF7-4D8F-999E-FFFCBDC980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5204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0B919E-AA8B-D3BA-9FA9-625D947058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897EC-2920-4C2B-9904-8E155A277B3F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0129F70-220D-92D1-505F-D1568E0F5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1DEBC1-2015-71EA-496E-4374322CF1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E7040-0FF7-4D8F-999E-FFFCBDC980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16933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88D6C-9491-141D-5877-51A3313C6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A8C545-60D9-C055-6EFE-CE679AA28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B1874D-74AA-F6A5-06B0-EE01D16CC8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EAB025-A7CD-20BA-F10D-653254D19C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897EC-2920-4C2B-9904-8E155A277B3F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E79019-6D2B-37CF-8DF7-D32E9E9ECA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5D574E-0450-6911-F8EA-DAAFFB6058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E7040-0FF7-4D8F-999E-FFFCBDC980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6675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B9B809-82C5-91E0-FAC0-1021D47DF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8D59C6-0E7D-125D-827F-8E1AD5BAFDC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177C29-0BD6-E340-3185-78318D5EE6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8DC812-C471-7169-FA13-6AF06FD437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897EC-2920-4C2B-9904-8E155A277B3F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4F0C69-9E74-589E-CF69-431C77E0AD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BE342D-91B7-32C1-4D46-B8F1862B6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E7040-0FF7-4D8F-999E-FFFCBDC980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684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BC6FE-4031-0DC2-99EB-1674363B91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C90236-4A72-7422-FCE8-3C8AE46B76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5EC89-9430-6422-2147-5866670000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897EC-2920-4C2B-9904-8E155A277B3F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50E8B8-A4C7-C7AC-8D34-BA919477BD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D4660A-9434-DC07-068F-B21670F756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E7040-0FF7-4D8F-999E-FFFCBDC980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4178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C3EF95-662C-1187-2245-63544235A71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39F815-283F-D617-B496-EB20655A07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38808A-D89B-8DF8-6883-D196D6371B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897EC-2920-4C2B-9904-8E155A277B3F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94238E-DE1D-1389-E104-14F0AAE90F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BC5B6-BC88-7922-613C-3500F4D530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E7040-0FF7-4D8F-999E-FFFCBDC980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7552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F35075F-0694-2418-0115-C8E0DC260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39385E-AA9E-01B5-E730-BAAC8EA953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5EBF9A-7191-D2A6-BA9C-67C3F132AC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1897EC-2920-4C2B-9904-8E155A277B3F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D89DD2-D654-325B-0397-ADFA77D634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E0781B-AC17-2BA8-9270-D899633605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F0E7040-0FF7-4D8F-999E-FFFCBDC980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4325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www.surveymonkey.com/mp/survey-vs-questionnaire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bjectplanet.com/opinio/" TargetMode="External"/><Relationship Id="rId2" Type="http://schemas.openxmlformats.org/officeDocument/2006/relationships/hyperlink" Target="http://www.surveymonkey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hyperlink" Target="http://evaluationtoolbox.net.au/index.php?option=com_content&amp;view=article&amp;id=58&amp;Itemid=154" TargetMode="External"/><Relationship Id="rId4" Type="http://schemas.openxmlformats.org/officeDocument/2006/relationships/hyperlink" Target="http://www.zoomerang.com/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hyperlink" Target="http://toolkit.pellinstitute.org/evaluation-guide/analyze/analyze-quantitative-data/" TargetMode="External"/><Relationship Id="rId4" Type="http://schemas.openxmlformats.org/officeDocument/2006/relationships/hyperlink" Target="http://evaluationtoolbox.net.au/index.php?option=com_content&amp;view=article&amp;id=58&amp;Itemid=154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hyperlink" Target="https://www.youtube.com/watch?v=hZxnzfnt5v8&amp;list=RDCMUCG32MfGLit1pcqCRXyy9cAg&amp;index=3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urveymonkey.com/mp/survey-vs-questionnaire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esternsydney.pressbooks.pub/customerinsights/chapter/chapter-10-questionnaire-design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youtube.com/watch?v=FkX-t0Pgzzs&amp;t=64s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cbi.nlm.nih.gov/pmc/articles/PMC4797036/" TargetMode="External"/><Relationship Id="rId3" Type="http://schemas.openxmlformats.org/officeDocument/2006/relationships/hyperlink" Target="https://www.youtube.com/watch?v=h4G5IFGuSTU" TargetMode="External"/><Relationship Id="rId7" Type="http://schemas.openxmlformats.org/officeDocument/2006/relationships/hyperlink" Target="http://toolkit.pellinstitute.org/evaluation-guide/analyze/analyze-quantitative-data/" TargetMode="External"/><Relationship Id="rId2" Type="http://schemas.openxmlformats.org/officeDocument/2006/relationships/hyperlink" Target="https://www.youtube.com/watch?v=vJG698U2Mv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keydifferences.com/difference-between-qualitative-and-quantitative-research.html" TargetMode="External"/><Relationship Id="rId11" Type="http://schemas.openxmlformats.org/officeDocument/2006/relationships/image" Target="../media/image1.png"/><Relationship Id="rId5" Type="http://schemas.openxmlformats.org/officeDocument/2006/relationships/hyperlink" Target="https://www.youtube.com/watch?v=mUfYXr4VKgI" TargetMode="External"/><Relationship Id="rId10" Type="http://schemas.openxmlformats.org/officeDocument/2006/relationships/hyperlink" Target="https://www.hotjar.com/blog/analyze-survey-data/" TargetMode="External"/><Relationship Id="rId4" Type="http://schemas.openxmlformats.org/officeDocument/2006/relationships/hyperlink" Target="https://www.aesanetwork.org/research-onion-a-systematic-approach-to-designing-research-methodology/" TargetMode="External"/><Relationship Id="rId9" Type="http://schemas.openxmlformats.org/officeDocument/2006/relationships/hyperlink" Target="https://learn.solent.ac.uk/mod/book/view.php?id=116236&amp;chapterid=15333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studyonline.unsw.edu.au/blog/types-of-data" TargetMode="External"/><Relationship Id="rId2" Type="http://schemas.openxmlformats.org/officeDocument/2006/relationships/hyperlink" Target="http://www.sagepub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hyperlink" Target="https://www.youtube.com/watch?v=uVGD_5Tk6ao" TargetMode="External"/><Relationship Id="rId4" Type="http://schemas.openxmlformats.org/officeDocument/2006/relationships/hyperlink" Target="https://www.cuemath.com/data/nominal-dat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51E63-CB6C-2471-5725-E080AE9BD03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034445-A133-2DE1-CF40-729E0085F04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7276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A74B5-8E23-B13B-B237-791EA06C2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1150374"/>
            <a:ext cx="10629900" cy="1865877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WEEK 8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Questionnaires Design and Analysis</a:t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8EF7FB-86F7-A4FE-08B0-C5D74810C8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37476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62257-E83E-0E31-55AC-AD69280BBF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Learning Outcomes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28D04-C3C8-08C6-1A91-ACB0CB26D0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By the end of this session, you will be able to understand: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kern="0" dirty="0">
                <a:solidFill>
                  <a:prstClr val="black"/>
                </a:solidFill>
              </a:rPr>
              <a:t>Survey vs Questionnaire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kern="0" dirty="0">
                <a:solidFill>
                  <a:prstClr val="black"/>
                </a:solidFill>
              </a:rPr>
              <a:t>Categories of Questions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kern="0" dirty="0">
                <a:solidFill>
                  <a:prstClr val="black"/>
                </a:solidFill>
              </a:rPr>
              <a:t>Questionnaire Design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kern="0" dirty="0">
                <a:solidFill>
                  <a:prstClr val="black"/>
                </a:solidFill>
              </a:rPr>
              <a:t>Web Based Questionnaire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kern="0" dirty="0">
                <a:solidFill>
                  <a:prstClr val="black"/>
                </a:solidFill>
              </a:rPr>
              <a:t>Examples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53768E-8611-F682-8069-E70D2CD638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03899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9FDED-F294-2680-917F-28CCA9FBDD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86192"/>
            <a:ext cx="5883377" cy="706131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+mn-lt"/>
              </a:rPr>
              <a:t>Survey vs Questionnaire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07AA1D-4B1A-5976-9D7F-2C6D65B1F7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712" y="792323"/>
            <a:ext cx="11571340" cy="3172694"/>
          </a:xfrm>
        </p:spPr>
        <p:txBody>
          <a:bodyPr/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1E2124"/>
                </a:solidFill>
                <a:effectLst/>
                <a:latin typeface="National 2"/>
              </a:rPr>
              <a:t>A 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National 2"/>
              </a:rPr>
              <a:t>questionnaire is any written set of questions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1E2124"/>
                </a:solidFill>
                <a:effectLst/>
                <a:latin typeface="National 2"/>
              </a:rPr>
              <a:t>, while a survey is both the set of questions and the process of collecting, aggregating, and analyzing the responses from those questions.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1E2124"/>
              </a:solidFill>
              <a:effectLst/>
              <a:latin typeface="National 2"/>
            </a:endParaRPr>
          </a:p>
          <a:p>
            <a:pPr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 typeface="Wingdings" panose="05000000000000000000" pitchFamily="2" charset="2"/>
              <a:buChar char="§"/>
            </a:pPr>
            <a:r>
              <a:rPr lang="en-US" sz="2800" b="0" i="0" dirty="0">
                <a:solidFill>
                  <a:srgbClr val="0D405F"/>
                </a:solidFill>
                <a:effectLst/>
                <a:latin typeface="Inter"/>
              </a:rPr>
              <a:t>A </a:t>
            </a:r>
            <a:r>
              <a:rPr lang="en-US" sz="2800" b="1" i="0" dirty="0">
                <a:solidFill>
                  <a:srgbClr val="0D405F"/>
                </a:solidFill>
                <a:effectLst/>
                <a:latin typeface="Inter"/>
              </a:rPr>
              <a:t>questionnaire</a:t>
            </a:r>
            <a:r>
              <a:rPr lang="en-US" sz="2800" b="0" i="0" dirty="0">
                <a:solidFill>
                  <a:srgbClr val="0D405F"/>
                </a:solidFill>
                <a:effectLst/>
                <a:latin typeface="Inter"/>
              </a:rPr>
              <a:t> is a list of questions or items used to gather data from respondents about their attitudes, experiences, or opinions. Questionnaires can be used to collect </a:t>
            </a:r>
            <a:r>
              <a:rPr lang="en-US" sz="2800" b="0" i="0" u="none" strike="noStrike" dirty="0">
                <a:solidFill>
                  <a:srgbClr val="1F80E8"/>
                </a:solidFill>
                <a:effectLst/>
                <a:latin typeface="Inter"/>
              </a:rPr>
              <a:t>quantitative</a:t>
            </a:r>
            <a:r>
              <a:rPr lang="en-US" sz="2800" b="0" i="0" dirty="0">
                <a:solidFill>
                  <a:srgbClr val="0D405F"/>
                </a:solidFill>
                <a:effectLst/>
                <a:latin typeface="Inter"/>
              </a:rPr>
              <a:t> and /or </a:t>
            </a:r>
            <a:r>
              <a:rPr lang="en-US" sz="2800" b="0" i="0" u="none" strike="noStrike" dirty="0">
                <a:solidFill>
                  <a:srgbClr val="1F80E8"/>
                </a:solidFill>
                <a:effectLst/>
                <a:latin typeface="Inter"/>
              </a:rPr>
              <a:t>qualitative</a:t>
            </a:r>
            <a:r>
              <a:rPr lang="en-US" sz="2800" b="0" i="0" dirty="0">
                <a:solidFill>
                  <a:srgbClr val="0D405F"/>
                </a:solidFill>
                <a:effectLst/>
                <a:latin typeface="Inter"/>
              </a:rPr>
              <a:t> information.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7EE45E8-A6CF-7F2E-F93F-4E647027F833}"/>
              </a:ext>
            </a:extLst>
          </p:cNvPr>
          <p:cNvSpPr txBox="1"/>
          <p:nvPr/>
        </p:nvSpPr>
        <p:spPr>
          <a:xfrm>
            <a:off x="260555" y="5166535"/>
            <a:ext cx="702752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FF00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Survey vs Questionnaire: What's the difference? | SurveyMonkey</a:t>
            </a:r>
            <a:endParaRPr lang="en-US" dirty="0">
              <a:solidFill>
                <a:srgbClr val="FF0000"/>
              </a:solidFill>
            </a:endParaRPr>
          </a:p>
        </p:txBody>
      </p:sp>
      <p:pic>
        <p:nvPicPr>
          <p:cNvPr id="2050" name="Picture 2" descr="surveys vs questionnaire graphic">
            <a:extLst>
              <a:ext uri="{FF2B5EF4-FFF2-40B4-BE49-F238E27FC236}">
                <a16:creationId xmlns:a16="http://schemas.microsoft.com/office/drawing/2014/main" id="{5A6D30A8-B905-27D3-2A73-5A412F44B6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1548" y="3965017"/>
            <a:ext cx="3490452" cy="1901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51030E5-C541-CED1-327B-0892C34F23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65484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5188F3-F4B1-E791-C1DC-13F0819B7B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668" y="213442"/>
            <a:ext cx="10629900" cy="636588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solidFill>
                  <a:srgbClr val="FF0000"/>
                </a:solidFill>
              </a:rPr>
              <a:t>Survey Research Steps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55E31-D97D-71AE-DB1A-04B4438355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233" y="850030"/>
            <a:ext cx="11857702" cy="4134925"/>
          </a:xfrm>
        </p:spPr>
        <p:txBody>
          <a:bodyPr>
            <a:normAutofit fontScale="92500"/>
          </a:bodyPr>
          <a:lstStyle/>
          <a:p>
            <a:r>
              <a:rPr lang="en-US" dirty="0"/>
              <a:t>Survey research means collecting information about a group of people by asking them questions and analysing the results. Questionnaires are used to collect responses in survey. To conduct an effective survey, follow these six steps in:</a:t>
            </a:r>
          </a:p>
          <a:p>
            <a:r>
              <a:rPr lang="en-US" dirty="0"/>
              <a:t>Determine who will participate in the survey</a:t>
            </a:r>
          </a:p>
          <a:p>
            <a:r>
              <a:rPr lang="en-US" dirty="0"/>
              <a:t>Decide the type of survey (mail, online, or in-person)</a:t>
            </a:r>
          </a:p>
          <a:p>
            <a:r>
              <a:rPr lang="en-US" b="1" dirty="0">
                <a:solidFill>
                  <a:srgbClr val="FF0000"/>
                </a:solidFill>
              </a:rPr>
              <a:t>Design the survey questions and layout</a:t>
            </a:r>
          </a:p>
          <a:p>
            <a:r>
              <a:rPr lang="en-US" dirty="0"/>
              <a:t>Distribute the survey</a:t>
            </a:r>
          </a:p>
          <a:p>
            <a:r>
              <a:rPr lang="en-US" dirty="0"/>
              <a:t>Analyse the responses</a:t>
            </a:r>
          </a:p>
          <a:p>
            <a:r>
              <a:rPr lang="en-US" dirty="0"/>
              <a:t>Write up the results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F7DC4D-275C-9CFB-8E97-789C8895C7DC}"/>
              </a:ext>
            </a:extLst>
          </p:cNvPr>
          <p:cNvSpPr txBox="1"/>
          <p:nvPr/>
        </p:nvSpPr>
        <p:spPr>
          <a:xfrm>
            <a:off x="5931308" y="4940208"/>
            <a:ext cx="626069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 err="1">
                <a:solidFill>
                  <a:srgbClr val="202F66"/>
                </a:solidFill>
                <a:effectLst/>
                <a:latin typeface="Inter"/>
              </a:rPr>
              <a:t>McCombes</a:t>
            </a:r>
            <a:r>
              <a:rPr lang="en-US" b="0" i="0" dirty="0">
                <a:solidFill>
                  <a:srgbClr val="202F66"/>
                </a:solidFill>
                <a:effectLst/>
                <a:latin typeface="Inter"/>
              </a:rPr>
              <a:t>, S. (2022, October 10). </a:t>
            </a:r>
            <a:r>
              <a:rPr lang="en-US" b="0" i="1" dirty="0">
                <a:solidFill>
                  <a:srgbClr val="202F66"/>
                </a:solidFill>
                <a:effectLst/>
                <a:latin typeface="Inter"/>
              </a:rPr>
              <a:t>Doing Survey Research | A Step-by-Step Guide &amp; Examples.</a:t>
            </a:r>
            <a:r>
              <a:rPr lang="en-US" b="0" i="0" dirty="0">
                <a:solidFill>
                  <a:srgbClr val="202F66"/>
                </a:solidFill>
                <a:effectLst/>
                <a:latin typeface="Inter"/>
              </a:rPr>
              <a:t> </a:t>
            </a:r>
            <a:r>
              <a:rPr lang="en-US" b="0" i="0" dirty="0" err="1">
                <a:solidFill>
                  <a:srgbClr val="202F66"/>
                </a:solidFill>
                <a:effectLst/>
                <a:latin typeface="Inter"/>
              </a:rPr>
              <a:t>Scribbr</a:t>
            </a:r>
            <a:r>
              <a:rPr lang="en-US" b="0" i="0" dirty="0">
                <a:solidFill>
                  <a:srgbClr val="202F66"/>
                </a:solidFill>
                <a:effectLst/>
                <a:latin typeface="Inter"/>
              </a:rPr>
              <a:t>. [Online].Available at: https://www.scribbr.co.uk/research-methods/surveys/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77538A4-26E4-47B1-9A2A-1E78C8EF20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66285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A53E0-AD7E-D132-7042-50B817D8A4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050" y="117987"/>
            <a:ext cx="10629900" cy="923772"/>
          </a:xfrm>
        </p:spPr>
        <p:txBody>
          <a:bodyPr/>
          <a:lstStyle/>
          <a:p>
            <a:r>
              <a:rPr lang="en-US" sz="4400" dirty="0">
                <a:solidFill>
                  <a:srgbClr val="FF0000"/>
                </a:solidFill>
                <a:latin typeface="+mn-lt"/>
              </a:rPr>
              <a:t>Prior to Questionnaire Design</a:t>
            </a:r>
            <a:endParaRPr lang="en-GB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5DD1B9-5034-0839-7E9B-83CE0F76E0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041760"/>
            <a:ext cx="10629900" cy="4376378"/>
          </a:xfrm>
        </p:spPr>
        <p:txBody>
          <a:bodyPr/>
          <a:lstStyle/>
          <a:p>
            <a:pPr eaLnBrk="1" hangingPunct="1"/>
            <a:r>
              <a:rPr lang="en-US" altLang="en-US" sz="2800" dirty="0"/>
              <a:t>Identify the questionnaire’s specific purpose(s)</a:t>
            </a:r>
          </a:p>
          <a:p>
            <a:pPr eaLnBrk="1" hangingPunct="1"/>
            <a:r>
              <a:rPr lang="en-US" altLang="en-US" sz="2800" dirty="0"/>
              <a:t>Be sure to have the specific objectives of the questionnaire</a:t>
            </a:r>
          </a:p>
          <a:p>
            <a:r>
              <a:rPr lang="en-US" altLang="en-US" sz="2800" dirty="0"/>
              <a:t>Do a Literature Review first</a:t>
            </a:r>
          </a:p>
          <a:p>
            <a:pPr eaLnBrk="1" hangingPunct="1"/>
            <a:r>
              <a:rPr lang="en-US" altLang="en-US" sz="2800" dirty="0"/>
              <a:t>Know the respondents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18537A-8E32-518E-D88B-E71BD6CAAD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92522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2F3B9-9EC9-4107-E120-E2F0F3B1E1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  <a:latin typeface="+mn-lt"/>
              </a:rPr>
              <a:t>Conceptual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B6C5D-BAA9-5B86-2791-E2ADEAEFC0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Conceptual frameworks can be written or visual and are generally developed based on a literature review of existing studies about your topic.</a:t>
            </a:r>
          </a:p>
          <a:p>
            <a:r>
              <a:rPr lang="en-US" b="0" i="0" dirty="0">
                <a:solidFill>
                  <a:srgbClr val="0D405F"/>
                </a:solidFill>
                <a:effectLst/>
                <a:latin typeface="Inter"/>
              </a:rPr>
              <a:t>A conceptual framework is a representation of the relationship you expect to see between your variables, or the characteristics or properties that you want to study.</a:t>
            </a:r>
            <a:endParaRPr lang="en-US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C81117-72B0-2DCB-370C-5EACF7950EA6}"/>
              </a:ext>
            </a:extLst>
          </p:cNvPr>
          <p:cNvSpPr txBox="1"/>
          <p:nvPr/>
        </p:nvSpPr>
        <p:spPr>
          <a:xfrm>
            <a:off x="601791" y="4720990"/>
            <a:ext cx="1135732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 err="1">
                <a:solidFill>
                  <a:srgbClr val="202F66"/>
                </a:solidFill>
                <a:effectLst/>
                <a:latin typeface="Inter"/>
              </a:rPr>
              <a:t>Swaen</a:t>
            </a:r>
            <a:r>
              <a:rPr lang="en-US" b="0" i="0" dirty="0">
                <a:solidFill>
                  <a:srgbClr val="202F66"/>
                </a:solidFill>
                <a:effectLst/>
                <a:latin typeface="Inter"/>
              </a:rPr>
              <a:t>, B. &amp; George, T. (2022, August 05). </a:t>
            </a:r>
            <a:r>
              <a:rPr lang="en-US" b="0" i="1" dirty="0">
                <a:solidFill>
                  <a:srgbClr val="202F66"/>
                </a:solidFill>
                <a:effectLst/>
                <a:latin typeface="Inter"/>
              </a:rPr>
              <a:t>What Is a Conceptual Framework? | Tips &amp; Examples.</a:t>
            </a:r>
            <a:r>
              <a:rPr lang="en-US" b="0" i="0" dirty="0">
                <a:solidFill>
                  <a:srgbClr val="202F66"/>
                </a:solidFill>
                <a:effectLst/>
                <a:latin typeface="Inter"/>
              </a:rPr>
              <a:t> </a:t>
            </a:r>
            <a:r>
              <a:rPr lang="en-US" b="0" i="0" dirty="0" err="1">
                <a:solidFill>
                  <a:srgbClr val="202F66"/>
                </a:solidFill>
                <a:effectLst/>
                <a:latin typeface="Inter"/>
              </a:rPr>
              <a:t>Scribbr</a:t>
            </a:r>
            <a:r>
              <a:rPr lang="en-US" b="0" i="0" dirty="0">
                <a:solidFill>
                  <a:srgbClr val="202F66"/>
                </a:solidFill>
                <a:effectLst/>
                <a:latin typeface="Inter"/>
              </a:rPr>
              <a:t>. [Online].Available at: https://www.scribbr.co.uk/research-methods/conceptual-frameworks/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4384AB-EA3E-8E0F-921F-8C7961A144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66834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4662B-9777-0303-BF3C-DE372E0FA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67" y="17233"/>
            <a:ext cx="5314950" cy="678427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  <a:latin typeface="+mn-lt"/>
              </a:rPr>
              <a:t>Conceptual Framework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A4D9841-F2EA-8B6A-6B72-C0C4244F94A6}"/>
              </a:ext>
            </a:extLst>
          </p:cNvPr>
          <p:cNvSpPr txBox="1">
            <a:spLocks/>
          </p:cNvSpPr>
          <p:nvPr/>
        </p:nvSpPr>
        <p:spPr>
          <a:xfrm>
            <a:off x="268641" y="593637"/>
            <a:ext cx="5607976" cy="453023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4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000" dirty="0">
                <a:solidFill>
                  <a:srgbClr val="FF0000"/>
                </a:solidFill>
              </a:rPr>
              <a:t>Step 1:</a:t>
            </a:r>
            <a:r>
              <a:rPr lang="en-US" altLang="en-US" sz="2000" dirty="0"/>
              <a:t> </a:t>
            </a:r>
            <a:r>
              <a:rPr lang="en-US" altLang="en-US" sz="2000" dirty="0">
                <a:solidFill>
                  <a:schemeClr val="tx1"/>
                </a:solidFill>
              </a:rPr>
              <a:t>Choose your research question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altLang="en-US" sz="2000" b="0" dirty="0">
                <a:solidFill>
                  <a:schemeClr val="tx1"/>
                </a:solidFill>
              </a:rPr>
              <a:t>Your research question guides your work by determining exactly what you want to find out, giving your research process a clear focus.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altLang="en-US" sz="2000" b="0" dirty="0">
                <a:solidFill>
                  <a:schemeClr val="tx1"/>
                </a:solidFill>
              </a:rPr>
              <a:t>Example: Research question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altLang="en-US" sz="2000" b="0" dirty="0">
                <a:solidFill>
                  <a:schemeClr val="tx1"/>
                </a:solidFill>
              </a:rPr>
              <a:t>Let’s say you want to study whether students who study more hours get higher exam scores. To investigate this question, you can use a survey to test the relationship between variables.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altLang="en-US" sz="2000" b="0" dirty="0">
                <a:solidFill>
                  <a:schemeClr val="tx1"/>
                </a:solidFill>
              </a:rPr>
              <a:t>However, before you start collecting your data, consider constructing a conceptual framework. This will help you map out which variables you will measure and how you expect them to relate to one another.</a:t>
            </a:r>
            <a:endParaRPr lang="en-US" sz="2000" b="0" dirty="0">
              <a:solidFill>
                <a:schemeClr val="tx1"/>
              </a:solidFill>
            </a:endParaRP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B905C3EA-8F85-CE23-21C8-97E98BF40938}"/>
              </a:ext>
            </a:extLst>
          </p:cNvPr>
          <p:cNvSpPr txBox="1">
            <a:spLocks/>
          </p:cNvSpPr>
          <p:nvPr/>
        </p:nvSpPr>
        <p:spPr>
          <a:xfrm>
            <a:off x="5876617" y="695660"/>
            <a:ext cx="6397577" cy="4289295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Clr>
                <a:srgbClr val="942F6D"/>
              </a:buClr>
              <a:buFont typeface="Arial" panose="020B0604020202020204" pitchFamily="34" charset="0"/>
              <a:buChar char="•"/>
              <a:defRPr sz="2100" kern="1200" baseline="0">
                <a:solidFill>
                  <a:srgbClr val="656768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rgbClr val="942F6D"/>
              </a:buClr>
              <a:buFont typeface="Arial" panose="020B0604020202020204" pitchFamily="34" charset="0"/>
              <a:buChar char="•"/>
              <a:defRPr sz="1800" kern="1200">
                <a:solidFill>
                  <a:srgbClr val="656768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rgbClr val="942F6D"/>
              </a:buClr>
              <a:buFont typeface="Arial" panose="020B0604020202020204" pitchFamily="34" charset="0"/>
              <a:buChar char="•"/>
              <a:defRPr sz="1500" kern="1200">
                <a:solidFill>
                  <a:srgbClr val="656768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rgbClr val="942F6D"/>
              </a:buClr>
              <a:buFont typeface="Arial" panose="020B0604020202020204" pitchFamily="34" charset="0"/>
              <a:buChar char="•"/>
              <a:defRPr sz="1350" kern="1200">
                <a:solidFill>
                  <a:srgbClr val="656768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rgbClr val="942F6D"/>
              </a:buClr>
              <a:buFont typeface="Arial" panose="020B0604020202020204" pitchFamily="34" charset="0"/>
              <a:buChar char="•"/>
              <a:defRPr sz="1350" kern="1200">
                <a:solidFill>
                  <a:srgbClr val="656768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en-US" sz="2000" b="1" dirty="0">
                <a:solidFill>
                  <a:srgbClr val="FF0000"/>
                </a:solidFill>
              </a:rPr>
              <a:t>Step 2: </a:t>
            </a:r>
            <a:r>
              <a:rPr lang="en-US" altLang="en-US" sz="2000" b="1" dirty="0">
                <a:solidFill>
                  <a:schemeClr val="tx1"/>
                </a:solidFill>
              </a:rPr>
              <a:t>Select your independent and dependent variables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000" dirty="0">
                <a:solidFill>
                  <a:schemeClr val="tx1"/>
                </a:solidFill>
              </a:rPr>
              <a:t>Example: Variables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000" dirty="0">
                <a:solidFill>
                  <a:schemeClr val="tx1"/>
                </a:solidFill>
              </a:rPr>
              <a:t>Following our example: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000" dirty="0">
                <a:solidFill>
                  <a:schemeClr val="tx1"/>
                </a:solidFill>
              </a:rPr>
              <a:t>The expected cause, ‘hours of study’, is the independent variable (the predictor, or explanatory variable)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000" dirty="0">
                <a:solidFill>
                  <a:schemeClr val="tx1"/>
                </a:solidFill>
              </a:rPr>
              <a:t>The expected effect, ‘exam score’, is the dependent variable (the response, or outcome variable).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000" dirty="0">
                <a:solidFill>
                  <a:schemeClr val="tx1"/>
                </a:solidFill>
              </a:rPr>
              <a:t>In other words, you suspect that ‘exam score’ depends on ‘hours of study’. Thus, your hypothesis will be that the more hours a student studies, the better they will do on the exam.</a:t>
            </a:r>
          </a:p>
          <a:p>
            <a:endParaRPr lang="en-US" altLang="en-US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9C81117-72B0-2DCB-370C-5EACF7950EA6}"/>
              </a:ext>
            </a:extLst>
          </p:cNvPr>
          <p:cNvSpPr txBox="1"/>
          <p:nvPr/>
        </p:nvSpPr>
        <p:spPr>
          <a:xfrm>
            <a:off x="834672" y="5140124"/>
            <a:ext cx="1108202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 err="1">
                <a:solidFill>
                  <a:srgbClr val="0070C0"/>
                </a:solidFill>
                <a:effectLst/>
                <a:latin typeface="Inter"/>
              </a:rPr>
              <a:t>Swaen</a:t>
            </a:r>
            <a:r>
              <a:rPr lang="en-US" b="0" i="0" dirty="0">
                <a:solidFill>
                  <a:srgbClr val="0070C0"/>
                </a:solidFill>
                <a:effectLst/>
                <a:latin typeface="Inter"/>
              </a:rPr>
              <a:t>, B. &amp; George, T. (2022, August 05). </a:t>
            </a:r>
            <a:r>
              <a:rPr lang="en-US" b="0" i="1" dirty="0">
                <a:solidFill>
                  <a:srgbClr val="0070C0"/>
                </a:solidFill>
                <a:effectLst/>
                <a:latin typeface="Inter"/>
              </a:rPr>
              <a:t>What Is a Conceptual Framework? | Tips &amp; Examples.</a:t>
            </a:r>
            <a:r>
              <a:rPr lang="en-US" b="0" i="0" dirty="0">
                <a:solidFill>
                  <a:srgbClr val="0070C0"/>
                </a:solidFill>
                <a:effectLst/>
                <a:latin typeface="Inter"/>
              </a:rPr>
              <a:t> </a:t>
            </a:r>
            <a:r>
              <a:rPr lang="en-US" b="0" i="0" dirty="0" err="1">
                <a:solidFill>
                  <a:srgbClr val="0070C0"/>
                </a:solidFill>
                <a:effectLst/>
                <a:latin typeface="Inter"/>
              </a:rPr>
              <a:t>Scribbr</a:t>
            </a:r>
            <a:r>
              <a:rPr lang="en-US" b="0" i="0" dirty="0">
                <a:solidFill>
                  <a:srgbClr val="0070C0"/>
                </a:solidFill>
                <a:effectLst/>
                <a:latin typeface="Inter"/>
              </a:rPr>
              <a:t> [Online].Available at: https://www.scribbr.co.uk/research-methods/conceptual-frameworks/</a:t>
            </a:r>
            <a:endParaRPr lang="en-US" dirty="0">
              <a:solidFill>
                <a:srgbClr val="0070C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427F384-7472-2B50-33A9-BB6273FC5D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63981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2175C-5731-732F-01F5-0CBA54119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185" y="108615"/>
            <a:ext cx="10629900" cy="805785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  <a:latin typeface="+mn-lt"/>
              </a:rPr>
              <a:t>Conceptual Framework </a:t>
            </a:r>
            <a:r>
              <a:rPr lang="en-GB" dirty="0" err="1">
                <a:solidFill>
                  <a:srgbClr val="FF0000"/>
                </a:solidFill>
                <a:latin typeface="+mn-lt"/>
              </a:rPr>
              <a:t>cont</a:t>
            </a:r>
            <a:r>
              <a:rPr lang="en-GB" dirty="0">
                <a:solidFill>
                  <a:srgbClr val="FF0000"/>
                </a:solidFill>
                <a:latin typeface="+mn-lt"/>
              </a:rPr>
              <a:t>…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462CB0F-5F03-6284-6430-F4DED9C9A3A3}"/>
              </a:ext>
            </a:extLst>
          </p:cNvPr>
          <p:cNvSpPr txBox="1">
            <a:spLocks/>
          </p:cNvSpPr>
          <p:nvPr/>
        </p:nvSpPr>
        <p:spPr>
          <a:xfrm>
            <a:off x="601790" y="1412326"/>
            <a:ext cx="6600393" cy="403334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4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altLang="en-US" sz="2400" b="0" dirty="0">
                <a:solidFill>
                  <a:schemeClr val="tx1"/>
                </a:solidFill>
              </a:rPr>
              <a:t>Note that causal relationships often involve several independent variables that affect the dependent variable. For this example, we’ll work with just one independent variable (‘hours of study’).</a:t>
            </a:r>
          </a:p>
          <a:p>
            <a:r>
              <a:rPr lang="en-US" altLang="en-US" sz="2400" b="0" dirty="0">
                <a:solidFill>
                  <a:srgbClr val="FF0000"/>
                </a:solidFill>
              </a:rPr>
              <a:t>Step 3</a:t>
            </a:r>
            <a:r>
              <a:rPr lang="en-US" altLang="en-US" sz="2400" b="0" dirty="0">
                <a:solidFill>
                  <a:schemeClr val="tx1"/>
                </a:solidFill>
              </a:rPr>
              <a:t>: Visualise your cause-and-effect relationship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altLang="en-US" sz="2400" b="0" dirty="0">
                <a:solidFill>
                  <a:schemeClr val="tx1"/>
                </a:solidFill>
              </a:rPr>
              <a:t>To indicate a causal relationship, each arrow should start from the independent variable (the cause) and point to the dependent variable (the effect).</a:t>
            </a:r>
          </a:p>
          <a:p>
            <a:endParaRPr lang="en-US" dirty="0"/>
          </a:p>
        </p:txBody>
      </p:sp>
      <p:pic>
        <p:nvPicPr>
          <p:cNvPr id="1028" name="Picture 4" descr="Sample-conceptual-framework-using-an-independent-variable-and-a-dependent-variable">
            <a:extLst>
              <a:ext uri="{FF2B5EF4-FFF2-40B4-BE49-F238E27FC236}">
                <a16:creationId xmlns:a16="http://schemas.microsoft.com/office/drawing/2014/main" id="{5F418709-4323-1B8D-809D-1A6343092E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1232" y="1982766"/>
            <a:ext cx="4161994" cy="2495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FEC99E1-6B83-904D-E7EC-7E38260C32D6}"/>
              </a:ext>
            </a:extLst>
          </p:cNvPr>
          <p:cNvSpPr txBox="1"/>
          <p:nvPr/>
        </p:nvSpPr>
        <p:spPr>
          <a:xfrm>
            <a:off x="360185" y="5122424"/>
            <a:ext cx="1171874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 err="1">
                <a:solidFill>
                  <a:srgbClr val="202F66"/>
                </a:solidFill>
                <a:effectLst/>
                <a:latin typeface="Inter"/>
              </a:rPr>
              <a:t>Swaen</a:t>
            </a:r>
            <a:r>
              <a:rPr lang="en-US" b="0" i="0" dirty="0">
                <a:solidFill>
                  <a:srgbClr val="202F66"/>
                </a:solidFill>
                <a:effectLst/>
                <a:latin typeface="Inter"/>
              </a:rPr>
              <a:t>, B. &amp; George, T. (2022, August 05). </a:t>
            </a:r>
            <a:r>
              <a:rPr lang="en-US" b="0" i="1" dirty="0">
                <a:solidFill>
                  <a:srgbClr val="202F66"/>
                </a:solidFill>
                <a:effectLst/>
                <a:latin typeface="Inter"/>
              </a:rPr>
              <a:t>What Is a Conceptual Framework? | Tips &amp; Examples.</a:t>
            </a:r>
            <a:r>
              <a:rPr lang="en-US" b="0" i="0" dirty="0">
                <a:solidFill>
                  <a:srgbClr val="202F66"/>
                </a:solidFill>
                <a:effectLst/>
                <a:latin typeface="Inter"/>
              </a:rPr>
              <a:t> </a:t>
            </a:r>
            <a:r>
              <a:rPr lang="en-US" b="0" i="0" dirty="0" err="1">
                <a:solidFill>
                  <a:srgbClr val="202F66"/>
                </a:solidFill>
                <a:effectLst/>
                <a:latin typeface="Inter"/>
              </a:rPr>
              <a:t>Scribbr</a:t>
            </a:r>
            <a:r>
              <a:rPr lang="en-US" b="0" i="0" dirty="0">
                <a:solidFill>
                  <a:srgbClr val="202F66"/>
                </a:solidFill>
                <a:effectLst/>
                <a:latin typeface="Inter"/>
              </a:rPr>
              <a:t>. [Online].Available at: https://www.scribbr.co.uk/research-methods/conceptual-frameworks/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7E3D508-6C1A-D7C2-2DA3-14EAEAC690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60958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E4917-4B84-61FC-882C-0816F00C06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178" y="0"/>
            <a:ext cx="10629900" cy="746791"/>
          </a:xfrm>
        </p:spPr>
        <p:txBody>
          <a:bodyPr/>
          <a:lstStyle/>
          <a:p>
            <a:r>
              <a:rPr lang="en-US" altLang="en-US" sz="4400" b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Who should you ask?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F41199-3034-05AF-3523-E16EE4D865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471" y="970218"/>
            <a:ext cx="11088329" cy="3978275"/>
          </a:xfrm>
        </p:spPr>
        <p:txBody>
          <a:bodyPr>
            <a:normAutofit fontScale="85000" lnSpcReduction="20000"/>
          </a:bodyPr>
          <a:lstStyle/>
          <a:p>
            <a:r>
              <a:rPr lang="en-US" sz="2800" dirty="0"/>
              <a:t>Who should you ask? It may not be possible to survey every person who could provide a useful response to your questionnaire. </a:t>
            </a:r>
          </a:p>
          <a:p>
            <a:r>
              <a:rPr lang="en-US" sz="2800" dirty="0">
                <a:solidFill>
                  <a:srgbClr val="FF0000"/>
                </a:solidFill>
              </a:rPr>
              <a:t>In such cases, you will need to choose a sample from your population to survey. </a:t>
            </a:r>
          </a:p>
          <a:p>
            <a:r>
              <a:rPr lang="en-US" sz="2800" dirty="0"/>
              <a:t>Population: all the members of the group you are interested in. </a:t>
            </a:r>
          </a:p>
          <a:p>
            <a:r>
              <a:rPr lang="en-US" sz="2800" dirty="0"/>
              <a:t>Sample: the subset of the population selected to receive the questionnaire </a:t>
            </a:r>
          </a:p>
          <a:p>
            <a:r>
              <a:rPr lang="en-US" sz="2800" dirty="0"/>
              <a:t>Respondents: the subset of the sample that complete and return the questionnaire. </a:t>
            </a:r>
          </a:p>
          <a:p>
            <a:endParaRPr lang="en-US" sz="2800" dirty="0"/>
          </a:p>
          <a:p>
            <a:r>
              <a:rPr lang="en-US" sz="2800" dirty="0"/>
              <a:t>When choosing your sample, make sure it is representative of the population you are studying. For example, does it cover all ages, socio-economic groups, genders etc.</a:t>
            </a:r>
            <a:endParaRPr lang="en-US" altLang="en-US" sz="36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9C19F3-B44D-EA97-8362-426E0AC9B25F}"/>
              </a:ext>
            </a:extLst>
          </p:cNvPr>
          <p:cNvSpPr txBox="1"/>
          <p:nvPr/>
        </p:nvSpPr>
        <p:spPr>
          <a:xfrm>
            <a:off x="239731" y="5011591"/>
            <a:ext cx="117125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Read more: https://www.lboro.ac.uk/media/wwwlboroacuk/content/library/downloads/advicesheets/Questionnaire%20Design</a:t>
            </a:r>
            <a:r>
              <a:rPr lang="en-GB"/>
              <a:t>.pdf</a:t>
            </a:r>
            <a:endParaRPr lang="en-GB" dirty="0"/>
          </a:p>
          <a:p>
            <a:r>
              <a:rPr lang="en-GB" dirty="0"/>
              <a:t> 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CC0FC3-F6E7-963B-797C-77AEB32099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73019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7E51C-DB47-D7B3-D0FC-43F2F1946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0"/>
            <a:ext cx="10629900" cy="732043"/>
          </a:xfrm>
        </p:spPr>
        <p:txBody>
          <a:bodyPr/>
          <a:lstStyle/>
          <a:p>
            <a:r>
              <a:rPr lang="en-US" sz="4400" dirty="0">
                <a:solidFill>
                  <a:srgbClr val="FF0000"/>
                </a:solidFill>
                <a:latin typeface="+mn-lt"/>
              </a:rPr>
              <a:t>Questions Context</a:t>
            </a:r>
            <a:endParaRPr lang="en-GB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7D93E-A84A-4C8F-F4E5-DAA46D5B7D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416" y="908920"/>
            <a:ext cx="10629900" cy="397827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800" dirty="0"/>
              <a:t>Standardise the response format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US" sz="2800" b="1" i="0" dirty="0">
                <a:solidFill>
                  <a:srgbClr val="1B2B68"/>
                </a:solidFill>
                <a:effectLst/>
                <a:latin typeface="Gilmer"/>
              </a:rPr>
              <a:t>Logical flow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US" sz="2800" b="0" i="0" dirty="0">
                <a:solidFill>
                  <a:srgbClr val="0D405F"/>
                </a:solidFill>
                <a:effectLst/>
                <a:latin typeface="Inter"/>
              </a:rPr>
              <a:t>Using a logical flow to your question order means starting with simple questions, such as behavioural or opinion questions, and ending with more complex, sensitive, or controversial questions.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800" dirty="0"/>
              <a:t>Keep confidentiality and voluntary participation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800" dirty="0"/>
              <a:t>Include a letter of introduction or presentation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5533605-399E-CAA3-5F38-F81E40E91D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07969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13962-48C1-2CF7-5058-77F91D1B7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226602"/>
            <a:ext cx="10629900" cy="732043"/>
          </a:xfrm>
        </p:spPr>
        <p:txBody>
          <a:bodyPr/>
          <a:lstStyle/>
          <a:p>
            <a:r>
              <a:rPr lang="en-US" altLang="en-US" dirty="0">
                <a:solidFill>
                  <a:srgbClr val="FF0000"/>
                </a:solidFill>
                <a:latin typeface="+mn-lt"/>
              </a:rPr>
              <a:t>Question Flow</a:t>
            </a:r>
            <a:endParaRPr lang="en-GB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5DAC3-F443-8357-EF7E-1E03C4800D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416" y="1262882"/>
            <a:ext cx="10629900" cy="3978275"/>
          </a:xfrm>
        </p:spPr>
        <p:txBody>
          <a:bodyPr/>
          <a:lstStyle/>
          <a:p>
            <a:r>
              <a:rPr lang="en-US" altLang="en-US" sz="3200" dirty="0">
                <a:solidFill>
                  <a:srgbClr val="CC0000"/>
                </a:solidFill>
              </a:rPr>
              <a:t>Question flow</a:t>
            </a:r>
            <a:r>
              <a:rPr lang="en-US" altLang="en-US" sz="3200" dirty="0"/>
              <a:t> pertains to the sequencing of questions or blocks of questions.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altLang="en-US" sz="3200" dirty="0"/>
              <a:t>Warm-up questions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altLang="en-US" sz="3200" dirty="0"/>
              <a:t>Transitions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altLang="en-US" sz="3200" dirty="0"/>
              <a:t>Skip questions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altLang="en-US" sz="3200" dirty="0"/>
              <a:t>Classification and demographic questions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FDCAC6-9135-F9BD-4665-48F00677D1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00263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A351F-3E0F-63A1-E74A-8B39806F3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-20432"/>
            <a:ext cx="10629900" cy="743103"/>
          </a:xfrm>
        </p:spPr>
        <p:txBody>
          <a:bodyPr/>
          <a:lstStyle/>
          <a:p>
            <a:r>
              <a:rPr lang="en-US" altLang="en-US" dirty="0"/>
              <a:t>Question Flow in a Questionnaire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B61FD3-8954-0355-AF83-96E06EA4DA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724" y="894171"/>
            <a:ext cx="11941276" cy="463647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400" dirty="0"/>
              <a:t>First Questions – </a:t>
            </a:r>
            <a:r>
              <a:rPr lang="en-US" altLang="en-US" sz="2400" i="1" dirty="0"/>
              <a:t>Screens/Qualifiers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altLang="en-US" sz="2400" dirty="0">
                <a:solidFill>
                  <a:srgbClr val="FF0000"/>
                </a:solidFill>
              </a:rPr>
              <a:t>Have you shopped at Winn-Dixie in the last month?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400" dirty="0"/>
              <a:t>Immediately following screens - </a:t>
            </a:r>
            <a:r>
              <a:rPr lang="en-US" altLang="en-US" sz="2400" i="1" dirty="0"/>
              <a:t>Warm-ups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altLang="en-US" sz="2400" dirty="0">
                <a:solidFill>
                  <a:srgbClr val="FF0000"/>
                </a:solidFill>
              </a:rPr>
              <a:t>How many major grocery shopping trips do you do in a month?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400" dirty="0"/>
              <a:t>Prior to major sections - </a:t>
            </a:r>
            <a:r>
              <a:rPr lang="en-US" altLang="en-US" sz="2400" i="1" dirty="0"/>
              <a:t>Transitions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altLang="en-US" sz="2400" dirty="0">
                <a:solidFill>
                  <a:srgbClr val="FF0000"/>
                </a:solidFill>
              </a:rPr>
              <a:t>Did you purchase any cereal on your last trip?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altLang="en-US" sz="2400" dirty="0">
                <a:solidFill>
                  <a:srgbClr val="FF0000"/>
                </a:solidFill>
              </a:rPr>
              <a:t>Do you use coupons for groceries?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400" dirty="0"/>
              <a:t>Middle of questionnaire - </a:t>
            </a:r>
            <a:r>
              <a:rPr lang="en-US" altLang="en-US" sz="2400" i="1" dirty="0"/>
              <a:t>Complicated &amp; Difficult-to-Answer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altLang="en-US" sz="2400" dirty="0">
                <a:solidFill>
                  <a:srgbClr val="FF0000"/>
                </a:solidFill>
              </a:rPr>
              <a:t>Rate each of the following aspects of Winn-Dixie on how satisfactory it is for you.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400" dirty="0"/>
              <a:t>Last Section - </a:t>
            </a:r>
            <a:r>
              <a:rPr lang="en-US" altLang="en-US" sz="2400" i="1" dirty="0"/>
              <a:t>Classification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altLang="en-US" sz="2400" dirty="0">
                <a:solidFill>
                  <a:srgbClr val="FF0000"/>
                </a:solidFill>
              </a:rPr>
              <a:t>What is the highest level of education you have earned?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ACC1F7D-4C28-3194-4936-A4C0C8C7F2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3264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F021A-409F-9027-D88E-FEE4B10FC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774951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Web based Questionnaires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7DB778-1150-F3C7-4590-B561C3D25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304" y="1151649"/>
            <a:ext cx="11414638" cy="4703461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There are several software programs that allow you to develop online questionnaires.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Some are free, others not. Most are relatively easy to use.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As with all questionnaires, it is important to pilot them first to ensure that they make sense and that they work. Examples of online questionnaire programs:</a:t>
            </a:r>
            <a:br>
              <a:rPr lang="en-GB" sz="2800" dirty="0"/>
            </a:br>
            <a:r>
              <a:rPr lang="en-GB" sz="2800" dirty="0">
                <a:hlinkClick r:id="rId2" tooltip="Survey Monkey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Survey Monkey</a:t>
            </a:r>
            <a:br>
              <a:rPr lang="en-GB" sz="2800" dirty="0"/>
            </a:br>
            <a:r>
              <a:rPr lang="en-GB" sz="2800" dirty="0" err="1">
                <a:hlinkClick r:id="rId3" tooltip="Opinio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Opinio</a:t>
            </a:r>
            <a:br>
              <a:rPr lang="en-GB" sz="2800" dirty="0"/>
            </a:br>
            <a:r>
              <a:rPr lang="en-GB" sz="2800" dirty="0" err="1">
                <a:hlinkClick r:id="rId4" tooltip="Zoomera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Zoomerang</a:t>
            </a:r>
            <a:endParaRPr lang="en-GB" sz="2800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C87016-BEF3-6429-6E68-32F210986A60}"/>
              </a:ext>
            </a:extLst>
          </p:cNvPr>
          <p:cNvSpPr txBox="1"/>
          <p:nvPr/>
        </p:nvSpPr>
        <p:spPr>
          <a:xfrm>
            <a:off x="5727291" y="4794594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http://evaluationtoolbox.net.au/index.php?option=com_content&amp;view=article&amp;id=58&amp;Itemid=154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FDE4B0-D126-854F-E702-2864822B20A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81132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53D07-D038-89D1-0007-4574E204A4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solidFill>
                  <a:srgbClr val="FF0000"/>
                </a:solidFill>
              </a:rPr>
              <a:t>Computer-Assisted Questionnaire Design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39910-E993-C753-FB32-BB30998D7D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3200" dirty="0"/>
              <a:t>Software programs allow users to use computer technology to develop and disseminate questionnaires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3200" dirty="0"/>
              <a:t>Advantages: </a:t>
            </a:r>
          </a:p>
          <a:p>
            <a:pPr lvl="1">
              <a:lnSpc>
                <a:spcPct val="90000"/>
              </a:lnSpc>
            </a:pPr>
            <a:r>
              <a:rPr lang="en-US" altLang="en-US" sz="3200" dirty="0"/>
              <a:t>Easier</a:t>
            </a:r>
          </a:p>
          <a:p>
            <a:pPr lvl="1">
              <a:lnSpc>
                <a:spcPct val="90000"/>
              </a:lnSpc>
            </a:pPr>
            <a:r>
              <a:rPr lang="en-US" altLang="en-US" sz="3200" dirty="0"/>
              <a:t>Faster</a:t>
            </a:r>
          </a:p>
          <a:p>
            <a:pPr lvl="1">
              <a:lnSpc>
                <a:spcPct val="90000"/>
              </a:lnSpc>
            </a:pPr>
            <a:r>
              <a:rPr lang="en-US" altLang="en-US" sz="3200" dirty="0"/>
              <a:t>Friendlier</a:t>
            </a:r>
          </a:p>
          <a:p>
            <a:pPr lvl="1">
              <a:lnSpc>
                <a:spcPct val="90000"/>
              </a:lnSpc>
            </a:pPr>
            <a:r>
              <a:rPr lang="en-US" altLang="en-US" sz="3200" dirty="0"/>
              <a:t>More flexibility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57C964-48FA-CFA2-AD28-5E856F2B14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29012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7FB00-7DD6-A379-2362-3EDDFCB1D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76362"/>
            <a:ext cx="10629900" cy="770501"/>
          </a:xfrm>
        </p:spPr>
        <p:txBody>
          <a:bodyPr/>
          <a:lstStyle/>
          <a:p>
            <a:r>
              <a:rPr lang="en-GB" dirty="0"/>
              <a:t>Categories of Questions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ACED23C-3E14-41E8-9080-77E578B31710}"/>
              </a:ext>
            </a:extLst>
          </p:cNvPr>
          <p:cNvGraphicFramePr>
            <a:graphicFrameLocks noGrp="1"/>
          </p:cNvGraphicFramePr>
          <p:nvPr/>
        </p:nvGraphicFramePr>
        <p:xfrm>
          <a:off x="857250" y="1628903"/>
          <a:ext cx="10477500" cy="4142676"/>
        </p:xfrm>
        <a:graphic>
          <a:graphicData uri="http://schemas.openxmlformats.org/drawingml/2006/table">
            <a:tbl>
              <a:tblPr/>
              <a:tblGrid>
                <a:gridCol w="1772313">
                  <a:extLst>
                    <a:ext uri="{9D8B030D-6E8A-4147-A177-3AD203B41FA5}">
                      <a16:colId xmlns:a16="http://schemas.microsoft.com/office/drawing/2014/main" val="3475161752"/>
                    </a:ext>
                  </a:extLst>
                </a:gridCol>
                <a:gridCol w="8705187">
                  <a:extLst>
                    <a:ext uri="{9D8B030D-6E8A-4147-A177-3AD203B41FA5}">
                      <a16:colId xmlns:a16="http://schemas.microsoft.com/office/drawing/2014/main" val="2145201741"/>
                    </a:ext>
                  </a:extLst>
                </a:gridCol>
              </a:tblGrid>
              <a:tr h="1057689"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kern="1200" baseline="0" dirty="0">
                          <a:solidFill>
                            <a:srgbClr val="656768"/>
                          </a:solidFill>
                          <a:latin typeface="+mn-lt"/>
                          <a:ea typeface="+mn-ea"/>
                          <a:cs typeface="+mn-cs"/>
                        </a:rPr>
                        <a:t>Factual questions</a:t>
                      </a:r>
                    </a:p>
                  </a:txBody>
                  <a:tcPr marL="26927" marR="26927" marT="3847" marB="3847">
                    <a:lnL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5BA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kern="1200" baseline="0" dirty="0">
                          <a:solidFill>
                            <a:srgbClr val="656768"/>
                          </a:solidFill>
                          <a:latin typeface="+mn-lt"/>
                          <a:ea typeface="+mn-ea"/>
                          <a:cs typeface="+mn-cs"/>
                        </a:rPr>
                        <a:t>Factual questions are those that can be verified in some way. These include demographic data and also include one-off actions such as installing items like Antivirus Software, networking layout and the like.  </a:t>
                      </a:r>
                    </a:p>
                  </a:txBody>
                  <a:tcPr marL="26927" marR="26927" marT="3847" marB="3847">
                    <a:lnL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5B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6477906"/>
                  </a:ext>
                </a:extLst>
              </a:tr>
              <a:tr h="794925"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kern="1200" baseline="0">
                          <a:solidFill>
                            <a:srgbClr val="656768"/>
                          </a:solidFill>
                          <a:latin typeface="+mn-lt"/>
                          <a:ea typeface="+mn-ea"/>
                          <a:cs typeface="+mn-cs"/>
                        </a:rPr>
                        <a:t>Non-factual questions</a:t>
                      </a:r>
                    </a:p>
                  </a:txBody>
                  <a:tcPr marL="26927" marR="26927" marT="3847" marB="3847">
                    <a:lnL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5BA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kern="1200" baseline="0" dirty="0">
                          <a:solidFill>
                            <a:srgbClr val="656768"/>
                          </a:solidFill>
                          <a:latin typeface="+mn-lt"/>
                          <a:ea typeface="+mn-ea"/>
                          <a:cs typeface="+mn-cs"/>
                        </a:rPr>
                        <a:t>Non-factual questions refer to gauging the knowledge, beliefs, attitudes, and opinions.  Personal experience with a given antivirus</a:t>
                      </a:r>
                    </a:p>
                  </a:txBody>
                  <a:tcPr marL="26927" marR="26927" marT="3847" marB="3847">
                    <a:lnL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5B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6951224"/>
                  </a:ext>
                </a:extLst>
              </a:tr>
              <a:tr h="794925"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kern="1200" baseline="0">
                          <a:solidFill>
                            <a:srgbClr val="656768"/>
                          </a:solidFill>
                          <a:latin typeface="+mn-lt"/>
                          <a:ea typeface="+mn-ea"/>
                          <a:cs typeface="+mn-cs"/>
                        </a:rPr>
                        <a:t>Open-ended question</a:t>
                      </a:r>
                    </a:p>
                  </a:txBody>
                  <a:tcPr marL="26927" marR="26927" marT="3847" marB="3847">
                    <a:lnL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5BA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kern="1200" baseline="0">
                          <a:solidFill>
                            <a:srgbClr val="656768"/>
                          </a:solidFill>
                          <a:latin typeface="+mn-lt"/>
                          <a:ea typeface="+mn-ea"/>
                          <a:cs typeface="+mn-cs"/>
                        </a:rPr>
                        <a:t>A question where the respondent writes their own answer. This allows respondents to think about the question, provide suggestions, or test their knowledge, but it is harder to analyse.</a:t>
                      </a:r>
                    </a:p>
                  </a:txBody>
                  <a:tcPr marL="26927" marR="26927" marT="3847" marB="3847">
                    <a:lnL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5B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3545721"/>
                  </a:ext>
                </a:extLst>
              </a:tr>
              <a:tr h="1367968"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kern="1200" baseline="0" dirty="0">
                          <a:solidFill>
                            <a:srgbClr val="656768"/>
                          </a:solidFill>
                          <a:latin typeface="+mn-lt"/>
                          <a:ea typeface="+mn-ea"/>
                          <a:cs typeface="+mn-cs"/>
                        </a:rPr>
                        <a:t>Close-ended question</a:t>
                      </a:r>
                    </a:p>
                  </a:txBody>
                  <a:tcPr marL="26927" marR="26927" marT="3847" marB="3847">
                    <a:lnL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5BA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kern="1200" baseline="0" dirty="0">
                          <a:solidFill>
                            <a:srgbClr val="656768"/>
                          </a:solidFill>
                          <a:latin typeface="+mn-lt"/>
                          <a:ea typeface="+mn-ea"/>
                          <a:cs typeface="+mn-cs"/>
                        </a:rPr>
                        <a:t>A question where the respondent has to select their answer from the range of responses provided. The range of responses can vary from two-option answers, to ratings, ranking, or statements.</a:t>
                      </a:r>
                    </a:p>
                  </a:txBody>
                  <a:tcPr marL="26927" marR="26927" marT="3847" marB="3847">
                    <a:lnL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5B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908541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53F174E-F89B-94F0-6C3F-BFCAB262030D}"/>
              </a:ext>
            </a:extLst>
          </p:cNvPr>
          <p:cNvSpPr txBox="1"/>
          <p:nvPr/>
        </p:nvSpPr>
        <p:spPr>
          <a:xfrm>
            <a:off x="2989621" y="1053217"/>
            <a:ext cx="60984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i="1" dirty="0">
                <a:solidFill>
                  <a:srgbClr val="373D3F"/>
                </a:solidFill>
                <a:effectLst/>
                <a:latin typeface="Roboto Condensed" panose="020B0604020202020204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Types of Questions for Different Types of Information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3A1D8B5-D1FA-F548-E939-5E7EB27663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60515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B3A20-51AB-493C-CC5E-CAC785F47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dirty="0"/>
            </a:b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B5ED00E-25D0-650C-6420-8FF4E214A9B0}"/>
              </a:ext>
            </a:extLst>
          </p:cNvPr>
          <p:cNvGraphicFramePr>
            <a:graphicFrameLocks noGrp="1"/>
          </p:cNvGraphicFramePr>
          <p:nvPr/>
        </p:nvGraphicFramePr>
        <p:xfrm>
          <a:off x="510663" y="942199"/>
          <a:ext cx="10629900" cy="2344807"/>
        </p:xfrm>
        <a:graphic>
          <a:graphicData uri="http://schemas.openxmlformats.org/drawingml/2006/table">
            <a:tbl>
              <a:tblPr/>
              <a:tblGrid>
                <a:gridCol w="2092055">
                  <a:extLst>
                    <a:ext uri="{9D8B030D-6E8A-4147-A177-3AD203B41FA5}">
                      <a16:colId xmlns:a16="http://schemas.microsoft.com/office/drawing/2014/main" val="3280250913"/>
                    </a:ext>
                  </a:extLst>
                </a:gridCol>
                <a:gridCol w="8537845">
                  <a:extLst>
                    <a:ext uri="{9D8B030D-6E8A-4147-A177-3AD203B41FA5}">
                      <a16:colId xmlns:a16="http://schemas.microsoft.com/office/drawing/2014/main" val="2738996795"/>
                    </a:ext>
                  </a:extLst>
                </a:gridCol>
              </a:tblGrid>
              <a:tr h="814699">
                <a:tc>
                  <a:txBody>
                    <a:bodyPr/>
                    <a:lstStyle/>
                    <a:p>
                      <a:pPr algn="l" fontAlgn="t"/>
                      <a:r>
                        <a:rPr lang="en-GB" sz="1800" b="1">
                          <a:effectLst/>
                        </a:rPr>
                        <a:t>One best answer</a:t>
                      </a:r>
                    </a:p>
                  </a:txBody>
                  <a:tcPr marL="26303" marR="26303" marT="3758" marB="3758">
                    <a:lnL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5BA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kern="1200" baseline="0" dirty="0">
                          <a:solidFill>
                            <a:srgbClr val="656768"/>
                          </a:solidFill>
                          <a:latin typeface="+mn-lt"/>
                          <a:ea typeface="+mn-ea"/>
                          <a:cs typeface="+mn-cs"/>
                        </a:rPr>
                        <a:t>Asks respondents to select the best choice from several independent or unique answers. </a:t>
                      </a:r>
                    </a:p>
                  </a:txBody>
                  <a:tcPr marL="26303" marR="26303" marT="3758" marB="3758">
                    <a:lnL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5B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44640120"/>
                  </a:ext>
                </a:extLst>
              </a:tr>
              <a:tr h="873274">
                <a:tc>
                  <a:txBody>
                    <a:bodyPr/>
                    <a:lstStyle/>
                    <a:p>
                      <a:pPr algn="l" fontAlgn="t"/>
                      <a:r>
                        <a:rPr lang="en-GB" sz="1800" b="1">
                          <a:effectLst/>
                        </a:rPr>
                        <a:t>Two option response</a:t>
                      </a:r>
                    </a:p>
                  </a:txBody>
                  <a:tcPr marL="26303" marR="26303" marT="3758" marB="3758">
                    <a:lnL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5BA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kern="1200" baseline="0" dirty="0">
                          <a:solidFill>
                            <a:srgbClr val="656768"/>
                          </a:solidFill>
                          <a:latin typeface="+mn-lt"/>
                          <a:ea typeface="+mn-ea"/>
                          <a:cs typeface="+mn-cs"/>
                        </a:rPr>
                        <a:t>Asks respondents to make a defined choice (e.g., YES/NO), but it may put people off answering if they are unsure or do something part of the time only.</a:t>
                      </a:r>
                    </a:p>
                  </a:txBody>
                  <a:tcPr marL="26303" marR="26303" marT="3758" marB="3758">
                    <a:lnL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5B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80901391"/>
                  </a:ext>
                </a:extLst>
              </a:tr>
              <a:tr h="656834">
                <a:tc>
                  <a:txBody>
                    <a:bodyPr/>
                    <a:lstStyle/>
                    <a:p>
                      <a:pPr algn="l" fontAlgn="t"/>
                      <a:r>
                        <a:rPr lang="en-GB" sz="1800" b="1">
                          <a:effectLst/>
                        </a:rPr>
                        <a:t>Rating scales</a:t>
                      </a:r>
                    </a:p>
                  </a:txBody>
                  <a:tcPr marL="26303" marR="26303" marT="3758" marB="3758">
                    <a:lnL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5BA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kern="1200" baseline="0" dirty="0">
                          <a:solidFill>
                            <a:srgbClr val="656768"/>
                          </a:solidFill>
                          <a:latin typeface="+mn-lt"/>
                          <a:ea typeface="+mn-ea"/>
                          <a:cs typeface="+mn-cs"/>
                        </a:rPr>
                        <a:t>Allow respondents to select the most appropriate point on a scale. Scales can range from 3 points to 10 points.</a:t>
                      </a:r>
                    </a:p>
                  </a:txBody>
                  <a:tcPr marL="26303" marR="26303" marT="3758" marB="3758">
                    <a:lnL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8BF2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5B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4003402"/>
                  </a:ext>
                </a:extLst>
              </a:tr>
            </a:tbl>
          </a:graphicData>
        </a:graphic>
      </p:graphicFrame>
      <p:pic>
        <p:nvPicPr>
          <p:cNvPr id="2050" name="Picture 2" descr="3 point scale">
            <a:extLst>
              <a:ext uri="{FF2B5EF4-FFF2-40B4-BE49-F238E27FC236}">
                <a16:creationId xmlns:a16="http://schemas.microsoft.com/office/drawing/2014/main" id="{7D36018A-EC2E-4AEE-81C6-036AFF1166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663" y="3675505"/>
            <a:ext cx="5250884" cy="818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3 point scale ">
            <a:extLst>
              <a:ext uri="{FF2B5EF4-FFF2-40B4-BE49-F238E27FC236}">
                <a16:creationId xmlns:a16="http://schemas.microsoft.com/office/drawing/2014/main" id="{98364EAC-764A-40E5-B7A2-672839E06D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8850" y="3885915"/>
            <a:ext cx="5642487" cy="818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E0CFE09-6107-B747-DC14-C29B6F26F625}"/>
              </a:ext>
            </a:extLst>
          </p:cNvPr>
          <p:cNvSpPr txBox="1"/>
          <p:nvPr/>
        </p:nvSpPr>
        <p:spPr>
          <a:xfrm>
            <a:off x="1" y="5023005"/>
            <a:ext cx="5569087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http://evaluationtoolbox.net.au/index.php?option=com_content&amp;view=article&amp;id=58&amp;Itemid=154</a:t>
            </a:r>
            <a:endParaRPr lang="en-GB" dirty="0"/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646969F-0060-8F53-E81C-D3B7ACC5EF4C}"/>
              </a:ext>
            </a:extLst>
          </p:cNvPr>
          <p:cNvSpPr txBox="1"/>
          <p:nvPr/>
        </p:nvSpPr>
        <p:spPr>
          <a:xfrm>
            <a:off x="1677628" y="78275"/>
            <a:ext cx="7023919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dirty="0">
                <a:solidFill>
                  <a:srgbClr val="FF0000"/>
                </a:solidFill>
              </a:rPr>
              <a:t>Closed end Questionnaires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CA7D375-AA03-9778-625B-C583DBFA49BB}"/>
              </a:ext>
            </a:extLst>
          </p:cNvPr>
          <p:cNvSpPr txBox="1"/>
          <p:nvPr/>
        </p:nvSpPr>
        <p:spPr>
          <a:xfrm>
            <a:off x="5825613" y="5010142"/>
            <a:ext cx="636638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http://toolkit.pellinstitute.org/evaluation-guide/analyze/analyze-quantitative-data/</a:t>
            </a:r>
            <a:endParaRPr lang="en-GB" dirty="0"/>
          </a:p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55295FA-CA19-DDD1-E776-DBD8C0F258C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60963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E192C0-A697-248B-E88A-647D0C3ED5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0000"/>
                </a:solidFill>
              </a:rPr>
              <a:t>Questions Format-Type of Questions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659725-BB26-A495-3641-E702F38535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825626"/>
            <a:ext cx="10629900" cy="2775872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2800" dirty="0">
                <a:solidFill>
                  <a:srgbClr val="FF0000"/>
                </a:solidFill>
              </a:rPr>
              <a:t>Open questions </a:t>
            </a:r>
            <a:r>
              <a:rPr lang="en-US" altLang="en-US" sz="2800" dirty="0"/>
              <a:t>- more information but difficult to codify, enter, and analyze 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2800" dirty="0">
                <a:solidFill>
                  <a:srgbClr val="FF0000"/>
                </a:solidFill>
              </a:rPr>
              <a:t>Closed questions </a:t>
            </a:r>
            <a:r>
              <a:rPr lang="en-US" altLang="en-US" sz="2800" dirty="0"/>
              <a:t>- less information but easy to codify, enter, and analyse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2BCFC2-AEAA-94E3-9D2F-41C016457C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84789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C62D8-79AE-20BE-1EEC-B939EAF34A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050" y="0"/>
            <a:ext cx="10629900" cy="695758"/>
          </a:xfrm>
        </p:spPr>
        <p:txBody>
          <a:bodyPr>
            <a:normAutofit fontScale="90000"/>
          </a:bodyPr>
          <a:lstStyle/>
          <a:p>
            <a:r>
              <a:rPr lang="en-US" i="0" dirty="0">
                <a:solidFill>
                  <a:srgbClr val="FF0000"/>
                </a:solidFill>
                <a:effectLst/>
                <a:latin typeface="+mn-lt"/>
              </a:rPr>
              <a:t>Open-ended vs closed-ended questions</a:t>
            </a:r>
            <a:endParaRPr lang="en-GB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D0847C2-8360-C8FE-CDFF-D3C56BFCBABF}"/>
              </a:ext>
            </a:extLst>
          </p:cNvPr>
          <p:cNvSpPr txBox="1">
            <a:spLocks/>
          </p:cNvSpPr>
          <p:nvPr/>
        </p:nvSpPr>
        <p:spPr>
          <a:xfrm>
            <a:off x="17399" y="1384686"/>
            <a:ext cx="6519429" cy="408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4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b="0" dirty="0">
                <a:solidFill>
                  <a:srgbClr val="FF0000"/>
                </a:solidFill>
                <a:latin typeface="Inter"/>
              </a:rPr>
              <a:t>Closed-ended </a:t>
            </a:r>
            <a:r>
              <a:rPr lang="en-US" sz="2000" b="0" dirty="0">
                <a:solidFill>
                  <a:srgbClr val="0D405F"/>
                </a:solidFill>
                <a:latin typeface="Inter"/>
              </a:rPr>
              <a:t>questions give the respondent a predetermined set of answers to choose from. A closed-ended question can include:</a:t>
            </a:r>
          </a:p>
          <a:p>
            <a:pPr lvl="1"/>
            <a:r>
              <a:rPr lang="en-US" sz="2000" dirty="0">
                <a:solidFill>
                  <a:srgbClr val="0D405F"/>
                </a:solidFill>
                <a:latin typeface="Inter"/>
              </a:rPr>
              <a:t>A binary answer (e.g., </a:t>
            </a:r>
            <a:r>
              <a:rPr lang="en-US" sz="2000" i="1" dirty="0">
                <a:solidFill>
                  <a:srgbClr val="0D405F"/>
                </a:solidFill>
                <a:latin typeface="Inter"/>
              </a:rPr>
              <a:t>yes/no</a:t>
            </a:r>
            <a:r>
              <a:rPr lang="en-US" sz="2000" dirty="0">
                <a:solidFill>
                  <a:srgbClr val="0D405F"/>
                </a:solidFill>
                <a:latin typeface="Inter"/>
              </a:rPr>
              <a:t> or </a:t>
            </a:r>
            <a:r>
              <a:rPr lang="en-US" sz="2000" i="1" dirty="0">
                <a:solidFill>
                  <a:srgbClr val="0D405F"/>
                </a:solidFill>
                <a:latin typeface="Inter"/>
              </a:rPr>
              <a:t>agree/disagree</a:t>
            </a:r>
            <a:r>
              <a:rPr lang="en-US" sz="2000" dirty="0">
                <a:solidFill>
                  <a:srgbClr val="0D405F"/>
                </a:solidFill>
                <a:latin typeface="Inter"/>
              </a:rPr>
              <a:t>)</a:t>
            </a:r>
          </a:p>
          <a:p>
            <a:pPr lvl="1"/>
            <a:r>
              <a:rPr lang="en-US" sz="2000" dirty="0">
                <a:solidFill>
                  <a:srgbClr val="0D405F"/>
                </a:solidFill>
                <a:latin typeface="Inter"/>
              </a:rPr>
              <a:t>A scale (e.g., a </a:t>
            </a:r>
            <a:r>
              <a:rPr lang="en-US" sz="2000" dirty="0">
                <a:solidFill>
                  <a:srgbClr val="1F80E8"/>
                </a:solidFill>
                <a:latin typeface="Inter"/>
              </a:rPr>
              <a:t>Likert scale</a:t>
            </a:r>
            <a:r>
              <a:rPr lang="en-US" sz="2000" dirty="0">
                <a:solidFill>
                  <a:srgbClr val="0D405F"/>
                </a:solidFill>
                <a:latin typeface="Inter"/>
              </a:rPr>
              <a:t> with five points ranging from </a:t>
            </a:r>
            <a:r>
              <a:rPr lang="en-US" sz="2000" i="1" dirty="0">
                <a:solidFill>
                  <a:srgbClr val="0D405F"/>
                </a:solidFill>
                <a:latin typeface="Inter"/>
              </a:rPr>
              <a:t>strongly agree</a:t>
            </a:r>
            <a:r>
              <a:rPr lang="en-US" sz="2000" dirty="0">
                <a:solidFill>
                  <a:srgbClr val="0D405F"/>
                </a:solidFill>
                <a:latin typeface="Inter"/>
              </a:rPr>
              <a:t> to </a:t>
            </a:r>
            <a:r>
              <a:rPr lang="en-US" sz="2000" i="1" dirty="0">
                <a:solidFill>
                  <a:srgbClr val="0D405F"/>
                </a:solidFill>
                <a:latin typeface="Inter"/>
              </a:rPr>
              <a:t>strongly disagree</a:t>
            </a:r>
            <a:r>
              <a:rPr lang="en-US" sz="2000" dirty="0">
                <a:solidFill>
                  <a:srgbClr val="0D405F"/>
                </a:solidFill>
                <a:latin typeface="Inter"/>
              </a:rPr>
              <a:t>)</a:t>
            </a:r>
          </a:p>
          <a:p>
            <a:pPr lvl="1"/>
            <a:r>
              <a:rPr lang="en-US" sz="2000" dirty="0">
                <a:solidFill>
                  <a:srgbClr val="0D405F"/>
                </a:solidFill>
                <a:latin typeface="Inter"/>
              </a:rPr>
              <a:t>A list of options with a single answer possible (e.g., age categories)</a:t>
            </a:r>
          </a:p>
          <a:p>
            <a:pPr lvl="1"/>
            <a:r>
              <a:rPr lang="en-US" sz="2000" dirty="0">
                <a:solidFill>
                  <a:srgbClr val="0D405F"/>
                </a:solidFill>
                <a:latin typeface="Inter"/>
              </a:rPr>
              <a:t>A list of options with multiple answers possible (e.g., leisure interests)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b="0" dirty="0">
                <a:solidFill>
                  <a:srgbClr val="0D405F"/>
                </a:solidFill>
                <a:latin typeface="Inter"/>
              </a:rPr>
              <a:t>Closed-ended questions are best </a:t>
            </a:r>
            <a:r>
              <a:rPr lang="en-US" sz="2000" dirty="0">
                <a:solidFill>
                  <a:srgbClr val="0D405F"/>
                </a:solidFill>
                <a:latin typeface="Inter"/>
              </a:rPr>
              <a:t>for quantitative research</a:t>
            </a:r>
            <a:r>
              <a:rPr lang="en-US" sz="2000" b="0" dirty="0">
                <a:solidFill>
                  <a:srgbClr val="0D405F"/>
                </a:solidFill>
                <a:latin typeface="Inter"/>
              </a:rPr>
              <a:t>. They provide you with numerical data that can be statistically </a:t>
            </a:r>
            <a:r>
              <a:rPr lang="en-US" sz="2000" b="0" dirty="0" err="1">
                <a:solidFill>
                  <a:srgbClr val="0D405F"/>
                </a:solidFill>
                <a:latin typeface="Inter"/>
              </a:rPr>
              <a:t>analysed</a:t>
            </a:r>
            <a:r>
              <a:rPr lang="en-US" sz="2000" b="0" dirty="0">
                <a:solidFill>
                  <a:srgbClr val="0D405F"/>
                </a:solidFill>
                <a:latin typeface="Inter"/>
              </a:rPr>
              <a:t> to find patterns, trends, and </a:t>
            </a:r>
            <a:r>
              <a:rPr lang="en-US" sz="2000" b="0" dirty="0">
                <a:solidFill>
                  <a:srgbClr val="1F80E8"/>
                </a:solidFill>
                <a:latin typeface="Inter"/>
              </a:rPr>
              <a:t>correlations</a:t>
            </a:r>
            <a:r>
              <a:rPr lang="en-US" sz="2000" b="0" dirty="0">
                <a:solidFill>
                  <a:srgbClr val="0D405F"/>
                </a:solidFill>
                <a:latin typeface="Inter"/>
              </a:rPr>
              <a:t>.</a:t>
            </a:r>
            <a:endParaRPr lang="en-US" sz="2000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BE0B4001-F0F3-BDB2-C27E-985D86CDCE29}"/>
              </a:ext>
            </a:extLst>
          </p:cNvPr>
          <p:cNvSpPr txBox="1">
            <a:spLocks/>
          </p:cNvSpPr>
          <p:nvPr/>
        </p:nvSpPr>
        <p:spPr>
          <a:xfrm>
            <a:off x="6536829" y="1294257"/>
            <a:ext cx="5655171" cy="3080418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Clr>
                <a:srgbClr val="942F6D"/>
              </a:buClr>
              <a:buFont typeface="Arial" panose="020B0604020202020204" pitchFamily="34" charset="0"/>
              <a:buChar char="•"/>
              <a:defRPr sz="2100" kern="1200" baseline="0">
                <a:solidFill>
                  <a:srgbClr val="656768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rgbClr val="942F6D"/>
              </a:buClr>
              <a:buFont typeface="Arial" panose="020B0604020202020204" pitchFamily="34" charset="0"/>
              <a:buChar char="•"/>
              <a:defRPr sz="1800" kern="1200">
                <a:solidFill>
                  <a:srgbClr val="656768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rgbClr val="942F6D"/>
              </a:buClr>
              <a:buFont typeface="Arial" panose="020B0604020202020204" pitchFamily="34" charset="0"/>
              <a:buChar char="•"/>
              <a:defRPr sz="1500" kern="1200">
                <a:solidFill>
                  <a:srgbClr val="656768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rgbClr val="942F6D"/>
              </a:buClr>
              <a:buFont typeface="Arial" panose="020B0604020202020204" pitchFamily="34" charset="0"/>
              <a:buChar char="•"/>
              <a:defRPr sz="1350" kern="1200">
                <a:solidFill>
                  <a:srgbClr val="656768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rgbClr val="942F6D"/>
              </a:buClr>
              <a:buFont typeface="Arial" panose="020B0604020202020204" pitchFamily="34" charset="0"/>
              <a:buChar char="•"/>
              <a:defRPr sz="1350" kern="1200">
                <a:solidFill>
                  <a:srgbClr val="656768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rgbClr val="FF0000"/>
                </a:solidFill>
                <a:latin typeface="Inter"/>
              </a:rPr>
              <a:t>Open-ended</a:t>
            </a:r>
            <a:r>
              <a:rPr lang="en-US" dirty="0">
                <a:solidFill>
                  <a:srgbClr val="0D405F"/>
                </a:solidFill>
                <a:latin typeface="Inter"/>
              </a:rPr>
              <a:t> questions are best for qualitative research. This type of question has no predetermined answers to choose from. Instead, the respondent answers in their own words.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rgbClr val="0D405F"/>
                </a:solidFill>
                <a:latin typeface="Inter"/>
              </a:rPr>
              <a:t>Open questions are most common in interviews, but you can also use them in questionnaires. They are often useful as follow-up questions to ask for more detailed explanations of responses to the closed questions.</a:t>
            </a:r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FA773FE-420D-A9BF-09B9-49C21183AA90}"/>
              </a:ext>
            </a:extLst>
          </p:cNvPr>
          <p:cNvSpPr txBox="1"/>
          <p:nvPr/>
        </p:nvSpPr>
        <p:spPr>
          <a:xfrm>
            <a:off x="206477" y="744583"/>
            <a:ext cx="1210842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000" b="0" i="0" dirty="0">
                <a:effectLst/>
                <a:latin typeface="Inter"/>
              </a:rPr>
              <a:t>There are two main forms of survey questions: open-ended and closed-ended. Many surveys use a combination of both</a:t>
            </a:r>
            <a:r>
              <a:rPr lang="en-US" sz="2000" b="0" i="0" dirty="0">
                <a:solidFill>
                  <a:srgbClr val="0D405F"/>
                </a:solidFill>
                <a:effectLst/>
                <a:latin typeface="Inter"/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B134A5-8A6D-7BEF-62C7-6E8DF6AB3880}"/>
              </a:ext>
            </a:extLst>
          </p:cNvPr>
          <p:cNvSpPr txBox="1"/>
          <p:nvPr/>
        </p:nvSpPr>
        <p:spPr>
          <a:xfrm>
            <a:off x="6842416" y="4379957"/>
            <a:ext cx="541103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 err="1">
                <a:solidFill>
                  <a:srgbClr val="FF0000"/>
                </a:solidFill>
                <a:effectLst/>
                <a:latin typeface="Inter"/>
              </a:rPr>
              <a:t>McCombes</a:t>
            </a:r>
            <a:r>
              <a:rPr lang="en-US" b="0" i="0" dirty="0">
                <a:solidFill>
                  <a:srgbClr val="FF0000"/>
                </a:solidFill>
                <a:effectLst/>
                <a:latin typeface="Inter"/>
              </a:rPr>
              <a:t>, S. (2022, October 10). </a:t>
            </a:r>
            <a:r>
              <a:rPr lang="en-US" b="0" i="1" dirty="0">
                <a:solidFill>
                  <a:srgbClr val="FF0000"/>
                </a:solidFill>
                <a:effectLst/>
                <a:latin typeface="Inter"/>
              </a:rPr>
              <a:t>Doing Survey Research | A Step-by-Step Guide &amp; Examples.</a:t>
            </a:r>
            <a:r>
              <a:rPr lang="en-US" b="0" i="0" dirty="0">
                <a:solidFill>
                  <a:srgbClr val="FF0000"/>
                </a:solidFill>
                <a:effectLst/>
                <a:latin typeface="Inter"/>
              </a:rPr>
              <a:t> </a:t>
            </a:r>
            <a:r>
              <a:rPr lang="en-US" b="0" i="0" dirty="0" err="1">
                <a:solidFill>
                  <a:srgbClr val="FF0000"/>
                </a:solidFill>
                <a:effectLst/>
                <a:latin typeface="Inter"/>
              </a:rPr>
              <a:t>Scribbr</a:t>
            </a:r>
            <a:r>
              <a:rPr lang="en-US" b="0" i="0" dirty="0">
                <a:solidFill>
                  <a:srgbClr val="FF0000"/>
                </a:solidFill>
                <a:effectLst/>
                <a:latin typeface="Inter"/>
              </a:rPr>
              <a:t>. [Online].Available at: https://www.scribbr.co.uk/research-methods/surveys/</a:t>
            </a:r>
            <a:endParaRPr lang="en-US" dirty="0">
              <a:solidFill>
                <a:srgbClr val="FF000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7ADC6F7-D6E9-F1B6-7A16-5C998B8424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87416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FDBAC-45BB-1B66-439A-573882CD46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>
                <a:solidFill>
                  <a:srgbClr val="FF0000"/>
                </a:solidFill>
              </a:rPr>
              <a:t>Choices And Measurement Of Responses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4674A7-E6C5-2994-C543-6FBCDFE24D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2053201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2800" dirty="0"/>
              <a:t>Nominal or categorical choices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2800" dirty="0"/>
              <a:t>Ordinal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2800" dirty="0"/>
              <a:t>Numerical (Interval or Ratio)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D186DBF-9039-1241-8CCA-6735054B70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39193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1D908-5C5D-2B97-F05B-002D3974E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050" y="417510"/>
            <a:ext cx="10629900" cy="636589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Quantitative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EDF63E-7935-9D3D-BB6E-3D2AFDB443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179871"/>
            <a:ext cx="10629900" cy="4270068"/>
          </a:xfrm>
        </p:spPr>
        <p:txBody>
          <a:bodyPr/>
          <a:lstStyle/>
          <a:p>
            <a:pPr algn="l">
              <a:buFont typeface="Wingdings" panose="05000000000000000000" pitchFamily="2" charset="2"/>
              <a:buChar char="§"/>
            </a:pPr>
            <a:r>
              <a:rPr lang="en-GB" altLang="en-US" sz="2000" dirty="0"/>
              <a:t>Statistics help us turn quantitative data into useful information to help with decision making. 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altLang="en-US" sz="2000" dirty="0"/>
              <a:t>Can use statistics to summarise our data, describing patterns, relationships and connections. 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altLang="en-US" sz="2000" dirty="0"/>
              <a:t>Quantitative data can be analysed in a variety of different ways. 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altLang="en-US" sz="2000" dirty="0"/>
              <a:t>Before you begin your analysis, you must identify the level of measurement associated with the quantitative data. 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altLang="en-US" sz="2000" dirty="0"/>
              <a:t>The level of measurement can influence the type of analysis you can use. There are four levels of measurement: 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altLang="en-US" sz="2000" dirty="0"/>
              <a:t>Nominal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altLang="en-US" sz="2000" dirty="0"/>
              <a:t>Ordinal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altLang="en-US" sz="2000" dirty="0"/>
              <a:t>Interval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altLang="en-US" sz="2000" dirty="0"/>
              <a:t>Ratio (scale)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711A3D-D9B0-7E82-E3A5-7EB522D7D5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71552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C46D3-63E7-331A-3599-00F43874C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442" y="73084"/>
            <a:ext cx="4748981" cy="636588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  <a:latin typeface="+mn-lt"/>
              </a:rPr>
              <a:t>Types of data?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54F3D4E8-AF06-B5BE-B2B8-7C06A21B21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874" y="1117702"/>
            <a:ext cx="5898126" cy="3978275"/>
          </a:xfrm>
        </p:spPr>
        <p:txBody>
          <a:bodyPr/>
          <a:lstStyle/>
          <a:p>
            <a:pPr algn="l">
              <a:buFont typeface="Wingdings" panose="05000000000000000000" pitchFamily="2" charset="2"/>
              <a:buChar char="§"/>
            </a:pPr>
            <a:r>
              <a:rPr lang="en-GB" altLang="en-US" sz="2000" dirty="0">
                <a:solidFill>
                  <a:srgbClr val="FF0000"/>
                </a:solidFill>
              </a:rPr>
              <a:t>Nominal data </a:t>
            </a:r>
            <a:r>
              <a:rPr lang="en-GB" altLang="en-US" sz="2000" dirty="0"/>
              <a:t>– data has no logical; data is basic classification data  </a:t>
            </a:r>
          </a:p>
          <a:p>
            <a:pPr algn="l"/>
            <a:r>
              <a:rPr lang="en-GB" altLang="en-US" sz="2000" dirty="0"/>
              <a:t>Example: Male or Female ?There is no order associated with male nor female</a:t>
            </a:r>
          </a:p>
          <a:p>
            <a:pPr algn="l"/>
            <a:r>
              <a:rPr lang="en-GB" altLang="en-US" sz="2000" dirty="0"/>
              <a:t>Each category is assigned an arbitrary value (male = 0, female = 1)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altLang="en-US" sz="2000" dirty="0">
                <a:solidFill>
                  <a:srgbClr val="FF0000"/>
                </a:solidFill>
              </a:rPr>
              <a:t>Ordinal data – </a:t>
            </a:r>
            <a:r>
              <a:rPr lang="en-GB" altLang="en-US" sz="2000" dirty="0"/>
              <a:t>data has a logical order, but the differences between values are not constant  </a:t>
            </a:r>
          </a:p>
          <a:p>
            <a:pPr algn="l"/>
            <a:r>
              <a:rPr lang="en-GB" altLang="en-US" sz="2000" dirty="0"/>
              <a:t>Example: T-shirt size (small, medium, large)</a:t>
            </a:r>
          </a:p>
          <a:p>
            <a:pPr algn="l"/>
            <a:r>
              <a:rPr lang="en-GB" altLang="en-US" sz="2000" dirty="0"/>
              <a:t>Example: Military rank (from Private to General)</a:t>
            </a:r>
          </a:p>
          <a:p>
            <a:pPr algn="l"/>
            <a:endParaRPr lang="en-GB" sz="2000" b="0" i="0" dirty="0">
              <a:solidFill>
                <a:srgbClr val="333333"/>
              </a:solidFill>
              <a:effectLst/>
              <a:latin typeface="Source Sans Pro" panose="020B0503030403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8B366D-15D6-4B26-86E1-74312F3498EF}"/>
              </a:ext>
            </a:extLst>
          </p:cNvPr>
          <p:cNvSpPr txBox="1"/>
          <p:nvPr/>
        </p:nvSpPr>
        <p:spPr>
          <a:xfrm>
            <a:off x="6240837" y="1117702"/>
            <a:ext cx="5610721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en-GB" altLang="en-US" sz="2000" dirty="0">
                <a:solidFill>
                  <a:srgbClr val="FF0000"/>
                </a:solidFill>
              </a:rPr>
              <a:t>Interval data </a:t>
            </a:r>
            <a:r>
              <a:rPr lang="en-GB" altLang="en-US" sz="2000" dirty="0"/>
              <a:t>– data is continuous and has a logical order, data has standardized differences between values.   </a:t>
            </a:r>
          </a:p>
          <a:p>
            <a:pPr algn="l"/>
            <a:r>
              <a:rPr lang="en-GB" altLang="en-US" sz="2000" dirty="0"/>
              <a:t>Example: Items measured on a Likert scale – rank your satisfaction on scale of 1-5. ? </a:t>
            </a:r>
          </a:p>
          <a:p>
            <a:pPr algn="l"/>
            <a:r>
              <a:rPr lang="en-GB" altLang="en-US" sz="2000" dirty="0"/>
              <a:t>1 = Very Dissatisfied, 2 = Dissatisfied, 3 = Neutral, 4 = Satisfied, 5 = Very satisfied</a:t>
            </a:r>
          </a:p>
          <a:p>
            <a:pPr algn="l"/>
            <a:endParaRPr lang="en-GB" altLang="en-US" sz="2000" dirty="0"/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en-GB" altLang="en-US" sz="2000" dirty="0">
                <a:solidFill>
                  <a:srgbClr val="FF0000"/>
                </a:solidFill>
              </a:rPr>
              <a:t>Ratio data </a:t>
            </a:r>
            <a:r>
              <a:rPr lang="en-GB" altLang="en-US" sz="2000" dirty="0"/>
              <a:t>– data is continuous, ordered, has standardized differences between values, and a natural zero  </a:t>
            </a:r>
          </a:p>
          <a:p>
            <a:pPr algn="l"/>
            <a:r>
              <a:rPr lang="en-GB" altLang="en-US" sz="2000" dirty="0"/>
              <a:t>Example: height, weight, age, length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0D109E3-1E5B-EB85-FBEE-AB5418FAB0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749290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69FE90B2-EA58-E562-B86C-B34A646304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96286" y="71505"/>
            <a:ext cx="10199427" cy="646331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en-GB" dirty="0">
                <a:solidFill>
                  <a:srgbClr val="FF0000"/>
                </a:solidFill>
              </a:rPr>
              <a:t>Types of Graph based on data </a:t>
            </a:r>
            <a:endParaRPr lang="en-US" sz="4400" dirty="0">
              <a:solidFill>
                <a:srgbClr val="FF000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BB2D530-CF4E-3E78-BDD5-560A6B225DB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713"/>
          <a:stretch/>
        </p:blipFill>
        <p:spPr>
          <a:xfrm>
            <a:off x="1821011" y="825910"/>
            <a:ext cx="8827106" cy="392307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8AAF328-F45F-9817-E4EC-7821FB65D598}"/>
              </a:ext>
            </a:extLst>
          </p:cNvPr>
          <p:cNvSpPr txBox="1"/>
          <p:nvPr/>
        </p:nvSpPr>
        <p:spPr>
          <a:xfrm>
            <a:off x="1821011" y="5103001"/>
            <a:ext cx="969337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4"/>
              </a:rPr>
              <a:t>https://www.youtube.com/watch?v=hZxnzfnt5v8&amp;list=RDCMUCG32MfGLit1pcqCRXyy9cAg&amp;index=3</a:t>
            </a:r>
            <a:endParaRPr lang="en-US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DF0D79-604A-5593-A971-98283EE396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41205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FF798-67AC-C05A-EEC5-EC18C1D80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75740"/>
            <a:ext cx="10629900" cy="578772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Use of the Scales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DACED88-062D-76EE-BEAF-5FD401A4342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96248" y="507028"/>
          <a:ext cx="11171853" cy="24462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039945">
                  <a:extLst>
                    <a:ext uri="{9D8B030D-6E8A-4147-A177-3AD203B41FA5}">
                      <a16:colId xmlns:a16="http://schemas.microsoft.com/office/drawing/2014/main" val="4252219175"/>
                    </a:ext>
                  </a:extLst>
                </a:gridCol>
                <a:gridCol w="843663">
                  <a:extLst>
                    <a:ext uri="{9D8B030D-6E8A-4147-A177-3AD203B41FA5}">
                      <a16:colId xmlns:a16="http://schemas.microsoft.com/office/drawing/2014/main" val="542256952"/>
                    </a:ext>
                  </a:extLst>
                </a:gridCol>
                <a:gridCol w="975802">
                  <a:extLst>
                    <a:ext uri="{9D8B030D-6E8A-4147-A177-3AD203B41FA5}">
                      <a16:colId xmlns:a16="http://schemas.microsoft.com/office/drawing/2014/main" val="1209888452"/>
                    </a:ext>
                  </a:extLst>
                </a:gridCol>
                <a:gridCol w="1343662">
                  <a:extLst>
                    <a:ext uri="{9D8B030D-6E8A-4147-A177-3AD203B41FA5}">
                      <a16:colId xmlns:a16="http://schemas.microsoft.com/office/drawing/2014/main" val="2242023475"/>
                    </a:ext>
                  </a:extLst>
                </a:gridCol>
                <a:gridCol w="1968781">
                  <a:extLst>
                    <a:ext uri="{9D8B030D-6E8A-4147-A177-3AD203B41FA5}">
                      <a16:colId xmlns:a16="http://schemas.microsoft.com/office/drawing/2014/main" val="1294621414"/>
                    </a:ext>
                  </a:extLst>
                </a:gridCol>
              </a:tblGrid>
              <a:tr h="255986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</a:pPr>
                      <a:r>
                        <a:rPr lang="en-US" sz="1400">
                          <a:effectLst/>
                        </a:rPr>
                        <a:t>Nominal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</a:pPr>
                      <a:r>
                        <a:rPr lang="en-US" sz="1400">
                          <a:effectLst/>
                        </a:rPr>
                        <a:t>Ordinal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</a:pPr>
                      <a:r>
                        <a:rPr lang="en-US" sz="1400">
                          <a:effectLst/>
                        </a:rPr>
                        <a:t>Interval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</a:pPr>
                      <a:r>
                        <a:rPr lang="en-US" sz="1400">
                          <a:effectLst/>
                        </a:rPr>
                        <a:t>Ratio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873" marR="65873" marT="65873" marB="65873" anchor="ctr"/>
                </a:tc>
                <a:extLst>
                  <a:ext uri="{0D108BD9-81ED-4DB2-BD59-A6C34878D82A}">
                    <a16:rowId xmlns:a16="http://schemas.microsoft.com/office/drawing/2014/main" val="1810544039"/>
                  </a:ext>
                </a:extLst>
              </a:tr>
              <a:tr h="266342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</a:pPr>
                      <a:r>
                        <a:rPr lang="en-US" sz="1400">
                          <a:effectLst/>
                        </a:rPr>
                        <a:t>When the variable has no specific sequence.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</a:pPr>
                      <a:r>
                        <a:rPr lang="en-US" sz="1400">
                          <a:effectLst/>
                        </a:rPr>
                        <a:t>Yes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</a:pPr>
                      <a:r>
                        <a:rPr lang="en-US" sz="1400">
                          <a:effectLst/>
                        </a:rPr>
                        <a:t>–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</a:pPr>
                      <a:r>
                        <a:rPr lang="en-US" sz="1400">
                          <a:effectLst/>
                        </a:rPr>
                        <a:t>–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</a:pPr>
                      <a:r>
                        <a:rPr lang="en-US" sz="1400">
                          <a:effectLst/>
                        </a:rPr>
                        <a:t>–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873" marR="65873" marT="65873" marB="65873" anchor="ctr"/>
                </a:tc>
                <a:extLst>
                  <a:ext uri="{0D108BD9-81ED-4DB2-BD59-A6C34878D82A}">
                    <a16:rowId xmlns:a16="http://schemas.microsoft.com/office/drawing/2014/main" val="1576839705"/>
                  </a:ext>
                </a:extLst>
              </a:tr>
              <a:tr h="478784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</a:pPr>
                      <a:r>
                        <a:rPr lang="en-US" sz="1400" dirty="0">
                          <a:effectLst/>
                        </a:rPr>
                        <a:t>When the variable has a specific sequence but the difference between two values cannot be calculated.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</a:pPr>
                      <a:r>
                        <a:rPr lang="en-US" sz="1400">
                          <a:effectLst/>
                        </a:rPr>
                        <a:t>–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</a:pPr>
                      <a:r>
                        <a:rPr lang="en-US" sz="1400">
                          <a:effectLst/>
                        </a:rPr>
                        <a:t>Yes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</a:pPr>
                      <a:r>
                        <a:rPr lang="en-US" sz="1400">
                          <a:effectLst/>
                        </a:rPr>
                        <a:t>–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</a:pPr>
                      <a:r>
                        <a:rPr lang="en-US" sz="1400" dirty="0">
                          <a:effectLst/>
                        </a:rPr>
                        <a:t>–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873" marR="65873" marT="65873" marB="65873" anchor="ctr"/>
                </a:tc>
                <a:extLst>
                  <a:ext uri="{0D108BD9-81ED-4DB2-BD59-A6C34878D82A}">
                    <a16:rowId xmlns:a16="http://schemas.microsoft.com/office/drawing/2014/main" val="2473977959"/>
                  </a:ext>
                </a:extLst>
              </a:tr>
              <a:tr h="425673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</a:pPr>
                      <a:r>
                        <a:rPr lang="en-US" sz="1400" dirty="0">
                          <a:effectLst/>
                        </a:rPr>
                        <a:t>When the variable has a sequence, can be expressed in units of measurement and in intervals.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</a:pPr>
                      <a:r>
                        <a:rPr lang="en-US" sz="1400">
                          <a:effectLst/>
                        </a:rPr>
                        <a:t>–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</a:pPr>
                      <a:r>
                        <a:rPr lang="en-US" sz="1400" dirty="0">
                          <a:effectLst/>
                        </a:rPr>
                        <a:t>–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</a:pPr>
                      <a:r>
                        <a:rPr lang="en-US" sz="1400">
                          <a:effectLst/>
                        </a:rPr>
                        <a:t>Yes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</a:pPr>
                      <a:r>
                        <a:rPr lang="en-US" sz="1400">
                          <a:effectLst/>
                        </a:rPr>
                        <a:t>Yes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873" marR="65873" marT="65873" marB="65873" anchor="ctr"/>
                </a:tc>
                <a:extLst>
                  <a:ext uri="{0D108BD9-81ED-4DB2-BD59-A6C34878D82A}">
                    <a16:rowId xmlns:a16="http://schemas.microsoft.com/office/drawing/2014/main" val="1831597285"/>
                  </a:ext>
                </a:extLst>
              </a:tr>
              <a:tr h="589978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</a:pPr>
                      <a:r>
                        <a:rPr lang="en-US" sz="1400">
                          <a:effectLst/>
                        </a:rPr>
                        <a:t>When the variable has a sequence, can be expressed in units of measurement as well as in intervals and also can take a value of zero.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</a:pPr>
                      <a:r>
                        <a:rPr lang="en-US" sz="1400">
                          <a:effectLst/>
                        </a:rPr>
                        <a:t>–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</a:pPr>
                      <a:r>
                        <a:rPr lang="en-US" sz="1400">
                          <a:effectLst/>
                        </a:rPr>
                        <a:t>–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</a:pPr>
                      <a:r>
                        <a:rPr lang="en-US" sz="1400">
                          <a:effectLst/>
                        </a:rPr>
                        <a:t>–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</a:pPr>
                      <a:r>
                        <a:rPr lang="en-US" sz="1400" dirty="0">
                          <a:effectLst/>
                        </a:rPr>
                        <a:t>Yes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873" marR="65873" marT="65873" marB="65873" anchor="ctr"/>
                </a:tc>
                <a:extLst>
                  <a:ext uri="{0D108BD9-81ED-4DB2-BD59-A6C34878D82A}">
                    <a16:rowId xmlns:a16="http://schemas.microsoft.com/office/drawing/2014/main" val="3214929335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ED22D22-2DFC-5504-2994-93D8EEEB3770}"/>
              </a:ext>
            </a:extLst>
          </p:cNvPr>
          <p:cNvGraphicFramePr>
            <a:graphicFrameLocks noGrp="1"/>
          </p:cNvGraphicFramePr>
          <p:nvPr/>
        </p:nvGraphicFramePr>
        <p:xfrm>
          <a:off x="296248" y="2953300"/>
          <a:ext cx="11262668" cy="310270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79621">
                  <a:extLst>
                    <a:ext uri="{9D8B030D-6E8A-4147-A177-3AD203B41FA5}">
                      <a16:colId xmlns:a16="http://schemas.microsoft.com/office/drawing/2014/main" val="542256952"/>
                    </a:ext>
                  </a:extLst>
                </a:gridCol>
                <a:gridCol w="3452117">
                  <a:extLst>
                    <a:ext uri="{9D8B030D-6E8A-4147-A177-3AD203B41FA5}">
                      <a16:colId xmlns:a16="http://schemas.microsoft.com/office/drawing/2014/main" val="1209888452"/>
                    </a:ext>
                  </a:extLst>
                </a:gridCol>
                <a:gridCol w="2897312">
                  <a:extLst>
                    <a:ext uri="{9D8B030D-6E8A-4147-A177-3AD203B41FA5}">
                      <a16:colId xmlns:a16="http://schemas.microsoft.com/office/drawing/2014/main" val="2242023475"/>
                    </a:ext>
                  </a:extLst>
                </a:gridCol>
                <a:gridCol w="3133618">
                  <a:extLst>
                    <a:ext uri="{9D8B030D-6E8A-4147-A177-3AD203B41FA5}">
                      <a16:colId xmlns:a16="http://schemas.microsoft.com/office/drawing/2014/main" val="1294621414"/>
                    </a:ext>
                  </a:extLst>
                </a:gridCol>
              </a:tblGrid>
              <a:tr h="299031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</a:pPr>
                      <a:r>
                        <a:rPr lang="en-US" sz="1400" dirty="0">
                          <a:effectLst/>
                        </a:rPr>
                        <a:t>Nominal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</a:pPr>
                      <a:r>
                        <a:rPr lang="en-US" sz="1400" dirty="0">
                          <a:effectLst/>
                        </a:rPr>
                        <a:t>Ordinal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</a:pPr>
                      <a:r>
                        <a:rPr lang="en-US" sz="1400">
                          <a:effectLst/>
                        </a:rPr>
                        <a:t>Interval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</a:pPr>
                      <a:r>
                        <a:rPr lang="en-US" sz="1400" dirty="0">
                          <a:effectLst/>
                        </a:rPr>
                        <a:t>Ratio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873" marR="65873" marT="65873" marB="65873" anchor="ctr"/>
                </a:tc>
                <a:extLst>
                  <a:ext uri="{0D108BD9-81ED-4DB2-BD59-A6C34878D82A}">
                    <a16:rowId xmlns:a16="http://schemas.microsoft.com/office/drawing/2014/main" val="1810544039"/>
                  </a:ext>
                </a:extLst>
              </a:tr>
              <a:tr h="2352357">
                <a:tc>
                  <a:txBody>
                    <a:bodyPr/>
                    <a:lstStyle/>
                    <a:p>
                      <a:r>
                        <a:rPr lang="en-US" sz="135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What is the area of your </a:t>
                      </a:r>
                      <a:r>
                        <a:rPr lang="en-US" sz="135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work in the IT industry?</a:t>
                      </a:r>
                    </a:p>
                    <a:p>
                      <a:pPr lvl="0"/>
                      <a:r>
                        <a:rPr lang="en-US" sz="135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Analytics</a:t>
                      </a:r>
                    </a:p>
                    <a:p>
                      <a:pPr lvl="0"/>
                      <a:r>
                        <a:rPr lang="en-US" sz="135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  <a:p>
                      <a:pPr lvl="0"/>
                      <a:r>
                        <a:rPr lang="en-US" sz="135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Applications development</a:t>
                      </a:r>
                    </a:p>
                    <a:p>
                      <a:pPr lvl="0"/>
                      <a:endParaRPr lang="en-US" sz="135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135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What is your gender?</a:t>
                      </a:r>
                    </a:p>
                    <a:p>
                      <a:pPr lvl="0"/>
                      <a:r>
                        <a:rPr lang="en-US" sz="135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Male</a:t>
                      </a:r>
                    </a:p>
                    <a:p>
                      <a:pPr lvl="0"/>
                      <a:r>
                        <a:rPr lang="en-US" sz="135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Female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</a:pP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873" marR="65873" marT="65873" marB="65873"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35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Likert scale is an example of an ordinal scale. It is typically a 5-point or a 7-point scale that includes a number of options. The rate of scale involves choices of:</a:t>
                      </a:r>
                    </a:p>
                    <a:p>
                      <a:pPr lvl="0"/>
                      <a:endParaRPr lang="en-US" sz="135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0"/>
                      <a:r>
                        <a:rPr lang="en-US" sz="135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strongly disagree = 1,</a:t>
                      </a:r>
                    </a:p>
                    <a:p>
                      <a:pPr lvl="0"/>
                      <a:r>
                        <a:rPr lang="en-US" sz="135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disagree = 2,</a:t>
                      </a:r>
                    </a:p>
                    <a:p>
                      <a:pPr lvl="0"/>
                      <a:r>
                        <a:rPr lang="en-US" sz="135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slightly disagree = 3,</a:t>
                      </a:r>
                    </a:p>
                    <a:p>
                      <a:pPr lvl="0"/>
                      <a:r>
                        <a:rPr lang="en-US" sz="135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neither agree nor disagree = 4,</a:t>
                      </a:r>
                    </a:p>
                    <a:p>
                      <a:pPr lvl="0"/>
                      <a:r>
                        <a:rPr lang="en-US" sz="135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slightly agree = 5,</a:t>
                      </a:r>
                    </a:p>
                    <a:p>
                      <a:pPr lvl="0"/>
                      <a:r>
                        <a:rPr lang="en-US" sz="135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agree = 6,</a:t>
                      </a:r>
                    </a:p>
                    <a:p>
                      <a:pPr lvl="0"/>
                      <a:r>
                        <a:rPr lang="en-US" sz="135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strongly agree = 7.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</a:pPr>
                      <a:r>
                        <a:rPr lang="en-US" sz="135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 interval scale is used when the variable involves an order or a rank. In addition, the variable involves numerical values and is measurable by a standardized unit</a:t>
                      </a:r>
                    </a:p>
                    <a:p>
                      <a:r>
                        <a:rPr lang="en-US" sz="135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What is your annual income in UK?</a:t>
                      </a:r>
                    </a:p>
                    <a:p>
                      <a:pPr lvl="0"/>
                      <a:r>
                        <a:rPr lang="en-US" sz="135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Less than 40,000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35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40,000 – 50,000</a:t>
                      </a:r>
                    </a:p>
                    <a:p>
                      <a:pPr lvl="0"/>
                      <a:r>
                        <a:rPr lang="en-US" sz="135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50,001 – 125,000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35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125,000 – 150,000</a:t>
                      </a:r>
                    </a:p>
                    <a:p>
                      <a:pPr lvl="0"/>
                      <a:r>
                        <a:rPr lang="en-US" sz="135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More than 150,000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873" marR="65873" marT="65873" marB="65873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1125"/>
                        </a:spcBef>
                        <a:spcAft>
                          <a:spcPts val="1125"/>
                        </a:spcAft>
                      </a:pPr>
                      <a:r>
                        <a:rPr lang="en-US" sz="135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 ratio scale is a numerical scale. It is an interval scale with the additional property that the variable can take a value of zero. </a:t>
                      </a:r>
                    </a:p>
                    <a:p>
                      <a:r>
                        <a:rPr lang="en-US" sz="135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For how many years have you been employed in the IT industry?</a:t>
                      </a:r>
                    </a:p>
                    <a:p>
                      <a:pPr lvl="0"/>
                      <a:r>
                        <a:rPr lang="en-US" sz="135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0-      5 years</a:t>
                      </a:r>
                    </a:p>
                    <a:p>
                      <a:pPr lvl="0"/>
                      <a:r>
                        <a:rPr lang="en-US" sz="135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6 years – 10 years</a:t>
                      </a:r>
                    </a:p>
                    <a:p>
                      <a:pPr lvl="0"/>
                      <a:r>
                        <a:rPr lang="en-US" sz="135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11 years – 15 years</a:t>
                      </a:r>
                    </a:p>
                    <a:p>
                      <a:pPr lvl="0"/>
                      <a:r>
                        <a:rPr lang="en-US" sz="135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16 years – 20 years</a:t>
                      </a:r>
                    </a:p>
                    <a:p>
                      <a:pPr lvl="0"/>
                      <a:r>
                        <a:rPr lang="en-US" sz="135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More than 20 years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873" marR="65873" marT="65873" marB="65873" anchor="ctr"/>
                </a:tc>
                <a:extLst>
                  <a:ext uri="{0D108BD9-81ED-4DB2-BD59-A6C34878D82A}">
                    <a16:rowId xmlns:a16="http://schemas.microsoft.com/office/drawing/2014/main" val="1576839705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5A9EF113-7F4C-3A29-8DA2-4408361E6513}"/>
              </a:ext>
            </a:extLst>
          </p:cNvPr>
          <p:cNvSpPr txBox="1"/>
          <p:nvPr/>
        </p:nvSpPr>
        <p:spPr>
          <a:xfrm>
            <a:off x="2449486" y="6139696"/>
            <a:ext cx="8520855" cy="42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latinLnBrk="1">
              <a:lnSpc>
                <a:spcPts val="1200"/>
              </a:lnSpc>
              <a:spcBef>
                <a:spcPts val="375"/>
              </a:spcBef>
              <a:spcAft>
                <a:spcPts val="375"/>
              </a:spcAft>
              <a:buSzPts val="1000"/>
              <a:tabLst>
                <a:tab pos="457200" algn="l"/>
              </a:tabLst>
            </a:pPr>
            <a:r>
              <a:rPr lang="en-US" sz="1800" spc="2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SurveyMonkey. (2019). Survey vs Questionnaire: What’s the difference? Retrieved January 24, 2019, from </a:t>
            </a:r>
            <a:r>
              <a:rPr lang="en-US" sz="1800" u="none" strike="noStrike" spc="2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https://www.surveymonkey.com/mp/survey-vs-questionnaire/</a:t>
            </a:r>
            <a:endParaRPr lang="en-US" sz="2400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49D6BE6-EB09-09AC-E985-BB155D3A47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561713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E460689C-6D81-AD04-94B6-4B29B50B83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319" y="180791"/>
            <a:ext cx="5486400" cy="2352119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Example of a Questionnaire showing different scales of measurement</a:t>
            </a:r>
            <a:endParaRPr lang="en-US" dirty="0">
              <a:solidFill>
                <a:srgbClr val="FF0000"/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74C695D-9145-3B7D-4324-18E4342434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23820" y="0"/>
            <a:ext cx="5486400" cy="59436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6E46703-70CF-A723-D3B4-36B6882F72E8}"/>
              </a:ext>
            </a:extLst>
          </p:cNvPr>
          <p:cNvSpPr txBox="1"/>
          <p:nvPr/>
        </p:nvSpPr>
        <p:spPr>
          <a:xfrm>
            <a:off x="149557" y="3678760"/>
            <a:ext cx="492389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3"/>
              </a:rPr>
              <a:t>Questionnaire Design – Customer Insights (pressbooks.pub)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7EFF0F1-28F6-2115-A2EC-B511D1CCF751}"/>
              </a:ext>
            </a:extLst>
          </p:cNvPr>
          <p:cNvSpPr txBox="1"/>
          <p:nvPr/>
        </p:nvSpPr>
        <p:spPr>
          <a:xfrm>
            <a:off x="149557" y="4891122"/>
            <a:ext cx="526801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3"/>
              </a:rPr>
              <a:t>https://westernsydney.pressbooks.pub/customerinsights/chapter/chapter-10-questionnaire-design/</a:t>
            </a:r>
            <a:endParaRPr lang="en-US" dirty="0"/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EA1A486-652C-9C02-2993-F5B85753C8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31592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BAD05-5034-4A3D-5F73-8079A4A477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Visual-Video </a:t>
            </a:r>
            <a:br>
              <a:rPr lang="en-GB" sz="440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F5BF4F-8B94-19C5-8D04-889B001CD7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825626"/>
            <a:ext cx="10629900" cy="888078"/>
          </a:xfrm>
        </p:spPr>
        <p:txBody>
          <a:bodyPr/>
          <a:lstStyle/>
          <a:p>
            <a:r>
              <a:rPr lang="en-US" sz="2800" b="1" dirty="0">
                <a:effectLst/>
              </a:rPr>
              <a:t>Designing a Questionnaire or Survey - statistics help   By Dr Nic's </a:t>
            </a:r>
            <a:r>
              <a:rPr lang="en-US" sz="2800" b="1" dirty="0" err="1">
                <a:effectLst/>
              </a:rPr>
              <a:t>Maths</a:t>
            </a:r>
            <a:r>
              <a:rPr lang="en-US" sz="2800" b="1" dirty="0">
                <a:effectLst/>
              </a:rPr>
              <a:t> and Stats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382588-1CEF-F333-1864-4D402D078F69}"/>
              </a:ext>
            </a:extLst>
          </p:cNvPr>
          <p:cNvSpPr txBox="1"/>
          <p:nvPr/>
        </p:nvSpPr>
        <p:spPr>
          <a:xfrm>
            <a:off x="1800497" y="3062785"/>
            <a:ext cx="8476706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hlinkClick r:id="rId2"/>
              </a:rPr>
              <a:t>https://www.youtube.com/watch?v=FkX-t0Pgzzs&amp;t=64s</a:t>
            </a:r>
            <a:endParaRPr lang="en-US" sz="2800" dirty="0"/>
          </a:p>
          <a:p>
            <a:endParaRPr lang="en-US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A68C24-1349-E544-4591-43EE5C0600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99068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8B4519-38AD-BF60-554D-0BEC08E8D3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877" y="2120593"/>
            <a:ext cx="10629900" cy="224493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sz="2800" dirty="0"/>
              <a:t>What is the popularity of the various Antivirus available in the market ?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Use the list of Question given below to create a set of Questions based on the type of data to be measured (</a:t>
            </a:r>
            <a:r>
              <a:rPr lang="en-GB" sz="2800" dirty="0">
                <a:solidFill>
                  <a:srgbClr val="FF0000"/>
                </a:solidFill>
              </a:rPr>
              <a:t>Please see the next slide</a:t>
            </a:r>
            <a:r>
              <a:rPr lang="en-GB" sz="2800" dirty="0"/>
              <a:t>)</a:t>
            </a:r>
          </a:p>
          <a:p>
            <a:pPr marL="0" indent="0">
              <a:buNone/>
            </a:pPr>
            <a:r>
              <a:rPr lang="en-GB" dirty="0"/>
              <a:t> 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F839FBA-0345-24A8-140D-36BD9F24DD08}"/>
              </a:ext>
            </a:extLst>
          </p:cNvPr>
          <p:cNvSpPr txBox="1"/>
          <p:nvPr/>
        </p:nvSpPr>
        <p:spPr>
          <a:xfrm>
            <a:off x="579259" y="671148"/>
            <a:ext cx="9588137" cy="5909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Example-Tutorial</a:t>
            </a:r>
            <a:endParaRPr kumimoji="0" lang="en-GB" sz="3600" b="1" i="0" u="none" strike="noStrike" kern="1200" cap="none" spc="0" normalizeH="0" baseline="0" noProof="0" dirty="0">
              <a:ln w="0"/>
              <a:solidFill>
                <a:srgbClr val="FF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0A01C7-11B2-9881-B6C2-795B338B6F89}"/>
              </a:ext>
            </a:extLst>
          </p:cNvPr>
          <p:cNvSpPr txBox="1">
            <a:spLocks/>
          </p:cNvSpPr>
          <p:nvPr/>
        </p:nvSpPr>
        <p:spPr>
          <a:xfrm>
            <a:off x="116238" y="380503"/>
            <a:ext cx="11327970" cy="1172222"/>
          </a:xfrm>
          <a:prstGeom prst="rect">
            <a:avLst/>
          </a:prstGeom>
        </p:spPr>
        <p:txBody>
          <a:bodyPr/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4400" dirty="0">
              <a:ln w="0"/>
              <a:solidFill>
                <a:srgbClr val="7030A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Calibri Light" panose="020F0302020204030204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4BB97FE-C3C4-3037-324B-7451B156A3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7CF18-F389-509B-840E-F44C9F9FA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442451"/>
            <a:ext cx="10629900" cy="551658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FF0000"/>
                </a:solidFill>
              </a:rPr>
              <a:t>Antivirus Questionnaire Sample</a:t>
            </a:r>
            <a:br>
              <a:rPr lang="en-US" dirty="0"/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148255D-27F0-D40E-C9EF-9D10852B52E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23900" y="1279935"/>
            <a:ext cx="10629900" cy="44217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/>
              <a:t>For what device do you need antivirus software? (Multiple choice)</a:t>
            </a:r>
          </a:p>
          <a:p>
            <a:pPr marL="457200" lvl="1" indent="0">
              <a:buNone/>
            </a:pPr>
            <a:r>
              <a:rPr lang="en-US" sz="1600" dirty="0"/>
              <a:t>Desktops, Laptops, iPads, Tablets, Mobiles</a:t>
            </a:r>
          </a:p>
          <a:p>
            <a:r>
              <a:rPr lang="en-US" sz="2000" dirty="0"/>
              <a:t>Do you know the difference between trial and full version? (Yes /No)     percentage or total </a:t>
            </a:r>
          </a:p>
          <a:p>
            <a:r>
              <a:rPr lang="en-US" sz="2000" dirty="0"/>
              <a:t>How often do you search for antivirus products? Options</a:t>
            </a:r>
          </a:p>
          <a:p>
            <a:r>
              <a:rPr lang="en-US" sz="2000" dirty="0"/>
              <a:t>Do you use the same antivirus software that comes along with the system? (Yes/No)</a:t>
            </a:r>
          </a:p>
          <a:p>
            <a:r>
              <a:rPr lang="en-US" sz="2000" dirty="0"/>
              <a:t>How much would you like to invest for antivirus software? Ratio/Interval</a:t>
            </a:r>
          </a:p>
          <a:p>
            <a:r>
              <a:rPr lang="en-US" sz="2000" dirty="0"/>
              <a:t>Have you ever felt that installing the antivirus software is slowing the system process?  scales</a:t>
            </a:r>
          </a:p>
          <a:p>
            <a:r>
              <a:rPr lang="en-US" sz="2000" dirty="0"/>
              <a:t>What are the best antivirus software’s for corporate and home users? </a:t>
            </a:r>
          </a:p>
          <a:p>
            <a:r>
              <a:rPr lang="en-US" sz="2000" dirty="0"/>
              <a:t>Have you been with a same antivirus software or keep changing often? </a:t>
            </a:r>
          </a:p>
          <a:p>
            <a:r>
              <a:rPr lang="en-US" sz="2000" dirty="0"/>
              <a:t>Avast One, Antivirus Business Edition, Bitdefender Total Security, Kaspersky, McAfee, </a:t>
            </a:r>
          </a:p>
          <a:p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99D3DD3-5658-6EA1-9450-AF949A5E03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553743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BF787-E50E-3572-B522-EFCB19A39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442" y="346794"/>
            <a:ext cx="3921842" cy="917984"/>
          </a:xfrm>
        </p:spPr>
        <p:txBody>
          <a:bodyPr>
            <a:normAutofit fontScale="90000"/>
          </a:bodyPr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Summary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69786-D70F-41E1-0D3A-FC6F1925E3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In this session, we introduced:</a:t>
            </a:r>
          </a:p>
          <a:p>
            <a:r>
              <a:rPr lang="en-GB" sz="2800" dirty="0"/>
              <a:t>How to design a Questionnaire to aid in the survey for data collection by looking at the categories of questions, types of data to be used and the guidelines for the design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7164274-CEBE-5BB1-9E2B-85300B6C59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426434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2F7FD-8DDE-3ECF-E487-D0CBEF5E77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68897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10C119-A65E-A23D-79CA-3E124736B8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703" y="1054101"/>
            <a:ext cx="11415252" cy="4749800"/>
          </a:xfrm>
        </p:spPr>
        <p:txBody>
          <a:bodyPr>
            <a:normAutofit fontScale="47500" lnSpcReduction="20000"/>
          </a:bodyPr>
          <a:lstStyle/>
          <a:p>
            <a:pPr>
              <a:spcBef>
                <a:spcPts val="0"/>
              </a:spcBef>
              <a:buClrTx/>
              <a:defRPr/>
            </a:pPr>
            <a:r>
              <a:rPr lang="en-GB" sz="2800" dirty="0"/>
              <a:t>Dawson CW (2009) Computing Projects – A Student’s Guide. Harlow: Prentice </a:t>
            </a:r>
            <a:r>
              <a:rPr lang="en-GB" altLang="en-US" sz="2800" dirty="0">
                <a:solidFill>
                  <a:schemeClr val="tx1"/>
                </a:solidFill>
              </a:rPr>
              <a:t>Simons,D.2010.</a:t>
            </a:r>
            <a:r>
              <a:rPr lang="en-GB" sz="2800" dirty="0">
                <a:solidFill>
                  <a:schemeClr val="tx1"/>
                </a:solidFill>
              </a:rPr>
              <a:t> selective attention test. Video:</a:t>
            </a:r>
            <a:r>
              <a:rPr lang="en-GB" altLang="en-US" sz="2800" dirty="0">
                <a:solidFill>
                  <a:schemeClr val="tx1"/>
                </a:solidFill>
              </a:rPr>
              <a:t>[Online]  Available at: </a:t>
            </a:r>
            <a:r>
              <a:rPr lang="en-GB" sz="2800" dirty="0">
                <a:solidFill>
                  <a:schemeClr val="tx1"/>
                </a:solidFill>
                <a:hlinkClick r:id="rId2"/>
              </a:rPr>
              <a:t>https://www.youtube.com/watch?v=vJG698U2Mvo</a:t>
            </a:r>
            <a:endParaRPr lang="en-GB" sz="28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Tx/>
              <a:defRPr/>
            </a:pPr>
            <a:r>
              <a:rPr lang="en-US" sz="2800" dirty="0">
                <a:solidFill>
                  <a:schemeClr val="tx1"/>
                </a:solidFill>
              </a:rPr>
              <a:t>Reyes-Roxas,M.2021.Data Collection and Analysis Procedure</a:t>
            </a:r>
            <a:r>
              <a:rPr lang="en-GB" sz="2800" dirty="0">
                <a:solidFill>
                  <a:schemeClr val="tx1"/>
                </a:solidFill>
              </a:rPr>
              <a:t>.</a:t>
            </a:r>
            <a:r>
              <a:rPr lang="en-GB" altLang="en-US" sz="2800" dirty="0">
                <a:solidFill>
                  <a:schemeClr val="tx1"/>
                </a:solidFill>
              </a:rPr>
              <a:t>[Online]. Available at:</a:t>
            </a:r>
            <a:r>
              <a:rPr lang="en-US" sz="2800" dirty="0">
                <a:solidFill>
                  <a:schemeClr val="tx1"/>
                </a:solidFill>
              </a:rPr>
              <a:t>  </a:t>
            </a:r>
            <a:r>
              <a:rPr lang="en-US" sz="2800" dirty="0">
                <a:solidFill>
                  <a:schemeClr val="tx1"/>
                </a:solidFill>
                <a:hlinkClick r:id="rId3"/>
              </a:rPr>
              <a:t>https://www.youtube.com/watch?v=h4G5IFGuSTU</a:t>
            </a:r>
            <a:endParaRPr lang="en-US" sz="28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Tx/>
              <a:defRPr/>
            </a:pPr>
            <a:r>
              <a:rPr lang="en-US" sz="2800" dirty="0" err="1">
                <a:solidFill>
                  <a:schemeClr val="tx1"/>
                </a:solidFill>
              </a:rPr>
              <a:t>Singh,B</a:t>
            </a:r>
            <a:r>
              <a:rPr lang="en-US" sz="2800" dirty="0">
                <a:solidFill>
                  <a:schemeClr val="tx1"/>
                </a:solidFill>
              </a:rPr>
              <a:t> P.2020.Blog 132-Research Onion: A Systematic Approach to Designing Research Methodology</a:t>
            </a:r>
            <a:r>
              <a:rPr lang="en-GB" sz="2800" dirty="0">
                <a:solidFill>
                  <a:schemeClr val="tx1"/>
                </a:solidFill>
              </a:rPr>
              <a:t> .</a:t>
            </a:r>
            <a:r>
              <a:rPr lang="en-GB" altLang="en-US" sz="2800" dirty="0">
                <a:solidFill>
                  <a:schemeClr val="tx1"/>
                </a:solidFill>
              </a:rPr>
              <a:t>[Online]. Available at: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>
                <a:solidFill>
                  <a:schemeClr val="tx1"/>
                </a:solidFill>
                <a:hlinkClick r:id="rId4"/>
              </a:rPr>
              <a:t>https://www.aesanetwork.org/research-onion-a-systematic-approach-to-designing-research-methodology/</a:t>
            </a:r>
            <a:endParaRPr lang="en-US" sz="28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Tx/>
              <a:defRPr/>
            </a:pPr>
            <a:r>
              <a:rPr lang="en-GB" sz="2800" dirty="0">
                <a:solidFill>
                  <a:schemeClr val="tx1"/>
                </a:solidFill>
              </a:rPr>
              <a:t>Ortlieb.E.2019.Common Qualitative and Quantitative Data Collection Tools. Video:</a:t>
            </a:r>
            <a:r>
              <a:rPr lang="en-GB" altLang="en-US" sz="2800" dirty="0">
                <a:solidFill>
                  <a:schemeClr val="tx1"/>
                </a:solidFill>
              </a:rPr>
              <a:t>[Online]  Available at: </a:t>
            </a:r>
            <a:r>
              <a:rPr lang="en-GB" sz="2800" dirty="0">
                <a:solidFill>
                  <a:schemeClr val="tx1"/>
                </a:solidFill>
                <a:hlinkClick r:id="rId5"/>
              </a:rPr>
              <a:t>https://www.youtube.com/watch?v=mUfYXr4VKgI</a:t>
            </a:r>
            <a:endParaRPr lang="en-GB" sz="2800" dirty="0">
              <a:solidFill>
                <a:schemeClr val="tx1"/>
              </a:solidFill>
            </a:endParaRPr>
          </a:p>
          <a:p>
            <a:r>
              <a:rPr lang="en-US" sz="2800" b="0" i="0" dirty="0">
                <a:solidFill>
                  <a:srgbClr val="222222"/>
                </a:solidFill>
                <a:effectLst/>
              </a:rPr>
              <a:t>Surbhi,S.2018.Difference Between Qualitative and Quantitative Research .[Online].Available at: </a:t>
            </a:r>
            <a:r>
              <a:rPr lang="en-US" sz="2800" dirty="0">
                <a:hlinkClick r:id="rId6"/>
              </a:rPr>
              <a:t>https://keydifferences.com/difference-between-qualitative-and-quantitative-research.html</a:t>
            </a:r>
            <a:endParaRPr lang="en-US" sz="2800" dirty="0"/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Pellinstitute,2021. Quantitative Data. </a:t>
            </a:r>
            <a:r>
              <a:rPr lang="en-US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http://toolkit.pellinstitute.org/evaluation-guide/analyze/analyze-quantitative-data/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Types of Data: Nominal, Ordinal, Interval/Ratio - Statistics Help Dr Nic's </a:t>
            </a:r>
            <a:r>
              <a:rPr lang="en-US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Maths</a:t>
            </a:r>
            <a:r>
              <a:rPr lang="en-US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Stats. https://www.youtube.com/watch?v=hZxnzfnt5v8&amp;list=RDCMUG32MfGLit1pcqCRXyy9cAg&amp;index=3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2800" dirty="0"/>
              <a:t>Also refer to: </a:t>
            </a:r>
            <a:r>
              <a:rPr lang="en-US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https://www.ncbi.nlm.nih.gov/pmc/articles/PMC4797036/</a:t>
            </a:r>
            <a:endParaRPr lang="en-US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https://learn.solent.ac.uk/mod/book/view.php?id=116236&amp;chapterid=15333</a:t>
            </a:r>
            <a:endParaRPr lang="en-US" sz="2800" u="sng" dirty="0">
              <a:solidFill>
                <a:srgbClr val="0563C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800" dirty="0">
                <a:hlinkClick r:id="rId10"/>
              </a:rPr>
              <a:t>How to Analyze Customer Survey Data to Get Useful Insights | Hotjar Blog</a:t>
            </a:r>
            <a:r>
              <a:rPr lang="en-US" sz="2800" u="sng" dirty="0">
                <a:solidFill>
                  <a:srgbClr val="0563C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: https://www.hotjar.com/blog/analyze-survey-data/</a:t>
            </a:r>
            <a:endParaRPr lang="en-US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https://samplequestionnaire.blogspot.com/2014/10/antivirus-questionnaire.html</a:t>
            </a:r>
            <a:endParaRPr lang="en-GB" sz="2800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143081-1495-9CD1-388B-00A03401948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982604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9E5A3-8265-1E8E-793D-9E983457C0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1165" y="11164"/>
            <a:ext cx="6532306" cy="844243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Other 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5E726D-D083-F563-10D8-EA405AAD59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0442" y="1017640"/>
            <a:ext cx="11620500" cy="4306528"/>
          </a:xfrm>
        </p:spPr>
        <p:txBody>
          <a:bodyPr/>
          <a:lstStyle/>
          <a:p>
            <a:pPr eaLnBrk="1" hangingPunct="1"/>
            <a:r>
              <a:rPr lang="en-US" altLang="en-US" sz="2400" dirty="0"/>
              <a:t>How to Conduct Surveys by Fink and </a:t>
            </a:r>
            <a:r>
              <a:rPr lang="en-US" altLang="en-US" sz="2400" dirty="0" err="1"/>
              <a:t>Kosecoff</a:t>
            </a:r>
            <a:r>
              <a:rPr lang="en-US" altLang="en-US" sz="2400" dirty="0"/>
              <a:t>, </a:t>
            </a:r>
            <a:r>
              <a:rPr lang="en-US" altLang="en-US" sz="2400" dirty="0">
                <a:hlinkClick r:id="rId2"/>
              </a:rPr>
              <a:t>Sage Publications</a:t>
            </a:r>
            <a:r>
              <a:rPr lang="en-US" altLang="en-US" sz="2400" dirty="0"/>
              <a:t>, 1998</a:t>
            </a:r>
          </a:p>
          <a:p>
            <a:pPr eaLnBrk="1" hangingPunct="1"/>
            <a:r>
              <a:rPr lang="en-US" altLang="en-US" sz="2400" dirty="0"/>
              <a:t>Survey Research by Roger Sapsford, </a:t>
            </a:r>
            <a:r>
              <a:rPr lang="en-US" altLang="en-US" sz="2400" dirty="0">
                <a:hlinkClick r:id="rId2"/>
              </a:rPr>
              <a:t>Sage Publications</a:t>
            </a:r>
            <a:r>
              <a:rPr lang="en-US" altLang="en-US" sz="2400" dirty="0"/>
              <a:t>, 1999</a:t>
            </a:r>
          </a:p>
          <a:p>
            <a:r>
              <a:rPr lang="en-US" dirty="0">
                <a:hlinkClick r:id="rId3"/>
              </a:rPr>
              <a:t>Types of Data &amp; the Scales of Measurement | UNSW Online</a:t>
            </a:r>
            <a:endParaRPr lang="en-US" dirty="0"/>
          </a:p>
          <a:p>
            <a:r>
              <a:rPr lang="en-US" dirty="0">
                <a:hlinkClick r:id="rId3"/>
              </a:rPr>
              <a:t>https://studyonline.unsw.edu.au/blog/types-of-data</a:t>
            </a:r>
            <a:endParaRPr lang="en-US" dirty="0"/>
          </a:p>
          <a:p>
            <a:r>
              <a:rPr lang="en-US" dirty="0">
                <a:hlinkClick r:id="rId4"/>
              </a:rPr>
              <a:t>Nominal Data - Examples, Definition, Analysis, Graph (cuemath.com)</a:t>
            </a:r>
            <a:endParaRPr lang="en-US" dirty="0"/>
          </a:p>
          <a:p>
            <a:r>
              <a:rPr lang="en-US" sz="2400" b="0" i="0" dirty="0">
                <a:effectLst/>
                <a:latin typeface="Calibri Body"/>
              </a:rPr>
              <a:t>Deirdre McNamara, Excel and Questionnaires: How to enter the data and create the charts. [online].Available at: </a:t>
            </a:r>
            <a:r>
              <a:rPr lang="en-US" sz="2400" b="0" i="0" dirty="0">
                <a:effectLst/>
                <a:latin typeface="Calibri Body"/>
                <a:hlinkClick r:id="rId5"/>
              </a:rPr>
              <a:t>https://www.youtube.com/watch?v=uVGD_5Tk6ao</a:t>
            </a:r>
            <a:endParaRPr lang="en-US" sz="2400" b="0" i="0" dirty="0">
              <a:effectLst/>
              <a:latin typeface="Calibri Body"/>
            </a:endParaRPr>
          </a:p>
          <a:p>
            <a:pPr algn="l"/>
            <a:r>
              <a:rPr lang="en-US" sz="2400" b="0" i="0" dirty="0">
                <a:effectLst/>
                <a:latin typeface="Calibri Body"/>
              </a:rPr>
              <a:t>Use of Count_if function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02127C2-DC90-B3C7-E0D4-B1831602BED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92494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3277</Words>
  <Application>Microsoft Office PowerPoint</Application>
  <PresentationFormat>Widescreen</PresentationFormat>
  <Paragraphs>279</Paragraphs>
  <Slides>31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46" baseType="lpstr">
      <vt:lpstr>Calibri Body</vt:lpstr>
      <vt:lpstr>Gilmer</vt:lpstr>
      <vt:lpstr>Inter</vt:lpstr>
      <vt:lpstr>National 2</vt:lpstr>
      <vt:lpstr>TradeGothic</vt:lpstr>
      <vt:lpstr>Aptos</vt:lpstr>
      <vt:lpstr>Aptos Display</vt:lpstr>
      <vt:lpstr>Arial</vt:lpstr>
      <vt:lpstr>Calibri</vt:lpstr>
      <vt:lpstr>Calibri Light</vt:lpstr>
      <vt:lpstr>Courier New</vt:lpstr>
      <vt:lpstr>Roboto Condensed</vt:lpstr>
      <vt:lpstr>Source Sans Pro</vt:lpstr>
      <vt:lpstr>Wingdings</vt:lpstr>
      <vt:lpstr>Office Theme</vt:lpstr>
      <vt:lpstr>PowerPoint Presentation</vt:lpstr>
      <vt:lpstr>WEEK 8  Questionnaires Design and Analysis </vt:lpstr>
      <vt:lpstr>Learning Outcomes </vt:lpstr>
      <vt:lpstr>Survey vs Questionnaire</vt:lpstr>
      <vt:lpstr>Survey Research Steps </vt:lpstr>
      <vt:lpstr>Prior to Questionnaire Design</vt:lpstr>
      <vt:lpstr>Conceptual Framework</vt:lpstr>
      <vt:lpstr>Conceptual Framework</vt:lpstr>
      <vt:lpstr>Conceptual Framework cont…</vt:lpstr>
      <vt:lpstr>Who should you ask?</vt:lpstr>
      <vt:lpstr>Questions Context</vt:lpstr>
      <vt:lpstr>Question Flow</vt:lpstr>
      <vt:lpstr>Question Flow in a Questionnaire</vt:lpstr>
      <vt:lpstr>Web based Questionnaires</vt:lpstr>
      <vt:lpstr>Computer-Assisted Questionnaire Design</vt:lpstr>
      <vt:lpstr>Categories of Questions</vt:lpstr>
      <vt:lpstr> </vt:lpstr>
      <vt:lpstr>Questions Format-Type of Questions</vt:lpstr>
      <vt:lpstr>Open-ended vs closed-ended questions</vt:lpstr>
      <vt:lpstr>Choices And Measurement Of Responses</vt:lpstr>
      <vt:lpstr>Quantitative analysis</vt:lpstr>
      <vt:lpstr>Types of data?</vt:lpstr>
      <vt:lpstr>Types of Graph based on data </vt:lpstr>
      <vt:lpstr>Use of the Scales</vt:lpstr>
      <vt:lpstr>Example of a Questionnaire showing different scales of measurement</vt:lpstr>
      <vt:lpstr>Visual-Video  </vt:lpstr>
      <vt:lpstr>PowerPoint Presentation</vt:lpstr>
      <vt:lpstr>Antivirus Questionnaire Sample </vt:lpstr>
      <vt:lpstr>Summary </vt:lpstr>
      <vt:lpstr>References</vt:lpstr>
      <vt:lpstr>Other Useful Resources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Samuel Ofori</dc:creator>
  <cp:lastModifiedBy>Samuel Ofori</cp:lastModifiedBy>
  <cp:revision>1</cp:revision>
  <dcterms:created xsi:type="dcterms:W3CDTF">2025-01-15T12:32:37Z</dcterms:created>
  <dcterms:modified xsi:type="dcterms:W3CDTF">2025-01-15T12:33:39Z</dcterms:modified>
</cp:coreProperties>
</file>