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1.xml" ContentType="application/vnd.openxmlformats-officedocument.drawingml.chart+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257" r:id="rId3"/>
    <p:sldId id="30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2" d="100"/>
          <a:sy n="72" d="100"/>
        </p:scale>
        <p:origin x="34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600" b="0" i="0" u="none" strike="noStrike">
                <a:solidFill>
                  <a:srgbClr val="1B2A49"/>
                </a:solidFill>
                <a:latin typeface="Arial"/>
              </a:defRPr>
            </a:pPr>
            <a:r>
              <a:rPr sz="1600" b="0" i="0" u="none" strike="noStrike">
                <a:solidFill>
                  <a:srgbClr val="1B2A49"/>
                </a:solidFill>
                <a:latin typeface="Arial"/>
              </a:rPr>
              <a:t>Advertising reach, % of total population, October 2025</a:t>
            </a:r>
          </a:p>
        </c:rich>
      </c:tx>
      <c:overlay val="0"/>
    </c:title>
    <c:autoTitleDeleted val="0"/>
    <c:plotArea>
      <c:layout/>
      <c:barChart>
        <c:barDir val="col"/>
        <c:grouping val="clustered"/>
        <c:varyColors val="0"/>
        <c:ser>
          <c:idx val="0"/>
          <c:order val="0"/>
          <c:tx>
            <c:strRef>
              <c:f>Sheet1!$B$1</c:f>
              <c:strCache>
                <c:ptCount val="1"/>
                <c:pt idx="0">
                  <c:v>YouTube</c:v>
                </c:pt>
              </c:strCache>
            </c:strRef>
          </c:tx>
          <c:spPr>
            <a:solidFill>
              <a:srgbClr val="1B2A49"/>
            </a:solidFill>
            <a:effectLst/>
          </c:spPr>
          <c:invertIfNegative val="0"/>
          <c:dLbls>
            <c:numFmt formatCode="0" sourceLinked="0"/>
            <c:spPr>
              <a:noFill/>
              <a:ln>
                <a:noFill/>
              </a:ln>
              <a:effectLst/>
            </c:spPr>
            <c:txPr>
              <a:bodyPr/>
              <a:lstStyle/>
              <a:p>
                <a:pPr>
                  <a:defRPr sz="1200" b="0" i="0" u="none" strike="noStrike">
                    <a:solidFill>
                      <a:srgbClr val="1E25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UK</c:v>
                </c:pt>
                <c:pt idx="1">
                  <c:v>India</c:v>
                </c:pt>
                <c:pt idx="2">
                  <c:v>Bangladesh</c:v>
                </c:pt>
                <c:pt idx="3">
                  <c:v>Pakistan</c:v>
                </c:pt>
              </c:strCache>
            </c:strRef>
          </c:cat>
          <c:val>
            <c:numRef>
              <c:f>Sheet1!$B$2:$B$5</c:f>
              <c:numCache>
                <c:formatCode>General</c:formatCode>
                <c:ptCount val="4"/>
                <c:pt idx="0">
                  <c:v>79.7</c:v>
                </c:pt>
                <c:pt idx="1">
                  <c:v>34.1</c:v>
                </c:pt>
                <c:pt idx="2">
                  <c:v>28.3</c:v>
                </c:pt>
                <c:pt idx="3">
                  <c:v>21.2</c:v>
                </c:pt>
              </c:numCache>
            </c:numRef>
          </c:val>
          <c:extLst>
            <c:ext xmlns:c16="http://schemas.microsoft.com/office/drawing/2014/chart" uri="{C3380CC4-5D6E-409C-BE32-E72D297353CC}">
              <c16:uniqueId val="{00000000-13E4-4FE1-8090-3F71835F50E6}"/>
            </c:ext>
          </c:extLst>
        </c:ser>
        <c:ser>
          <c:idx val="1"/>
          <c:order val="1"/>
          <c:tx>
            <c:strRef>
              <c:f>Sheet1!$C$1</c:f>
              <c:strCache>
                <c:ptCount val="1"/>
                <c:pt idx="0">
                  <c:v>LinkedIn</c:v>
                </c:pt>
              </c:strCache>
            </c:strRef>
          </c:tx>
          <c:spPr>
            <a:solidFill>
              <a:srgbClr val="E3B448"/>
            </a:solidFill>
            <a:effectLst/>
          </c:spPr>
          <c:invertIfNegative val="0"/>
          <c:dLbls>
            <c:numFmt formatCode="0" sourceLinked="0"/>
            <c:spPr>
              <a:noFill/>
              <a:ln>
                <a:noFill/>
              </a:ln>
              <a:effectLst/>
            </c:spPr>
            <c:txPr>
              <a:bodyPr/>
              <a:lstStyle/>
              <a:p>
                <a:pPr>
                  <a:defRPr sz="1200" b="0" i="0" u="none" strike="noStrike">
                    <a:solidFill>
                      <a:srgbClr val="1E25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UK</c:v>
                </c:pt>
                <c:pt idx="1">
                  <c:v>India</c:v>
                </c:pt>
                <c:pt idx="2">
                  <c:v>Bangladesh</c:v>
                </c:pt>
                <c:pt idx="3">
                  <c:v>Pakistan</c:v>
                </c:pt>
              </c:strCache>
            </c:strRef>
          </c:cat>
          <c:val>
            <c:numRef>
              <c:f>Sheet1!$C$2:$C$5</c:f>
              <c:numCache>
                <c:formatCode>General</c:formatCode>
                <c:ptCount val="4"/>
                <c:pt idx="0">
                  <c:v>68.900000000000006</c:v>
                </c:pt>
                <c:pt idx="1">
                  <c:v>11.6</c:v>
                </c:pt>
                <c:pt idx="2">
                  <c:v>6.8</c:v>
                </c:pt>
                <c:pt idx="3">
                  <c:v>7</c:v>
                </c:pt>
              </c:numCache>
            </c:numRef>
          </c:val>
          <c:extLst>
            <c:ext xmlns:c16="http://schemas.microsoft.com/office/drawing/2014/chart" uri="{C3380CC4-5D6E-409C-BE32-E72D297353CC}">
              <c16:uniqueId val="{00000001-13E4-4FE1-8090-3F71835F50E6}"/>
            </c:ext>
          </c:extLst>
        </c:ser>
        <c:ser>
          <c:idx val="2"/>
          <c:order val="2"/>
          <c:tx>
            <c:strRef>
              <c:f>Sheet1!$D$1</c:f>
              <c:strCache>
                <c:ptCount val="1"/>
                <c:pt idx="0">
                  <c:v>Facebook</c:v>
                </c:pt>
              </c:strCache>
            </c:strRef>
          </c:tx>
          <c:spPr>
            <a:solidFill>
              <a:srgbClr val="7A8FB5"/>
            </a:solidFill>
            <a:effectLst/>
          </c:spPr>
          <c:invertIfNegative val="0"/>
          <c:dLbls>
            <c:numFmt formatCode="0" sourceLinked="0"/>
            <c:spPr>
              <a:noFill/>
              <a:ln>
                <a:noFill/>
              </a:ln>
              <a:effectLst/>
            </c:spPr>
            <c:txPr>
              <a:bodyPr/>
              <a:lstStyle/>
              <a:p>
                <a:pPr>
                  <a:defRPr sz="1200" b="0" i="0" u="none" strike="noStrike">
                    <a:solidFill>
                      <a:srgbClr val="1E25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UK</c:v>
                </c:pt>
                <c:pt idx="1">
                  <c:v>India</c:v>
                </c:pt>
                <c:pt idx="2">
                  <c:v>Bangladesh</c:v>
                </c:pt>
                <c:pt idx="3">
                  <c:v>Pakistan</c:v>
                </c:pt>
              </c:strCache>
            </c:strRef>
          </c:cat>
          <c:val>
            <c:numRef>
              <c:f>Sheet1!$D$2:$D$5</c:f>
              <c:numCache>
                <c:formatCode>General</c:formatCode>
                <c:ptCount val="4"/>
                <c:pt idx="0">
                  <c:v>55.6</c:v>
                </c:pt>
                <c:pt idx="1">
                  <c:v>27.5</c:v>
                </c:pt>
                <c:pt idx="2">
                  <c:v>36.299999999999997</c:v>
                </c:pt>
                <c:pt idx="3">
                  <c:v>20.6</c:v>
                </c:pt>
              </c:numCache>
            </c:numRef>
          </c:val>
          <c:extLst>
            <c:ext xmlns:c16="http://schemas.microsoft.com/office/drawing/2014/chart" uri="{C3380CC4-5D6E-409C-BE32-E72D297353CC}">
              <c16:uniqueId val="{00000002-13E4-4FE1-8090-3F71835F50E6}"/>
            </c:ext>
          </c:extLst>
        </c:ser>
        <c:ser>
          <c:idx val="3"/>
          <c:order val="3"/>
          <c:tx>
            <c:strRef>
              <c:f>Sheet1!$E$1</c:f>
              <c:strCache>
                <c:ptCount val="1"/>
                <c:pt idx="0">
                  <c:v>X</c:v>
                </c:pt>
              </c:strCache>
            </c:strRef>
          </c:tx>
          <c:spPr>
            <a:solidFill>
              <a:srgbClr val="A3303F"/>
            </a:solidFill>
            <a:effectLst/>
          </c:spPr>
          <c:invertIfNegative val="0"/>
          <c:dLbls>
            <c:numFmt formatCode="0" sourceLinked="0"/>
            <c:spPr>
              <a:noFill/>
              <a:ln>
                <a:noFill/>
              </a:ln>
              <a:effectLst/>
            </c:spPr>
            <c:txPr>
              <a:bodyPr/>
              <a:lstStyle/>
              <a:p>
                <a:pPr>
                  <a:defRPr sz="1200" b="0" i="0" u="none" strike="noStrike">
                    <a:solidFill>
                      <a:srgbClr val="1E25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UK</c:v>
                </c:pt>
                <c:pt idx="1">
                  <c:v>India</c:v>
                </c:pt>
                <c:pt idx="2">
                  <c:v>Bangladesh</c:v>
                </c:pt>
                <c:pt idx="3">
                  <c:v>Pakistan</c:v>
                </c:pt>
              </c:strCache>
            </c:strRef>
          </c:cat>
          <c:val>
            <c:numRef>
              <c:f>Sheet1!$E$2:$E$5</c:f>
              <c:numCache>
                <c:formatCode>General</c:formatCode>
                <c:ptCount val="4"/>
                <c:pt idx="0">
                  <c:v>27.2</c:v>
                </c:pt>
                <c:pt idx="1">
                  <c:v>1.5</c:v>
                </c:pt>
                <c:pt idx="2">
                  <c:v>0.7</c:v>
                </c:pt>
                <c:pt idx="3">
                  <c:v>1.1000000000000001</c:v>
                </c:pt>
              </c:numCache>
            </c:numRef>
          </c:val>
          <c:extLst>
            <c:ext xmlns:c16="http://schemas.microsoft.com/office/drawing/2014/chart" uri="{C3380CC4-5D6E-409C-BE32-E72D297353CC}">
              <c16:uniqueId val="{00000003-13E4-4FE1-8090-3F71835F50E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600" b="0" i="0" u="none" strike="noStrike">
                <a:solidFill>
                  <a:srgbClr val="1E2533"/>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l"/>
        <c:numFmt formatCode="General" sourceLinked="0"/>
        <c:majorTickMark val="out"/>
        <c:minorTickMark val="none"/>
        <c:tickLblPos val="nextTo"/>
        <c:crossAx val="2094734554"/>
        <c:crosses val="autoZero"/>
        <c:crossBetween val="between"/>
      </c:valAx>
      <c:spPr>
        <a:noFill/>
        <a:ln>
          <a:noFill/>
        </a:ln>
        <a:effectLst/>
      </c:spPr>
    </c:plotArea>
    <c:legend>
      <c:legendPos val="b"/>
      <c:overlay val="0"/>
      <c:txPr>
        <a:bodyPr/>
        <a:lstStyle/>
        <a:p>
          <a:pPr>
            <a:defRPr sz="1400">
              <a:solidFill>
                <a:srgbClr val="1E2533"/>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06236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full-day session on dissemination and impact for all doctoral research, not only the pilot study. The day is built around three real REF 2021 impact case studies from Business and Management, which students will meet several times.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him is Paradise packed with bounties, pleasure and delight and spiritual sustenance and comforts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with the question and ask two or three students to answer for their own research before any input. Return to their answers at the end of the day.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 the day here. The aim is to establish why publication matters before any discussion of how.</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own phrase, used with every cohort. Ask students: how many reports, dissertations or consultancy studies in your organisation sit unread on a shared drive? Merton (1973) described communalism as one of the norms of science: knowledge counts as a contribution once it is shared and open to others. Unpublished research cannot be checked, built on or used. Chalmers and Glasziou (2009) estimated that a large share of research effort is wasted, partly because studies are never published or are reported incompletely. The Declaration of Helsinki (World Medical Association, 2013) sets out a duty to make results public, including negative results, out of respect for participants; it comes from medical research but the principle applies to any study with human participants. Merton also described recognition as the reward system of science: publication is how ideas are credited to the people who had them. For DBA students, employers who sponsor the doctorate are a further audience owed the results.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Rosenthal (1979) named this the file drawer problem: studies with null or unremarkable results stay in the drawer. Franco, Malhotra and Simonovits (2014) followed about 250 social science studies: 56 of 91 with strong results were published in journals, against 10 of 48 with null results. Fanelli (2012) analysed over 4,600 papers and found positive results rose from about 70% in 1990 to 86% in 2007; in economics and business they exceeded 90%. Harrison et al. (2017) found publication bias across many topics in strategic management. The point for students: a study that simply endorses existing practice or finds no difference, is still knowledge and deserves publication.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Chidlow et al. (2024) reviewed all 594 qualitative papers published in four leading international business journals (International Business Review, Journal of International Business Studies, Journal of World Business and Management International Review) up to 2020. Qualitative papers rose from 169 in the 2000s to 298 in the 2010s, yet 524 of the 594 (88%) were written within positivist or post-positivist assumptions rather than interpretive ones. Recent published counts of the overall quantitative and qualitative split in management journals are hard to find, so present your own view as an observation and ask students what they see in their target journals. The orange example is fictional.</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Uses the Seven Aliens lettering: Alien A is the positivist, quantitative researcher; Alien C is the interpretive, qualitative researcher. Gephart (2004) describes qualitative research as concerned with how people make sense of their world and Bansal and Corley (2012) set out what editors expect from qualitative articles. The orange interview findings are fictional. Discussion: which question does your own research ask?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part grounds the whole day. Define the REF first, because the rest of the session refers back to it.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Excellence Framework is run by the four UK higher education funding bodies. Panels of experts assess each university's submissions and the results inform the allocation of block research funding and shape institutional reputation. REF 2021 was the last exercise. Decisions for REF 2029 were announced on 10 December 2025 after a pause. Why it matters to a DBA student: universities value doctoral research that is close to practice and your supervisors are likely to be building impact case studies of their own.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Paraphrase of the REF definition; see REF 2021 guidance for the exact wording. Reach means how widely the benefit was felt; significance means how much difference it made. The Living Wage example is expanded on the next slides.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logic model comes from programme evaluation (W.K. Kellogg Foundation, 2004) and is widely used to plan research impact (Reed, 2018). Each box is filled with evidence from the Cardiff Living Wage case study. Ask: which box is weakest in your own plans? For most doctoral researchers it is the step from outputs to outcomes.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Cardiff research reached each audience through a different output. None of these replaced the journal articles; each extended them. Ask students to name the equivalent outputs for their own research.</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DBA students are not all insiders. Some research their own organisation, some study other organisations or a whole sector and some study a profession or policy area. Van de Ven (2007) argues that engaging stakeholders throughout the research improves both its rigour and its relevance. Use the three questions to identify audiences for any study.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University of Gloucestershire case study. The evidence consisted largely of letters from the organisations that changed their practice, which is realistic evidence for a DBA researcher working with one organisation or sector. Point out that the impact was in Brunei and Jordan, which is relevant to our international cohort.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Cardiff University case study on the Public Policy Institute for Wales and the Wales Centre for Public Policy. The model is demand led: ministers set the questions and researchers synthesise existing evidence quickly. By December 2020 the two bodies had published 145 reports and provided over 100 ministerial briefings. The case study attributes annual savings of 80 million pounds to targeting childcare funding. The point for students: impact can come from synthesising evidence, not only from new data.</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of this part is hands-on. Students should have laptops.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ORCID is a free, persistent identifier owned by the researcher, not the university, so it stays with you if you move. It separates you from other researchers with similar names and many journals ask for it when you submit. If a student already has one, they should check it is up to date and linked to UWTSD.</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Scholar profiles are useful once a student has at least one output; before that they can create the profile and add items later. The LinkedIn example is fictional. The test is whether a stranger can tell in ten seconds what you research and why it matters to them.</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around 40 minutes. Circulate and help with ORCID registration. Some students may need to confirm their email address before continuing.</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Evidence on platforms by country and on how academic use of platforms is changing.</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Figures are advertising reach as a percentage of total population, from DataReportal's Digital 2026 country reports (data for October 2025). Ad reach is not the same as monthly active users, so use these as broad comparisons. China is shown separately because Western platforms are not available there and DataReportal does not publish China-specific platform reach. LinkedIn reaches around 69% of the UK population by this measure but only 7% in Pakistan and Bangladesh, so a LinkedIn-only plan will miss many audiences in South Asia.</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 Gruyter Brill surveyed nearly 1,800 researchers, authors and students (published June 2025). Zheng, Jiang, Fang and Thelwall compared research posts on Bluesky and X; their findings were reported in Nature in August 2025. JISCMail hosts thousands of UK academic mailing lists and is often overlooked. Implication: choose channels by audience. LinkedIn for practitioners, Bluesky and mailing lists for researchers, email for loyal readers.</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communities give early feedback, collaborators, calls for papers and special issues before they are widely advertised and a sense of belonging during a part-time doctorate. The British Academy of Management runs Special Interest Groups and a Doctoral Symposium; the Academy of Management has divisions and interest groups; EURAM has strategic interest groups. Ask each student to name one community before the end of the day.</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writing part of the day.</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Rynes, Colbert and Brown (2002) surveyed HR professionals and found large gaps between what research had established and what practitioners believed and that very few read academic journals. Mewburn and Thomson (2013) analysed 100 academic blogs and found most were read by other academics, so a blog alone does not close the gap either. The implication is that you must deliberately write for practitioners where they already read.</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the journal title with the practitioner headline. The practitioner piece states the finding, names the reader's interest (business benefit) and leads with a number from a large survey. It does not repeat the literature review or the method in detail. Ask students what else changed.</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move is visible in the Cardiff example. Sword (2012) shows that engaging academic writing uses concrete language and a clear argument; Wilkinson and Weitkamp (2016) set out how to design communication for particular audiences.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post is fictional and written to illustrate structure. Note the length: about 110 words. LinkedIn shows only the first two or three lines before readers click to see more, so the hook has to work on its own.</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around 45 minutes including feedback. Ask two or three volunteers to read their hook and the original title aloud so the room can hear the difference. Students write this themselves; it is not assessed.</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Altmetrics, responsible use of metrics, impact evidence and reading REF case studies.</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was proposed by Priem, Taraborelli, Groth and Neylon (2010) to capture scholarly activity on the social web. The Altmetric Attention Score is a weighted count: a news story counts for more than a single social media post. The free Altmetric bookmarklet and the free version of Dimensions show attention for most journal articles. Demonstrate live using Heery, Hann and Nash (2017).</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Forcina Barrero et al. (2025) studied 4,778 papers in diagnostic imaging and radiation oncology; attention scores alone did not predict citations and time since publication was the strongest predictor. Wouters, Zahedi and Costas (2019) argue social media metrics measure attention and engagement rather than impact. The San Francisco Declaration on Research Assessment (DORA), the Leiden Manifesto and the UK Metric Tide review all warn against judging research by single numbers.</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Cardiff Living Wage case study corroborated its claims with testimonial letters from five organisations, the team's own dataset, a National Assembly for Wales debate and Welsh Government statements. Such evidence is hard to reconstruct years later (Penfield et al., 2014), so keep a log from now. The template columns can be set up in a spreadsheet today.</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REF 2021 case study follows the same five-section template, so students can read any of the 6,700 or more case studies in the database in the same way. For learning, sections 1, 4 and 5 are the most useful. Business and Management Studies is Unit of Assessment 17.</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around 50 minutes. Groups of three or four. Ask each group to report the most convincing piece of evidence they found and why it convinced them.</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Shorter input before the final planning activity.</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franzke et al. (2020), the Association of Internet Researchers ethical guidelines, emphasise that what is technically public is not always ethically public. For dissemination, the main risks are identifying participants or organisations and going beyond what the ethics approval and consent forms allowed.</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Marwick, Blackwell and Lo (2016) wrote their guidance for researchers at risk of online harassment, particularly those working on sensitive or contested topics. The accessibility steps follow the University of Kent guidance on accessible social media content. Camel case hashtags let screen readers read each word.</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links to Part A of the LCDB7010 assessment, where students justify their journal choice in up to 100 words with its metrics. The Chartered ABS Academic Journal Guide 2024 rates business and management journals from 1 to 4*. SCImago shows Scopus quartiles free of charge. Think. Check. Submit. helps identify predatory journals, which is a real risk for new authors.</a:t>
            </a:r>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around 40 minutes, then close. Students should use the platform evidence by country when choosing channels and their impact chain from Activity 3.</a:t>
            </a:r>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revisit the answers they gave to the opening question. What would they now add?</a:t>
            </a:r>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188720"/>
            <a:ext cx="10698480" cy="45720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DBA  |  LCDB7010</a:t>
            </a:r>
            <a:endParaRPr lang="en-US" sz="2200" dirty="0"/>
          </a:p>
        </p:txBody>
      </p:sp>
      <p:sp>
        <p:nvSpPr>
          <p:cNvPr id="3" name="Text 1"/>
          <p:cNvSpPr txBox="1"/>
          <p:nvPr/>
        </p:nvSpPr>
        <p:spPr>
          <a:xfrm>
            <a:off x="731520" y="1783080"/>
            <a:ext cx="10698480" cy="1554480"/>
          </a:xfrm>
          <a:prstGeom prst="rect">
            <a:avLst/>
          </a:prstGeom>
          <a:noFill/>
          <a:ln/>
        </p:spPr>
        <p:txBody>
          <a:bodyPr wrap="square" lIns="1016" tIns="1016" rIns="1016" bIns="1016" rtlCol="0" anchor="t"/>
          <a:lstStyle/>
          <a:p>
            <a:pPr marL="0" indent="0">
              <a:buNone/>
            </a:pPr>
            <a:r>
              <a:rPr lang="en-US" sz="4400" b="1" dirty="0">
                <a:solidFill>
                  <a:srgbClr val="FFFFFF"/>
                </a:solidFill>
                <a:latin typeface="Cambria" pitchFamily="34" charset="0"/>
                <a:ea typeface="Cambria" pitchFamily="34" charset="-122"/>
                <a:cs typeface="Cambria" pitchFamily="34" charset="-120"/>
              </a:rPr>
              <a:t>Converting Research into Practice</a:t>
            </a:r>
            <a:endParaRPr lang="en-US" sz="4400" dirty="0"/>
          </a:p>
        </p:txBody>
      </p:sp>
      <p:sp>
        <p:nvSpPr>
          <p:cNvPr id="4" name="Text 2"/>
          <p:cNvSpPr txBox="1"/>
          <p:nvPr/>
        </p:nvSpPr>
        <p:spPr>
          <a:xfrm>
            <a:off x="731520" y="2743200"/>
            <a:ext cx="10698480" cy="1005840"/>
          </a:xfrm>
          <a:prstGeom prst="rect">
            <a:avLst/>
          </a:prstGeom>
          <a:noFill/>
          <a:ln/>
        </p:spPr>
        <p:txBody>
          <a:bodyPr wrap="square" lIns="1016" tIns="1016" rIns="1016" bIns="1016" rtlCol="0" anchor="t"/>
          <a:lstStyle/>
          <a:p>
            <a:pPr marL="0" indent="0">
              <a:buNone/>
            </a:pPr>
            <a:r>
              <a:rPr lang="en-US" sz="2400" dirty="0">
                <a:solidFill>
                  <a:srgbClr val="FFFFFF"/>
                </a:solidFill>
                <a:latin typeface="Calibri" pitchFamily="34" charset="0"/>
                <a:ea typeface="Calibri" pitchFamily="34" charset="-122"/>
                <a:cs typeface="Calibri" pitchFamily="34" charset="-120"/>
              </a:rPr>
              <a:t>Taking your doctoral research to the people who need it</a:t>
            </a:r>
            <a:endParaRPr lang="en-US" sz="2400" dirty="0"/>
          </a:p>
        </p:txBody>
      </p:sp>
      <p:sp>
        <p:nvSpPr>
          <p:cNvPr id="5" name="Text 3"/>
          <p:cNvSpPr txBox="1"/>
          <p:nvPr/>
        </p:nvSpPr>
        <p:spPr>
          <a:xfrm>
            <a:off x="731520" y="5212080"/>
            <a:ext cx="10698480" cy="457200"/>
          </a:xfrm>
          <a:prstGeom prst="rect">
            <a:avLst/>
          </a:prstGeom>
          <a:noFill/>
          <a:ln/>
        </p:spPr>
        <p:txBody>
          <a:bodyPr wrap="square" lIns="1016" tIns="1016" rIns="1016" bIns="1016" rtlCol="0" anchor="t"/>
          <a:lstStyle/>
          <a:p>
            <a:pPr marL="0" indent="0">
              <a:buNone/>
            </a:pPr>
            <a:r>
              <a:rPr lang="en-US" sz="2200" b="1" dirty="0">
                <a:solidFill>
                  <a:srgbClr val="FFFFFF"/>
                </a:solidFill>
                <a:latin typeface="Calibri" pitchFamily="34" charset="0"/>
                <a:ea typeface="Calibri" pitchFamily="34" charset="-122"/>
                <a:cs typeface="Calibri" pitchFamily="34" charset="-120"/>
              </a:rPr>
              <a:t>Dr Caroline Jawad</a:t>
            </a:r>
            <a:endParaRPr 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Please note</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pic>
        <p:nvPicPr>
          <p:cNvPr id="5" name="Image 0" descr="/tmp/claude-0/-home-claude/b5823a14-d476-54a2-8312-7918cf5695e1/scratchpad/sm/calligraphy.png"/>
          <p:cNvPicPr>
            <a:picLocks noChangeAspect="1"/>
          </p:cNvPicPr>
          <p:nvPr/>
        </p:nvPicPr>
        <p:blipFill>
          <a:blip r:embed="rId3"/>
          <a:srcRect/>
          <a:stretch/>
        </p:blipFill>
        <p:spPr>
          <a:xfrm>
            <a:off x="6766560" y="822960"/>
            <a:ext cx="4937760" cy="3108960"/>
          </a:xfrm>
          <a:prstGeom prst="rect">
            <a:avLst/>
          </a:prstGeom>
        </p:spPr>
      </p:pic>
      <p:sp>
        <p:nvSpPr>
          <p:cNvPr id="6" name="Text 2"/>
          <p:cNvSpPr txBox="1"/>
          <p:nvPr/>
        </p:nvSpPr>
        <p:spPr>
          <a:xfrm>
            <a:off x="548640" y="1417320"/>
            <a:ext cx="5943600" cy="1280160"/>
          </a:xfrm>
          <a:prstGeom prst="rect">
            <a:avLst/>
          </a:prstGeom>
          <a:noFill/>
          <a:ln/>
        </p:spPr>
        <p:txBody>
          <a:bodyPr wrap="square" lIns="1016" tIns="1016" rIns="1016" bIns="1016" rtlCol="0" anchor="t"/>
          <a:lstStyle/>
          <a:p>
            <a:pPr marL="0" indent="0">
              <a:buNone/>
            </a:pPr>
            <a:r>
              <a:rPr lang="en-US" sz="2200" dirty="0">
                <a:solidFill>
                  <a:srgbClr val="1E2533"/>
                </a:solidFill>
                <a:latin typeface="Calibri" pitchFamily="34" charset="0"/>
                <a:ea typeface="Calibri" pitchFamily="34" charset="-122"/>
                <a:cs typeface="Calibri" pitchFamily="34" charset="-120"/>
              </a:rPr>
              <a:t>This presentation introduces some aspects of research dissemination and impact. It is not intended to replace key reading.</a:t>
            </a:r>
            <a:endParaRPr lang="en-US" sz="2200" dirty="0"/>
          </a:p>
        </p:txBody>
      </p:sp>
      <p:sp>
        <p:nvSpPr>
          <p:cNvPr id="7" name="Text 3"/>
          <p:cNvSpPr txBox="1"/>
          <p:nvPr/>
        </p:nvSpPr>
        <p:spPr>
          <a:xfrm>
            <a:off x="548640" y="2788920"/>
            <a:ext cx="5943600" cy="1280160"/>
          </a:xfrm>
          <a:prstGeom prst="rect">
            <a:avLst/>
          </a:prstGeom>
          <a:noFill/>
          <a:ln/>
        </p:spPr>
        <p:txBody>
          <a:bodyPr wrap="square" lIns="1016" tIns="1016" rIns="1016" bIns="1016" rtlCol="0" anchor="t"/>
          <a:lstStyle/>
          <a:p>
            <a:pPr marL="0" indent="0">
              <a:buNone/>
            </a:pPr>
            <a:r>
              <a:rPr lang="en-US" sz="2200" dirty="0">
                <a:solidFill>
                  <a:srgbClr val="1E2533"/>
                </a:solidFill>
                <a:latin typeface="Calibri" pitchFamily="34" charset="0"/>
                <a:ea typeface="Calibri" pitchFamily="34" charset="-122"/>
                <a:cs typeface="Calibri" pitchFamily="34" charset="-120"/>
              </a:rPr>
              <a:t>At doctoral level you must read key texts and go beyond them, which may take you beyond your module reading list.</a:t>
            </a:r>
            <a:endParaRPr lang="en-US" sz="2200" dirty="0"/>
          </a:p>
        </p:txBody>
      </p:sp>
      <p:sp>
        <p:nvSpPr>
          <p:cNvPr id="8" name="Text 4"/>
          <p:cNvSpPr txBox="1"/>
          <p:nvPr/>
        </p:nvSpPr>
        <p:spPr>
          <a:xfrm>
            <a:off x="548640" y="4160520"/>
            <a:ext cx="11064240" cy="1280160"/>
          </a:xfrm>
          <a:prstGeom prst="rect">
            <a:avLst/>
          </a:prstGeom>
          <a:noFill/>
          <a:ln/>
        </p:spPr>
        <p:txBody>
          <a:bodyPr wrap="square" lIns="1016" tIns="1016" rIns="1016" bIns="1016" rtlCol="0" anchor="t"/>
          <a:lstStyle/>
          <a:p>
            <a:pPr marL="0" indent="0">
              <a:buNone/>
            </a:pPr>
            <a:r>
              <a:rPr lang="en-US" sz="2200" dirty="0">
                <a:solidFill>
                  <a:srgbClr val="1E2533"/>
                </a:solidFill>
                <a:latin typeface="Calibri" pitchFamily="34" charset="0"/>
                <a:ea typeface="Calibri" pitchFamily="34" charset="-122"/>
                <a:cs typeface="Calibri" pitchFamily="34" charset="-120"/>
              </a:rPr>
              <a:t>Some slides will not be discussed in detail. You are expected to be motivated and engaged and to identify the areas you need to explore further.</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8A4E5FC-BF48-F6FE-65C3-1321F217E818}"/>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4162683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731520"/>
            <a:ext cx="1069848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libri" pitchFamily="34" charset="0"/>
                <a:ea typeface="Calibri" pitchFamily="34" charset="-122"/>
                <a:cs typeface="Calibri" pitchFamily="34" charset="-120"/>
              </a:rPr>
              <a:t>One question for today</a:t>
            </a:r>
            <a:endParaRPr lang="en-US" sz="2200" dirty="0"/>
          </a:p>
        </p:txBody>
      </p:sp>
      <p:sp>
        <p:nvSpPr>
          <p:cNvPr id="3" name="Text 1"/>
          <p:cNvSpPr txBox="1"/>
          <p:nvPr/>
        </p:nvSpPr>
        <p:spPr>
          <a:xfrm>
            <a:off x="731520" y="1371600"/>
            <a:ext cx="10698480" cy="182880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Who needs to know about your research and how will they find it?</a:t>
            </a:r>
            <a:endParaRPr lang="en-US" sz="4000" dirty="0"/>
          </a:p>
        </p:txBody>
      </p:sp>
      <p:sp>
        <p:nvSpPr>
          <p:cNvPr id="4" name="Shape 2"/>
          <p:cNvSpPr/>
          <p:nvPr/>
        </p:nvSpPr>
        <p:spPr>
          <a:xfrm>
            <a:off x="731520" y="3840480"/>
            <a:ext cx="640080" cy="640080"/>
          </a:xfrm>
          <a:prstGeom prst="ellipse">
            <a:avLst/>
          </a:prstGeom>
          <a:solidFill>
            <a:srgbClr val="E3B448"/>
          </a:solidFill>
          <a:ln w="12700">
            <a:solidFill>
              <a:srgbClr val="E3B448"/>
            </a:solidFill>
            <a:prstDash val="solid"/>
          </a:ln>
        </p:spPr>
        <p:txBody>
          <a:bodyPr/>
          <a:lstStyle/>
          <a:p>
            <a:endParaRPr lang="en-GB"/>
          </a:p>
        </p:txBody>
      </p:sp>
      <p:sp>
        <p:nvSpPr>
          <p:cNvPr id="5" name="Text 3"/>
          <p:cNvSpPr txBox="1"/>
          <p:nvPr/>
        </p:nvSpPr>
        <p:spPr>
          <a:xfrm>
            <a:off x="731520" y="3840480"/>
            <a:ext cx="640080" cy="640080"/>
          </a:xfrm>
          <a:prstGeom prst="rect">
            <a:avLst/>
          </a:prstGeom>
          <a:noFill/>
          <a:ln/>
        </p:spPr>
        <p:txBody>
          <a:bodyPr wrap="square" lIns="0" tIns="0" rIns="0" bIns="0" rtlCol="0" anchor="ctr"/>
          <a:lstStyle/>
          <a:p>
            <a:pPr marL="0" indent="0" algn="ctr">
              <a:buNone/>
            </a:pPr>
            <a:r>
              <a:rPr lang="en-US" sz="2100" b="1" dirty="0">
                <a:solidFill>
                  <a:srgbClr val="1B2A49"/>
                </a:solidFill>
                <a:latin typeface="Cambria" pitchFamily="34" charset="0"/>
                <a:ea typeface="Cambria" pitchFamily="34" charset="-122"/>
                <a:cs typeface="Cambria" pitchFamily="34" charset="-120"/>
              </a:rPr>
              <a:t>1</a:t>
            </a:r>
            <a:endParaRPr lang="en-US" sz="2100" dirty="0"/>
          </a:p>
        </p:txBody>
      </p:sp>
      <p:sp>
        <p:nvSpPr>
          <p:cNvPr id="6" name="Text 4"/>
          <p:cNvSpPr txBox="1"/>
          <p:nvPr/>
        </p:nvSpPr>
        <p:spPr>
          <a:xfrm>
            <a:off x="1508760" y="3611880"/>
            <a:ext cx="1920240" cy="1188720"/>
          </a:xfrm>
          <a:prstGeom prst="rect">
            <a:avLst/>
          </a:prstGeom>
          <a:noFill/>
          <a:ln/>
        </p:spPr>
        <p:txBody>
          <a:bodyPr wrap="square" lIns="1016" tIns="1016" rIns="1016" bIns="1016" rtlCol="0" anchor="ctr"/>
          <a:lstStyle/>
          <a:p>
            <a:pPr marL="0" indent="0">
              <a:buNone/>
            </a:pPr>
            <a:r>
              <a:rPr lang="en-US" sz="1900" dirty="0">
                <a:solidFill>
                  <a:srgbClr val="FFFFFF"/>
                </a:solidFill>
                <a:latin typeface="Calibri" pitchFamily="34" charset="0"/>
                <a:ea typeface="Calibri" pitchFamily="34" charset="-122"/>
                <a:cs typeface="Calibri" pitchFamily="34" charset="-120"/>
              </a:rPr>
              <a:t>See why publishing matters</a:t>
            </a:r>
            <a:endParaRPr lang="en-US" sz="1900" dirty="0"/>
          </a:p>
        </p:txBody>
      </p:sp>
      <p:sp>
        <p:nvSpPr>
          <p:cNvPr id="7" name="Shape 5"/>
          <p:cNvSpPr/>
          <p:nvPr/>
        </p:nvSpPr>
        <p:spPr>
          <a:xfrm>
            <a:off x="3520440" y="3840480"/>
            <a:ext cx="640080" cy="640080"/>
          </a:xfrm>
          <a:prstGeom prst="ellipse">
            <a:avLst/>
          </a:prstGeom>
          <a:solidFill>
            <a:srgbClr val="E3B448"/>
          </a:solidFill>
          <a:ln w="12700">
            <a:solidFill>
              <a:srgbClr val="E3B448"/>
            </a:solidFill>
            <a:prstDash val="solid"/>
          </a:ln>
        </p:spPr>
        <p:txBody>
          <a:bodyPr/>
          <a:lstStyle/>
          <a:p>
            <a:endParaRPr lang="en-GB"/>
          </a:p>
        </p:txBody>
      </p:sp>
      <p:sp>
        <p:nvSpPr>
          <p:cNvPr id="8" name="Text 6"/>
          <p:cNvSpPr txBox="1"/>
          <p:nvPr/>
        </p:nvSpPr>
        <p:spPr>
          <a:xfrm>
            <a:off x="3520440" y="3840480"/>
            <a:ext cx="640080" cy="640080"/>
          </a:xfrm>
          <a:prstGeom prst="rect">
            <a:avLst/>
          </a:prstGeom>
          <a:noFill/>
          <a:ln/>
        </p:spPr>
        <p:txBody>
          <a:bodyPr wrap="square" lIns="0" tIns="0" rIns="0" bIns="0" rtlCol="0" anchor="ctr"/>
          <a:lstStyle/>
          <a:p>
            <a:pPr marL="0" indent="0" algn="ctr">
              <a:buNone/>
            </a:pPr>
            <a:r>
              <a:rPr lang="en-US" sz="2100" b="1" dirty="0">
                <a:solidFill>
                  <a:srgbClr val="1B2A49"/>
                </a:solidFill>
                <a:latin typeface="Cambria" pitchFamily="34" charset="0"/>
                <a:ea typeface="Cambria" pitchFamily="34" charset="-122"/>
                <a:cs typeface="Cambria" pitchFamily="34" charset="-120"/>
              </a:rPr>
              <a:t>2</a:t>
            </a:r>
            <a:endParaRPr lang="en-US" sz="2100" dirty="0"/>
          </a:p>
        </p:txBody>
      </p:sp>
      <p:sp>
        <p:nvSpPr>
          <p:cNvPr id="9" name="Text 7"/>
          <p:cNvSpPr txBox="1"/>
          <p:nvPr/>
        </p:nvSpPr>
        <p:spPr>
          <a:xfrm>
            <a:off x="4297680" y="3611880"/>
            <a:ext cx="1920240" cy="1188720"/>
          </a:xfrm>
          <a:prstGeom prst="rect">
            <a:avLst/>
          </a:prstGeom>
          <a:noFill/>
          <a:ln/>
        </p:spPr>
        <p:txBody>
          <a:bodyPr wrap="square" lIns="1016" tIns="1016" rIns="1016" bIns="1016" rtlCol="0" anchor="ctr"/>
          <a:lstStyle/>
          <a:p>
            <a:pPr marL="0" indent="0">
              <a:buNone/>
            </a:pPr>
            <a:r>
              <a:rPr lang="en-US" sz="1900" dirty="0">
                <a:solidFill>
                  <a:srgbClr val="FFFFFF"/>
                </a:solidFill>
                <a:latin typeface="Calibri" pitchFamily="34" charset="0"/>
                <a:ea typeface="Calibri" pitchFamily="34" charset="-122"/>
                <a:cs typeface="Calibri" pitchFamily="34" charset="-120"/>
              </a:rPr>
              <a:t>Understand what impact is and how it happens</a:t>
            </a:r>
            <a:endParaRPr lang="en-US" sz="1900" dirty="0"/>
          </a:p>
        </p:txBody>
      </p:sp>
      <p:sp>
        <p:nvSpPr>
          <p:cNvPr id="10" name="Shape 8"/>
          <p:cNvSpPr/>
          <p:nvPr/>
        </p:nvSpPr>
        <p:spPr>
          <a:xfrm>
            <a:off x="6309360" y="3840480"/>
            <a:ext cx="640080" cy="640080"/>
          </a:xfrm>
          <a:prstGeom prst="ellipse">
            <a:avLst/>
          </a:prstGeom>
          <a:solidFill>
            <a:srgbClr val="E3B448"/>
          </a:solidFill>
          <a:ln w="12700">
            <a:solidFill>
              <a:srgbClr val="E3B448"/>
            </a:solidFill>
            <a:prstDash val="solid"/>
          </a:ln>
        </p:spPr>
        <p:txBody>
          <a:bodyPr/>
          <a:lstStyle/>
          <a:p>
            <a:endParaRPr lang="en-GB"/>
          </a:p>
        </p:txBody>
      </p:sp>
      <p:sp>
        <p:nvSpPr>
          <p:cNvPr id="11" name="Text 9"/>
          <p:cNvSpPr txBox="1"/>
          <p:nvPr/>
        </p:nvSpPr>
        <p:spPr>
          <a:xfrm>
            <a:off x="6309360" y="3840480"/>
            <a:ext cx="640080" cy="640080"/>
          </a:xfrm>
          <a:prstGeom prst="rect">
            <a:avLst/>
          </a:prstGeom>
          <a:noFill/>
          <a:ln/>
        </p:spPr>
        <p:txBody>
          <a:bodyPr wrap="square" lIns="0" tIns="0" rIns="0" bIns="0" rtlCol="0" anchor="ctr"/>
          <a:lstStyle/>
          <a:p>
            <a:pPr marL="0" indent="0" algn="ctr">
              <a:buNone/>
            </a:pPr>
            <a:r>
              <a:rPr lang="en-US" sz="2100" b="1" dirty="0">
                <a:solidFill>
                  <a:srgbClr val="1B2A49"/>
                </a:solidFill>
                <a:latin typeface="Cambria" pitchFamily="34" charset="0"/>
                <a:ea typeface="Cambria" pitchFamily="34" charset="-122"/>
                <a:cs typeface="Cambria" pitchFamily="34" charset="-120"/>
              </a:rPr>
              <a:t>3</a:t>
            </a:r>
            <a:endParaRPr lang="en-US" sz="2100" dirty="0"/>
          </a:p>
        </p:txBody>
      </p:sp>
      <p:sp>
        <p:nvSpPr>
          <p:cNvPr id="12" name="Text 10"/>
          <p:cNvSpPr txBox="1"/>
          <p:nvPr/>
        </p:nvSpPr>
        <p:spPr>
          <a:xfrm>
            <a:off x="7086600" y="3611880"/>
            <a:ext cx="1920240" cy="1188720"/>
          </a:xfrm>
          <a:prstGeom prst="rect">
            <a:avLst/>
          </a:prstGeom>
          <a:noFill/>
          <a:ln/>
        </p:spPr>
        <p:txBody>
          <a:bodyPr wrap="square" lIns="1016" tIns="1016" rIns="1016" bIns="1016" rtlCol="0" anchor="ctr"/>
          <a:lstStyle/>
          <a:p>
            <a:pPr marL="0" indent="0">
              <a:buNone/>
            </a:pPr>
            <a:r>
              <a:rPr lang="en-US" sz="1900" dirty="0">
                <a:solidFill>
                  <a:srgbClr val="FFFFFF"/>
                </a:solidFill>
                <a:latin typeface="Calibri" pitchFamily="34" charset="0"/>
                <a:ea typeface="Calibri" pitchFamily="34" charset="-122"/>
                <a:cs typeface="Calibri" pitchFamily="34" charset="-120"/>
              </a:rPr>
              <a:t>Build a researcher identity people can find</a:t>
            </a:r>
            <a:endParaRPr lang="en-US" sz="1900" dirty="0"/>
          </a:p>
        </p:txBody>
      </p:sp>
      <p:sp>
        <p:nvSpPr>
          <p:cNvPr id="13" name="Shape 11"/>
          <p:cNvSpPr/>
          <p:nvPr/>
        </p:nvSpPr>
        <p:spPr>
          <a:xfrm>
            <a:off x="9098280" y="3840480"/>
            <a:ext cx="640080" cy="640080"/>
          </a:xfrm>
          <a:prstGeom prst="ellipse">
            <a:avLst/>
          </a:prstGeom>
          <a:solidFill>
            <a:srgbClr val="E3B448"/>
          </a:solidFill>
          <a:ln w="12700">
            <a:solidFill>
              <a:srgbClr val="E3B448"/>
            </a:solidFill>
            <a:prstDash val="solid"/>
          </a:ln>
        </p:spPr>
        <p:txBody>
          <a:bodyPr/>
          <a:lstStyle/>
          <a:p>
            <a:endParaRPr lang="en-GB"/>
          </a:p>
        </p:txBody>
      </p:sp>
      <p:sp>
        <p:nvSpPr>
          <p:cNvPr id="14" name="Text 12"/>
          <p:cNvSpPr txBox="1"/>
          <p:nvPr/>
        </p:nvSpPr>
        <p:spPr>
          <a:xfrm>
            <a:off x="9098280" y="3840480"/>
            <a:ext cx="640080" cy="640080"/>
          </a:xfrm>
          <a:prstGeom prst="rect">
            <a:avLst/>
          </a:prstGeom>
          <a:noFill/>
          <a:ln/>
        </p:spPr>
        <p:txBody>
          <a:bodyPr wrap="square" lIns="0" tIns="0" rIns="0" bIns="0" rtlCol="0" anchor="ctr"/>
          <a:lstStyle/>
          <a:p>
            <a:pPr marL="0" indent="0" algn="ctr">
              <a:buNone/>
            </a:pPr>
            <a:r>
              <a:rPr lang="en-US" sz="2100" b="1" dirty="0">
                <a:solidFill>
                  <a:srgbClr val="1B2A49"/>
                </a:solidFill>
                <a:latin typeface="Cambria" pitchFamily="34" charset="0"/>
                <a:ea typeface="Cambria" pitchFamily="34" charset="-122"/>
                <a:cs typeface="Cambria" pitchFamily="34" charset="-120"/>
              </a:rPr>
              <a:t>4</a:t>
            </a:r>
            <a:endParaRPr lang="en-US" sz="2100" dirty="0"/>
          </a:p>
        </p:txBody>
      </p:sp>
      <p:sp>
        <p:nvSpPr>
          <p:cNvPr id="15" name="Text 13"/>
          <p:cNvSpPr txBox="1"/>
          <p:nvPr/>
        </p:nvSpPr>
        <p:spPr>
          <a:xfrm>
            <a:off x="9875520" y="3611880"/>
            <a:ext cx="1920240" cy="1188720"/>
          </a:xfrm>
          <a:prstGeom prst="rect">
            <a:avLst/>
          </a:prstGeom>
          <a:noFill/>
          <a:ln/>
        </p:spPr>
        <p:txBody>
          <a:bodyPr wrap="square" lIns="1016" tIns="1016" rIns="1016" bIns="1016" rtlCol="0" anchor="ctr"/>
          <a:lstStyle/>
          <a:p>
            <a:pPr marL="0" indent="0">
              <a:buNone/>
            </a:pPr>
            <a:r>
              <a:rPr lang="en-US" sz="1900" dirty="0">
                <a:solidFill>
                  <a:srgbClr val="FFFFFF"/>
                </a:solidFill>
                <a:latin typeface="Calibri" pitchFamily="34" charset="0"/>
                <a:ea typeface="Calibri" pitchFamily="34" charset="-122"/>
                <a:cs typeface="Calibri" pitchFamily="34" charset="-120"/>
              </a:rPr>
              <a:t>Communicate and evidence your work</a:t>
            </a:r>
            <a:endParaRPr lang="en-US" sz="1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1</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Why publish?</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Research that stays in the cupboard changes nothing and what does get published is not the whole picture.</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411480"/>
            <a:ext cx="10698480" cy="1005840"/>
          </a:xfrm>
          <a:prstGeom prst="rect">
            <a:avLst/>
          </a:prstGeom>
          <a:noFill/>
          <a:ln/>
        </p:spPr>
        <p:txBody>
          <a:bodyPr wrap="square" lIns="1016" tIns="1016" rIns="1016" bIns="1016" rtlCol="0" anchor="t"/>
          <a:lstStyle/>
          <a:p>
            <a:pPr marL="0" indent="0">
              <a:buNone/>
            </a:pPr>
            <a:r>
              <a:rPr lang="en-US" sz="3200" b="1" i="1" dirty="0">
                <a:solidFill>
                  <a:srgbClr val="FFFFFF"/>
                </a:solidFill>
                <a:latin typeface="Cambria" pitchFamily="34" charset="0"/>
                <a:ea typeface="Cambria" pitchFamily="34" charset="-122"/>
                <a:cs typeface="Cambria" pitchFamily="34" charset="-120"/>
              </a:rPr>
              <a:t>Research isn’t research if it is locked away in a cupboard.</a:t>
            </a:r>
            <a:endParaRPr lang="en-US" sz="3200" dirty="0"/>
          </a:p>
        </p:txBody>
      </p:sp>
      <p:sp>
        <p:nvSpPr>
          <p:cNvPr id="3" name="Text 1"/>
          <p:cNvSpPr txBox="1"/>
          <p:nvPr/>
        </p:nvSpPr>
        <p:spPr>
          <a:xfrm>
            <a:off x="731520" y="1371600"/>
            <a:ext cx="10698480" cy="411480"/>
          </a:xfrm>
          <a:prstGeom prst="rect">
            <a:avLst/>
          </a:prstGeom>
          <a:noFill/>
          <a:ln/>
        </p:spPr>
        <p:txBody>
          <a:bodyPr wrap="square" lIns="1016" tIns="1016" rIns="1016" bIns="1016" rtlCol="0" anchor="t"/>
          <a:lstStyle/>
          <a:p>
            <a:pPr marL="0" indent="0">
              <a:buNone/>
            </a:pPr>
            <a:r>
              <a:rPr lang="en-US" sz="1800" dirty="0">
                <a:solidFill>
                  <a:srgbClr val="E3B448"/>
                </a:solidFill>
                <a:latin typeface="Calibri" pitchFamily="34" charset="0"/>
                <a:ea typeface="Calibri" pitchFamily="34" charset="-122"/>
                <a:cs typeface="Calibri" pitchFamily="34" charset="-120"/>
              </a:rPr>
              <a:t>Dr Caroline Jawad</a:t>
            </a:r>
            <a:endParaRPr lang="en-US" sz="1800" dirty="0"/>
          </a:p>
        </p:txBody>
      </p:sp>
      <p:sp>
        <p:nvSpPr>
          <p:cNvPr id="4" name="Shape 2"/>
          <p:cNvSpPr/>
          <p:nvPr/>
        </p:nvSpPr>
        <p:spPr>
          <a:xfrm>
            <a:off x="731520" y="1965960"/>
            <a:ext cx="3429000" cy="3886200"/>
          </a:xfrm>
          <a:prstGeom prst="roundRect">
            <a:avLst>
              <a:gd name="adj" fmla="val 2133"/>
            </a:avLst>
          </a:prstGeom>
          <a:solidFill>
            <a:srgbClr val="24365C"/>
          </a:solidFill>
          <a:ln w="12700">
            <a:solidFill>
              <a:srgbClr val="24365C"/>
            </a:solidFill>
            <a:prstDash val="solid"/>
          </a:ln>
        </p:spPr>
        <p:txBody>
          <a:bodyPr/>
          <a:lstStyle/>
          <a:p>
            <a:endParaRPr lang="en-GB"/>
          </a:p>
        </p:txBody>
      </p:sp>
      <p:sp>
        <p:nvSpPr>
          <p:cNvPr id="5" name="Text 3"/>
          <p:cNvSpPr txBox="1"/>
          <p:nvPr/>
        </p:nvSpPr>
        <p:spPr>
          <a:xfrm>
            <a:off x="914400" y="2057400"/>
            <a:ext cx="3108960" cy="50292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For knowledge</a:t>
            </a:r>
            <a:endParaRPr lang="en-US" sz="2200" dirty="0"/>
          </a:p>
        </p:txBody>
      </p:sp>
      <p:sp>
        <p:nvSpPr>
          <p:cNvPr id="6" name="Text 4"/>
          <p:cNvSpPr txBox="1"/>
          <p:nvPr/>
        </p:nvSpPr>
        <p:spPr>
          <a:xfrm>
            <a:off x="914400" y="265176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Scrutiny</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others can check and challenge it</a:t>
            </a:r>
            <a:endParaRPr lang="en-US" sz="1800" dirty="0"/>
          </a:p>
        </p:txBody>
      </p:sp>
      <p:sp>
        <p:nvSpPr>
          <p:cNvPr id="7" name="Text 5"/>
          <p:cNvSpPr txBox="1"/>
          <p:nvPr/>
        </p:nvSpPr>
        <p:spPr>
          <a:xfrm>
            <a:off x="914400" y="370332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Accumulation</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others build on it, not repeat it</a:t>
            </a:r>
            <a:endParaRPr lang="en-US" sz="1800" dirty="0"/>
          </a:p>
        </p:txBody>
      </p:sp>
      <p:sp>
        <p:nvSpPr>
          <p:cNvPr id="8" name="Text 6"/>
          <p:cNvSpPr txBox="1"/>
          <p:nvPr/>
        </p:nvSpPr>
        <p:spPr>
          <a:xfrm>
            <a:off x="914400" y="475488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No waste</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unpublished studies waste effort</a:t>
            </a:r>
            <a:endParaRPr lang="en-US" sz="1800" dirty="0"/>
          </a:p>
        </p:txBody>
      </p:sp>
      <p:sp>
        <p:nvSpPr>
          <p:cNvPr id="9" name="Shape 7"/>
          <p:cNvSpPr/>
          <p:nvPr/>
        </p:nvSpPr>
        <p:spPr>
          <a:xfrm>
            <a:off x="4389120" y="1965960"/>
            <a:ext cx="3429000" cy="3886200"/>
          </a:xfrm>
          <a:prstGeom prst="roundRect">
            <a:avLst>
              <a:gd name="adj" fmla="val 2133"/>
            </a:avLst>
          </a:prstGeom>
          <a:solidFill>
            <a:srgbClr val="24365C"/>
          </a:solidFill>
          <a:ln w="12700">
            <a:solidFill>
              <a:srgbClr val="24365C"/>
            </a:solidFill>
            <a:prstDash val="solid"/>
          </a:ln>
        </p:spPr>
        <p:txBody>
          <a:bodyPr/>
          <a:lstStyle/>
          <a:p>
            <a:endParaRPr lang="en-GB"/>
          </a:p>
        </p:txBody>
      </p:sp>
      <p:sp>
        <p:nvSpPr>
          <p:cNvPr id="10" name="Text 8"/>
          <p:cNvSpPr txBox="1"/>
          <p:nvPr/>
        </p:nvSpPr>
        <p:spPr>
          <a:xfrm>
            <a:off x="4572000" y="2057400"/>
            <a:ext cx="3108960" cy="50292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For people</a:t>
            </a:r>
            <a:endParaRPr lang="en-US" sz="2200" dirty="0"/>
          </a:p>
        </p:txBody>
      </p:sp>
      <p:sp>
        <p:nvSpPr>
          <p:cNvPr id="11" name="Text 9"/>
          <p:cNvSpPr txBox="1"/>
          <p:nvPr/>
        </p:nvSpPr>
        <p:spPr>
          <a:xfrm>
            <a:off x="4572000" y="265176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Use</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practitioners and policy makers can act</a:t>
            </a:r>
            <a:endParaRPr lang="en-US" sz="1800" dirty="0"/>
          </a:p>
        </p:txBody>
      </p:sp>
      <p:sp>
        <p:nvSpPr>
          <p:cNvPr id="12" name="Text 10"/>
          <p:cNvSpPr txBox="1"/>
          <p:nvPr/>
        </p:nvSpPr>
        <p:spPr>
          <a:xfrm>
            <a:off x="4572000" y="370332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Participants</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their time and stories deserve an outcome</a:t>
            </a:r>
            <a:endParaRPr lang="en-US" sz="1800" dirty="0"/>
          </a:p>
        </p:txBody>
      </p:sp>
      <p:sp>
        <p:nvSpPr>
          <p:cNvPr id="13" name="Text 11"/>
          <p:cNvSpPr txBox="1"/>
          <p:nvPr/>
        </p:nvSpPr>
        <p:spPr>
          <a:xfrm>
            <a:off x="4572000" y="475488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Sponsors</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employers and funders are owed the results</a:t>
            </a:r>
            <a:endParaRPr lang="en-US" sz="1800" dirty="0"/>
          </a:p>
        </p:txBody>
      </p:sp>
      <p:sp>
        <p:nvSpPr>
          <p:cNvPr id="14" name="Shape 12"/>
          <p:cNvSpPr/>
          <p:nvPr/>
        </p:nvSpPr>
        <p:spPr>
          <a:xfrm>
            <a:off x="8046720" y="1965960"/>
            <a:ext cx="3429000" cy="3886200"/>
          </a:xfrm>
          <a:prstGeom prst="roundRect">
            <a:avLst>
              <a:gd name="adj" fmla="val 2133"/>
            </a:avLst>
          </a:prstGeom>
          <a:solidFill>
            <a:srgbClr val="24365C"/>
          </a:solidFill>
          <a:ln w="12700">
            <a:solidFill>
              <a:srgbClr val="24365C"/>
            </a:solidFill>
            <a:prstDash val="solid"/>
          </a:ln>
        </p:spPr>
        <p:txBody>
          <a:bodyPr/>
          <a:lstStyle/>
          <a:p>
            <a:endParaRPr lang="en-GB"/>
          </a:p>
        </p:txBody>
      </p:sp>
      <p:sp>
        <p:nvSpPr>
          <p:cNvPr id="15" name="Text 13"/>
          <p:cNvSpPr txBox="1"/>
          <p:nvPr/>
        </p:nvSpPr>
        <p:spPr>
          <a:xfrm>
            <a:off x="8229600" y="2057400"/>
            <a:ext cx="3108960" cy="50292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For you</a:t>
            </a:r>
            <a:endParaRPr lang="en-US" sz="2200" dirty="0"/>
          </a:p>
        </p:txBody>
      </p:sp>
      <p:sp>
        <p:nvSpPr>
          <p:cNvPr id="16" name="Text 14"/>
          <p:cNvSpPr txBox="1"/>
          <p:nvPr/>
        </p:nvSpPr>
        <p:spPr>
          <a:xfrm>
            <a:off x="8229600" y="265176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Feedback</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peer review sharpens your work</a:t>
            </a:r>
            <a:endParaRPr lang="en-US" sz="1800" dirty="0"/>
          </a:p>
        </p:txBody>
      </p:sp>
      <p:sp>
        <p:nvSpPr>
          <p:cNvPr id="17" name="Text 15"/>
          <p:cNvSpPr txBox="1"/>
          <p:nvPr/>
        </p:nvSpPr>
        <p:spPr>
          <a:xfrm>
            <a:off x="8229600" y="370332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Recognition</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credit for your ideas, and career</a:t>
            </a:r>
            <a:endParaRPr lang="en-US" sz="1800" dirty="0"/>
          </a:p>
        </p:txBody>
      </p:sp>
      <p:sp>
        <p:nvSpPr>
          <p:cNvPr id="18" name="Text 16"/>
          <p:cNvSpPr txBox="1"/>
          <p:nvPr/>
        </p:nvSpPr>
        <p:spPr>
          <a:xfrm>
            <a:off x="8229600" y="4754880"/>
            <a:ext cx="3108960" cy="960120"/>
          </a:xfrm>
          <a:prstGeom prst="rect">
            <a:avLst/>
          </a:prstGeom>
          <a:noFill/>
          <a:ln/>
        </p:spPr>
        <p:txBody>
          <a:bodyPr wrap="square" lIns="1016" tIns="1016" rIns="1016" bIns="1016" rtlCol="0" anchor="t"/>
          <a:lstStyle/>
          <a:p>
            <a:pPr marL="0" indent="0">
              <a:buNone/>
            </a:pPr>
            <a:r>
              <a:rPr lang="en-US" sz="1800" b="1" dirty="0">
                <a:solidFill>
                  <a:srgbClr val="FFFFFF"/>
                </a:solidFill>
                <a:latin typeface="Calibri" pitchFamily="34" charset="0"/>
                <a:ea typeface="Calibri" pitchFamily="34" charset="-122"/>
                <a:cs typeface="Calibri" pitchFamily="34" charset="-120"/>
              </a:rPr>
              <a:t>Conversation</a:t>
            </a:r>
            <a:endParaRPr lang="en-US" sz="1800" dirty="0"/>
          </a:p>
          <a:p>
            <a:pPr marL="0" indent="0">
              <a:buNone/>
            </a:pPr>
            <a:r>
              <a:rPr lang="en-US" sz="1800" dirty="0">
                <a:solidFill>
                  <a:srgbClr val="E6EAF1"/>
                </a:solidFill>
                <a:latin typeface="Calibri" pitchFamily="34" charset="0"/>
                <a:ea typeface="Calibri" pitchFamily="34" charset="-122"/>
                <a:cs typeface="Calibri" pitchFamily="34" charset="-120"/>
              </a:rPr>
              <a:t>you join the people in your field</a:t>
            </a:r>
            <a:endParaRPr lang="en-US" sz="1800" dirty="0"/>
          </a:p>
        </p:txBody>
      </p:sp>
      <p:sp>
        <p:nvSpPr>
          <p:cNvPr id="19" name="Text 17"/>
          <p:cNvSpPr txBox="1"/>
          <p:nvPr/>
        </p:nvSpPr>
        <p:spPr>
          <a:xfrm>
            <a:off x="731520" y="5989320"/>
            <a:ext cx="10698480" cy="411480"/>
          </a:xfrm>
          <a:prstGeom prst="rect">
            <a:avLst/>
          </a:prstGeom>
          <a:noFill/>
          <a:ln/>
        </p:spPr>
        <p:txBody>
          <a:bodyPr wrap="square" lIns="1016" tIns="1016" rIns="1016" bIns="1016" rtlCol="0" anchor="t"/>
          <a:lstStyle/>
          <a:p>
            <a:pPr marL="0" indent="0">
              <a:buNone/>
            </a:pPr>
            <a:r>
              <a:rPr lang="en-US" sz="1400" i="1" dirty="0">
                <a:solidFill>
                  <a:srgbClr val="D9DEE8"/>
                </a:solidFill>
                <a:latin typeface="Calibri" pitchFamily="34" charset="0"/>
                <a:ea typeface="Calibri" pitchFamily="34" charset="-122"/>
                <a:cs typeface="Calibri" pitchFamily="34" charset="-120"/>
              </a:rPr>
              <a:t>Sources: Merton (1973); Chalmers and Glasziou (2009); World Medical Association (2013).</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We mostly see research with ‘good’ results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Text 2"/>
          <p:cNvSpPr txBox="1"/>
          <p:nvPr/>
        </p:nvSpPr>
        <p:spPr>
          <a:xfrm>
            <a:off x="548640" y="1280160"/>
            <a:ext cx="11064240" cy="82296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Rosenthal (1979) called this the file drawer problem: studies with unremarkable results stay in the drawer. Three studies show how big it is.</a:t>
            </a:r>
            <a:endParaRPr lang="en-US" sz="2000" dirty="0"/>
          </a:p>
        </p:txBody>
      </p:sp>
      <p:sp>
        <p:nvSpPr>
          <p:cNvPr id="6" name="Shape 3"/>
          <p:cNvSpPr/>
          <p:nvPr/>
        </p:nvSpPr>
        <p:spPr>
          <a:xfrm>
            <a:off x="548640" y="2194560"/>
            <a:ext cx="3474720" cy="3108960"/>
          </a:xfrm>
          <a:prstGeom prst="roundRect">
            <a:avLst>
              <a:gd name="adj" fmla="val 2353"/>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731520" y="2286000"/>
            <a:ext cx="3108960" cy="685800"/>
          </a:xfrm>
          <a:prstGeom prst="rect">
            <a:avLst/>
          </a:prstGeom>
          <a:noFill/>
          <a:ln/>
        </p:spPr>
        <p:txBody>
          <a:bodyPr wrap="square" lIns="1016" tIns="1016" rIns="1016" bIns="1016" rtlCol="0" anchor="t"/>
          <a:lstStyle/>
          <a:p>
            <a:pPr marL="0" indent="0">
              <a:buNone/>
            </a:pPr>
            <a:r>
              <a:rPr lang="en-US" sz="1700" b="1" dirty="0">
                <a:solidFill>
                  <a:srgbClr val="E3B448"/>
                </a:solidFill>
                <a:latin typeface="Calibri" pitchFamily="34" charset="0"/>
                <a:ea typeface="Calibri" pitchFamily="34" charset="-122"/>
                <a:cs typeface="Calibri" pitchFamily="34" charset="-120"/>
              </a:rPr>
              <a:t>Franco, Malhotra and Simonovits (2014)</a:t>
            </a:r>
            <a:endParaRPr lang="en-US" sz="1700" dirty="0"/>
          </a:p>
        </p:txBody>
      </p:sp>
      <p:sp>
        <p:nvSpPr>
          <p:cNvPr id="8" name="Text 5"/>
          <p:cNvSpPr txBox="1"/>
          <p:nvPr/>
        </p:nvSpPr>
        <p:spPr>
          <a:xfrm>
            <a:off x="731520" y="2926080"/>
            <a:ext cx="3108960" cy="365760"/>
          </a:xfrm>
          <a:prstGeom prst="rect">
            <a:avLst/>
          </a:prstGeom>
          <a:noFill/>
          <a:ln/>
        </p:spPr>
        <p:txBody>
          <a:bodyPr wrap="square" lIns="1016" tIns="1016" rIns="1016" bIns="1016" rtlCol="0" anchor="t"/>
          <a:lstStyle/>
          <a:p>
            <a:pPr marL="0" indent="0">
              <a:buNone/>
            </a:pPr>
            <a:r>
              <a:rPr lang="en-US" sz="1500" i="1" dirty="0">
                <a:solidFill>
                  <a:srgbClr val="D9DEE8"/>
                </a:solidFill>
                <a:latin typeface="Calibri" pitchFamily="34" charset="0"/>
                <a:ea typeface="Calibri" pitchFamily="34" charset="-122"/>
                <a:cs typeface="Calibri" pitchFamily="34" charset="-120"/>
              </a:rPr>
              <a:t>Social science studies</a:t>
            </a:r>
            <a:endParaRPr lang="en-US" sz="1500" dirty="0"/>
          </a:p>
        </p:txBody>
      </p:sp>
      <p:sp>
        <p:nvSpPr>
          <p:cNvPr id="9" name="Text 6"/>
          <p:cNvSpPr txBox="1"/>
          <p:nvPr/>
        </p:nvSpPr>
        <p:spPr>
          <a:xfrm>
            <a:off x="731520" y="3291840"/>
            <a:ext cx="3108960" cy="777240"/>
          </a:xfrm>
          <a:prstGeom prst="rect">
            <a:avLst/>
          </a:prstGeom>
          <a:noFill/>
          <a:ln/>
        </p:spPr>
        <p:txBody>
          <a:bodyPr wrap="square" lIns="1016" tIns="1016" rIns="1016" bIns="1016"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56 of 91</a:t>
            </a:r>
            <a:endParaRPr lang="en-US" sz="3600" dirty="0"/>
          </a:p>
        </p:txBody>
      </p:sp>
      <p:sp>
        <p:nvSpPr>
          <p:cNvPr id="10" name="Text 7"/>
          <p:cNvSpPr txBox="1"/>
          <p:nvPr/>
        </p:nvSpPr>
        <p:spPr>
          <a:xfrm>
            <a:off x="731520" y="4069080"/>
            <a:ext cx="3108960" cy="1188720"/>
          </a:xfrm>
          <a:prstGeom prst="rect">
            <a:avLst/>
          </a:prstGeom>
          <a:noFill/>
          <a:ln/>
        </p:spPr>
        <p:txBody>
          <a:bodyPr wrap="square" lIns="1016" tIns="1016" rIns="1016" bIns="1016" rtlCol="0" anchor="t"/>
          <a:lstStyle/>
          <a:p>
            <a:pPr marL="0" indent="0">
              <a:buNone/>
            </a:pPr>
            <a:r>
              <a:rPr lang="en-US" sz="1700" dirty="0">
                <a:solidFill>
                  <a:srgbClr val="FFFFFF"/>
                </a:solidFill>
                <a:latin typeface="Calibri" pitchFamily="34" charset="0"/>
                <a:ea typeface="Calibri" pitchFamily="34" charset="-122"/>
                <a:cs typeface="Calibri" pitchFamily="34" charset="-120"/>
              </a:rPr>
              <a:t>studies with strong results were published, but only 10 of 48 with null results.</a:t>
            </a:r>
            <a:endParaRPr lang="en-US" sz="1700" dirty="0"/>
          </a:p>
        </p:txBody>
      </p:sp>
      <p:sp>
        <p:nvSpPr>
          <p:cNvPr id="11" name="Shape 8"/>
          <p:cNvSpPr/>
          <p:nvPr/>
        </p:nvSpPr>
        <p:spPr>
          <a:xfrm>
            <a:off x="4297680" y="2194560"/>
            <a:ext cx="3474720" cy="3108960"/>
          </a:xfrm>
          <a:prstGeom prst="roundRect">
            <a:avLst>
              <a:gd name="adj" fmla="val 2353"/>
            </a:avLst>
          </a:prstGeom>
          <a:solidFill>
            <a:srgbClr val="EEF3F8"/>
          </a:solidFill>
          <a:ln w="12700">
            <a:solidFill>
              <a:srgbClr val="EEF3F8"/>
            </a:solidFill>
            <a:prstDash val="solid"/>
          </a:ln>
        </p:spPr>
        <p:txBody>
          <a:bodyPr/>
          <a:lstStyle/>
          <a:p>
            <a:endParaRPr lang="en-GB"/>
          </a:p>
        </p:txBody>
      </p:sp>
      <p:sp>
        <p:nvSpPr>
          <p:cNvPr id="12" name="Text 9"/>
          <p:cNvSpPr txBox="1"/>
          <p:nvPr/>
        </p:nvSpPr>
        <p:spPr>
          <a:xfrm>
            <a:off x="4480560" y="2286000"/>
            <a:ext cx="3108960" cy="685800"/>
          </a:xfrm>
          <a:prstGeom prst="rect">
            <a:avLst/>
          </a:prstGeom>
          <a:noFill/>
          <a:ln/>
        </p:spPr>
        <p:txBody>
          <a:bodyPr wrap="square" lIns="1016" tIns="1016" rIns="1016" bIns="1016" rtlCol="0" anchor="t"/>
          <a:lstStyle/>
          <a:p>
            <a:pPr marL="0" indent="0">
              <a:buNone/>
            </a:pPr>
            <a:r>
              <a:rPr lang="en-US" sz="1700" b="1" dirty="0">
                <a:solidFill>
                  <a:srgbClr val="A3303F"/>
                </a:solidFill>
                <a:latin typeface="Calibri" pitchFamily="34" charset="0"/>
                <a:ea typeface="Calibri" pitchFamily="34" charset="-122"/>
                <a:cs typeface="Calibri" pitchFamily="34" charset="-120"/>
              </a:rPr>
              <a:t>Fanelli (2012)</a:t>
            </a:r>
            <a:endParaRPr lang="en-US" sz="1700" dirty="0"/>
          </a:p>
        </p:txBody>
      </p:sp>
      <p:sp>
        <p:nvSpPr>
          <p:cNvPr id="13" name="Text 10"/>
          <p:cNvSpPr txBox="1"/>
          <p:nvPr/>
        </p:nvSpPr>
        <p:spPr>
          <a:xfrm>
            <a:off x="4480560" y="2926080"/>
            <a:ext cx="3108960" cy="365760"/>
          </a:xfrm>
          <a:prstGeom prst="rect">
            <a:avLst/>
          </a:prstGeom>
          <a:noFill/>
          <a:ln/>
        </p:spPr>
        <p:txBody>
          <a:bodyPr wrap="square" lIns="1016" tIns="1016" rIns="1016" bIns="1016" rtlCol="0" anchor="t"/>
          <a:lstStyle/>
          <a:p>
            <a:pPr marL="0" indent="0">
              <a:buNone/>
            </a:pPr>
            <a:r>
              <a:rPr lang="en-US" sz="1500" i="1" dirty="0">
                <a:solidFill>
                  <a:srgbClr val="607085"/>
                </a:solidFill>
                <a:latin typeface="Calibri" pitchFamily="34" charset="0"/>
                <a:ea typeface="Calibri" pitchFamily="34" charset="-122"/>
                <a:cs typeface="Calibri" pitchFamily="34" charset="-120"/>
              </a:rPr>
              <a:t>4,600+ papers, 1990 to 2007</a:t>
            </a:r>
            <a:endParaRPr lang="en-US" sz="1500" dirty="0"/>
          </a:p>
        </p:txBody>
      </p:sp>
      <p:sp>
        <p:nvSpPr>
          <p:cNvPr id="14" name="Text 11"/>
          <p:cNvSpPr txBox="1"/>
          <p:nvPr/>
        </p:nvSpPr>
        <p:spPr>
          <a:xfrm>
            <a:off x="4480560" y="3291840"/>
            <a:ext cx="3108960" cy="777240"/>
          </a:xfrm>
          <a:prstGeom prst="rect">
            <a:avLst/>
          </a:prstGeom>
          <a:noFill/>
          <a:ln/>
        </p:spPr>
        <p:txBody>
          <a:bodyPr wrap="square" lIns="1016" tIns="1016" rIns="1016" bIns="1016" rtlCol="0" anchor="ctr"/>
          <a:lstStyle/>
          <a:p>
            <a:pPr marL="0" indent="0">
              <a:buNone/>
            </a:pPr>
            <a:r>
              <a:rPr lang="en-US" sz="3600" b="1" dirty="0">
                <a:solidFill>
                  <a:srgbClr val="1B2A49"/>
                </a:solidFill>
                <a:latin typeface="Cambria" pitchFamily="34" charset="0"/>
                <a:ea typeface="Cambria" pitchFamily="34" charset="-122"/>
                <a:cs typeface="Cambria" pitchFamily="34" charset="-120"/>
              </a:rPr>
              <a:t>90%+</a:t>
            </a:r>
            <a:endParaRPr lang="en-US" sz="3600" dirty="0"/>
          </a:p>
        </p:txBody>
      </p:sp>
      <p:sp>
        <p:nvSpPr>
          <p:cNvPr id="15" name="Text 12"/>
          <p:cNvSpPr txBox="1"/>
          <p:nvPr/>
        </p:nvSpPr>
        <p:spPr>
          <a:xfrm>
            <a:off x="4480560" y="4069080"/>
            <a:ext cx="3108960" cy="1188720"/>
          </a:xfrm>
          <a:prstGeom prst="rect">
            <a:avLst/>
          </a:prstGeom>
          <a:noFill/>
          <a:ln/>
        </p:spPr>
        <p:txBody>
          <a:bodyPr wrap="square" lIns="1016" tIns="1016" rIns="1016" bIns="1016" rtlCol="0" anchor="t"/>
          <a:lstStyle/>
          <a:p>
            <a:pPr marL="0" indent="0">
              <a:buNone/>
            </a:pPr>
            <a:r>
              <a:rPr lang="en-US" sz="1700" dirty="0">
                <a:solidFill>
                  <a:srgbClr val="1E2533"/>
                </a:solidFill>
                <a:latin typeface="Calibri" pitchFamily="34" charset="0"/>
                <a:ea typeface="Calibri" pitchFamily="34" charset="-122"/>
                <a:cs typeface="Calibri" pitchFamily="34" charset="-120"/>
              </a:rPr>
              <a:t>of economics and business papers reported positive results by 2007, up from about 70% across all fields in 1990.</a:t>
            </a:r>
            <a:endParaRPr lang="en-US" sz="1700" dirty="0"/>
          </a:p>
        </p:txBody>
      </p:sp>
      <p:sp>
        <p:nvSpPr>
          <p:cNvPr id="16" name="Shape 13"/>
          <p:cNvSpPr/>
          <p:nvPr/>
        </p:nvSpPr>
        <p:spPr>
          <a:xfrm>
            <a:off x="8046720" y="2194560"/>
            <a:ext cx="3474720" cy="3108960"/>
          </a:xfrm>
          <a:prstGeom prst="roundRect">
            <a:avLst>
              <a:gd name="adj" fmla="val 2353"/>
            </a:avLst>
          </a:prstGeom>
          <a:solidFill>
            <a:srgbClr val="EEF3F8"/>
          </a:solidFill>
          <a:ln w="12700">
            <a:solidFill>
              <a:srgbClr val="EEF3F8"/>
            </a:solidFill>
            <a:prstDash val="solid"/>
          </a:ln>
        </p:spPr>
        <p:txBody>
          <a:bodyPr/>
          <a:lstStyle/>
          <a:p>
            <a:endParaRPr lang="en-GB"/>
          </a:p>
        </p:txBody>
      </p:sp>
      <p:sp>
        <p:nvSpPr>
          <p:cNvPr id="17" name="Text 14"/>
          <p:cNvSpPr txBox="1"/>
          <p:nvPr/>
        </p:nvSpPr>
        <p:spPr>
          <a:xfrm>
            <a:off x="8229600" y="2286000"/>
            <a:ext cx="3108960" cy="685800"/>
          </a:xfrm>
          <a:prstGeom prst="rect">
            <a:avLst/>
          </a:prstGeom>
          <a:noFill/>
          <a:ln/>
        </p:spPr>
        <p:txBody>
          <a:bodyPr wrap="square" lIns="1016" tIns="1016" rIns="1016" bIns="1016" rtlCol="0" anchor="t"/>
          <a:lstStyle/>
          <a:p>
            <a:pPr marL="0" indent="0">
              <a:buNone/>
            </a:pPr>
            <a:r>
              <a:rPr lang="en-US" sz="1700" b="1" dirty="0">
                <a:solidFill>
                  <a:srgbClr val="A3303F"/>
                </a:solidFill>
                <a:latin typeface="Calibri" pitchFamily="34" charset="0"/>
                <a:ea typeface="Calibri" pitchFamily="34" charset="-122"/>
                <a:cs typeface="Calibri" pitchFamily="34" charset="-120"/>
              </a:rPr>
              <a:t>Harrison et al. (2017)</a:t>
            </a:r>
            <a:endParaRPr lang="en-US" sz="1700" dirty="0"/>
          </a:p>
        </p:txBody>
      </p:sp>
      <p:sp>
        <p:nvSpPr>
          <p:cNvPr id="18" name="Text 15"/>
          <p:cNvSpPr txBox="1"/>
          <p:nvPr/>
        </p:nvSpPr>
        <p:spPr>
          <a:xfrm>
            <a:off x="8229600" y="2926080"/>
            <a:ext cx="3108960" cy="365760"/>
          </a:xfrm>
          <a:prstGeom prst="rect">
            <a:avLst/>
          </a:prstGeom>
          <a:noFill/>
          <a:ln/>
        </p:spPr>
        <p:txBody>
          <a:bodyPr wrap="square" lIns="1016" tIns="1016" rIns="1016" bIns="1016" rtlCol="0" anchor="t"/>
          <a:lstStyle/>
          <a:p>
            <a:pPr marL="0" indent="0">
              <a:buNone/>
            </a:pPr>
            <a:r>
              <a:rPr lang="en-US" sz="1500" i="1" dirty="0">
                <a:solidFill>
                  <a:srgbClr val="607085"/>
                </a:solidFill>
                <a:latin typeface="Calibri" pitchFamily="34" charset="0"/>
                <a:ea typeface="Calibri" pitchFamily="34" charset="-122"/>
                <a:cs typeface="Calibri" pitchFamily="34" charset="-120"/>
              </a:rPr>
              <a:t>Strategic management research</a:t>
            </a:r>
            <a:endParaRPr lang="en-US" sz="1500" dirty="0"/>
          </a:p>
        </p:txBody>
      </p:sp>
      <p:sp>
        <p:nvSpPr>
          <p:cNvPr id="19" name="Text 16"/>
          <p:cNvSpPr txBox="1"/>
          <p:nvPr/>
        </p:nvSpPr>
        <p:spPr>
          <a:xfrm>
            <a:off x="8229600" y="3291840"/>
            <a:ext cx="3108960" cy="777240"/>
          </a:xfrm>
          <a:prstGeom prst="rect">
            <a:avLst/>
          </a:prstGeom>
          <a:noFill/>
          <a:ln/>
        </p:spPr>
        <p:txBody>
          <a:bodyPr wrap="square" lIns="1016" tIns="1016" rIns="1016" bIns="1016" rtlCol="0" anchor="ctr"/>
          <a:lstStyle/>
          <a:p>
            <a:pPr marL="0" indent="0">
              <a:buNone/>
            </a:pPr>
            <a:r>
              <a:rPr lang="en-US" sz="3600" b="1" dirty="0">
                <a:solidFill>
                  <a:srgbClr val="1B2A49"/>
                </a:solidFill>
                <a:latin typeface="Cambria" pitchFamily="34" charset="0"/>
                <a:ea typeface="Cambria" pitchFamily="34" charset="-122"/>
                <a:cs typeface="Cambria" pitchFamily="34" charset="-120"/>
              </a:rPr>
              <a:t>Many topics</a:t>
            </a:r>
            <a:endParaRPr lang="en-US" sz="3600" dirty="0"/>
          </a:p>
        </p:txBody>
      </p:sp>
      <p:sp>
        <p:nvSpPr>
          <p:cNvPr id="20" name="Text 17"/>
          <p:cNvSpPr txBox="1"/>
          <p:nvPr/>
        </p:nvSpPr>
        <p:spPr>
          <a:xfrm>
            <a:off x="8229600" y="4069080"/>
            <a:ext cx="3108960" cy="1188720"/>
          </a:xfrm>
          <a:prstGeom prst="rect">
            <a:avLst/>
          </a:prstGeom>
          <a:noFill/>
          <a:ln/>
        </p:spPr>
        <p:txBody>
          <a:bodyPr wrap="square" lIns="1016" tIns="1016" rIns="1016" bIns="1016" rtlCol="0" anchor="t"/>
          <a:lstStyle/>
          <a:p>
            <a:pPr marL="0" indent="0">
              <a:buNone/>
            </a:pPr>
            <a:r>
              <a:rPr lang="en-US" sz="1700" dirty="0">
                <a:solidFill>
                  <a:srgbClr val="1E2533"/>
                </a:solidFill>
                <a:latin typeface="Calibri" pitchFamily="34" charset="0"/>
                <a:ea typeface="Calibri" pitchFamily="34" charset="-122"/>
                <a:cs typeface="Calibri" pitchFamily="34" charset="-120"/>
              </a:rPr>
              <a:t>showed signs of publication bias, inflating the size of reported effects.</a:t>
            </a:r>
            <a:endParaRPr lang="en-US" sz="1700" dirty="0"/>
          </a:p>
        </p:txBody>
      </p:sp>
      <p:sp>
        <p:nvSpPr>
          <p:cNvPr id="21" name="Text 18"/>
          <p:cNvSpPr txBox="1"/>
          <p:nvPr/>
        </p:nvSpPr>
        <p:spPr>
          <a:xfrm>
            <a:off x="548640" y="5486400"/>
            <a:ext cx="11064240" cy="548640"/>
          </a:xfrm>
          <a:prstGeom prst="rect">
            <a:avLst/>
          </a:prstGeom>
          <a:noFill/>
          <a:ln/>
        </p:spPr>
        <p:txBody>
          <a:bodyPr wrap="square" lIns="1016" tIns="1016" rIns="1016" bIns="1016" rtlCol="0" anchor="t"/>
          <a:lstStyle/>
          <a:p>
            <a:pPr marL="0" indent="0">
              <a:buNone/>
            </a:pPr>
            <a:r>
              <a:rPr lang="en-US" sz="2000" dirty="0">
                <a:solidFill>
                  <a:srgbClr val="1B2A49"/>
                </a:solidFill>
                <a:latin typeface="Calibri" pitchFamily="34" charset="0"/>
                <a:ea typeface="Calibri" pitchFamily="34" charset="-122"/>
                <a:cs typeface="Calibri" pitchFamily="34" charset="-120"/>
              </a:rPr>
              <a:t>Research that confirms what we already do, or finds no difference, is still knowledge worth publishing.</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Qualitative research is growing, but still framed by numbers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297680"/>
          </a:xfrm>
          <a:prstGeom prst="roundRect">
            <a:avLst>
              <a:gd name="adj" fmla="val 1702"/>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The evidence</a:t>
            </a:r>
            <a:endParaRPr lang="en-US" sz="2200" dirty="0"/>
          </a:p>
        </p:txBody>
      </p:sp>
      <p:sp>
        <p:nvSpPr>
          <p:cNvPr id="7" name="Text 4"/>
          <p:cNvSpPr txBox="1"/>
          <p:nvPr/>
        </p:nvSpPr>
        <p:spPr>
          <a:xfrm>
            <a:off x="777240" y="2194560"/>
            <a:ext cx="4937760" cy="338328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In four leading international business journals, qualitative papers rose from 169 in the 2000s to 298 in the 2010s.</a:t>
            </a:r>
            <a:endParaRPr lang="en-US" sz="1900" dirty="0"/>
          </a:p>
          <a:p>
            <a:pPr marL="0" indent="0">
              <a:buNone/>
            </a:pPr>
            <a:endParaRPr lang="en-US" sz="1900" dirty="0"/>
          </a:p>
          <a:p>
            <a:pPr marL="0" indent="0">
              <a:buNone/>
            </a:pPr>
            <a:r>
              <a:rPr lang="en-US" sz="1900" dirty="0">
                <a:solidFill>
                  <a:srgbClr val="1E2533"/>
                </a:solidFill>
                <a:latin typeface="Calibri" pitchFamily="34" charset="0"/>
                <a:ea typeface="Calibri" pitchFamily="34" charset="-122"/>
                <a:cs typeface="Calibri" pitchFamily="34" charset="-120"/>
              </a:rPr>
              <a:t>Yet 88% of them were written within positivist or post-positivist assumptions rather than interpretive ones (Chidlow et al., 2024).</a:t>
            </a:r>
            <a:endParaRPr lang="en-US" sz="1900" dirty="0"/>
          </a:p>
        </p:txBody>
      </p:sp>
      <p:sp>
        <p:nvSpPr>
          <p:cNvPr id="8" name="Shape 5"/>
          <p:cNvSpPr/>
          <p:nvPr/>
        </p:nvSpPr>
        <p:spPr>
          <a:xfrm>
            <a:off x="6217920" y="1417320"/>
            <a:ext cx="5394960" cy="4297680"/>
          </a:xfrm>
          <a:prstGeom prst="roundRect">
            <a:avLst>
              <a:gd name="adj" fmla="val 1702"/>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Why numbers appeal</a:t>
            </a:r>
            <a:endParaRPr lang="en-US" sz="2200" dirty="0"/>
          </a:p>
        </p:txBody>
      </p:sp>
      <p:sp>
        <p:nvSpPr>
          <p:cNvPr id="10" name="Text 7"/>
          <p:cNvSpPr txBox="1"/>
          <p:nvPr/>
        </p:nvSpPr>
        <p:spPr>
          <a:xfrm>
            <a:off x="6446520" y="2194560"/>
            <a:ext cx="4937760" cy="1097280"/>
          </a:xfrm>
          <a:prstGeom prst="rect">
            <a:avLst/>
          </a:prstGeom>
          <a:noFill/>
          <a:ln/>
        </p:spPr>
        <p:txBody>
          <a:bodyPr wrap="square" lIns="1016" tIns="1016" rIns="1016" bIns="1016" rtlCol="0" anchor="t"/>
          <a:lstStyle/>
          <a:p>
            <a:pPr marL="0" indent="0">
              <a:buNone/>
            </a:pPr>
            <a:r>
              <a:rPr lang="en-US" sz="2100" i="1" dirty="0">
                <a:solidFill>
                  <a:srgbClr val="FFFFFF"/>
                </a:solidFill>
                <a:latin typeface="Calibri" pitchFamily="34" charset="0"/>
                <a:ea typeface="Calibri" pitchFamily="34" charset="-122"/>
                <a:cs typeface="Calibri" pitchFamily="34" charset="-120"/>
              </a:rPr>
              <a:t>72% of our female customers say orange is their favourite colour.</a:t>
            </a:r>
            <a:endParaRPr lang="en-US" sz="2100" dirty="0"/>
          </a:p>
        </p:txBody>
      </p:sp>
      <p:sp>
        <p:nvSpPr>
          <p:cNvPr id="11" name="Text 8"/>
          <p:cNvSpPr txBox="1"/>
          <p:nvPr/>
        </p:nvSpPr>
        <p:spPr>
          <a:xfrm>
            <a:off x="6446520" y="3383280"/>
            <a:ext cx="4937760" cy="2103120"/>
          </a:xfrm>
          <a:prstGeom prst="rect">
            <a:avLst/>
          </a:prstGeom>
          <a:noFill/>
          <a:ln/>
        </p:spPr>
        <p:txBody>
          <a:bodyPr wrap="square" lIns="1016" tIns="1016" rIns="1016" bIns="1016" rtlCol="0" anchor="t"/>
          <a:lstStyle/>
          <a:p>
            <a:pPr marL="0" indent="0">
              <a:buNone/>
            </a:pPr>
            <a:r>
              <a:rPr lang="en-US" sz="1900" dirty="0">
                <a:solidFill>
                  <a:srgbClr val="FFFFFF"/>
                </a:solidFill>
                <a:latin typeface="Calibri" pitchFamily="34" charset="0"/>
                <a:ea typeface="Calibri" pitchFamily="34" charset="-122"/>
                <a:cs typeface="Calibri" pitchFamily="34" charset="-120"/>
              </a:rPr>
              <a:t>A manager can act on that tomorrow: make the product orange. Numbers feel certain, simple and easy to defend in a meeting.</a:t>
            </a:r>
            <a:endParaRPr lang="en-US" sz="1900" dirty="0"/>
          </a:p>
        </p:txBody>
      </p:sp>
      <p:sp>
        <p:nvSpPr>
          <p:cNvPr id="12" name="Text 9"/>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Chidlow et al. (2024). The orange statistic is a fictional teaching example.</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Qualitative research asks a different question</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3291840"/>
          </a:xfrm>
          <a:prstGeom prst="roundRect">
            <a:avLst>
              <a:gd name="adj" fmla="val 2222"/>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Alien A asks how many</a:t>
            </a:r>
            <a:endParaRPr lang="en-US" sz="2200" dirty="0"/>
          </a:p>
        </p:txBody>
      </p:sp>
      <p:sp>
        <p:nvSpPr>
          <p:cNvPr id="7" name="Text 4"/>
          <p:cNvSpPr txBox="1"/>
          <p:nvPr/>
        </p:nvSpPr>
        <p:spPr>
          <a:xfrm>
            <a:off x="777240" y="2194560"/>
            <a:ext cx="4937760" cy="237744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72% prefer orange.</a:t>
            </a:r>
            <a:endParaRPr lang="en-US" sz="1900" dirty="0"/>
          </a:p>
          <a:p>
            <a:pPr marL="0" indent="0">
              <a:buNone/>
            </a:pPr>
            <a:endParaRPr lang="en-US" sz="1900" dirty="0"/>
          </a:p>
          <a:p>
            <a:pPr marL="0" indent="0">
              <a:buNone/>
            </a:pPr>
            <a:r>
              <a:rPr lang="en-US" sz="1900" dirty="0">
                <a:solidFill>
                  <a:srgbClr val="1E2533"/>
                </a:solidFill>
                <a:latin typeface="Calibri" pitchFamily="34" charset="0"/>
                <a:ea typeface="Calibri" pitchFamily="34" charset="-122"/>
                <a:cs typeface="Calibri" pitchFamily="34" charset="-120"/>
              </a:rPr>
              <a:t>It measures how common something is and tests relationships between variables.</a:t>
            </a:r>
            <a:endParaRPr lang="en-US" sz="1900" dirty="0"/>
          </a:p>
        </p:txBody>
      </p:sp>
      <p:sp>
        <p:nvSpPr>
          <p:cNvPr id="8" name="Shape 5"/>
          <p:cNvSpPr/>
          <p:nvPr/>
        </p:nvSpPr>
        <p:spPr>
          <a:xfrm>
            <a:off x="6217920" y="1417320"/>
            <a:ext cx="5394960" cy="3291840"/>
          </a:xfrm>
          <a:prstGeom prst="roundRect">
            <a:avLst>
              <a:gd name="adj" fmla="val 2222"/>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Alien C asks why and what it means</a:t>
            </a:r>
            <a:endParaRPr lang="en-US" sz="2200" dirty="0"/>
          </a:p>
        </p:txBody>
      </p:sp>
      <p:sp>
        <p:nvSpPr>
          <p:cNvPr id="10" name="Text 7"/>
          <p:cNvSpPr txBox="1"/>
          <p:nvPr/>
        </p:nvSpPr>
        <p:spPr>
          <a:xfrm>
            <a:off x="6446520" y="2194560"/>
            <a:ext cx="4937760" cy="2377440"/>
          </a:xfrm>
          <a:prstGeom prst="rect">
            <a:avLst/>
          </a:prstGeom>
          <a:noFill/>
          <a:ln/>
        </p:spPr>
        <p:txBody>
          <a:bodyPr wrap="square" lIns="1016" tIns="1016" rIns="1016" bIns="1016" rtlCol="0" anchor="t"/>
          <a:lstStyle/>
          <a:p>
            <a:pPr marL="0" indent="0">
              <a:buNone/>
            </a:pPr>
            <a:r>
              <a:rPr lang="en-US" sz="1900" dirty="0">
                <a:solidFill>
                  <a:srgbClr val="FFFFFF"/>
                </a:solidFill>
                <a:latin typeface="Calibri" pitchFamily="34" charset="0"/>
                <a:ea typeface="Calibri" pitchFamily="34" charset="-122"/>
                <a:cs typeface="Calibri" pitchFamily="34" charset="-120"/>
              </a:rPr>
              <a:t>Interviews might show that orange feels energetic for sportswear but cheap for luxury goods.</a:t>
            </a:r>
            <a:endParaRPr lang="en-US" sz="1900" dirty="0"/>
          </a:p>
          <a:p>
            <a:pPr marL="0" indent="0">
              <a:buNone/>
            </a:pPr>
            <a:endParaRPr lang="en-US" sz="1900" dirty="0"/>
          </a:p>
          <a:p>
            <a:pPr marL="0" indent="0">
              <a:buNone/>
            </a:pPr>
            <a:r>
              <a:rPr lang="en-US" sz="1900" dirty="0">
                <a:solidFill>
                  <a:srgbClr val="FFFFFF"/>
                </a:solidFill>
                <a:latin typeface="Calibri" pitchFamily="34" charset="0"/>
                <a:ea typeface="Calibri" pitchFamily="34" charset="-122"/>
                <a:cs typeface="Calibri" pitchFamily="34" charset="-120"/>
              </a:rPr>
              <a:t>It explores meaning, context and process and builds theory.</a:t>
            </a:r>
            <a:endParaRPr lang="en-US" sz="1900" dirty="0"/>
          </a:p>
        </p:txBody>
      </p:sp>
      <p:sp>
        <p:nvSpPr>
          <p:cNvPr id="11" name="Text 8"/>
          <p:cNvSpPr txBox="1"/>
          <p:nvPr/>
        </p:nvSpPr>
        <p:spPr>
          <a:xfrm>
            <a:off x="548640" y="4892040"/>
            <a:ext cx="11064240" cy="914400"/>
          </a:xfrm>
          <a:prstGeom prst="rect">
            <a:avLst/>
          </a:prstGeom>
          <a:noFill/>
          <a:ln/>
        </p:spPr>
        <p:txBody>
          <a:bodyPr wrap="square" lIns="1016" tIns="1016" rIns="1016" bIns="1016" rtlCol="0" anchor="t"/>
          <a:lstStyle/>
          <a:p>
            <a:pPr marL="0" indent="0">
              <a:buNone/>
            </a:pPr>
            <a:r>
              <a:rPr lang="en-US" sz="2000" dirty="0">
                <a:solidFill>
                  <a:srgbClr val="1B2A49"/>
                </a:solidFill>
                <a:latin typeface="Calibri" pitchFamily="34" charset="0"/>
                <a:ea typeface="Calibri" pitchFamily="34" charset="-122"/>
                <a:cs typeface="Calibri" pitchFamily="34" charset="-120"/>
              </a:rPr>
              <a:t>The number tells the company what to do. The interviews tell it when that advice would backfire. When you publish qualitative work, show this depth rather than apologising for a small sample.</a:t>
            </a:r>
            <a:endParaRPr lang="en-US" sz="2000" dirty="0"/>
          </a:p>
        </p:txBody>
      </p:sp>
      <p:sp>
        <p:nvSpPr>
          <p:cNvPr id="12" name="Text 9"/>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Gephart (2004); Bansal and Corley (2012). The interview findings are a fictional teaching example.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2</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What impact is and how it happens</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Three real impact case studies from Business and Management research.</a:t>
            </a:r>
            <a:endParaRPr 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The REF judges and funds UK university research</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Text 2"/>
          <p:cNvSpPr txBox="1"/>
          <p:nvPr/>
        </p:nvSpPr>
        <p:spPr>
          <a:xfrm>
            <a:off x="548640" y="1371600"/>
            <a:ext cx="11064240" cy="1097280"/>
          </a:xfrm>
          <a:prstGeom prst="rect">
            <a:avLst/>
          </a:prstGeom>
          <a:noFill/>
          <a:ln/>
        </p:spPr>
        <p:txBody>
          <a:bodyPr wrap="square" lIns="1016" tIns="1016" rIns="1016" bIns="1016" rtlCol="0" anchor="t"/>
          <a:lstStyle/>
          <a:p>
            <a:pPr marL="0" indent="0">
              <a:buNone/>
            </a:pPr>
            <a:r>
              <a:rPr lang="en-US" sz="2100" dirty="0">
                <a:solidFill>
                  <a:srgbClr val="1E2533"/>
                </a:solidFill>
                <a:latin typeface="Calibri" pitchFamily="34" charset="0"/>
                <a:ea typeface="Calibri" pitchFamily="34" charset="-122"/>
                <a:cs typeface="Calibri" pitchFamily="34" charset="-120"/>
              </a:rPr>
              <a:t>The Research Excellence Framework (REF) is the national assessment of research in UK universities. Expert panels judge each university's research and the results shape funding and reputation.</a:t>
            </a:r>
            <a:endParaRPr lang="en-US" sz="2100" dirty="0"/>
          </a:p>
        </p:txBody>
      </p:sp>
      <p:sp>
        <p:nvSpPr>
          <p:cNvPr id="6" name="Shape 3"/>
          <p:cNvSpPr/>
          <p:nvPr/>
        </p:nvSpPr>
        <p:spPr>
          <a:xfrm>
            <a:off x="548640" y="2651760"/>
            <a:ext cx="3474720" cy="2377440"/>
          </a:xfrm>
          <a:prstGeom prst="roundRect">
            <a:avLst>
              <a:gd name="adj" fmla="val 3077"/>
            </a:avLst>
          </a:prstGeom>
          <a:solidFill>
            <a:srgbClr val="EEF3F8"/>
          </a:solidFill>
          <a:ln w="12700">
            <a:solidFill>
              <a:srgbClr val="EEF3F8"/>
            </a:solidFill>
            <a:prstDash val="solid"/>
          </a:ln>
        </p:spPr>
        <p:txBody>
          <a:bodyPr/>
          <a:lstStyle/>
          <a:p>
            <a:endParaRPr lang="en-GB"/>
          </a:p>
        </p:txBody>
      </p:sp>
      <p:sp>
        <p:nvSpPr>
          <p:cNvPr id="7" name="Text 4"/>
          <p:cNvSpPr txBox="1"/>
          <p:nvPr/>
        </p:nvSpPr>
        <p:spPr>
          <a:xfrm>
            <a:off x="548640" y="2743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1B2A49"/>
                </a:solidFill>
                <a:latin typeface="Cambria" pitchFamily="34" charset="0"/>
                <a:ea typeface="Cambria" pitchFamily="34" charset="-122"/>
                <a:cs typeface="Cambria" pitchFamily="34" charset="-120"/>
              </a:rPr>
              <a:t>55%</a:t>
            </a:r>
            <a:endParaRPr lang="en-US" sz="5400" dirty="0"/>
          </a:p>
        </p:txBody>
      </p:sp>
      <p:sp>
        <p:nvSpPr>
          <p:cNvPr id="8" name="Text 5"/>
          <p:cNvSpPr txBox="1"/>
          <p:nvPr/>
        </p:nvSpPr>
        <p:spPr>
          <a:xfrm>
            <a:off x="777240" y="3840480"/>
            <a:ext cx="3017520" cy="1005840"/>
          </a:xfrm>
          <a:prstGeom prst="rect">
            <a:avLst/>
          </a:prstGeom>
          <a:noFill/>
          <a:ln/>
        </p:spPr>
        <p:txBody>
          <a:bodyPr wrap="square" lIns="1016" tIns="1016" rIns="1016" bIns="1016" rtlCol="0" anchor="t"/>
          <a:lstStyle/>
          <a:p>
            <a:pPr marL="0" indent="0" algn="ctr">
              <a:buNone/>
            </a:pPr>
            <a:r>
              <a:rPr lang="en-US" sz="1900" dirty="0">
                <a:solidFill>
                  <a:srgbClr val="1E2533"/>
                </a:solidFill>
                <a:latin typeface="Calibri" pitchFamily="34" charset="0"/>
                <a:ea typeface="Calibri" pitchFamily="34" charset="-122"/>
                <a:cs typeface="Calibri" pitchFamily="34" charset="-120"/>
              </a:rPr>
              <a:t>Contributions to Knowledge and Understanding</a:t>
            </a:r>
            <a:endParaRPr lang="en-US" sz="1900" dirty="0"/>
          </a:p>
        </p:txBody>
      </p:sp>
      <p:sp>
        <p:nvSpPr>
          <p:cNvPr id="9" name="Shape 6"/>
          <p:cNvSpPr/>
          <p:nvPr/>
        </p:nvSpPr>
        <p:spPr>
          <a:xfrm>
            <a:off x="4297680" y="2651760"/>
            <a:ext cx="3474720" cy="2377440"/>
          </a:xfrm>
          <a:prstGeom prst="roundRect">
            <a:avLst>
              <a:gd name="adj" fmla="val 3077"/>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4297680" y="2743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E3B448"/>
                </a:solidFill>
                <a:latin typeface="Cambria" pitchFamily="34" charset="0"/>
                <a:ea typeface="Cambria" pitchFamily="34" charset="-122"/>
                <a:cs typeface="Cambria" pitchFamily="34" charset="-120"/>
              </a:rPr>
              <a:t>25%</a:t>
            </a:r>
            <a:endParaRPr lang="en-US" sz="5400" dirty="0"/>
          </a:p>
        </p:txBody>
      </p:sp>
      <p:sp>
        <p:nvSpPr>
          <p:cNvPr id="11" name="Text 8"/>
          <p:cNvSpPr txBox="1"/>
          <p:nvPr/>
        </p:nvSpPr>
        <p:spPr>
          <a:xfrm>
            <a:off x="4526280" y="3840480"/>
            <a:ext cx="3017520" cy="1005840"/>
          </a:xfrm>
          <a:prstGeom prst="rect">
            <a:avLst/>
          </a:prstGeom>
          <a:noFill/>
          <a:ln/>
        </p:spPr>
        <p:txBody>
          <a:bodyPr wrap="square" lIns="1016" tIns="1016" rIns="1016" bIns="1016" rtlCol="0" anchor="t"/>
          <a:lstStyle/>
          <a:p>
            <a:pPr marL="0" indent="0" algn="ctr">
              <a:buNone/>
            </a:pPr>
            <a:r>
              <a:rPr lang="en-US" sz="1900" dirty="0">
                <a:solidFill>
                  <a:srgbClr val="FFFFFF"/>
                </a:solidFill>
                <a:latin typeface="Calibri" pitchFamily="34" charset="0"/>
                <a:ea typeface="Calibri" pitchFamily="34" charset="-122"/>
                <a:cs typeface="Calibri" pitchFamily="34" charset="-120"/>
              </a:rPr>
              <a:t>Engagement and Impact</a:t>
            </a:r>
            <a:endParaRPr lang="en-US" sz="1900" dirty="0"/>
          </a:p>
        </p:txBody>
      </p:sp>
      <p:sp>
        <p:nvSpPr>
          <p:cNvPr id="12" name="Shape 9"/>
          <p:cNvSpPr/>
          <p:nvPr/>
        </p:nvSpPr>
        <p:spPr>
          <a:xfrm>
            <a:off x="8046720" y="2651760"/>
            <a:ext cx="3474720" cy="2377440"/>
          </a:xfrm>
          <a:prstGeom prst="roundRect">
            <a:avLst>
              <a:gd name="adj" fmla="val 3077"/>
            </a:avLst>
          </a:prstGeom>
          <a:solidFill>
            <a:srgbClr val="EEF3F8"/>
          </a:solidFill>
          <a:ln w="12700">
            <a:solidFill>
              <a:srgbClr val="EEF3F8"/>
            </a:solidFill>
            <a:prstDash val="solid"/>
          </a:ln>
        </p:spPr>
        <p:txBody>
          <a:bodyPr/>
          <a:lstStyle/>
          <a:p>
            <a:endParaRPr lang="en-GB"/>
          </a:p>
        </p:txBody>
      </p:sp>
      <p:sp>
        <p:nvSpPr>
          <p:cNvPr id="13" name="Text 10"/>
          <p:cNvSpPr txBox="1"/>
          <p:nvPr/>
        </p:nvSpPr>
        <p:spPr>
          <a:xfrm>
            <a:off x="8046720" y="2743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1B2A49"/>
                </a:solidFill>
                <a:latin typeface="Cambria" pitchFamily="34" charset="0"/>
                <a:ea typeface="Cambria" pitchFamily="34" charset="-122"/>
                <a:cs typeface="Cambria" pitchFamily="34" charset="-120"/>
              </a:rPr>
              <a:t>20%</a:t>
            </a:r>
            <a:endParaRPr lang="en-US" sz="5400" dirty="0"/>
          </a:p>
        </p:txBody>
      </p:sp>
      <p:sp>
        <p:nvSpPr>
          <p:cNvPr id="14" name="Text 11"/>
          <p:cNvSpPr txBox="1"/>
          <p:nvPr/>
        </p:nvSpPr>
        <p:spPr>
          <a:xfrm>
            <a:off x="8275320" y="3840480"/>
            <a:ext cx="3017520" cy="1005840"/>
          </a:xfrm>
          <a:prstGeom prst="rect">
            <a:avLst/>
          </a:prstGeom>
          <a:noFill/>
          <a:ln/>
        </p:spPr>
        <p:txBody>
          <a:bodyPr wrap="square" lIns="1016" tIns="1016" rIns="1016" bIns="1016" rtlCol="0" anchor="t"/>
          <a:lstStyle/>
          <a:p>
            <a:pPr marL="0" indent="0" algn="ctr">
              <a:buNone/>
            </a:pPr>
            <a:r>
              <a:rPr lang="en-US" sz="1900" dirty="0">
                <a:solidFill>
                  <a:srgbClr val="1E2533"/>
                </a:solidFill>
                <a:latin typeface="Calibri" pitchFamily="34" charset="0"/>
                <a:ea typeface="Calibri" pitchFamily="34" charset="-122"/>
                <a:cs typeface="Calibri" pitchFamily="34" charset="-120"/>
              </a:rPr>
              <a:t>Strategy, People and Research Environment</a:t>
            </a:r>
            <a:endParaRPr lang="en-US" sz="1900" dirty="0"/>
          </a:p>
        </p:txBody>
      </p:sp>
      <p:sp>
        <p:nvSpPr>
          <p:cNvPr id="15" name="Text 12"/>
          <p:cNvSpPr txBox="1"/>
          <p:nvPr/>
        </p:nvSpPr>
        <p:spPr>
          <a:xfrm>
            <a:off x="548640" y="5212080"/>
            <a:ext cx="11064240" cy="548640"/>
          </a:xfrm>
          <a:prstGeom prst="rect">
            <a:avLst/>
          </a:prstGeom>
          <a:noFill/>
          <a:ln/>
        </p:spPr>
        <p:txBody>
          <a:bodyPr wrap="square" lIns="1016" tIns="1016" rIns="1016" bIns="1016" rtlCol="0" anchor="t"/>
          <a:lstStyle/>
          <a:p>
            <a:pPr marL="0" indent="0">
              <a:buNone/>
            </a:pPr>
            <a:r>
              <a:rPr lang="en-US" sz="2100" i="1" dirty="0">
                <a:solidFill>
                  <a:srgbClr val="1B2A49"/>
                </a:solidFill>
                <a:latin typeface="Calibri" pitchFamily="34" charset="0"/>
                <a:ea typeface="Calibri" pitchFamily="34" charset="-122"/>
                <a:cs typeface="Calibri" pitchFamily="34" charset="-120"/>
              </a:rPr>
              <a:t>A quarter of the assessment rests on what research changes beyond universities.</a:t>
            </a:r>
            <a:endParaRPr lang="en-US" sz="2100" dirty="0"/>
          </a:p>
        </p:txBody>
      </p:sp>
      <p:sp>
        <p:nvSpPr>
          <p:cNvPr id="16" name="Text 13"/>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REF 2029 (2025) decisions announced 10 December 2025. REF 2021 weighted outputs 60%, impact 25% and environment 15%.</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Impact is change beyond academia, not attention</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297680"/>
          </a:xfrm>
          <a:prstGeom prst="roundRect">
            <a:avLst>
              <a:gd name="adj" fmla="val 1702"/>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What the REF means by impact</a:t>
            </a:r>
            <a:endParaRPr lang="en-US" sz="2200" dirty="0"/>
          </a:p>
        </p:txBody>
      </p:sp>
      <p:sp>
        <p:nvSpPr>
          <p:cNvPr id="7" name="Text 4"/>
          <p:cNvSpPr txBox="1"/>
          <p:nvPr/>
        </p:nvSpPr>
        <p:spPr>
          <a:xfrm>
            <a:off x="777240" y="2194560"/>
            <a:ext cx="4937760" cy="338328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An effect, change or benefit outside universities: to the economy, society, culture, public policy or services, health, the environment or quality of life.</a:t>
            </a:r>
            <a:endParaRPr lang="en-US" sz="2000" dirty="0"/>
          </a:p>
          <a:p>
            <a:pPr marL="0" indent="0">
              <a:buNone/>
            </a:pPr>
            <a:endParaRPr lang="en-US" sz="2000" dirty="0"/>
          </a:p>
          <a:p>
            <a:pPr marL="0" indent="0">
              <a:buNone/>
            </a:pPr>
            <a:r>
              <a:rPr lang="en-US" sz="2000" dirty="0">
                <a:solidFill>
                  <a:srgbClr val="1E2533"/>
                </a:solidFill>
                <a:latin typeface="Calibri" pitchFamily="34" charset="0"/>
                <a:ea typeface="Calibri" pitchFamily="34" charset="-122"/>
                <a:cs typeface="Calibri" pitchFamily="34" charset="-120"/>
              </a:rPr>
              <a:t>It is judged on reach (how widely) and significance (how much difference).</a:t>
            </a:r>
            <a:endParaRPr lang="en-US" sz="2000" dirty="0"/>
          </a:p>
        </p:txBody>
      </p:sp>
      <p:sp>
        <p:nvSpPr>
          <p:cNvPr id="8" name="Shape 5"/>
          <p:cNvSpPr/>
          <p:nvPr/>
        </p:nvSpPr>
        <p:spPr>
          <a:xfrm>
            <a:off x="6217920" y="1417320"/>
            <a:ext cx="5394960" cy="4297680"/>
          </a:xfrm>
          <a:prstGeom prst="roundRect">
            <a:avLst>
              <a:gd name="adj" fmla="val 1702"/>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Example: the real Living Wage</a:t>
            </a:r>
            <a:endParaRPr lang="en-US" sz="2200" dirty="0"/>
          </a:p>
        </p:txBody>
      </p:sp>
      <p:sp>
        <p:nvSpPr>
          <p:cNvPr id="10" name="Text 7"/>
          <p:cNvSpPr txBox="1"/>
          <p:nvPr/>
        </p:nvSpPr>
        <p:spPr>
          <a:xfrm>
            <a:off x="6446520" y="2194560"/>
            <a:ext cx="4937760" cy="3383280"/>
          </a:xfrm>
          <a:prstGeom prst="rect">
            <a:avLst/>
          </a:prstGeom>
          <a:noFill/>
          <a:ln/>
        </p:spPr>
        <p:txBody>
          <a:bodyPr wrap="square" lIns="1016" tIns="1016" rIns="1016" bIns="1016" rtlCol="0" anchor="t"/>
          <a:lstStyle/>
          <a:p>
            <a:pPr marL="0" indent="0">
              <a:buNone/>
            </a:pPr>
            <a:r>
              <a:rPr lang="en-US" sz="2000" dirty="0">
                <a:solidFill>
                  <a:srgbClr val="FFFFFF"/>
                </a:solidFill>
                <a:latin typeface="Calibri" pitchFamily="34" charset="0"/>
                <a:ea typeface="Calibri" pitchFamily="34" charset="-122"/>
                <a:cs typeface="Calibri" pitchFamily="34" charset="-120"/>
              </a:rPr>
              <a:t>Cardiff Business School research on employers who pay the voluntary Living Wage was used by campaigners to persuade businesses to sign up.</a:t>
            </a:r>
            <a:endParaRPr lang="en-US" sz="2000" dirty="0"/>
          </a:p>
          <a:p>
            <a:pPr marL="0" indent="0">
              <a:buNone/>
            </a:pPr>
            <a:endParaRPr lang="en-US" sz="2000" dirty="0"/>
          </a:p>
          <a:p>
            <a:pPr marL="0" indent="0">
              <a:buNone/>
            </a:pPr>
            <a:r>
              <a:rPr lang="en-US" sz="2000" dirty="0">
                <a:solidFill>
                  <a:srgbClr val="FFFFFF"/>
                </a:solidFill>
                <a:latin typeface="Calibri" pitchFamily="34" charset="0"/>
                <a:ea typeface="Calibri" pitchFamily="34" charset="-122"/>
                <a:cs typeface="Calibri" pitchFamily="34" charset="-120"/>
              </a:rPr>
              <a:t>It informed the Welsh Government's Fair Work Commission (2018) and ShareAction drew on it in 64 letters to investors.</a:t>
            </a:r>
            <a:endParaRPr lang="en-US" sz="2000" dirty="0"/>
          </a:p>
        </p:txBody>
      </p:sp>
      <p:sp>
        <p:nvSpPr>
          <p:cNvPr id="11" name="Text 8"/>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REF 2021 guidance on submissions; Cardiff University (2022) REF 2021 impact case study.</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Impact happens through a chain you can plan</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63040"/>
            <a:ext cx="2011680" cy="4206240"/>
          </a:xfrm>
          <a:prstGeom prst="roundRect">
            <a:avLst>
              <a:gd name="adj" fmla="val 3636"/>
            </a:avLst>
          </a:prstGeom>
          <a:solidFill>
            <a:srgbClr val="EEF3F8"/>
          </a:solidFill>
          <a:ln w="12700">
            <a:solidFill>
              <a:srgbClr val="EEF3F8"/>
            </a:solidFill>
            <a:prstDash val="solid"/>
          </a:ln>
        </p:spPr>
        <p:txBody>
          <a:bodyPr/>
          <a:lstStyle/>
          <a:p>
            <a:endParaRPr lang="en-GB"/>
          </a:p>
        </p:txBody>
      </p:sp>
      <p:sp>
        <p:nvSpPr>
          <p:cNvPr id="6" name="Shape 3"/>
          <p:cNvSpPr/>
          <p:nvPr/>
        </p:nvSpPr>
        <p:spPr>
          <a:xfrm>
            <a:off x="731520" y="1645920"/>
            <a:ext cx="502920" cy="50292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731520" y="1645920"/>
            <a:ext cx="502920" cy="50292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1</a:t>
            </a:r>
            <a:endParaRPr lang="en-US" sz="1700" dirty="0"/>
          </a:p>
        </p:txBody>
      </p:sp>
      <p:sp>
        <p:nvSpPr>
          <p:cNvPr id="8" name="Text 5"/>
          <p:cNvSpPr txBox="1"/>
          <p:nvPr/>
        </p:nvSpPr>
        <p:spPr>
          <a:xfrm>
            <a:off x="685800" y="2286000"/>
            <a:ext cx="17373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Inputs</a:t>
            </a:r>
            <a:endParaRPr lang="en-US" sz="2200" dirty="0"/>
          </a:p>
        </p:txBody>
      </p:sp>
      <p:sp>
        <p:nvSpPr>
          <p:cNvPr id="9" name="Text 6"/>
          <p:cNvSpPr txBox="1"/>
          <p:nvPr/>
        </p:nvSpPr>
        <p:spPr>
          <a:xfrm>
            <a:off x="685800" y="2880360"/>
            <a:ext cx="1737360" cy="2651760"/>
          </a:xfrm>
          <a:prstGeom prst="rect">
            <a:avLst/>
          </a:prstGeom>
          <a:noFill/>
          <a:ln/>
        </p:spPr>
        <p:txBody>
          <a:bodyPr wrap="square" lIns="1016" tIns="1016" rIns="1016" bIns="1016" rtlCol="0" anchor="t"/>
          <a:lstStyle/>
          <a:p>
            <a:pPr marL="0" indent="0">
              <a:buNone/>
            </a:pPr>
            <a:r>
              <a:rPr lang="en-US" sz="1800" dirty="0">
                <a:solidFill>
                  <a:srgbClr val="1E2533"/>
                </a:solidFill>
                <a:latin typeface="Calibri" pitchFamily="34" charset="0"/>
                <a:ea typeface="Calibri" pitchFamily="34" charset="-122"/>
                <a:cs typeface="Calibri" pitchFamily="34" charset="-120"/>
              </a:rPr>
              <a:t>Database of all accredited employers; survey of 834 employers; 90+ interviews</a:t>
            </a:r>
            <a:endParaRPr lang="en-US" sz="1800" dirty="0"/>
          </a:p>
        </p:txBody>
      </p:sp>
      <p:sp>
        <p:nvSpPr>
          <p:cNvPr id="10" name="Shape 7"/>
          <p:cNvSpPr/>
          <p:nvPr/>
        </p:nvSpPr>
        <p:spPr>
          <a:xfrm>
            <a:off x="2578608" y="3429000"/>
            <a:ext cx="219456" cy="274320"/>
          </a:xfrm>
          <a:prstGeom prst="rightArrow">
            <a:avLst/>
          </a:prstGeom>
          <a:solidFill>
            <a:srgbClr val="E3B448"/>
          </a:solidFill>
          <a:ln w="12700">
            <a:solidFill>
              <a:srgbClr val="E3B448"/>
            </a:solidFill>
            <a:prstDash val="solid"/>
          </a:ln>
        </p:spPr>
        <p:txBody>
          <a:bodyPr/>
          <a:lstStyle/>
          <a:p>
            <a:endParaRPr lang="en-GB"/>
          </a:p>
        </p:txBody>
      </p:sp>
      <p:sp>
        <p:nvSpPr>
          <p:cNvPr id="11" name="Shape 8"/>
          <p:cNvSpPr/>
          <p:nvPr/>
        </p:nvSpPr>
        <p:spPr>
          <a:xfrm>
            <a:off x="2811780" y="1463040"/>
            <a:ext cx="2011680" cy="4206240"/>
          </a:xfrm>
          <a:prstGeom prst="roundRect">
            <a:avLst>
              <a:gd name="adj" fmla="val 3636"/>
            </a:avLst>
          </a:prstGeom>
          <a:solidFill>
            <a:srgbClr val="EEF3F8"/>
          </a:solidFill>
          <a:ln w="12700">
            <a:solidFill>
              <a:srgbClr val="EEF3F8"/>
            </a:solidFill>
            <a:prstDash val="solid"/>
          </a:ln>
        </p:spPr>
        <p:txBody>
          <a:bodyPr/>
          <a:lstStyle/>
          <a:p>
            <a:endParaRPr lang="en-GB"/>
          </a:p>
        </p:txBody>
      </p:sp>
      <p:sp>
        <p:nvSpPr>
          <p:cNvPr id="12" name="Shape 9"/>
          <p:cNvSpPr/>
          <p:nvPr/>
        </p:nvSpPr>
        <p:spPr>
          <a:xfrm>
            <a:off x="2994660" y="1645920"/>
            <a:ext cx="502920" cy="50292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2994660" y="1645920"/>
            <a:ext cx="502920" cy="50292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2</a:t>
            </a:r>
            <a:endParaRPr lang="en-US" sz="1700" dirty="0"/>
          </a:p>
        </p:txBody>
      </p:sp>
      <p:sp>
        <p:nvSpPr>
          <p:cNvPr id="14" name="Text 11"/>
          <p:cNvSpPr txBox="1"/>
          <p:nvPr/>
        </p:nvSpPr>
        <p:spPr>
          <a:xfrm>
            <a:off x="2948940" y="2286000"/>
            <a:ext cx="17373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Activities</a:t>
            </a:r>
            <a:endParaRPr lang="en-US" sz="2200" dirty="0"/>
          </a:p>
        </p:txBody>
      </p:sp>
      <p:sp>
        <p:nvSpPr>
          <p:cNvPr id="15" name="Text 12"/>
          <p:cNvSpPr txBox="1"/>
          <p:nvPr/>
        </p:nvSpPr>
        <p:spPr>
          <a:xfrm>
            <a:off x="2948940" y="2880360"/>
            <a:ext cx="1737360" cy="2651760"/>
          </a:xfrm>
          <a:prstGeom prst="rect">
            <a:avLst/>
          </a:prstGeom>
          <a:noFill/>
          <a:ln/>
        </p:spPr>
        <p:txBody>
          <a:bodyPr wrap="square" lIns="1016" tIns="1016" rIns="1016" bIns="1016" rtlCol="0" anchor="t"/>
          <a:lstStyle/>
          <a:p>
            <a:pPr marL="0" indent="0">
              <a:buNone/>
            </a:pPr>
            <a:r>
              <a:rPr lang="en-US" sz="1800" dirty="0">
                <a:solidFill>
                  <a:srgbClr val="1E2533"/>
                </a:solidFill>
                <a:latin typeface="Calibri" pitchFamily="34" charset="0"/>
                <a:ea typeface="Calibri" pitchFamily="34" charset="-122"/>
                <a:cs typeface="Calibri" pitchFamily="34" charset="-120"/>
              </a:rPr>
              <a:t>Reports with the Living Wage Foundation; briefings for Welsh Government</a:t>
            </a:r>
            <a:endParaRPr lang="en-US" sz="1800" dirty="0"/>
          </a:p>
        </p:txBody>
      </p:sp>
      <p:sp>
        <p:nvSpPr>
          <p:cNvPr id="16" name="Shape 13"/>
          <p:cNvSpPr/>
          <p:nvPr/>
        </p:nvSpPr>
        <p:spPr>
          <a:xfrm>
            <a:off x="4841748" y="3429000"/>
            <a:ext cx="219456" cy="274320"/>
          </a:xfrm>
          <a:prstGeom prst="rightArrow">
            <a:avLst/>
          </a:prstGeom>
          <a:solidFill>
            <a:srgbClr val="E3B448"/>
          </a:solidFill>
          <a:ln w="12700">
            <a:solidFill>
              <a:srgbClr val="E3B448"/>
            </a:solidFill>
            <a:prstDash val="solid"/>
          </a:ln>
        </p:spPr>
        <p:txBody>
          <a:bodyPr/>
          <a:lstStyle/>
          <a:p>
            <a:endParaRPr lang="en-GB"/>
          </a:p>
        </p:txBody>
      </p:sp>
      <p:sp>
        <p:nvSpPr>
          <p:cNvPr id="17" name="Shape 14"/>
          <p:cNvSpPr/>
          <p:nvPr/>
        </p:nvSpPr>
        <p:spPr>
          <a:xfrm>
            <a:off x="5074920" y="1463040"/>
            <a:ext cx="2011680" cy="4206240"/>
          </a:xfrm>
          <a:prstGeom prst="roundRect">
            <a:avLst>
              <a:gd name="adj" fmla="val 3636"/>
            </a:avLst>
          </a:prstGeom>
          <a:solidFill>
            <a:srgbClr val="EEF3F8"/>
          </a:solidFill>
          <a:ln w="12700">
            <a:solidFill>
              <a:srgbClr val="EEF3F8"/>
            </a:solidFill>
            <a:prstDash val="solid"/>
          </a:ln>
        </p:spPr>
        <p:txBody>
          <a:bodyPr/>
          <a:lstStyle/>
          <a:p>
            <a:endParaRPr lang="en-GB"/>
          </a:p>
        </p:txBody>
      </p:sp>
      <p:sp>
        <p:nvSpPr>
          <p:cNvPr id="18" name="Shape 15"/>
          <p:cNvSpPr/>
          <p:nvPr/>
        </p:nvSpPr>
        <p:spPr>
          <a:xfrm>
            <a:off x="5257800" y="1645920"/>
            <a:ext cx="502920" cy="502920"/>
          </a:xfrm>
          <a:prstGeom prst="ellipse">
            <a:avLst/>
          </a:prstGeom>
          <a:solidFill>
            <a:srgbClr val="1B2A49"/>
          </a:solidFill>
          <a:ln w="12700">
            <a:solidFill>
              <a:srgbClr val="1B2A49"/>
            </a:solidFill>
            <a:prstDash val="solid"/>
          </a:ln>
        </p:spPr>
        <p:txBody>
          <a:bodyPr/>
          <a:lstStyle/>
          <a:p>
            <a:endParaRPr lang="en-GB"/>
          </a:p>
        </p:txBody>
      </p:sp>
      <p:sp>
        <p:nvSpPr>
          <p:cNvPr id="19" name="Text 16"/>
          <p:cNvSpPr txBox="1"/>
          <p:nvPr/>
        </p:nvSpPr>
        <p:spPr>
          <a:xfrm>
            <a:off x="5257800" y="1645920"/>
            <a:ext cx="502920" cy="50292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3</a:t>
            </a:r>
            <a:endParaRPr lang="en-US" sz="1700" dirty="0"/>
          </a:p>
        </p:txBody>
      </p:sp>
      <p:sp>
        <p:nvSpPr>
          <p:cNvPr id="20" name="Text 17"/>
          <p:cNvSpPr txBox="1"/>
          <p:nvPr/>
        </p:nvSpPr>
        <p:spPr>
          <a:xfrm>
            <a:off x="5212080" y="2286000"/>
            <a:ext cx="17373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Outputs</a:t>
            </a:r>
            <a:endParaRPr lang="en-US" sz="2200" dirty="0"/>
          </a:p>
        </p:txBody>
      </p:sp>
      <p:sp>
        <p:nvSpPr>
          <p:cNvPr id="21" name="Text 18"/>
          <p:cNvSpPr txBox="1"/>
          <p:nvPr/>
        </p:nvSpPr>
        <p:spPr>
          <a:xfrm>
            <a:off x="5212080" y="2880360"/>
            <a:ext cx="1737360" cy="2651760"/>
          </a:xfrm>
          <a:prstGeom prst="rect">
            <a:avLst/>
          </a:prstGeom>
          <a:noFill/>
          <a:ln/>
        </p:spPr>
        <p:txBody>
          <a:bodyPr wrap="square" lIns="1016" tIns="1016" rIns="1016" bIns="1016" rtlCol="0" anchor="t"/>
          <a:lstStyle/>
          <a:p>
            <a:pPr marL="0" indent="0">
              <a:buNone/>
            </a:pPr>
            <a:r>
              <a:rPr lang="en-US" sz="1800" dirty="0">
                <a:solidFill>
                  <a:srgbClr val="1E2533"/>
                </a:solidFill>
                <a:latin typeface="Calibri" pitchFamily="34" charset="0"/>
                <a:ea typeface="Calibri" pitchFamily="34" charset="-122"/>
                <a:cs typeface="Calibri" pitchFamily="34" charset="-120"/>
              </a:rPr>
              <a:t>Articles in Employee Relations (2017) and Industrial Relations Journal (2018)</a:t>
            </a:r>
            <a:endParaRPr lang="en-US" sz="1800" dirty="0"/>
          </a:p>
        </p:txBody>
      </p:sp>
      <p:sp>
        <p:nvSpPr>
          <p:cNvPr id="22" name="Shape 19"/>
          <p:cNvSpPr/>
          <p:nvPr/>
        </p:nvSpPr>
        <p:spPr>
          <a:xfrm>
            <a:off x="7104888" y="3429000"/>
            <a:ext cx="219456" cy="274320"/>
          </a:xfrm>
          <a:prstGeom prst="rightArrow">
            <a:avLst/>
          </a:prstGeom>
          <a:solidFill>
            <a:srgbClr val="E3B448"/>
          </a:solidFill>
          <a:ln w="12700">
            <a:solidFill>
              <a:srgbClr val="E3B448"/>
            </a:solidFill>
            <a:prstDash val="solid"/>
          </a:ln>
        </p:spPr>
        <p:txBody>
          <a:bodyPr/>
          <a:lstStyle/>
          <a:p>
            <a:endParaRPr lang="en-GB"/>
          </a:p>
        </p:txBody>
      </p:sp>
      <p:sp>
        <p:nvSpPr>
          <p:cNvPr id="23" name="Shape 20"/>
          <p:cNvSpPr/>
          <p:nvPr/>
        </p:nvSpPr>
        <p:spPr>
          <a:xfrm>
            <a:off x="7338060" y="1463040"/>
            <a:ext cx="2011680" cy="4206240"/>
          </a:xfrm>
          <a:prstGeom prst="roundRect">
            <a:avLst>
              <a:gd name="adj" fmla="val 3636"/>
            </a:avLst>
          </a:prstGeom>
          <a:solidFill>
            <a:srgbClr val="EEF3F8"/>
          </a:solidFill>
          <a:ln w="12700">
            <a:solidFill>
              <a:srgbClr val="EEF3F8"/>
            </a:solidFill>
            <a:prstDash val="solid"/>
          </a:ln>
        </p:spPr>
        <p:txBody>
          <a:bodyPr/>
          <a:lstStyle/>
          <a:p>
            <a:endParaRPr lang="en-GB"/>
          </a:p>
        </p:txBody>
      </p:sp>
      <p:sp>
        <p:nvSpPr>
          <p:cNvPr id="24" name="Shape 21"/>
          <p:cNvSpPr/>
          <p:nvPr/>
        </p:nvSpPr>
        <p:spPr>
          <a:xfrm>
            <a:off x="7520940" y="1645920"/>
            <a:ext cx="502920" cy="502920"/>
          </a:xfrm>
          <a:prstGeom prst="ellipse">
            <a:avLst/>
          </a:prstGeom>
          <a:solidFill>
            <a:srgbClr val="1B2A49"/>
          </a:solidFill>
          <a:ln w="12700">
            <a:solidFill>
              <a:srgbClr val="1B2A49"/>
            </a:solidFill>
            <a:prstDash val="solid"/>
          </a:ln>
        </p:spPr>
        <p:txBody>
          <a:bodyPr/>
          <a:lstStyle/>
          <a:p>
            <a:endParaRPr lang="en-GB"/>
          </a:p>
        </p:txBody>
      </p:sp>
      <p:sp>
        <p:nvSpPr>
          <p:cNvPr id="25" name="Text 22"/>
          <p:cNvSpPr txBox="1"/>
          <p:nvPr/>
        </p:nvSpPr>
        <p:spPr>
          <a:xfrm>
            <a:off x="7520940" y="1645920"/>
            <a:ext cx="502920" cy="50292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4</a:t>
            </a:r>
            <a:endParaRPr lang="en-US" sz="1700" dirty="0"/>
          </a:p>
        </p:txBody>
      </p:sp>
      <p:sp>
        <p:nvSpPr>
          <p:cNvPr id="26" name="Text 23"/>
          <p:cNvSpPr txBox="1"/>
          <p:nvPr/>
        </p:nvSpPr>
        <p:spPr>
          <a:xfrm>
            <a:off x="7475220" y="2286000"/>
            <a:ext cx="17373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Outcomes</a:t>
            </a:r>
            <a:endParaRPr lang="en-US" sz="2200" dirty="0"/>
          </a:p>
        </p:txBody>
      </p:sp>
      <p:sp>
        <p:nvSpPr>
          <p:cNvPr id="27" name="Text 24"/>
          <p:cNvSpPr txBox="1"/>
          <p:nvPr/>
        </p:nvSpPr>
        <p:spPr>
          <a:xfrm>
            <a:off x="7475220" y="2880360"/>
            <a:ext cx="1737360" cy="2651760"/>
          </a:xfrm>
          <a:prstGeom prst="rect">
            <a:avLst/>
          </a:prstGeom>
          <a:noFill/>
          <a:ln/>
        </p:spPr>
        <p:txBody>
          <a:bodyPr wrap="square" lIns="1016" tIns="1016" rIns="1016" bIns="1016" rtlCol="0" anchor="t"/>
          <a:lstStyle/>
          <a:p>
            <a:pPr marL="0" indent="0">
              <a:buNone/>
            </a:pPr>
            <a:r>
              <a:rPr lang="en-US" sz="1800" dirty="0">
                <a:solidFill>
                  <a:srgbClr val="1E2533"/>
                </a:solidFill>
                <a:latin typeface="Calibri" pitchFamily="34" charset="0"/>
                <a:ea typeface="Calibri" pitchFamily="34" charset="-122"/>
                <a:cs typeface="Calibri" pitchFamily="34" charset="-120"/>
              </a:rPr>
              <a:t>Campaigners and investors use the evidence to persuade employers</a:t>
            </a:r>
            <a:endParaRPr lang="en-US" sz="1800" dirty="0"/>
          </a:p>
        </p:txBody>
      </p:sp>
      <p:sp>
        <p:nvSpPr>
          <p:cNvPr id="28" name="Shape 25"/>
          <p:cNvSpPr/>
          <p:nvPr/>
        </p:nvSpPr>
        <p:spPr>
          <a:xfrm>
            <a:off x="9368028" y="3429000"/>
            <a:ext cx="219456" cy="274320"/>
          </a:xfrm>
          <a:prstGeom prst="rightArrow">
            <a:avLst/>
          </a:prstGeom>
          <a:solidFill>
            <a:srgbClr val="E3B448"/>
          </a:solidFill>
          <a:ln w="12700">
            <a:solidFill>
              <a:srgbClr val="E3B448"/>
            </a:solidFill>
            <a:prstDash val="solid"/>
          </a:ln>
        </p:spPr>
        <p:txBody>
          <a:bodyPr/>
          <a:lstStyle/>
          <a:p>
            <a:endParaRPr lang="en-GB"/>
          </a:p>
        </p:txBody>
      </p:sp>
      <p:sp>
        <p:nvSpPr>
          <p:cNvPr id="29" name="Shape 26"/>
          <p:cNvSpPr/>
          <p:nvPr/>
        </p:nvSpPr>
        <p:spPr>
          <a:xfrm>
            <a:off x="9601200" y="1463040"/>
            <a:ext cx="2011680" cy="4206240"/>
          </a:xfrm>
          <a:prstGeom prst="roundRect">
            <a:avLst>
              <a:gd name="adj" fmla="val 3636"/>
            </a:avLst>
          </a:prstGeom>
          <a:solidFill>
            <a:srgbClr val="1B2A49"/>
          </a:solidFill>
          <a:ln w="12700">
            <a:solidFill>
              <a:srgbClr val="1B2A49"/>
            </a:solidFill>
            <a:prstDash val="solid"/>
          </a:ln>
        </p:spPr>
        <p:txBody>
          <a:bodyPr/>
          <a:lstStyle/>
          <a:p>
            <a:endParaRPr lang="en-GB"/>
          </a:p>
        </p:txBody>
      </p:sp>
      <p:sp>
        <p:nvSpPr>
          <p:cNvPr id="30" name="Shape 27"/>
          <p:cNvSpPr/>
          <p:nvPr/>
        </p:nvSpPr>
        <p:spPr>
          <a:xfrm>
            <a:off x="9784080" y="1645920"/>
            <a:ext cx="502920" cy="502920"/>
          </a:xfrm>
          <a:prstGeom prst="ellipse">
            <a:avLst/>
          </a:prstGeom>
          <a:solidFill>
            <a:srgbClr val="E3B448"/>
          </a:solidFill>
          <a:ln w="12700">
            <a:solidFill>
              <a:srgbClr val="E3B448"/>
            </a:solidFill>
            <a:prstDash val="solid"/>
          </a:ln>
        </p:spPr>
        <p:txBody>
          <a:bodyPr/>
          <a:lstStyle/>
          <a:p>
            <a:endParaRPr lang="en-GB"/>
          </a:p>
        </p:txBody>
      </p:sp>
      <p:sp>
        <p:nvSpPr>
          <p:cNvPr id="31" name="Text 28"/>
          <p:cNvSpPr txBox="1"/>
          <p:nvPr/>
        </p:nvSpPr>
        <p:spPr>
          <a:xfrm>
            <a:off x="9784080" y="1645920"/>
            <a:ext cx="502920" cy="502920"/>
          </a:xfrm>
          <a:prstGeom prst="rect">
            <a:avLst/>
          </a:prstGeom>
          <a:noFill/>
          <a:ln/>
        </p:spPr>
        <p:txBody>
          <a:bodyPr wrap="square" lIns="0" tIns="0" rIns="0" bIns="0" rtlCol="0" anchor="ctr"/>
          <a:lstStyle/>
          <a:p>
            <a:pPr marL="0" indent="0" algn="ctr">
              <a:buNone/>
            </a:pPr>
            <a:r>
              <a:rPr lang="en-US" sz="1700" b="1" dirty="0">
                <a:solidFill>
                  <a:srgbClr val="1B2A49"/>
                </a:solidFill>
                <a:latin typeface="Cambria" pitchFamily="34" charset="0"/>
                <a:ea typeface="Cambria" pitchFamily="34" charset="-122"/>
                <a:cs typeface="Cambria" pitchFamily="34" charset="-120"/>
              </a:rPr>
              <a:t>5</a:t>
            </a:r>
            <a:endParaRPr lang="en-US" sz="1700" dirty="0"/>
          </a:p>
        </p:txBody>
      </p:sp>
      <p:sp>
        <p:nvSpPr>
          <p:cNvPr id="32" name="Text 29"/>
          <p:cNvSpPr txBox="1"/>
          <p:nvPr/>
        </p:nvSpPr>
        <p:spPr>
          <a:xfrm>
            <a:off x="9738360" y="2286000"/>
            <a:ext cx="17373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Impact</a:t>
            </a:r>
            <a:endParaRPr lang="en-US" sz="2200" dirty="0"/>
          </a:p>
        </p:txBody>
      </p:sp>
      <p:sp>
        <p:nvSpPr>
          <p:cNvPr id="33" name="Text 30"/>
          <p:cNvSpPr txBox="1"/>
          <p:nvPr/>
        </p:nvSpPr>
        <p:spPr>
          <a:xfrm>
            <a:off x="9738360" y="2880360"/>
            <a:ext cx="1737360" cy="2651760"/>
          </a:xfrm>
          <a:prstGeom prst="rect">
            <a:avLst/>
          </a:prstGeom>
          <a:noFill/>
          <a:ln/>
        </p:spPr>
        <p:txBody>
          <a:bodyPr wrap="square" lIns="1016" tIns="1016" rIns="1016" bIns="1016" rtlCol="0" anchor="t"/>
          <a:lstStyle/>
          <a:p>
            <a:pPr marL="0" indent="0">
              <a:buNone/>
            </a:pPr>
            <a:r>
              <a:rPr lang="en-US" sz="1800" dirty="0">
                <a:solidFill>
                  <a:srgbClr val="FFFFFF"/>
                </a:solidFill>
                <a:latin typeface="Calibri" pitchFamily="34" charset="0"/>
                <a:ea typeface="Calibri" pitchFamily="34" charset="-122"/>
                <a:cs typeface="Calibri" pitchFamily="34" charset="-120"/>
              </a:rPr>
              <a:t>More employers accredited; Fair Work Commission in Wales</a:t>
            </a:r>
            <a:endParaRPr lang="en-US" sz="1800" dirty="0"/>
          </a:p>
        </p:txBody>
      </p:sp>
      <p:sp>
        <p:nvSpPr>
          <p:cNvPr id="34" name="Text 31"/>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W.K. Kellogg Foundation (2004); Reed (2018); Cardiff University (2022) REF 2021 impact case study.</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One programme of research, six audiences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4636008" y="3154680"/>
            <a:ext cx="2926080" cy="1005840"/>
          </a:xfrm>
          <a:prstGeom prst="roundRect">
            <a:avLst>
              <a:gd name="adj" fmla="val 7273"/>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4681728" y="3154680"/>
            <a:ext cx="2834640" cy="1005840"/>
          </a:xfrm>
          <a:prstGeom prst="rect">
            <a:avLst/>
          </a:prstGeom>
          <a:noFill/>
          <a:ln/>
        </p:spPr>
        <p:txBody>
          <a:bodyPr wrap="square" lIns="1016" tIns="1016" rIns="1016" bIns="1016"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Living Wage research, Cardiff Business School</a:t>
            </a:r>
            <a:endParaRPr lang="en-US" sz="1700" dirty="0"/>
          </a:p>
        </p:txBody>
      </p:sp>
      <p:sp>
        <p:nvSpPr>
          <p:cNvPr id="7" name="Shape 4"/>
          <p:cNvSpPr/>
          <p:nvPr/>
        </p:nvSpPr>
        <p:spPr>
          <a:xfrm>
            <a:off x="548640" y="14173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8" name="Text 5"/>
          <p:cNvSpPr txBox="1"/>
          <p:nvPr/>
        </p:nvSpPr>
        <p:spPr>
          <a:xfrm>
            <a:off x="685800" y="14630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Academics</a:t>
            </a:r>
            <a:endParaRPr lang="en-US" sz="1800" dirty="0"/>
          </a:p>
        </p:txBody>
      </p:sp>
      <p:sp>
        <p:nvSpPr>
          <p:cNvPr id="9" name="Text 6"/>
          <p:cNvSpPr txBox="1"/>
          <p:nvPr/>
        </p:nvSpPr>
        <p:spPr>
          <a:xfrm>
            <a:off x="685800" y="18745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Employee Relations (2017); Industrial Relations Journal (2018, 2020)</a:t>
            </a:r>
            <a:endParaRPr lang="en-US" sz="1500" dirty="0"/>
          </a:p>
        </p:txBody>
      </p:sp>
      <p:sp>
        <p:nvSpPr>
          <p:cNvPr id="10" name="Shape 7"/>
          <p:cNvSpPr/>
          <p:nvPr/>
        </p:nvSpPr>
        <p:spPr>
          <a:xfrm>
            <a:off x="2194560" y="2651760"/>
            <a:ext cx="3904488" cy="502920"/>
          </a:xfrm>
          <a:prstGeom prst="line">
            <a:avLst/>
          </a:prstGeom>
          <a:noFill/>
          <a:ln w="25400">
            <a:solidFill>
              <a:srgbClr val="E3B448"/>
            </a:solidFill>
            <a:prstDash val="solid"/>
          </a:ln>
        </p:spPr>
        <p:txBody>
          <a:bodyPr/>
          <a:lstStyle/>
          <a:p>
            <a:endParaRPr lang="en-GB"/>
          </a:p>
        </p:txBody>
      </p:sp>
      <p:sp>
        <p:nvSpPr>
          <p:cNvPr id="11" name="Shape 8"/>
          <p:cNvSpPr/>
          <p:nvPr/>
        </p:nvSpPr>
        <p:spPr>
          <a:xfrm>
            <a:off x="4453128" y="14173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12" name="Text 9"/>
          <p:cNvSpPr txBox="1"/>
          <p:nvPr/>
        </p:nvSpPr>
        <p:spPr>
          <a:xfrm>
            <a:off x="4590288" y="14630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Employers</a:t>
            </a:r>
            <a:endParaRPr lang="en-US" sz="1800" dirty="0"/>
          </a:p>
        </p:txBody>
      </p:sp>
      <p:sp>
        <p:nvSpPr>
          <p:cNvPr id="13" name="Text 10"/>
          <p:cNvSpPr txBox="1"/>
          <p:nvPr/>
        </p:nvSpPr>
        <p:spPr>
          <a:xfrm>
            <a:off x="4590288" y="18745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The Living Wage Employer Experience (2017), survey of 840 employers</a:t>
            </a:r>
            <a:endParaRPr lang="en-US" sz="1500" dirty="0"/>
          </a:p>
        </p:txBody>
      </p:sp>
      <p:sp>
        <p:nvSpPr>
          <p:cNvPr id="14" name="Shape 11"/>
          <p:cNvSpPr/>
          <p:nvPr/>
        </p:nvSpPr>
        <p:spPr>
          <a:xfrm>
            <a:off x="6099048" y="2651760"/>
            <a:ext cx="9144" cy="502920"/>
          </a:xfrm>
          <a:prstGeom prst="line">
            <a:avLst/>
          </a:prstGeom>
          <a:noFill/>
          <a:ln w="25400">
            <a:solidFill>
              <a:srgbClr val="E3B448"/>
            </a:solidFill>
            <a:prstDash val="solid"/>
          </a:ln>
        </p:spPr>
        <p:txBody>
          <a:bodyPr/>
          <a:lstStyle/>
          <a:p>
            <a:endParaRPr lang="en-GB"/>
          </a:p>
        </p:txBody>
      </p:sp>
      <p:sp>
        <p:nvSpPr>
          <p:cNvPr id="15" name="Shape 12"/>
          <p:cNvSpPr/>
          <p:nvPr/>
        </p:nvSpPr>
        <p:spPr>
          <a:xfrm>
            <a:off x="8348472" y="14173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16" name="Text 13"/>
          <p:cNvSpPr txBox="1"/>
          <p:nvPr/>
        </p:nvSpPr>
        <p:spPr>
          <a:xfrm>
            <a:off x="8485632" y="14630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Professional body</a:t>
            </a:r>
            <a:endParaRPr lang="en-US" sz="1800" dirty="0"/>
          </a:p>
        </p:txBody>
      </p:sp>
      <p:sp>
        <p:nvSpPr>
          <p:cNvPr id="17" name="Text 14"/>
          <p:cNvSpPr txBox="1"/>
          <p:nvPr/>
        </p:nvSpPr>
        <p:spPr>
          <a:xfrm>
            <a:off x="8485632" y="18745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CIPD research paper (2018)</a:t>
            </a:r>
            <a:endParaRPr lang="en-US" sz="1500" dirty="0"/>
          </a:p>
        </p:txBody>
      </p:sp>
      <p:sp>
        <p:nvSpPr>
          <p:cNvPr id="18" name="Shape 15"/>
          <p:cNvSpPr/>
          <p:nvPr/>
        </p:nvSpPr>
        <p:spPr>
          <a:xfrm flipH="1">
            <a:off x="6099048" y="2651760"/>
            <a:ext cx="3895344" cy="502920"/>
          </a:xfrm>
          <a:prstGeom prst="line">
            <a:avLst/>
          </a:prstGeom>
          <a:noFill/>
          <a:ln w="25400">
            <a:solidFill>
              <a:srgbClr val="E3B448"/>
            </a:solidFill>
            <a:prstDash val="solid"/>
          </a:ln>
        </p:spPr>
        <p:txBody>
          <a:bodyPr/>
          <a:lstStyle/>
          <a:p>
            <a:endParaRPr lang="en-GB"/>
          </a:p>
        </p:txBody>
      </p:sp>
      <p:sp>
        <p:nvSpPr>
          <p:cNvPr id="19" name="Shape 16"/>
          <p:cNvSpPr/>
          <p:nvPr/>
        </p:nvSpPr>
        <p:spPr>
          <a:xfrm>
            <a:off x="548640" y="46177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20" name="Text 17"/>
          <p:cNvSpPr txBox="1"/>
          <p:nvPr/>
        </p:nvSpPr>
        <p:spPr>
          <a:xfrm>
            <a:off x="685800" y="46634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Campaigners and investors</a:t>
            </a:r>
            <a:endParaRPr lang="en-US" sz="1800" dirty="0"/>
          </a:p>
        </p:txBody>
      </p:sp>
      <p:sp>
        <p:nvSpPr>
          <p:cNvPr id="21" name="Text 18"/>
          <p:cNvSpPr txBox="1"/>
          <p:nvPr/>
        </p:nvSpPr>
        <p:spPr>
          <a:xfrm>
            <a:off x="685800" y="50749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Evidence used by the Living Wage Foundation and ShareAction</a:t>
            </a:r>
            <a:endParaRPr lang="en-US" sz="1500" dirty="0"/>
          </a:p>
        </p:txBody>
      </p:sp>
      <p:sp>
        <p:nvSpPr>
          <p:cNvPr id="22" name="Shape 19"/>
          <p:cNvSpPr/>
          <p:nvPr/>
        </p:nvSpPr>
        <p:spPr>
          <a:xfrm flipH="1">
            <a:off x="2194560" y="4160520"/>
            <a:ext cx="3904488" cy="457200"/>
          </a:xfrm>
          <a:prstGeom prst="line">
            <a:avLst/>
          </a:prstGeom>
          <a:noFill/>
          <a:ln w="25400">
            <a:solidFill>
              <a:srgbClr val="E3B448"/>
            </a:solidFill>
            <a:prstDash val="solid"/>
          </a:ln>
        </p:spPr>
        <p:txBody>
          <a:bodyPr/>
          <a:lstStyle/>
          <a:p>
            <a:endParaRPr lang="en-GB"/>
          </a:p>
        </p:txBody>
      </p:sp>
      <p:sp>
        <p:nvSpPr>
          <p:cNvPr id="23" name="Shape 20"/>
          <p:cNvSpPr/>
          <p:nvPr/>
        </p:nvSpPr>
        <p:spPr>
          <a:xfrm>
            <a:off x="4453128" y="46177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24" name="Text 21"/>
          <p:cNvSpPr txBox="1"/>
          <p:nvPr/>
        </p:nvSpPr>
        <p:spPr>
          <a:xfrm>
            <a:off x="4590288" y="46634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Government</a:t>
            </a:r>
            <a:endParaRPr lang="en-US" sz="1800" dirty="0"/>
          </a:p>
        </p:txBody>
      </p:sp>
      <p:sp>
        <p:nvSpPr>
          <p:cNvPr id="25" name="Text 22"/>
          <p:cNvSpPr txBox="1"/>
          <p:nvPr/>
        </p:nvSpPr>
        <p:spPr>
          <a:xfrm>
            <a:off x="4590288" y="50749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Welsh Government Fair Work Commission (2018)</a:t>
            </a:r>
            <a:endParaRPr lang="en-US" sz="1500" dirty="0"/>
          </a:p>
        </p:txBody>
      </p:sp>
      <p:sp>
        <p:nvSpPr>
          <p:cNvPr id="26" name="Shape 23"/>
          <p:cNvSpPr/>
          <p:nvPr/>
        </p:nvSpPr>
        <p:spPr>
          <a:xfrm>
            <a:off x="6099048" y="4160520"/>
            <a:ext cx="9144" cy="457200"/>
          </a:xfrm>
          <a:prstGeom prst="line">
            <a:avLst/>
          </a:prstGeom>
          <a:noFill/>
          <a:ln w="25400">
            <a:solidFill>
              <a:srgbClr val="E3B448"/>
            </a:solidFill>
            <a:prstDash val="solid"/>
          </a:ln>
        </p:spPr>
        <p:txBody>
          <a:bodyPr/>
          <a:lstStyle/>
          <a:p>
            <a:endParaRPr lang="en-GB"/>
          </a:p>
        </p:txBody>
      </p:sp>
      <p:sp>
        <p:nvSpPr>
          <p:cNvPr id="27" name="Shape 24"/>
          <p:cNvSpPr/>
          <p:nvPr/>
        </p:nvSpPr>
        <p:spPr>
          <a:xfrm>
            <a:off x="8348472" y="4617720"/>
            <a:ext cx="3291840" cy="1234440"/>
          </a:xfrm>
          <a:prstGeom prst="roundRect">
            <a:avLst>
              <a:gd name="adj" fmla="val 5926"/>
            </a:avLst>
          </a:prstGeom>
          <a:solidFill>
            <a:srgbClr val="EEF3F8"/>
          </a:solidFill>
          <a:ln w="12700">
            <a:solidFill>
              <a:srgbClr val="EEF3F8"/>
            </a:solidFill>
            <a:prstDash val="solid"/>
          </a:ln>
        </p:spPr>
        <p:txBody>
          <a:bodyPr/>
          <a:lstStyle/>
          <a:p>
            <a:endParaRPr lang="en-GB"/>
          </a:p>
        </p:txBody>
      </p:sp>
      <p:sp>
        <p:nvSpPr>
          <p:cNvPr id="28" name="Text 25"/>
          <p:cNvSpPr txBox="1"/>
          <p:nvPr/>
        </p:nvSpPr>
        <p:spPr>
          <a:xfrm>
            <a:off x="8485632" y="4663440"/>
            <a:ext cx="3017520" cy="411480"/>
          </a:xfrm>
          <a:prstGeom prst="rect">
            <a:avLst/>
          </a:prstGeom>
          <a:noFill/>
          <a:ln/>
        </p:spPr>
        <p:txBody>
          <a:bodyPr wrap="square" lIns="1016" tIns="1016" rIns="1016" bIns="1016" rtlCol="0" anchor="t"/>
          <a:lstStyle/>
          <a:p>
            <a:pPr marL="0" indent="0">
              <a:buNone/>
            </a:pPr>
            <a:r>
              <a:rPr lang="en-US" sz="1800" b="1" dirty="0">
                <a:solidFill>
                  <a:srgbClr val="1B2A49"/>
                </a:solidFill>
                <a:latin typeface="Cambria" pitchFamily="34" charset="0"/>
                <a:ea typeface="Cambria" pitchFamily="34" charset="-122"/>
                <a:cs typeface="Cambria" pitchFamily="34" charset="-120"/>
              </a:rPr>
              <a:t>Business press</a:t>
            </a:r>
            <a:endParaRPr lang="en-US" sz="1800" dirty="0"/>
          </a:p>
        </p:txBody>
      </p:sp>
      <p:sp>
        <p:nvSpPr>
          <p:cNvPr id="29" name="Text 26"/>
          <p:cNvSpPr txBox="1"/>
          <p:nvPr/>
        </p:nvSpPr>
        <p:spPr>
          <a:xfrm>
            <a:off x="8485632" y="5074920"/>
            <a:ext cx="3017520" cy="731520"/>
          </a:xfrm>
          <a:prstGeom prst="rect">
            <a:avLst/>
          </a:prstGeom>
          <a:noFill/>
          <a:ln/>
        </p:spPr>
        <p:txBody>
          <a:bodyPr wrap="square" lIns="1016" tIns="1016" rIns="1016" bIns="1016" rtlCol="0" anchor="t"/>
          <a:lstStyle/>
          <a:p>
            <a:pPr marL="0" indent="0">
              <a:buNone/>
            </a:pPr>
            <a:r>
              <a:rPr lang="en-US" sz="1500" dirty="0">
                <a:solidFill>
                  <a:srgbClr val="1E2533"/>
                </a:solidFill>
                <a:latin typeface="Calibri" pitchFamily="34" charset="0"/>
                <a:ea typeface="Calibri" pitchFamily="34" charset="-122"/>
                <a:cs typeface="Calibri" pitchFamily="34" charset="-120"/>
              </a:rPr>
              <a:t>Paying the Living Wage is good for business (2023)</a:t>
            </a:r>
            <a:endParaRPr lang="en-US" sz="1500" dirty="0"/>
          </a:p>
        </p:txBody>
      </p:sp>
      <p:sp>
        <p:nvSpPr>
          <p:cNvPr id="30" name="Shape 27"/>
          <p:cNvSpPr/>
          <p:nvPr/>
        </p:nvSpPr>
        <p:spPr>
          <a:xfrm>
            <a:off x="6099048" y="4160520"/>
            <a:ext cx="3895344" cy="457200"/>
          </a:xfrm>
          <a:prstGeom prst="line">
            <a:avLst/>
          </a:prstGeom>
          <a:noFill/>
          <a:ln w="25400">
            <a:solidFill>
              <a:srgbClr val="E3B448"/>
            </a:solidFill>
            <a:prstDash val="solid"/>
          </a:ln>
        </p:spPr>
        <p:txBody>
          <a:bodyPr/>
          <a:lstStyle/>
          <a:p>
            <a:endParaRPr lang="en-GB"/>
          </a:p>
        </p:txBody>
      </p:sp>
      <p:sp>
        <p:nvSpPr>
          <p:cNvPr id="31" name="Text 28"/>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Heery, Hann and Nash (2017, 2018); Heery, Nash and Hann (2017); Cardiff University (2022); Cardiff Business School (2023).</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Your audiences depend on your research and where you stand</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297680"/>
          </a:xfrm>
          <a:prstGeom prst="roundRect">
            <a:avLst>
              <a:gd name="adj" fmla="val 1702"/>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Ask three questions</a:t>
            </a:r>
            <a:endParaRPr lang="en-US" sz="2200" dirty="0"/>
          </a:p>
        </p:txBody>
      </p:sp>
      <p:sp>
        <p:nvSpPr>
          <p:cNvPr id="7" name="Shape 4"/>
          <p:cNvSpPr/>
          <p:nvPr/>
        </p:nvSpPr>
        <p:spPr>
          <a:xfrm>
            <a:off x="777240" y="2444496"/>
            <a:ext cx="548640" cy="548640"/>
          </a:xfrm>
          <a:prstGeom prst="ellipse">
            <a:avLst/>
          </a:prstGeom>
          <a:solidFill>
            <a:srgbClr val="1B2A49"/>
          </a:solidFill>
          <a:ln w="12700">
            <a:solidFill>
              <a:srgbClr val="1B2A49"/>
            </a:solidFill>
            <a:prstDash val="solid"/>
          </a:ln>
        </p:spPr>
        <p:txBody>
          <a:bodyPr/>
          <a:lstStyle/>
          <a:p>
            <a:endParaRPr lang="en-GB"/>
          </a:p>
        </p:txBody>
      </p:sp>
      <p:sp>
        <p:nvSpPr>
          <p:cNvPr id="8" name="Text 5"/>
          <p:cNvSpPr txBox="1"/>
          <p:nvPr/>
        </p:nvSpPr>
        <p:spPr>
          <a:xfrm>
            <a:off x="777240" y="244449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9" name="Text 6"/>
          <p:cNvSpPr txBox="1"/>
          <p:nvPr/>
        </p:nvSpPr>
        <p:spPr>
          <a:xfrm>
            <a:off x="1508760" y="2240280"/>
            <a:ext cx="4206240" cy="95707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Who  </a:t>
            </a:r>
            <a:r>
              <a:rPr lang="en-US" sz="2000" dirty="0">
                <a:solidFill>
                  <a:srgbClr val="1E2533"/>
                </a:solidFill>
                <a:latin typeface="Calibri" pitchFamily="34" charset="0"/>
                <a:ea typeface="Calibri" pitchFamily="34" charset="-122"/>
                <a:cs typeface="Calibri" pitchFamily="34" charset="-120"/>
              </a:rPr>
              <a:t>lives with the problem you study?</a:t>
            </a:r>
            <a:endParaRPr lang="en-US" sz="2000" dirty="0"/>
          </a:p>
        </p:txBody>
      </p:sp>
      <p:sp>
        <p:nvSpPr>
          <p:cNvPr id="10" name="Shape 7"/>
          <p:cNvSpPr/>
          <p:nvPr/>
        </p:nvSpPr>
        <p:spPr>
          <a:xfrm>
            <a:off x="777240" y="35661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1" name="Text 8"/>
          <p:cNvSpPr txBox="1"/>
          <p:nvPr/>
        </p:nvSpPr>
        <p:spPr>
          <a:xfrm>
            <a:off x="777240" y="35661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2" name="Text 9"/>
          <p:cNvSpPr txBox="1"/>
          <p:nvPr/>
        </p:nvSpPr>
        <p:spPr>
          <a:xfrm>
            <a:off x="1508760" y="3361944"/>
            <a:ext cx="4206240" cy="95707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Who  </a:t>
            </a:r>
            <a:r>
              <a:rPr lang="en-US" sz="2000" dirty="0">
                <a:solidFill>
                  <a:srgbClr val="1E2533"/>
                </a:solidFill>
                <a:latin typeface="Calibri" pitchFamily="34" charset="0"/>
                <a:ea typeface="Calibri" pitchFamily="34" charset="-122"/>
                <a:cs typeface="Calibri" pitchFamily="34" charset="-120"/>
              </a:rPr>
              <a:t>can change practice or policy?</a:t>
            </a:r>
            <a:endParaRPr lang="en-US" sz="2000" dirty="0"/>
          </a:p>
        </p:txBody>
      </p:sp>
      <p:sp>
        <p:nvSpPr>
          <p:cNvPr id="13" name="Shape 10"/>
          <p:cNvSpPr/>
          <p:nvPr/>
        </p:nvSpPr>
        <p:spPr>
          <a:xfrm>
            <a:off x="777240" y="4687824"/>
            <a:ext cx="548640" cy="548640"/>
          </a:xfrm>
          <a:prstGeom prst="ellipse">
            <a:avLst/>
          </a:prstGeom>
          <a:solidFill>
            <a:srgbClr val="1B2A49"/>
          </a:solidFill>
          <a:ln w="12700">
            <a:solidFill>
              <a:srgbClr val="1B2A49"/>
            </a:solidFill>
            <a:prstDash val="solid"/>
          </a:ln>
        </p:spPr>
        <p:txBody>
          <a:bodyPr/>
          <a:lstStyle/>
          <a:p>
            <a:endParaRPr lang="en-GB"/>
          </a:p>
        </p:txBody>
      </p:sp>
      <p:sp>
        <p:nvSpPr>
          <p:cNvPr id="14" name="Text 11"/>
          <p:cNvSpPr txBox="1"/>
          <p:nvPr/>
        </p:nvSpPr>
        <p:spPr>
          <a:xfrm>
            <a:off x="777240" y="468782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5" name="Text 12"/>
          <p:cNvSpPr txBox="1"/>
          <p:nvPr/>
        </p:nvSpPr>
        <p:spPr>
          <a:xfrm>
            <a:off x="1508760" y="4483608"/>
            <a:ext cx="4206240" cy="95707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Who  </a:t>
            </a:r>
            <a:r>
              <a:rPr lang="en-US" sz="2000" dirty="0">
                <a:solidFill>
                  <a:srgbClr val="1E2533"/>
                </a:solidFill>
                <a:latin typeface="Calibri" pitchFamily="34" charset="0"/>
                <a:ea typeface="Calibri" pitchFamily="34" charset="-122"/>
                <a:cs typeface="Calibri" pitchFamily="34" charset="-120"/>
              </a:rPr>
              <a:t>regulates, funds or reports on it?</a:t>
            </a:r>
            <a:endParaRPr lang="en-US" sz="2000" dirty="0"/>
          </a:p>
        </p:txBody>
      </p:sp>
      <p:sp>
        <p:nvSpPr>
          <p:cNvPr id="16" name="Shape 13"/>
          <p:cNvSpPr/>
          <p:nvPr/>
        </p:nvSpPr>
        <p:spPr>
          <a:xfrm>
            <a:off x="6217920" y="1417320"/>
            <a:ext cx="5394960" cy="4297680"/>
          </a:xfrm>
          <a:prstGeom prst="roundRect">
            <a:avLst>
              <a:gd name="adj" fmla="val 1702"/>
            </a:avLst>
          </a:prstGeom>
          <a:solidFill>
            <a:srgbClr val="1B2A49"/>
          </a:solidFill>
          <a:ln w="12700">
            <a:solidFill>
              <a:srgbClr val="1B2A49"/>
            </a:solidFill>
            <a:prstDash val="solid"/>
          </a:ln>
        </p:spPr>
        <p:txBody>
          <a:bodyPr/>
          <a:lstStyle/>
          <a:p>
            <a:endParaRPr lang="en-GB"/>
          </a:p>
        </p:txBody>
      </p:sp>
      <p:sp>
        <p:nvSpPr>
          <p:cNvPr id="17" name="Text 14"/>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Possible audiences</a:t>
            </a:r>
            <a:endParaRPr lang="en-US" sz="2200" dirty="0"/>
          </a:p>
        </p:txBody>
      </p:sp>
      <p:sp>
        <p:nvSpPr>
          <p:cNvPr id="18" name="Text 15"/>
          <p:cNvSpPr txBox="1"/>
          <p:nvPr/>
        </p:nvSpPr>
        <p:spPr>
          <a:xfrm>
            <a:off x="6446520" y="2194560"/>
            <a:ext cx="4937760" cy="3383280"/>
          </a:xfrm>
          <a:prstGeom prst="rect">
            <a:avLst/>
          </a:prstGeom>
          <a:noFill/>
          <a:ln/>
        </p:spPr>
        <p:txBody>
          <a:bodyPr wrap="square" lIns="1016" tIns="1016" rIns="1016" bIns="1016" rtlCol="0" anchor="t"/>
          <a:lstStyle/>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Other researchers</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Practitioners across your sector</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Your own organisation, if you are an insider</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Professional bodies and trade associations</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Regulators and policy makers</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Participants and their communities</a:t>
            </a:r>
            <a:endParaRPr lang="en-US" sz="2000" dirty="0"/>
          </a:p>
          <a:p>
            <a:pPr marL="0" indent="0">
              <a:spcAft>
                <a:spcPts val="600"/>
              </a:spcAft>
              <a:buNone/>
            </a:pPr>
            <a:r>
              <a:rPr lang="en-US" sz="2000" dirty="0">
                <a:solidFill>
                  <a:srgbClr val="FFFFFF"/>
                </a:solidFill>
                <a:latin typeface="Calibri" pitchFamily="34" charset="0"/>
                <a:ea typeface="Calibri" pitchFamily="34" charset="-122"/>
                <a:cs typeface="Calibri" pitchFamily="34" charset="-120"/>
              </a:rPr>
              <a:t>Media and the public</a:t>
            </a:r>
            <a:endParaRPr lang="en-US" sz="2000" dirty="0"/>
          </a:p>
        </p:txBody>
      </p:sp>
      <p:sp>
        <p:nvSpPr>
          <p:cNvPr id="19" name="Text 16"/>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Van de Ven (2007); Banerjee and Morley (2013).</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Impact can be local and still count</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3566160" cy="4297680"/>
          </a:xfrm>
          <a:prstGeom prst="roundRect">
            <a:avLst>
              <a:gd name="adj" fmla="val 2051"/>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31089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Research</a:t>
            </a:r>
            <a:endParaRPr lang="en-US" sz="2200" dirty="0"/>
          </a:p>
        </p:txBody>
      </p:sp>
      <p:sp>
        <p:nvSpPr>
          <p:cNvPr id="7" name="Text 4"/>
          <p:cNvSpPr txBox="1"/>
          <p:nvPr/>
        </p:nvSpPr>
        <p:spPr>
          <a:xfrm>
            <a:off x="777240" y="2194560"/>
            <a:ext cx="3108960" cy="329184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Comparative study of HR practices in organisations in Brunei and Jordan, 2011 to 2021.</a:t>
            </a:r>
            <a:endParaRPr lang="en-US" sz="2000" dirty="0"/>
          </a:p>
        </p:txBody>
      </p:sp>
      <p:sp>
        <p:nvSpPr>
          <p:cNvPr id="8" name="Shape 5"/>
          <p:cNvSpPr/>
          <p:nvPr/>
        </p:nvSpPr>
        <p:spPr>
          <a:xfrm>
            <a:off x="4315968" y="1417320"/>
            <a:ext cx="3566160" cy="4297680"/>
          </a:xfrm>
          <a:prstGeom prst="roundRect">
            <a:avLst>
              <a:gd name="adj" fmla="val 2051"/>
            </a:avLst>
          </a:prstGeom>
          <a:solidFill>
            <a:srgbClr val="EEF3F8"/>
          </a:solidFill>
          <a:ln w="12700">
            <a:solidFill>
              <a:srgbClr val="EEF3F8"/>
            </a:solidFill>
            <a:prstDash val="solid"/>
          </a:ln>
        </p:spPr>
        <p:txBody>
          <a:bodyPr/>
          <a:lstStyle/>
          <a:p>
            <a:endParaRPr lang="en-GB"/>
          </a:p>
        </p:txBody>
      </p:sp>
      <p:sp>
        <p:nvSpPr>
          <p:cNvPr id="9" name="Text 6"/>
          <p:cNvSpPr txBox="1"/>
          <p:nvPr/>
        </p:nvSpPr>
        <p:spPr>
          <a:xfrm>
            <a:off x="4544568" y="1554480"/>
            <a:ext cx="31089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What changed</a:t>
            </a:r>
            <a:endParaRPr lang="en-US" sz="2200" dirty="0"/>
          </a:p>
        </p:txBody>
      </p:sp>
      <p:sp>
        <p:nvSpPr>
          <p:cNvPr id="10" name="Text 7"/>
          <p:cNvSpPr txBox="1"/>
          <p:nvPr/>
        </p:nvSpPr>
        <p:spPr>
          <a:xfrm>
            <a:off x="4544568" y="2194560"/>
            <a:ext cx="3108960" cy="329184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A hotel in Brunei brought its HR director into Board meetings and promoted from within. A Jordanian ministry raised its training budget to 40,000 JD in 2019.</a:t>
            </a:r>
            <a:endParaRPr lang="en-US" sz="2000" dirty="0"/>
          </a:p>
        </p:txBody>
      </p:sp>
      <p:sp>
        <p:nvSpPr>
          <p:cNvPr id="11" name="Shape 8"/>
          <p:cNvSpPr/>
          <p:nvPr/>
        </p:nvSpPr>
        <p:spPr>
          <a:xfrm>
            <a:off x="8074152" y="1417320"/>
            <a:ext cx="3566160" cy="4297680"/>
          </a:xfrm>
          <a:prstGeom prst="roundRect">
            <a:avLst>
              <a:gd name="adj" fmla="val 2051"/>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8302752" y="1554480"/>
            <a:ext cx="31089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Evidence</a:t>
            </a:r>
            <a:endParaRPr lang="en-US" sz="2200" dirty="0"/>
          </a:p>
        </p:txBody>
      </p:sp>
      <p:sp>
        <p:nvSpPr>
          <p:cNvPr id="13" name="Text 10"/>
          <p:cNvSpPr txBox="1"/>
          <p:nvPr/>
        </p:nvSpPr>
        <p:spPr>
          <a:xfrm>
            <a:off x="8302752" y="2194560"/>
            <a:ext cx="3108960" cy="3291840"/>
          </a:xfrm>
          <a:prstGeom prst="rect">
            <a:avLst/>
          </a:prstGeom>
          <a:noFill/>
          <a:ln/>
        </p:spPr>
        <p:txBody>
          <a:bodyPr wrap="square" lIns="1016" tIns="1016" rIns="1016" bIns="1016" rtlCol="0" anchor="t"/>
          <a:lstStyle/>
          <a:p>
            <a:pPr marL="0" indent="0">
              <a:buNone/>
            </a:pPr>
            <a:r>
              <a:rPr lang="en-US" sz="2000" dirty="0">
                <a:solidFill>
                  <a:srgbClr val="FFFFFF"/>
                </a:solidFill>
                <a:latin typeface="Calibri" pitchFamily="34" charset="0"/>
                <a:ea typeface="Calibri" pitchFamily="34" charset="-122"/>
                <a:cs typeface="Calibri" pitchFamily="34" charset="-120"/>
              </a:rPr>
              <a:t>Letters from the hotel's General Manager and the ministry's Head of Personnel describing the changes.</a:t>
            </a:r>
            <a:endParaRPr lang="en-US" sz="2000" dirty="0"/>
          </a:p>
        </p:txBody>
      </p:sp>
      <p:sp>
        <p:nvSpPr>
          <p:cNvPr id="14" name="Text 11"/>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University of Gloucestershire (2022) Enhancing the effectiveness of HR practices: the case of Brunei, REF 2021 impact case study.</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Impact can come from answering a decision maker's question</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652778"/>
            <a:ext cx="548640" cy="548640"/>
          </a:xfrm>
          <a:prstGeom prst="ellipse">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548640" y="165277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Text 4"/>
          <p:cNvSpPr txBox="1"/>
          <p:nvPr/>
        </p:nvSpPr>
        <p:spPr>
          <a:xfrm>
            <a:off x="1280160" y="1463040"/>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Ask.  </a:t>
            </a:r>
            <a:r>
              <a:rPr lang="en-US" sz="2000" dirty="0">
                <a:solidFill>
                  <a:srgbClr val="1E2533"/>
                </a:solidFill>
                <a:latin typeface="Calibri" pitchFamily="34" charset="0"/>
                <a:ea typeface="Calibri" pitchFamily="34" charset="-122"/>
                <a:cs typeface="Calibri" pitchFamily="34" charset="-120"/>
              </a:rPr>
              <a:t>Ministers identify the questions they need answered.</a:t>
            </a:r>
            <a:endParaRPr lang="en-US" sz="2000" dirty="0"/>
          </a:p>
        </p:txBody>
      </p:sp>
      <p:sp>
        <p:nvSpPr>
          <p:cNvPr id="8" name="Shape 5"/>
          <p:cNvSpPr/>
          <p:nvPr/>
        </p:nvSpPr>
        <p:spPr>
          <a:xfrm>
            <a:off x="548640" y="2745486"/>
            <a:ext cx="548640" cy="548640"/>
          </a:xfrm>
          <a:prstGeom prst="ellipse">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548640" y="274548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7"/>
          <p:cNvSpPr txBox="1"/>
          <p:nvPr/>
        </p:nvSpPr>
        <p:spPr>
          <a:xfrm>
            <a:off x="1280160" y="2555748"/>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Synthesise.  </a:t>
            </a:r>
            <a:r>
              <a:rPr lang="en-US" sz="2000" dirty="0">
                <a:solidFill>
                  <a:srgbClr val="1E2533"/>
                </a:solidFill>
                <a:latin typeface="Calibri" pitchFamily="34" charset="0"/>
                <a:ea typeface="Calibri" pitchFamily="34" charset="-122"/>
                <a:cs typeface="Calibri" pitchFamily="34" charset="-120"/>
              </a:rPr>
              <a:t>Researchers review existing evidence rapidly, rather than starting new studies.</a:t>
            </a:r>
            <a:endParaRPr lang="en-US" sz="2000" dirty="0"/>
          </a:p>
        </p:txBody>
      </p:sp>
      <p:sp>
        <p:nvSpPr>
          <p:cNvPr id="11" name="Shape 8"/>
          <p:cNvSpPr/>
          <p:nvPr/>
        </p:nvSpPr>
        <p:spPr>
          <a:xfrm>
            <a:off x="548640" y="3838194"/>
            <a:ext cx="548640" cy="548640"/>
          </a:xfrm>
          <a:prstGeom prst="ellipse">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548640" y="383819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3" name="Text 10"/>
          <p:cNvSpPr txBox="1"/>
          <p:nvPr/>
        </p:nvSpPr>
        <p:spPr>
          <a:xfrm>
            <a:off x="1280160" y="3648456"/>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Advise.  </a:t>
            </a:r>
            <a:r>
              <a:rPr lang="en-US" sz="2000" dirty="0">
                <a:solidFill>
                  <a:srgbClr val="1E2533"/>
                </a:solidFill>
                <a:latin typeface="Calibri" pitchFamily="34" charset="0"/>
                <a:ea typeface="Calibri" pitchFamily="34" charset="-122"/>
                <a:cs typeface="Calibri" pitchFamily="34" charset="-120"/>
              </a:rPr>
              <a:t>Short reports and briefings go directly to decision makers: 145 reports and 100+ briefings by 2020.</a:t>
            </a:r>
            <a:endParaRPr lang="en-US" sz="2000" dirty="0"/>
          </a:p>
        </p:txBody>
      </p:sp>
      <p:sp>
        <p:nvSpPr>
          <p:cNvPr id="14" name="Shape 11"/>
          <p:cNvSpPr/>
          <p:nvPr/>
        </p:nvSpPr>
        <p:spPr>
          <a:xfrm>
            <a:off x="548640" y="4930902"/>
            <a:ext cx="548640" cy="548640"/>
          </a:xfrm>
          <a:prstGeom prst="ellipse">
            <a:avLst/>
          </a:prstGeom>
          <a:solidFill>
            <a:srgbClr val="1B2A49"/>
          </a:solidFill>
          <a:ln w="12700">
            <a:solidFill>
              <a:srgbClr val="1B2A49"/>
            </a:solidFill>
            <a:prstDash val="solid"/>
          </a:ln>
        </p:spPr>
        <p:txBody>
          <a:bodyPr/>
          <a:lstStyle/>
          <a:p>
            <a:endParaRPr lang="en-GB"/>
          </a:p>
        </p:txBody>
      </p:sp>
      <p:sp>
        <p:nvSpPr>
          <p:cNvPr id="15" name="Text 12"/>
          <p:cNvSpPr txBox="1"/>
          <p:nvPr/>
        </p:nvSpPr>
        <p:spPr>
          <a:xfrm>
            <a:off x="548640" y="4930902"/>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6" name="Text 13"/>
          <p:cNvSpPr txBox="1"/>
          <p:nvPr/>
        </p:nvSpPr>
        <p:spPr>
          <a:xfrm>
            <a:off x="1280160" y="4741164"/>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Change.  </a:t>
            </a:r>
            <a:r>
              <a:rPr lang="en-US" sz="2000" dirty="0">
                <a:solidFill>
                  <a:srgbClr val="1E2533"/>
                </a:solidFill>
                <a:latin typeface="Calibri" pitchFamily="34" charset="0"/>
                <a:ea typeface="Calibri" pitchFamily="34" charset="-122"/>
                <a:cs typeface="Calibri" pitchFamily="34" charset="-120"/>
              </a:rPr>
              <a:t>Childcare funding in Wales was targeted at working parents, with savings the case study puts at £80m a year.</a:t>
            </a:r>
            <a:endParaRPr lang="en-US" sz="2000" dirty="0"/>
          </a:p>
        </p:txBody>
      </p:sp>
      <p:sp>
        <p:nvSpPr>
          <p:cNvPr id="17" name="Text 14"/>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Cardiff University (2022) Improving the effectiveness of policy making in Wales, REF 2021 impact case study.</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3</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Build a researcher identity people can find</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Practical set-up, done in the room.</a:t>
            </a:r>
            <a:endParaRPr lang="en-US"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An ORCID iD makes sure your work is credited to you</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4206240" cy="4297680"/>
          </a:xfrm>
          <a:prstGeom prst="roundRect">
            <a:avLst>
              <a:gd name="adj" fmla="val 1739"/>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777240" y="1554480"/>
            <a:ext cx="374904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Why</a:t>
            </a:r>
            <a:endParaRPr lang="en-US" sz="2200" dirty="0"/>
          </a:p>
        </p:txBody>
      </p:sp>
      <p:sp>
        <p:nvSpPr>
          <p:cNvPr id="7" name="Text 4"/>
          <p:cNvSpPr txBox="1"/>
          <p:nvPr/>
        </p:nvSpPr>
        <p:spPr>
          <a:xfrm>
            <a:off x="777240" y="2194560"/>
            <a:ext cx="3749040" cy="3383280"/>
          </a:xfrm>
          <a:prstGeom prst="rect">
            <a:avLst/>
          </a:prstGeom>
          <a:noFill/>
          <a:ln/>
        </p:spPr>
        <p:txBody>
          <a:bodyPr wrap="square" lIns="1016" tIns="1016" rIns="1016" bIns="1016" rtlCol="0" anchor="t"/>
          <a:lstStyle/>
          <a:p>
            <a:pPr marL="0" indent="0">
              <a:buNone/>
            </a:pPr>
            <a:r>
              <a:rPr lang="en-US" sz="2000" dirty="0">
                <a:solidFill>
                  <a:srgbClr val="FFFFFF"/>
                </a:solidFill>
                <a:latin typeface="Calibri" pitchFamily="34" charset="0"/>
                <a:ea typeface="Calibri" pitchFamily="34" charset="-122"/>
                <a:cs typeface="Calibri" pitchFamily="34" charset="-120"/>
              </a:rPr>
              <a:t>A unique 16-digit identifier that stays with you for your whole career, even if your name is common or you change institution. Many journals ask for it at submission.</a:t>
            </a:r>
            <a:endParaRPr lang="en-US" sz="2000" dirty="0"/>
          </a:p>
        </p:txBody>
      </p:sp>
      <p:sp>
        <p:nvSpPr>
          <p:cNvPr id="8" name="Text 5"/>
          <p:cNvSpPr txBox="1"/>
          <p:nvPr/>
        </p:nvSpPr>
        <p:spPr>
          <a:xfrm>
            <a:off x="5029200" y="1417320"/>
            <a:ext cx="658368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How to register</a:t>
            </a:r>
            <a:endParaRPr lang="en-US" sz="2200" dirty="0"/>
          </a:p>
        </p:txBody>
      </p:sp>
      <p:sp>
        <p:nvSpPr>
          <p:cNvPr id="9" name="Shape 6"/>
          <p:cNvSpPr/>
          <p:nvPr/>
        </p:nvSpPr>
        <p:spPr>
          <a:xfrm>
            <a:off x="5029200" y="2037283"/>
            <a:ext cx="548640" cy="54864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029200" y="2037283"/>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11" name="Text 8"/>
          <p:cNvSpPr txBox="1"/>
          <p:nvPr/>
        </p:nvSpPr>
        <p:spPr>
          <a:xfrm>
            <a:off x="5760720" y="2011680"/>
            <a:ext cx="5852160" cy="599846"/>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Go  </a:t>
            </a:r>
            <a:r>
              <a:rPr lang="en-US" sz="1900" dirty="0">
                <a:solidFill>
                  <a:srgbClr val="1E2533"/>
                </a:solidFill>
                <a:latin typeface="Calibri" pitchFamily="34" charset="0"/>
                <a:ea typeface="Calibri" pitchFamily="34" charset="-122"/>
                <a:cs typeface="Calibri" pitchFamily="34" charset="-120"/>
              </a:rPr>
              <a:t>to orcid.org and select Sign in / Register.</a:t>
            </a:r>
            <a:endParaRPr lang="en-US" sz="1900" dirty="0"/>
          </a:p>
        </p:txBody>
      </p:sp>
      <p:sp>
        <p:nvSpPr>
          <p:cNvPr id="12" name="Shape 9"/>
          <p:cNvSpPr/>
          <p:nvPr/>
        </p:nvSpPr>
        <p:spPr>
          <a:xfrm>
            <a:off x="5029200" y="2801722"/>
            <a:ext cx="548640" cy="54864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5029200" y="2801722"/>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4" name="Text 11"/>
          <p:cNvSpPr txBox="1"/>
          <p:nvPr/>
        </p:nvSpPr>
        <p:spPr>
          <a:xfrm>
            <a:off x="5760720" y="2776118"/>
            <a:ext cx="5852160" cy="599846"/>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Enter  </a:t>
            </a:r>
            <a:r>
              <a:rPr lang="en-US" sz="1900" dirty="0">
                <a:solidFill>
                  <a:srgbClr val="1E2533"/>
                </a:solidFill>
                <a:latin typeface="Calibri" pitchFamily="34" charset="0"/>
                <a:ea typeface="Calibri" pitchFamily="34" charset="-122"/>
                <a:cs typeface="Calibri" pitchFamily="34" charset="-120"/>
              </a:rPr>
              <a:t>your name as it appears on publications, plus any other names you use.</a:t>
            </a:r>
            <a:endParaRPr lang="en-US" sz="1900" dirty="0"/>
          </a:p>
        </p:txBody>
      </p:sp>
      <p:sp>
        <p:nvSpPr>
          <p:cNvPr id="15" name="Shape 12"/>
          <p:cNvSpPr/>
          <p:nvPr/>
        </p:nvSpPr>
        <p:spPr>
          <a:xfrm>
            <a:off x="5029200" y="35661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5029200" y="35661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7" name="Text 14"/>
          <p:cNvSpPr txBox="1"/>
          <p:nvPr/>
        </p:nvSpPr>
        <p:spPr>
          <a:xfrm>
            <a:off x="5760720" y="3540557"/>
            <a:ext cx="5852160" cy="599846"/>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Verify  </a:t>
            </a:r>
            <a:r>
              <a:rPr lang="en-US" sz="1900" dirty="0">
                <a:solidFill>
                  <a:srgbClr val="1E2533"/>
                </a:solidFill>
                <a:latin typeface="Calibri" pitchFamily="34" charset="0"/>
                <a:ea typeface="Calibri" pitchFamily="34" charset="-122"/>
                <a:cs typeface="Calibri" pitchFamily="34" charset="-120"/>
              </a:rPr>
              <a:t>your email address and choose who can see your record.</a:t>
            </a:r>
            <a:endParaRPr lang="en-US" sz="1900" dirty="0"/>
          </a:p>
        </p:txBody>
      </p:sp>
      <p:sp>
        <p:nvSpPr>
          <p:cNvPr id="18" name="Shape 15"/>
          <p:cNvSpPr/>
          <p:nvPr/>
        </p:nvSpPr>
        <p:spPr>
          <a:xfrm>
            <a:off x="5029200" y="4330598"/>
            <a:ext cx="548640" cy="548640"/>
          </a:xfrm>
          <a:prstGeom prst="ellipse">
            <a:avLst/>
          </a:prstGeom>
          <a:solidFill>
            <a:srgbClr val="1B2A49"/>
          </a:solidFill>
          <a:ln w="12700">
            <a:solidFill>
              <a:srgbClr val="1B2A49"/>
            </a:solidFill>
            <a:prstDash val="solid"/>
          </a:ln>
        </p:spPr>
        <p:txBody>
          <a:bodyPr/>
          <a:lstStyle/>
          <a:p>
            <a:endParaRPr lang="en-GB"/>
          </a:p>
        </p:txBody>
      </p:sp>
      <p:sp>
        <p:nvSpPr>
          <p:cNvPr id="19" name="Text 16"/>
          <p:cNvSpPr txBox="1"/>
          <p:nvPr/>
        </p:nvSpPr>
        <p:spPr>
          <a:xfrm>
            <a:off x="5029200" y="433059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20" name="Text 17"/>
          <p:cNvSpPr txBox="1"/>
          <p:nvPr/>
        </p:nvSpPr>
        <p:spPr>
          <a:xfrm>
            <a:off x="5760720" y="4304995"/>
            <a:ext cx="5852160" cy="599846"/>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Add  </a:t>
            </a:r>
            <a:r>
              <a:rPr lang="en-US" sz="1900" dirty="0">
                <a:solidFill>
                  <a:srgbClr val="1E2533"/>
                </a:solidFill>
                <a:latin typeface="Calibri" pitchFamily="34" charset="0"/>
                <a:ea typeface="Calibri" pitchFamily="34" charset="-122"/>
                <a:cs typeface="Calibri" pitchFamily="34" charset="-120"/>
              </a:rPr>
              <a:t>UWTSD under Education and qualifications.</a:t>
            </a:r>
            <a:endParaRPr lang="en-US" sz="1900" dirty="0"/>
          </a:p>
        </p:txBody>
      </p:sp>
      <p:sp>
        <p:nvSpPr>
          <p:cNvPr id="21" name="Shape 18"/>
          <p:cNvSpPr/>
          <p:nvPr/>
        </p:nvSpPr>
        <p:spPr>
          <a:xfrm>
            <a:off x="5029200" y="5095037"/>
            <a:ext cx="548640" cy="548640"/>
          </a:xfrm>
          <a:prstGeom prst="ellipse">
            <a:avLst/>
          </a:prstGeom>
          <a:solidFill>
            <a:srgbClr val="1B2A49"/>
          </a:solidFill>
          <a:ln w="12700">
            <a:solidFill>
              <a:srgbClr val="1B2A49"/>
            </a:solidFill>
            <a:prstDash val="solid"/>
          </a:ln>
        </p:spPr>
        <p:txBody>
          <a:bodyPr/>
          <a:lstStyle/>
          <a:p>
            <a:endParaRPr lang="en-GB"/>
          </a:p>
        </p:txBody>
      </p:sp>
      <p:sp>
        <p:nvSpPr>
          <p:cNvPr id="22" name="Text 19"/>
          <p:cNvSpPr txBox="1"/>
          <p:nvPr/>
        </p:nvSpPr>
        <p:spPr>
          <a:xfrm>
            <a:off x="5029200" y="5095037"/>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23" name="Text 20"/>
          <p:cNvSpPr txBox="1"/>
          <p:nvPr/>
        </p:nvSpPr>
        <p:spPr>
          <a:xfrm>
            <a:off x="5760720" y="5069434"/>
            <a:ext cx="5852160" cy="599846"/>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Link  </a:t>
            </a:r>
            <a:r>
              <a:rPr lang="en-US" sz="1900" dirty="0">
                <a:solidFill>
                  <a:srgbClr val="1E2533"/>
                </a:solidFill>
                <a:latin typeface="Calibri" pitchFamily="34" charset="0"/>
                <a:ea typeface="Calibri" pitchFamily="34" charset="-122"/>
                <a:cs typeface="Calibri" pitchFamily="34" charset="-120"/>
              </a:rPr>
              <a:t>your outputs later with Add works, Search and link.</a:t>
            </a:r>
            <a:endParaRPr lang="en-US" sz="1900" dirty="0"/>
          </a:p>
        </p:txBody>
      </p:sp>
      <p:sp>
        <p:nvSpPr>
          <p:cNvPr id="24" name="Text 21"/>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ORCID (2025) orcid.org.</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Google Scholar and LinkedIn help different people find you</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389120"/>
          </a:xfrm>
          <a:prstGeom prst="roundRect">
            <a:avLst>
              <a:gd name="adj" fmla="val 1667"/>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Google Scholar profile</a:t>
            </a:r>
            <a:endParaRPr lang="en-US" sz="2200" dirty="0"/>
          </a:p>
        </p:txBody>
      </p:sp>
      <p:sp>
        <p:nvSpPr>
          <p:cNvPr id="7" name="Shape 4"/>
          <p:cNvSpPr/>
          <p:nvPr/>
        </p:nvSpPr>
        <p:spPr>
          <a:xfrm>
            <a:off x="777240" y="2414016"/>
            <a:ext cx="548640" cy="548640"/>
          </a:xfrm>
          <a:prstGeom prst="ellipse">
            <a:avLst/>
          </a:prstGeom>
          <a:solidFill>
            <a:srgbClr val="1B2A49"/>
          </a:solidFill>
          <a:ln w="12700">
            <a:solidFill>
              <a:srgbClr val="1B2A49"/>
            </a:solidFill>
            <a:prstDash val="solid"/>
          </a:ln>
        </p:spPr>
        <p:txBody>
          <a:bodyPr/>
          <a:lstStyle/>
          <a:p>
            <a:endParaRPr lang="en-GB"/>
          </a:p>
        </p:txBody>
      </p:sp>
      <p:sp>
        <p:nvSpPr>
          <p:cNvPr id="8" name="Text 5"/>
          <p:cNvSpPr txBox="1"/>
          <p:nvPr/>
        </p:nvSpPr>
        <p:spPr>
          <a:xfrm>
            <a:off x="777240" y="241401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9" name="Text 6"/>
          <p:cNvSpPr txBox="1"/>
          <p:nvPr/>
        </p:nvSpPr>
        <p:spPr>
          <a:xfrm>
            <a:off x="1508760" y="2194560"/>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Open  </a:t>
            </a:r>
            <a:r>
              <a:rPr lang="en-US" sz="1900" dirty="0">
                <a:solidFill>
                  <a:srgbClr val="1E2533"/>
                </a:solidFill>
                <a:latin typeface="Calibri" pitchFamily="34" charset="0"/>
                <a:ea typeface="Calibri" pitchFamily="34" charset="-122"/>
                <a:cs typeface="Calibri" pitchFamily="34" charset="-120"/>
              </a:rPr>
              <a:t>scholar.google.com and choose My profile.</a:t>
            </a:r>
            <a:endParaRPr lang="en-US" sz="1900" dirty="0"/>
          </a:p>
        </p:txBody>
      </p:sp>
      <p:sp>
        <p:nvSpPr>
          <p:cNvPr id="10" name="Shape 7"/>
          <p:cNvSpPr/>
          <p:nvPr/>
        </p:nvSpPr>
        <p:spPr>
          <a:xfrm>
            <a:off x="777240" y="35661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1" name="Text 8"/>
          <p:cNvSpPr txBox="1"/>
          <p:nvPr/>
        </p:nvSpPr>
        <p:spPr>
          <a:xfrm>
            <a:off x="777240" y="35661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2" name="Text 9"/>
          <p:cNvSpPr txBox="1"/>
          <p:nvPr/>
        </p:nvSpPr>
        <p:spPr>
          <a:xfrm>
            <a:off x="1508760" y="3346704"/>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Verify  </a:t>
            </a:r>
            <a:r>
              <a:rPr lang="en-US" sz="1900" dirty="0">
                <a:solidFill>
                  <a:srgbClr val="1E2533"/>
                </a:solidFill>
                <a:latin typeface="Calibri" pitchFamily="34" charset="0"/>
                <a:ea typeface="Calibri" pitchFamily="34" charset="-122"/>
                <a:cs typeface="Calibri" pitchFamily="34" charset="-120"/>
              </a:rPr>
              <a:t>with your UWTSD email address.</a:t>
            </a:r>
            <a:endParaRPr lang="en-US" sz="1900" dirty="0"/>
          </a:p>
        </p:txBody>
      </p:sp>
      <p:sp>
        <p:nvSpPr>
          <p:cNvPr id="13" name="Shape 10"/>
          <p:cNvSpPr/>
          <p:nvPr/>
        </p:nvSpPr>
        <p:spPr>
          <a:xfrm>
            <a:off x="777240" y="4718304"/>
            <a:ext cx="548640" cy="548640"/>
          </a:xfrm>
          <a:prstGeom prst="ellipse">
            <a:avLst/>
          </a:prstGeom>
          <a:solidFill>
            <a:srgbClr val="1B2A49"/>
          </a:solidFill>
          <a:ln w="12700">
            <a:solidFill>
              <a:srgbClr val="1B2A49"/>
            </a:solidFill>
            <a:prstDash val="solid"/>
          </a:ln>
        </p:spPr>
        <p:txBody>
          <a:bodyPr/>
          <a:lstStyle/>
          <a:p>
            <a:endParaRPr lang="en-GB"/>
          </a:p>
        </p:txBody>
      </p:sp>
      <p:sp>
        <p:nvSpPr>
          <p:cNvPr id="14" name="Text 11"/>
          <p:cNvSpPr txBox="1"/>
          <p:nvPr/>
        </p:nvSpPr>
        <p:spPr>
          <a:xfrm>
            <a:off x="777240" y="471830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5" name="Text 12"/>
          <p:cNvSpPr txBox="1"/>
          <p:nvPr/>
        </p:nvSpPr>
        <p:spPr>
          <a:xfrm>
            <a:off x="1508760" y="4498848"/>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Add  </a:t>
            </a:r>
            <a:r>
              <a:rPr lang="en-US" sz="1900" dirty="0">
                <a:solidFill>
                  <a:srgbClr val="1E2533"/>
                </a:solidFill>
                <a:latin typeface="Calibri" pitchFamily="34" charset="0"/>
                <a:ea typeface="Calibri" pitchFamily="34" charset="-122"/>
                <a:cs typeface="Calibri" pitchFamily="34" charset="-120"/>
              </a:rPr>
              <a:t>your outputs and make the profile public.</a:t>
            </a:r>
            <a:endParaRPr lang="en-US" sz="1900" dirty="0"/>
          </a:p>
        </p:txBody>
      </p:sp>
      <p:sp>
        <p:nvSpPr>
          <p:cNvPr id="16" name="Shape 13"/>
          <p:cNvSpPr/>
          <p:nvPr/>
        </p:nvSpPr>
        <p:spPr>
          <a:xfrm>
            <a:off x="6217920" y="1417320"/>
            <a:ext cx="5394960" cy="4389120"/>
          </a:xfrm>
          <a:prstGeom prst="roundRect">
            <a:avLst>
              <a:gd name="adj" fmla="val 1667"/>
            </a:avLst>
          </a:prstGeom>
          <a:solidFill>
            <a:srgbClr val="1B2A49"/>
          </a:solidFill>
          <a:ln w="12700">
            <a:solidFill>
              <a:srgbClr val="1B2A49"/>
            </a:solidFill>
            <a:prstDash val="solid"/>
          </a:ln>
        </p:spPr>
        <p:txBody>
          <a:bodyPr/>
          <a:lstStyle/>
          <a:p>
            <a:endParaRPr lang="en-GB"/>
          </a:p>
        </p:txBody>
      </p:sp>
      <p:sp>
        <p:nvSpPr>
          <p:cNvPr id="17" name="Text 14"/>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A LinkedIn headline that works</a:t>
            </a:r>
            <a:endParaRPr lang="en-US" sz="2200" dirty="0"/>
          </a:p>
        </p:txBody>
      </p:sp>
      <p:sp>
        <p:nvSpPr>
          <p:cNvPr id="18" name="Text 15"/>
          <p:cNvSpPr txBox="1"/>
          <p:nvPr/>
        </p:nvSpPr>
        <p:spPr>
          <a:xfrm>
            <a:off x="6446520" y="2148840"/>
            <a:ext cx="4937760" cy="731520"/>
          </a:xfrm>
          <a:prstGeom prst="rect">
            <a:avLst/>
          </a:prstGeom>
          <a:noFill/>
          <a:ln/>
        </p:spPr>
        <p:txBody>
          <a:bodyPr wrap="square" lIns="1016" tIns="1016" rIns="1016" bIns="1016" rtlCol="0" anchor="t"/>
          <a:lstStyle/>
          <a:p>
            <a:pPr marL="0" indent="0">
              <a:buNone/>
            </a:pPr>
            <a:r>
              <a:rPr lang="en-US" sz="1900" dirty="0">
                <a:solidFill>
                  <a:srgbClr val="FFFFFF"/>
                </a:solidFill>
                <a:latin typeface="Calibri" pitchFamily="34" charset="0"/>
                <a:ea typeface="Calibri" pitchFamily="34" charset="-122"/>
                <a:cs typeface="Calibri" pitchFamily="34" charset="-120"/>
              </a:rPr>
              <a:t>Formula: your role, your doctoral status, your research focus.</a:t>
            </a:r>
            <a:endParaRPr lang="en-US" sz="1900" dirty="0"/>
          </a:p>
        </p:txBody>
      </p:sp>
      <p:sp>
        <p:nvSpPr>
          <p:cNvPr id="19" name="Shape 16"/>
          <p:cNvSpPr/>
          <p:nvPr/>
        </p:nvSpPr>
        <p:spPr>
          <a:xfrm>
            <a:off x="6446520" y="2971800"/>
            <a:ext cx="4937760" cy="1188720"/>
          </a:xfrm>
          <a:prstGeom prst="roundRect">
            <a:avLst>
              <a:gd name="adj" fmla="val 6154"/>
            </a:avLst>
          </a:prstGeom>
          <a:solidFill>
            <a:srgbClr val="FFFFFF"/>
          </a:solidFill>
          <a:ln w="12700">
            <a:solidFill>
              <a:srgbClr val="FFFFFF"/>
            </a:solidFill>
            <a:prstDash val="solid"/>
          </a:ln>
        </p:spPr>
        <p:txBody>
          <a:bodyPr/>
          <a:lstStyle/>
          <a:p>
            <a:endParaRPr lang="en-GB"/>
          </a:p>
        </p:txBody>
      </p:sp>
      <p:sp>
        <p:nvSpPr>
          <p:cNvPr id="20" name="Text 17"/>
          <p:cNvSpPr txBox="1"/>
          <p:nvPr/>
        </p:nvSpPr>
        <p:spPr>
          <a:xfrm>
            <a:off x="6583680" y="3017520"/>
            <a:ext cx="4663440" cy="1097280"/>
          </a:xfrm>
          <a:prstGeom prst="rect">
            <a:avLst/>
          </a:prstGeom>
          <a:noFill/>
          <a:ln/>
        </p:spPr>
        <p:txBody>
          <a:bodyPr wrap="square" lIns="1016" tIns="1016" rIns="1016" bIns="1016" rtlCol="0" anchor="ctr"/>
          <a:lstStyle/>
          <a:p>
            <a:pPr marL="0" indent="0">
              <a:buNone/>
            </a:pPr>
            <a:r>
              <a:rPr lang="en-US" sz="1800" dirty="0">
                <a:solidFill>
                  <a:srgbClr val="1E2533"/>
                </a:solidFill>
                <a:latin typeface="Calibri" pitchFamily="34" charset="0"/>
                <a:ea typeface="Calibri" pitchFamily="34" charset="-122"/>
                <a:cs typeface="Calibri" pitchFamily="34" charset="-120"/>
              </a:rPr>
              <a:t>Head of Operations | DBA researcher, UWTSD | Hybrid working in UK accountancy firms</a:t>
            </a:r>
            <a:endParaRPr lang="en-US" sz="1800" dirty="0"/>
          </a:p>
        </p:txBody>
      </p:sp>
      <p:sp>
        <p:nvSpPr>
          <p:cNvPr id="21" name="Text 18"/>
          <p:cNvSpPr txBox="1"/>
          <p:nvPr/>
        </p:nvSpPr>
        <p:spPr>
          <a:xfrm>
            <a:off x="6446520" y="4297680"/>
            <a:ext cx="4937760" cy="1097280"/>
          </a:xfrm>
          <a:prstGeom prst="rect">
            <a:avLst/>
          </a:prstGeom>
          <a:noFill/>
          <a:ln/>
        </p:spPr>
        <p:txBody>
          <a:bodyPr wrap="square" lIns="1016" tIns="1016" rIns="1016" bIns="1016" rtlCol="0" anchor="t"/>
          <a:lstStyle/>
          <a:p>
            <a:pPr marL="0" indent="0">
              <a:buNone/>
            </a:pPr>
            <a:r>
              <a:rPr lang="en-US" sz="1800" dirty="0">
                <a:solidFill>
                  <a:srgbClr val="FFFFFF"/>
                </a:solidFill>
                <a:latin typeface="Calibri" pitchFamily="34" charset="0"/>
                <a:ea typeface="Calibri" pitchFamily="34" charset="-122"/>
                <a:cs typeface="Calibri" pitchFamily="34" charset="-120"/>
              </a:rPr>
              <a:t>Fictional example. Add your ORCID link to the Contact info section.</a:t>
            </a:r>
            <a:endParaRPr lang="en-US" sz="1800" dirty="0"/>
          </a:p>
        </p:txBody>
      </p:sp>
      <p:sp>
        <p:nvSpPr>
          <p:cNvPr id="22" name="Text 19"/>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Google Scholar Citations help (2025); Carrigan (2019).</a:t>
            </a: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FF8EC"/>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229600" cy="457200"/>
          </a:xfrm>
          <a:prstGeom prst="rect">
            <a:avLst/>
          </a:prstGeom>
          <a:noFill/>
          <a:ln/>
        </p:spPr>
        <p:txBody>
          <a:bodyPr wrap="square" lIns="1016" tIns="1016" rIns="1016" bIns="1016" rtlCol="0" anchor="t"/>
          <a:lstStyle/>
          <a:p>
            <a:pPr marL="0" indent="0">
              <a:buNone/>
            </a:pPr>
            <a:r>
              <a:rPr lang="en-US" sz="1800" b="1" dirty="0">
                <a:solidFill>
                  <a:srgbClr val="A3303F"/>
                </a:solidFill>
                <a:latin typeface="Calibri" pitchFamily="34" charset="0"/>
                <a:ea typeface="Calibri" pitchFamily="34" charset="-122"/>
                <a:cs typeface="Calibri" pitchFamily="34" charset="-120"/>
              </a:rPr>
              <a:t>Activity 1</a:t>
            </a:r>
            <a:endParaRPr lang="en-US" sz="1800" dirty="0"/>
          </a:p>
        </p:txBody>
      </p:sp>
      <p:sp>
        <p:nvSpPr>
          <p:cNvPr id="3" name="Text 1"/>
          <p:cNvSpPr txBox="1"/>
          <p:nvPr/>
        </p:nvSpPr>
        <p:spPr>
          <a:xfrm>
            <a:off x="548640" y="68580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Set up your researcher identity</a:t>
            </a:r>
            <a:endParaRPr lang="en-US" sz="3000" dirty="0"/>
          </a:p>
        </p:txBody>
      </p:sp>
      <p:sp>
        <p:nvSpPr>
          <p:cNvPr id="4" name="Text 2"/>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6" name="Shape 3"/>
          <p:cNvSpPr/>
          <p:nvPr/>
        </p:nvSpPr>
        <p:spPr>
          <a:xfrm>
            <a:off x="548640" y="1898523"/>
            <a:ext cx="548640" cy="54864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548640" y="1898523"/>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8" name="Text 5"/>
          <p:cNvSpPr txBox="1"/>
          <p:nvPr/>
        </p:nvSpPr>
        <p:spPr>
          <a:xfrm>
            <a:off x="1280160" y="1783080"/>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ORCID.  </a:t>
            </a:r>
            <a:r>
              <a:rPr lang="en-US" sz="2000" dirty="0">
                <a:solidFill>
                  <a:srgbClr val="1E2533"/>
                </a:solidFill>
                <a:latin typeface="Calibri" pitchFamily="34" charset="0"/>
                <a:ea typeface="Calibri" pitchFamily="34" charset="-122"/>
                <a:cs typeface="Calibri" pitchFamily="34" charset="-120"/>
              </a:rPr>
              <a:t>Register or update your record and add UWTSD.</a:t>
            </a:r>
            <a:endParaRPr lang="en-US" sz="2000" dirty="0"/>
          </a:p>
        </p:txBody>
      </p:sp>
      <p:sp>
        <p:nvSpPr>
          <p:cNvPr id="9" name="Shape 6"/>
          <p:cNvSpPr/>
          <p:nvPr/>
        </p:nvSpPr>
        <p:spPr>
          <a:xfrm>
            <a:off x="548640" y="2842641"/>
            <a:ext cx="548640" cy="54864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48640" y="284264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1" name="Text 8"/>
          <p:cNvSpPr txBox="1"/>
          <p:nvPr/>
        </p:nvSpPr>
        <p:spPr>
          <a:xfrm>
            <a:off x="1280160" y="2727198"/>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Google Scholar.  </a:t>
            </a:r>
            <a:r>
              <a:rPr lang="en-US" sz="2000" dirty="0">
                <a:solidFill>
                  <a:srgbClr val="1E2533"/>
                </a:solidFill>
                <a:latin typeface="Calibri" pitchFamily="34" charset="0"/>
                <a:ea typeface="Calibri" pitchFamily="34" charset="-122"/>
                <a:cs typeface="Calibri" pitchFamily="34" charset="-120"/>
              </a:rPr>
              <a:t>Create your profile or bookmark it until you have an output.</a:t>
            </a:r>
            <a:endParaRPr lang="en-US" sz="2000" dirty="0"/>
          </a:p>
        </p:txBody>
      </p:sp>
      <p:sp>
        <p:nvSpPr>
          <p:cNvPr id="12" name="Shape 9"/>
          <p:cNvSpPr/>
          <p:nvPr/>
        </p:nvSpPr>
        <p:spPr>
          <a:xfrm>
            <a:off x="548640" y="3786759"/>
            <a:ext cx="548640" cy="54864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548640" y="378675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4" name="Text 11"/>
          <p:cNvSpPr txBox="1"/>
          <p:nvPr/>
        </p:nvSpPr>
        <p:spPr>
          <a:xfrm>
            <a:off x="1280160" y="3671316"/>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LinkedIn.  </a:t>
            </a:r>
            <a:r>
              <a:rPr lang="en-US" sz="2000" dirty="0">
                <a:solidFill>
                  <a:srgbClr val="1E2533"/>
                </a:solidFill>
                <a:latin typeface="Calibri" pitchFamily="34" charset="0"/>
                <a:ea typeface="Calibri" pitchFamily="34" charset="-122"/>
                <a:cs typeface="Calibri" pitchFamily="34" charset="-120"/>
              </a:rPr>
              <a:t>Rewrite your headline using the formula and add three sentences to About: what you research, why it matters and who it is for.</a:t>
            </a:r>
            <a:endParaRPr lang="en-US" sz="2000" dirty="0"/>
          </a:p>
        </p:txBody>
      </p:sp>
      <p:sp>
        <p:nvSpPr>
          <p:cNvPr id="15" name="Shape 12"/>
          <p:cNvSpPr/>
          <p:nvPr/>
        </p:nvSpPr>
        <p:spPr>
          <a:xfrm>
            <a:off x="548640" y="4730877"/>
            <a:ext cx="548640" cy="54864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548640" y="4730877"/>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7" name="Text 14"/>
          <p:cNvSpPr txBox="1"/>
          <p:nvPr/>
        </p:nvSpPr>
        <p:spPr>
          <a:xfrm>
            <a:off x="1280160" y="4615434"/>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Test.  </a:t>
            </a:r>
            <a:r>
              <a:rPr lang="en-US" sz="2000" dirty="0">
                <a:solidFill>
                  <a:srgbClr val="1E2533"/>
                </a:solidFill>
                <a:latin typeface="Calibri" pitchFamily="34" charset="0"/>
                <a:ea typeface="Calibri" pitchFamily="34" charset="-122"/>
                <a:cs typeface="Calibri" pitchFamily="34" charset="-120"/>
              </a:rPr>
              <a:t>Show a partner your LinkedIn profile for ten seconds. Can they say what you research?</a:t>
            </a:r>
            <a:endParaRPr lang="en-US" sz="2000" dirty="0"/>
          </a:p>
        </p:txBody>
      </p:sp>
      <p:sp>
        <p:nvSpPr>
          <p:cNvPr id="18" name="Shape 15"/>
          <p:cNvSpPr/>
          <p:nvPr/>
        </p:nvSpPr>
        <p:spPr>
          <a:xfrm>
            <a:off x="548640" y="5577840"/>
            <a:ext cx="11064240" cy="731520"/>
          </a:xfrm>
          <a:prstGeom prst="roundRect">
            <a:avLst>
              <a:gd name="adj" fmla="val 10000"/>
            </a:avLst>
          </a:prstGeom>
          <a:solidFill>
            <a:srgbClr val="FFFFFF"/>
          </a:solidFill>
          <a:ln w="19050">
            <a:solidFill>
              <a:srgbClr val="E3B448"/>
            </a:solidFill>
            <a:prstDash val="solid"/>
          </a:ln>
        </p:spPr>
        <p:txBody>
          <a:bodyPr/>
          <a:lstStyle/>
          <a:p>
            <a:endParaRPr lang="en-GB"/>
          </a:p>
        </p:txBody>
      </p:sp>
      <p:sp>
        <p:nvSpPr>
          <p:cNvPr id="19" name="Text 16"/>
          <p:cNvSpPr txBox="1"/>
          <p:nvPr/>
        </p:nvSpPr>
        <p:spPr>
          <a:xfrm>
            <a:off x="731520" y="5577840"/>
            <a:ext cx="10698480" cy="731520"/>
          </a:xfrm>
          <a:prstGeom prst="rect">
            <a:avLst/>
          </a:prstGeom>
          <a:noFill/>
          <a:ln/>
        </p:spPr>
        <p:txBody>
          <a:bodyPr wrap="square" lIns="1016" tIns="1016" rIns="1016" bIns="1016" rtlCol="0" anchor="ctr"/>
          <a:lstStyle/>
          <a:p>
            <a:pPr marL="0" indent="0">
              <a:buNone/>
            </a:pPr>
            <a:r>
              <a:rPr lang="en-US" sz="2000" b="1" dirty="0">
                <a:solidFill>
                  <a:srgbClr val="A3303F"/>
                </a:solidFill>
                <a:latin typeface="Calibri" pitchFamily="34" charset="0"/>
                <a:ea typeface="Calibri" pitchFamily="34" charset="-122"/>
                <a:cs typeface="Calibri" pitchFamily="34" charset="-120"/>
              </a:rPr>
              <a:t>Outcome:  </a:t>
            </a:r>
            <a:r>
              <a:rPr lang="en-US" sz="2000" dirty="0">
                <a:solidFill>
                  <a:srgbClr val="1E2533"/>
                </a:solidFill>
                <a:latin typeface="Calibri" pitchFamily="34" charset="0"/>
                <a:ea typeface="Calibri" pitchFamily="34" charset="-122"/>
                <a:cs typeface="Calibri" pitchFamily="34" charset="-120"/>
              </a:rPr>
              <a:t>A working ORCID iD and a profile that tells people what you research.</a:t>
            </a:r>
            <a:endParaRPr lang="en-US"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4</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Choose where to communicate</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Go where your audiences already are.</a:t>
            </a:r>
            <a:endParaRPr lang="en-US"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The platforms that reach people differ sharply by country</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graphicFrame>
        <p:nvGraphicFramePr>
          <p:cNvPr id="5" name="Chart 0"/>
          <p:cNvGraphicFramePr/>
          <p:nvPr/>
        </p:nvGraphicFramePr>
        <p:xfrm>
          <a:off x="548640" y="1325880"/>
          <a:ext cx="749808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2"/>
          <p:cNvSpPr/>
          <p:nvPr/>
        </p:nvSpPr>
        <p:spPr>
          <a:xfrm>
            <a:off x="8321040" y="1417320"/>
            <a:ext cx="3291840" cy="4389120"/>
          </a:xfrm>
          <a:prstGeom prst="roundRect">
            <a:avLst>
              <a:gd name="adj" fmla="val 2222"/>
            </a:avLst>
          </a:prstGeom>
          <a:solidFill>
            <a:srgbClr val="1B2A49"/>
          </a:solidFill>
          <a:ln w="12700">
            <a:solidFill>
              <a:srgbClr val="1B2A49"/>
            </a:solidFill>
            <a:prstDash val="solid"/>
          </a:ln>
        </p:spPr>
        <p:txBody>
          <a:bodyPr/>
          <a:lstStyle/>
          <a:p>
            <a:endParaRPr lang="en-GB"/>
          </a:p>
        </p:txBody>
      </p:sp>
      <p:sp>
        <p:nvSpPr>
          <p:cNvPr id="7" name="Text 3"/>
          <p:cNvSpPr txBox="1"/>
          <p:nvPr/>
        </p:nvSpPr>
        <p:spPr>
          <a:xfrm>
            <a:off x="8503920" y="1554480"/>
            <a:ext cx="2926080" cy="548640"/>
          </a:xfrm>
          <a:prstGeom prst="rect">
            <a:avLst/>
          </a:prstGeom>
          <a:noFill/>
          <a:ln/>
        </p:spPr>
        <p:txBody>
          <a:bodyPr wrap="square" lIns="1016" tIns="1016" rIns="1016" bIns="1016" rtlCol="0" anchor="t"/>
          <a:lstStyle/>
          <a:p>
            <a:pPr marL="0" indent="0">
              <a:buNone/>
            </a:pPr>
            <a:r>
              <a:rPr lang="en-US" sz="2400" b="1" dirty="0">
                <a:solidFill>
                  <a:srgbClr val="E3B448"/>
                </a:solidFill>
                <a:latin typeface="Cambria" pitchFamily="34" charset="0"/>
                <a:ea typeface="Cambria" pitchFamily="34" charset="-122"/>
                <a:cs typeface="Cambria" pitchFamily="34" charset="-120"/>
              </a:rPr>
              <a:t>China</a:t>
            </a:r>
            <a:endParaRPr lang="en-US" sz="2400" dirty="0"/>
          </a:p>
        </p:txBody>
      </p:sp>
      <p:sp>
        <p:nvSpPr>
          <p:cNvPr id="8" name="Text 4"/>
          <p:cNvSpPr txBox="1"/>
          <p:nvPr/>
        </p:nvSpPr>
        <p:spPr>
          <a:xfrm>
            <a:off x="8503920" y="2148840"/>
            <a:ext cx="2926080" cy="3474720"/>
          </a:xfrm>
          <a:prstGeom prst="rect">
            <a:avLst/>
          </a:prstGeom>
          <a:noFill/>
          <a:ln/>
        </p:spPr>
        <p:txBody>
          <a:bodyPr wrap="square" lIns="1016" tIns="1016" rIns="1016" bIns="1016" rtlCol="0" anchor="t"/>
          <a:lstStyle/>
          <a:p>
            <a:pPr marL="0" indent="0">
              <a:buNone/>
            </a:pPr>
            <a:r>
              <a:rPr lang="en-US" sz="1900" dirty="0">
                <a:solidFill>
                  <a:srgbClr val="FFFFFF"/>
                </a:solidFill>
                <a:latin typeface="Calibri" pitchFamily="34" charset="0"/>
                <a:ea typeface="Calibri" pitchFamily="34" charset="-122"/>
                <a:cs typeface="Calibri" pitchFamily="34" charset="-120"/>
              </a:rPr>
              <a:t>1.28 billion social media users, 90% of the population, on platforms such as WeChat, Douyin, Kuaishou and Weibo.</a:t>
            </a:r>
            <a:endParaRPr lang="en-US" sz="1900" dirty="0"/>
          </a:p>
        </p:txBody>
      </p:sp>
      <p:sp>
        <p:nvSpPr>
          <p:cNvPr id="9" name="Text 5"/>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Kemp (2025) Digital 2026 reports for the United Kingdom, India, Bangladesh, Pakistan and China. Ad reach is not the same as active users.</a:t>
            </a:r>
            <a:endParaRPr lang="en-US" sz="1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Academic conversation is moving away from X</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63040"/>
            <a:ext cx="3474720" cy="2834640"/>
          </a:xfrm>
          <a:prstGeom prst="roundRect">
            <a:avLst>
              <a:gd name="adj" fmla="val 2581"/>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548640" y="1600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1B2A49"/>
                </a:solidFill>
                <a:latin typeface="Cambria" pitchFamily="34" charset="0"/>
                <a:ea typeface="Cambria" pitchFamily="34" charset="-122"/>
                <a:cs typeface="Cambria" pitchFamily="34" charset="-120"/>
              </a:rPr>
              <a:t>60%+</a:t>
            </a:r>
            <a:endParaRPr lang="en-US" sz="5400" dirty="0"/>
          </a:p>
        </p:txBody>
      </p:sp>
      <p:sp>
        <p:nvSpPr>
          <p:cNvPr id="7" name="Text 4"/>
          <p:cNvSpPr txBox="1"/>
          <p:nvPr/>
        </p:nvSpPr>
        <p:spPr>
          <a:xfrm>
            <a:off x="777240" y="2743200"/>
            <a:ext cx="3017520" cy="1371600"/>
          </a:xfrm>
          <a:prstGeom prst="rect">
            <a:avLst/>
          </a:prstGeom>
          <a:noFill/>
          <a:ln/>
        </p:spPr>
        <p:txBody>
          <a:bodyPr wrap="square" lIns="1016" tIns="1016" rIns="1016" bIns="1016" rtlCol="0" anchor="t"/>
          <a:lstStyle/>
          <a:p>
            <a:pPr marL="0" indent="0" algn="ctr">
              <a:buNone/>
            </a:pPr>
            <a:r>
              <a:rPr lang="en-US" sz="1900" dirty="0">
                <a:solidFill>
                  <a:srgbClr val="1E2533"/>
                </a:solidFill>
                <a:latin typeface="Calibri" pitchFamily="34" charset="0"/>
                <a:ea typeface="Calibri" pitchFamily="34" charset="-122"/>
                <a:cs typeface="Calibri" pitchFamily="34" charset="-120"/>
              </a:rPr>
              <a:t>of researchers feel pressure to keep an online presence</a:t>
            </a:r>
            <a:endParaRPr lang="en-US" sz="1900" dirty="0"/>
          </a:p>
        </p:txBody>
      </p:sp>
      <p:sp>
        <p:nvSpPr>
          <p:cNvPr id="8" name="Shape 5"/>
          <p:cNvSpPr/>
          <p:nvPr/>
        </p:nvSpPr>
        <p:spPr>
          <a:xfrm>
            <a:off x="4297680" y="1463040"/>
            <a:ext cx="3474720" cy="2834640"/>
          </a:xfrm>
          <a:prstGeom prst="roundRect">
            <a:avLst>
              <a:gd name="adj" fmla="val 2581"/>
            </a:avLst>
          </a:prstGeom>
          <a:solidFill>
            <a:srgbClr val="EEF3F8"/>
          </a:solidFill>
          <a:ln w="12700">
            <a:solidFill>
              <a:srgbClr val="EEF3F8"/>
            </a:solidFill>
            <a:prstDash val="solid"/>
          </a:ln>
        </p:spPr>
        <p:txBody>
          <a:bodyPr/>
          <a:lstStyle/>
          <a:p>
            <a:endParaRPr lang="en-GB"/>
          </a:p>
        </p:txBody>
      </p:sp>
      <p:sp>
        <p:nvSpPr>
          <p:cNvPr id="9" name="Text 6"/>
          <p:cNvSpPr txBox="1"/>
          <p:nvPr/>
        </p:nvSpPr>
        <p:spPr>
          <a:xfrm>
            <a:off x="4297680" y="1600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1B2A49"/>
                </a:solidFill>
                <a:latin typeface="Cambria" pitchFamily="34" charset="0"/>
                <a:ea typeface="Cambria" pitchFamily="34" charset="-122"/>
                <a:cs typeface="Cambria" pitchFamily="34" charset="-120"/>
              </a:rPr>
              <a:t>75%</a:t>
            </a:r>
            <a:endParaRPr lang="en-US" sz="5400" dirty="0"/>
          </a:p>
        </p:txBody>
      </p:sp>
      <p:sp>
        <p:nvSpPr>
          <p:cNvPr id="10" name="Text 7"/>
          <p:cNvSpPr txBox="1"/>
          <p:nvPr/>
        </p:nvSpPr>
        <p:spPr>
          <a:xfrm>
            <a:off x="4526280" y="2743200"/>
            <a:ext cx="3017520" cy="1371600"/>
          </a:xfrm>
          <a:prstGeom prst="rect">
            <a:avLst/>
          </a:prstGeom>
          <a:noFill/>
          <a:ln/>
        </p:spPr>
        <p:txBody>
          <a:bodyPr wrap="square" lIns="1016" tIns="1016" rIns="1016" bIns="1016" rtlCol="0" anchor="t"/>
          <a:lstStyle/>
          <a:p>
            <a:pPr marL="0" indent="0" algn="ctr">
              <a:buNone/>
            </a:pPr>
            <a:r>
              <a:rPr lang="en-US" sz="1900" dirty="0">
                <a:solidFill>
                  <a:srgbClr val="1E2533"/>
                </a:solidFill>
                <a:latin typeface="Calibri" pitchFamily="34" charset="0"/>
                <a:ea typeface="Calibri" pitchFamily="34" charset="-122"/>
                <a:cs typeface="Calibri" pitchFamily="34" charset="-120"/>
              </a:rPr>
              <a:t>prefer email newsletters to social media for updates</a:t>
            </a:r>
            <a:endParaRPr lang="en-US" sz="1900" dirty="0"/>
          </a:p>
        </p:txBody>
      </p:sp>
      <p:sp>
        <p:nvSpPr>
          <p:cNvPr id="11" name="Shape 8"/>
          <p:cNvSpPr/>
          <p:nvPr/>
        </p:nvSpPr>
        <p:spPr>
          <a:xfrm>
            <a:off x="8046720" y="1463040"/>
            <a:ext cx="3474720" cy="2834640"/>
          </a:xfrm>
          <a:prstGeom prst="roundRect">
            <a:avLst>
              <a:gd name="adj" fmla="val 2581"/>
            </a:avLst>
          </a:prstGeom>
          <a:solidFill>
            <a:srgbClr val="EEF3F8"/>
          </a:solidFill>
          <a:ln w="12700">
            <a:solidFill>
              <a:srgbClr val="EEF3F8"/>
            </a:solidFill>
            <a:prstDash val="solid"/>
          </a:ln>
        </p:spPr>
        <p:txBody>
          <a:bodyPr/>
          <a:lstStyle/>
          <a:p>
            <a:endParaRPr lang="en-GB"/>
          </a:p>
        </p:txBody>
      </p:sp>
      <p:sp>
        <p:nvSpPr>
          <p:cNvPr id="12" name="Text 9"/>
          <p:cNvSpPr txBox="1"/>
          <p:nvPr/>
        </p:nvSpPr>
        <p:spPr>
          <a:xfrm>
            <a:off x="8046720" y="1600200"/>
            <a:ext cx="3474720" cy="1097280"/>
          </a:xfrm>
          <a:prstGeom prst="rect">
            <a:avLst/>
          </a:prstGeom>
          <a:noFill/>
          <a:ln/>
        </p:spPr>
        <p:txBody>
          <a:bodyPr wrap="square" lIns="1016" tIns="1016" rIns="1016" bIns="1016" rtlCol="0" anchor="ctr"/>
          <a:lstStyle/>
          <a:p>
            <a:pPr marL="0" indent="0" algn="ctr">
              <a:buNone/>
            </a:pPr>
            <a:r>
              <a:rPr lang="en-US" sz="5400" b="1" dirty="0">
                <a:solidFill>
                  <a:srgbClr val="1B2A49"/>
                </a:solidFill>
                <a:latin typeface="Cambria" pitchFamily="34" charset="0"/>
                <a:ea typeface="Cambria" pitchFamily="34" charset="-122"/>
                <a:cs typeface="Cambria" pitchFamily="34" charset="-120"/>
              </a:rPr>
              <a:t>More</a:t>
            </a:r>
            <a:endParaRPr lang="en-US" sz="5400" dirty="0"/>
          </a:p>
        </p:txBody>
      </p:sp>
      <p:sp>
        <p:nvSpPr>
          <p:cNvPr id="13" name="Text 10"/>
          <p:cNvSpPr txBox="1"/>
          <p:nvPr/>
        </p:nvSpPr>
        <p:spPr>
          <a:xfrm>
            <a:off x="8275320" y="2743200"/>
            <a:ext cx="3017520" cy="1371600"/>
          </a:xfrm>
          <a:prstGeom prst="rect">
            <a:avLst/>
          </a:prstGeom>
          <a:noFill/>
          <a:ln/>
        </p:spPr>
        <p:txBody>
          <a:bodyPr wrap="square" lIns="1016" tIns="1016" rIns="1016" bIns="1016" rtlCol="0" anchor="t"/>
          <a:lstStyle/>
          <a:p>
            <a:pPr marL="0" indent="0" algn="ctr">
              <a:buNone/>
            </a:pPr>
            <a:r>
              <a:rPr lang="en-US" sz="1900" dirty="0">
                <a:solidFill>
                  <a:srgbClr val="1E2533"/>
                </a:solidFill>
                <a:latin typeface="Calibri" pitchFamily="34" charset="0"/>
                <a:ea typeface="Calibri" pitchFamily="34" charset="-122"/>
                <a:cs typeface="Calibri" pitchFamily="34" charset="-120"/>
              </a:rPr>
              <a:t>likes and reposts for research posts on Bluesky than on X</a:t>
            </a:r>
            <a:endParaRPr lang="en-US" sz="1900" dirty="0"/>
          </a:p>
        </p:txBody>
      </p:sp>
      <p:sp>
        <p:nvSpPr>
          <p:cNvPr id="14" name="Text 11"/>
          <p:cNvSpPr txBox="1"/>
          <p:nvPr/>
        </p:nvSpPr>
        <p:spPr>
          <a:xfrm>
            <a:off x="548640" y="4526280"/>
            <a:ext cx="11064240" cy="1097280"/>
          </a:xfrm>
          <a:prstGeom prst="rect">
            <a:avLst/>
          </a:prstGeom>
          <a:noFill/>
          <a:ln/>
        </p:spPr>
        <p:txBody>
          <a:bodyPr wrap="square" lIns="1016" tIns="1016" rIns="1016" bIns="1016" rtlCol="0" anchor="t"/>
          <a:lstStyle/>
          <a:p>
            <a:pPr marL="0" indent="0">
              <a:buNone/>
            </a:pPr>
            <a:r>
              <a:rPr lang="en-US" sz="2100" dirty="0">
                <a:solidFill>
                  <a:srgbClr val="1B2A49"/>
                </a:solidFill>
                <a:latin typeface="Calibri" pitchFamily="34" charset="0"/>
                <a:ea typeface="Calibri" pitchFamily="34" charset="-122"/>
                <a:cs typeface="Calibri" pitchFamily="34" charset="-120"/>
              </a:rPr>
              <a:t>So match the channel to the reader: LinkedIn for practitioners; Bluesky and JISCMail lists for researchers; a newsletter for people who want to follow your work.</a:t>
            </a:r>
            <a:endParaRPr lang="en-US" sz="2100" dirty="0"/>
          </a:p>
        </p:txBody>
      </p:sp>
      <p:sp>
        <p:nvSpPr>
          <p:cNvPr id="15" name="Text 12"/>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De Gruyter Brill (2025) The platform dilemma; Zheng et al. (2025), reported in Nature (2025).</a:t>
            </a:r>
            <a:endParaRPr lang="en-US" sz="1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Find the research communities working in your area</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552651"/>
            <a:ext cx="548640" cy="548640"/>
          </a:xfrm>
          <a:prstGeom prst="ellipse">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548640" y="155265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Text 4"/>
          <p:cNvSpPr txBox="1"/>
          <p:nvPr/>
        </p:nvSpPr>
        <p:spPr>
          <a:xfrm>
            <a:off x="1280160" y="1463040"/>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Follow the people you cite.  </a:t>
            </a:r>
            <a:r>
              <a:rPr lang="en-US" sz="2000" dirty="0">
                <a:solidFill>
                  <a:srgbClr val="1E2533"/>
                </a:solidFill>
                <a:latin typeface="Calibri" pitchFamily="34" charset="0"/>
                <a:ea typeface="Calibri" pitchFamily="34" charset="-122"/>
                <a:cs typeface="Calibri" pitchFamily="34" charset="-120"/>
              </a:rPr>
              <a:t>Set Google Scholar alerts on the key authors and papers in your literature review.</a:t>
            </a:r>
            <a:endParaRPr lang="en-US" sz="2000" dirty="0"/>
          </a:p>
        </p:txBody>
      </p:sp>
      <p:sp>
        <p:nvSpPr>
          <p:cNvPr id="8" name="Shape 5"/>
          <p:cNvSpPr/>
          <p:nvPr/>
        </p:nvSpPr>
        <p:spPr>
          <a:xfrm>
            <a:off x="548640" y="2445106"/>
            <a:ext cx="548640" cy="548640"/>
          </a:xfrm>
          <a:prstGeom prst="ellipse">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548640" y="244510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7"/>
          <p:cNvSpPr txBox="1"/>
          <p:nvPr/>
        </p:nvSpPr>
        <p:spPr>
          <a:xfrm>
            <a:off x="1280160" y="2355494"/>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Join a learned society group.  </a:t>
            </a:r>
            <a:r>
              <a:rPr lang="en-US" sz="2000" dirty="0">
                <a:solidFill>
                  <a:srgbClr val="1E2533"/>
                </a:solidFill>
                <a:latin typeface="Calibri" pitchFamily="34" charset="0"/>
                <a:ea typeface="Calibri" pitchFamily="34" charset="-122"/>
                <a:cs typeface="Calibri" pitchFamily="34" charset="-120"/>
              </a:rPr>
              <a:t>British Academy of Management Special Interest Groups, Academy of Management divisions or EURAM interest groups.</a:t>
            </a:r>
            <a:endParaRPr lang="en-US" sz="2000" dirty="0"/>
          </a:p>
        </p:txBody>
      </p:sp>
      <p:sp>
        <p:nvSpPr>
          <p:cNvPr id="11" name="Shape 8"/>
          <p:cNvSpPr/>
          <p:nvPr/>
        </p:nvSpPr>
        <p:spPr>
          <a:xfrm>
            <a:off x="548640" y="33375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548640" y="33375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3" name="Text 10"/>
          <p:cNvSpPr txBox="1"/>
          <p:nvPr/>
        </p:nvSpPr>
        <p:spPr>
          <a:xfrm>
            <a:off x="1280160" y="3247949"/>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Subscribe to mailing lists.  </a:t>
            </a:r>
            <a:r>
              <a:rPr lang="en-US" sz="2000" dirty="0">
                <a:solidFill>
                  <a:srgbClr val="1E2533"/>
                </a:solidFill>
                <a:latin typeface="Calibri" pitchFamily="34" charset="0"/>
                <a:ea typeface="Calibri" pitchFamily="34" charset="-122"/>
                <a:cs typeface="Calibri" pitchFamily="34" charset="-120"/>
              </a:rPr>
              <a:t>Search JISCMail for lists in your field.</a:t>
            </a:r>
            <a:endParaRPr lang="en-US" sz="2000" dirty="0"/>
          </a:p>
        </p:txBody>
      </p:sp>
      <p:sp>
        <p:nvSpPr>
          <p:cNvPr id="14" name="Shape 11"/>
          <p:cNvSpPr/>
          <p:nvPr/>
        </p:nvSpPr>
        <p:spPr>
          <a:xfrm>
            <a:off x="548640" y="4230014"/>
            <a:ext cx="548640" cy="548640"/>
          </a:xfrm>
          <a:prstGeom prst="ellipse">
            <a:avLst/>
          </a:prstGeom>
          <a:solidFill>
            <a:srgbClr val="1B2A49"/>
          </a:solidFill>
          <a:ln w="12700">
            <a:solidFill>
              <a:srgbClr val="1B2A49"/>
            </a:solidFill>
            <a:prstDash val="solid"/>
          </a:ln>
        </p:spPr>
        <p:txBody>
          <a:bodyPr/>
          <a:lstStyle/>
          <a:p>
            <a:endParaRPr lang="en-GB"/>
          </a:p>
        </p:txBody>
      </p:sp>
      <p:sp>
        <p:nvSpPr>
          <p:cNvPr id="15" name="Text 12"/>
          <p:cNvSpPr txBox="1"/>
          <p:nvPr/>
        </p:nvSpPr>
        <p:spPr>
          <a:xfrm>
            <a:off x="548640" y="423001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6" name="Text 13"/>
          <p:cNvSpPr txBox="1"/>
          <p:nvPr/>
        </p:nvSpPr>
        <p:spPr>
          <a:xfrm>
            <a:off x="1280160" y="4140403"/>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Meet people.  </a:t>
            </a:r>
            <a:r>
              <a:rPr lang="en-US" sz="2000" dirty="0">
                <a:solidFill>
                  <a:srgbClr val="1E2533"/>
                </a:solidFill>
                <a:latin typeface="Calibri" pitchFamily="34" charset="0"/>
                <a:ea typeface="Calibri" pitchFamily="34" charset="-122"/>
                <a:cs typeface="Calibri" pitchFamily="34" charset="-120"/>
              </a:rPr>
              <a:t>Present at a doctoral symposium or conference track, such as the BAM Doctoral Symposium.</a:t>
            </a:r>
            <a:endParaRPr lang="en-US" sz="2000" dirty="0"/>
          </a:p>
        </p:txBody>
      </p:sp>
      <p:sp>
        <p:nvSpPr>
          <p:cNvPr id="17" name="Shape 14"/>
          <p:cNvSpPr/>
          <p:nvPr/>
        </p:nvSpPr>
        <p:spPr>
          <a:xfrm>
            <a:off x="548640" y="5122469"/>
            <a:ext cx="548640" cy="548640"/>
          </a:xfrm>
          <a:prstGeom prst="ellipse">
            <a:avLst/>
          </a:prstGeom>
          <a:solidFill>
            <a:srgbClr val="1B2A49"/>
          </a:solidFill>
          <a:ln w="12700">
            <a:solidFill>
              <a:srgbClr val="1B2A49"/>
            </a:solidFill>
            <a:prstDash val="solid"/>
          </a:ln>
        </p:spPr>
        <p:txBody>
          <a:bodyPr/>
          <a:lstStyle/>
          <a:p>
            <a:endParaRPr lang="en-GB"/>
          </a:p>
        </p:txBody>
      </p:sp>
      <p:sp>
        <p:nvSpPr>
          <p:cNvPr id="18" name="Text 15"/>
          <p:cNvSpPr txBox="1"/>
          <p:nvPr/>
        </p:nvSpPr>
        <p:spPr>
          <a:xfrm>
            <a:off x="548640" y="512246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19" name="Text 16"/>
          <p:cNvSpPr txBox="1"/>
          <p:nvPr/>
        </p:nvSpPr>
        <p:spPr>
          <a:xfrm>
            <a:off x="1280160" y="5032858"/>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Find the practitioners.  </a:t>
            </a:r>
            <a:r>
              <a:rPr lang="en-US" sz="2000" dirty="0">
                <a:solidFill>
                  <a:srgbClr val="1E2533"/>
                </a:solidFill>
                <a:latin typeface="Calibri" pitchFamily="34" charset="0"/>
                <a:ea typeface="Calibri" pitchFamily="34" charset="-122"/>
                <a:cs typeface="Calibri" pitchFamily="34" charset="-120"/>
              </a:rPr>
              <a:t>Professional bodies, sector networks and LinkedIn groups where your research topic is discussed.</a:t>
            </a:r>
            <a:endParaRPr lang="en-US" sz="2000" dirty="0"/>
          </a:p>
        </p:txBody>
      </p:sp>
      <p:sp>
        <p:nvSpPr>
          <p:cNvPr id="20" name="Text 17"/>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British Academy of Management (2026); Academy of Management (2026); JISCMail (2026).</a:t>
            </a:r>
            <a:endParaRPr lang="en-US" sz="1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5">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5</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Write for different readers</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Worked examples of turning research into something practitioners will read.</a:t>
            </a:r>
            <a:endParaRPr lang="en-US" sz="2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Practitioners rarely read academic journals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3108960"/>
          </a:xfrm>
          <a:prstGeom prst="roundRect">
            <a:avLst>
              <a:gd name="adj" fmla="val 2353"/>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The research and practice gap</a:t>
            </a:r>
            <a:endParaRPr lang="en-US" sz="2200" dirty="0"/>
          </a:p>
        </p:txBody>
      </p:sp>
      <p:sp>
        <p:nvSpPr>
          <p:cNvPr id="7" name="Text 4"/>
          <p:cNvSpPr txBox="1"/>
          <p:nvPr/>
        </p:nvSpPr>
        <p:spPr>
          <a:xfrm>
            <a:off x="777240" y="2194560"/>
            <a:ext cx="4937760" cy="219456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A survey of HR professionals found many beliefs at odds with research evidence and very few respondents read academic journals (Rynes, Colbert and Brown, 2002).</a:t>
            </a:r>
            <a:endParaRPr lang="en-US" sz="2000" dirty="0"/>
          </a:p>
        </p:txBody>
      </p:sp>
      <p:sp>
        <p:nvSpPr>
          <p:cNvPr id="8" name="Shape 5"/>
          <p:cNvSpPr/>
          <p:nvPr/>
        </p:nvSpPr>
        <p:spPr>
          <a:xfrm>
            <a:off x="6217920" y="1417320"/>
            <a:ext cx="5394960" cy="3108960"/>
          </a:xfrm>
          <a:prstGeom prst="roundRect">
            <a:avLst>
              <a:gd name="adj" fmla="val 2353"/>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Blogs alone do not close it</a:t>
            </a:r>
            <a:endParaRPr lang="en-US" sz="2200" dirty="0"/>
          </a:p>
        </p:txBody>
      </p:sp>
      <p:sp>
        <p:nvSpPr>
          <p:cNvPr id="10" name="Text 7"/>
          <p:cNvSpPr txBox="1"/>
          <p:nvPr/>
        </p:nvSpPr>
        <p:spPr>
          <a:xfrm>
            <a:off x="6446520" y="2194560"/>
            <a:ext cx="4937760" cy="2194560"/>
          </a:xfrm>
          <a:prstGeom prst="rect">
            <a:avLst/>
          </a:prstGeom>
          <a:noFill/>
          <a:ln/>
        </p:spPr>
        <p:txBody>
          <a:bodyPr wrap="square" lIns="1016" tIns="1016" rIns="1016" bIns="1016" rtlCol="0" anchor="t"/>
          <a:lstStyle/>
          <a:p>
            <a:pPr marL="0" indent="0">
              <a:buNone/>
            </a:pPr>
            <a:r>
              <a:rPr lang="en-US" sz="2000" dirty="0">
                <a:solidFill>
                  <a:srgbClr val="FFFFFF"/>
                </a:solidFill>
                <a:latin typeface="Calibri" pitchFamily="34" charset="0"/>
                <a:ea typeface="Calibri" pitchFamily="34" charset="-122"/>
                <a:cs typeface="Calibri" pitchFamily="34" charset="-120"/>
              </a:rPr>
              <a:t>An analysis of 100 academic blogs found they were read mainly by other academics (Mewburn and Thomson, 2013). Reaching practitioners means writing where they already read.</a:t>
            </a:r>
            <a:endParaRPr lang="en-US" sz="2000" dirty="0"/>
          </a:p>
        </p:txBody>
      </p:sp>
      <p:sp>
        <p:nvSpPr>
          <p:cNvPr id="11" name="Text 8"/>
          <p:cNvSpPr txBox="1"/>
          <p:nvPr/>
        </p:nvSpPr>
        <p:spPr>
          <a:xfrm>
            <a:off x="548640" y="4754880"/>
            <a:ext cx="11064240" cy="1005840"/>
          </a:xfrm>
          <a:prstGeom prst="rect">
            <a:avLst/>
          </a:prstGeom>
          <a:noFill/>
          <a:ln/>
        </p:spPr>
        <p:txBody>
          <a:bodyPr wrap="square" lIns="1016" tIns="1016" rIns="1016" bIns="1016" rtlCol="0" anchor="t"/>
          <a:lstStyle/>
          <a:p>
            <a:pPr marL="0" indent="0">
              <a:buNone/>
            </a:pPr>
            <a:r>
              <a:rPr lang="en-US" sz="2100" dirty="0">
                <a:solidFill>
                  <a:srgbClr val="1B2A49"/>
                </a:solidFill>
                <a:latin typeface="Calibri" pitchFamily="34" charset="0"/>
                <a:ea typeface="Calibri" pitchFamily="34" charset="-122"/>
                <a:cs typeface="Calibri" pitchFamily="34" charset="-120"/>
              </a:rPr>
              <a:t>So you need a second version of your research, written for the places practitioners already read: professional magazines, LinkedIn, trade bodies and sector newsletters.</a:t>
            </a:r>
            <a:endParaRPr lang="en-US" sz="2100" dirty="0"/>
          </a:p>
        </p:txBody>
      </p:sp>
      <p:sp>
        <p:nvSpPr>
          <p:cNvPr id="12" name="Text 9"/>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Rynes, Colbert and Brown (2002); Mewburn and Thomson (2013).</a:t>
            </a:r>
            <a:endParaRPr lang="en-US" sz="1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Worked example: the same research, two audiences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3200400"/>
          </a:xfrm>
          <a:prstGeom prst="roundRect">
            <a:avLst>
              <a:gd name="adj" fmla="val 2286"/>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457200"/>
          </a:xfrm>
          <a:prstGeom prst="rect">
            <a:avLst/>
          </a:prstGeom>
          <a:noFill/>
          <a:ln/>
        </p:spPr>
        <p:txBody>
          <a:bodyPr wrap="square" lIns="1016" tIns="1016" rIns="1016" bIns="1016" rtlCol="0" anchor="t"/>
          <a:lstStyle/>
          <a:p>
            <a:pPr marL="0" indent="0">
              <a:buNone/>
            </a:pPr>
            <a:r>
              <a:rPr lang="en-US" sz="1800" b="1" dirty="0">
                <a:solidFill>
                  <a:srgbClr val="A3303F"/>
                </a:solidFill>
                <a:latin typeface="Calibri" pitchFamily="34" charset="0"/>
                <a:ea typeface="Calibri" pitchFamily="34" charset="-122"/>
                <a:cs typeface="Calibri" pitchFamily="34" charset="-120"/>
              </a:rPr>
              <a:t>For academics</a:t>
            </a:r>
            <a:endParaRPr lang="en-US" sz="1800" dirty="0"/>
          </a:p>
        </p:txBody>
      </p:sp>
      <p:sp>
        <p:nvSpPr>
          <p:cNvPr id="7" name="Text 4"/>
          <p:cNvSpPr txBox="1"/>
          <p:nvPr/>
        </p:nvSpPr>
        <p:spPr>
          <a:xfrm>
            <a:off x="777240" y="2011680"/>
            <a:ext cx="4937760" cy="914400"/>
          </a:xfrm>
          <a:prstGeom prst="rect">
            <a:avLst/>
          </a:prstGeom>
          <a:noFill/>
          <a:ln/>
        </p:spPr>
        <p:txBody>
          <a:bodyPr wrap="square" lIns="1016" tIns="1016" rIns="1016" bIns="1016" rtlCol="0" anchor="t"/>
          <a:lstStyle/>
          <a:p>
            <a:pPr marL="0" indent="0">
              <a:buNone/>
            </a:pPr>
            <a:r>
              <a:rPr lang="en-US" sz="2400" b="1" dirty="0">
                <a:solidFill>
                  <a:srgbClr val="1B2A49"/>
                </a:solidFill>
                <a:latin typeface="Cambria" pitchFamily="34" charset="0"/>
                <a:ea typeface="Cambria" pitchFamily="34" charset="-122"/>
                <a:cs typeface="Cambria" pitchFamily="34" charset="-120"/>
              </a:rPr>
              <a:t>The Living Wage campaign in the UK</a:t>
            </a:r>
            <a:endParaRPr lang="en-US" sz="2400" dirty="0"/>
          </a:p>
        </p:txBody>
      </p:sp>
      <p:sp>
        <p:nvSpPr>
          <p:cNvPr id="8" name="Text 5"/>
          <p:cNvSpPr txBox="1"/>
          <p:nvPr/>
        </p:nvSpPr>
        <p:spPr>
          <a:xfrm>
            <a:off x="777240" y="3017520"/>
            <a:ext cx="4937760" cy="146304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Employee Relations (2017). Names the topic. Positions the work in the employment relations literature for other researchers.</a:t>
            </a:r>
            <a:endParaRPr lang="en-US" sz="1900" dirty="0"/>
          </a:p>
        </p:txBody>
      </p:sp>
      <p:sp>
        <p:nvSpPr>
          <p:cNvPr id="9" name="Shape 6"/>
          <p:cNvSpPr/>
          <p:nvPr/>
        </p:nvSpPr>
        <p:spPr>
          <a:xfrm>
            <a:off x="6217920" y="1417320"/>
            <a:ext cx="5394960" cy="3200400"/>
          </a:xfrm>
          <a:prstGeom prst="roundRect">
            <a:avLst>
              <a:gd name="adj" fmla="val 2286"/>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6446520" y="1554480"/>
            <a:ext cx="4937760" cy="457200"/>
          </a:xfrm>
          <a:prstGeom prst="rect">
            <a:avLst/>
          </a:prstGeom>
          <a:noFill/>
          <a:ln/>
        </p:spPr>
        <p:txBody>
          <a:bodyPr wrap="square" lIns="1016" tIns="1016" rIns="1016" bIns="1016" rtlCol="0" anchor="t"/>
          <a:lstStyle/>
          <a:p>
            <a:pPr marL="0" indent="0">
              <a:buNone/>
            </a:pPr>
            <a:r>
              <a:rPr lang="en-US" sz="1800" b="1" dirty="0">
                <a:solidFill>
                  <a:srgbClr val="E3B448"/>
                </a:solidFill>
                <a:latin typeface="Calibri" pitchFamily="34" charset="0"/>
                <a:ea typeface="Calibri" pitchFamily="34" charset="-122"/>
                <a:cs typeface="Calibri" pitchFamily="34" charset="-120"/>
              </a:rPr>
              <a:t>For employers</a:t>
            </a:r>
            <a:endParaRPr lang="en-US" sz="1800" dirty="0"/>
          </a:p>
        </p:txBody>
      </p:sp>
      <p:sp>
        <p:nvSpPr>
          <p:cNvPr id="11" name="Text 8"/>
          <p:cNvSpPr txBox="1"/>
          <p:nvPr/>
        </p:nvSpPr>
        <p:spPr>
          <a:xfrm>
            <a:off x="6446520" y="2011680"/>
            <a:ext cx="4937760" cy="914400"/>
          </a:xfrm>
          <a:prstGeom prst="rect">
            <a:avLst/>
          </a:prstGeom>
          <a:noFill/>
          <a:ln/>
        </p:spPr>
        <p:txBody>
          <a:bodyPr wrap="square" lIns="1016" tIns="1016" rIns="1016" bIns="1016" rtlCol="0" anchor="t"/>
          <a:lstStyle/>
          <a:p>
            <a:pPr marL="0" indent="0">
              <a:buNone/>
            </a:pPr>
            <a:r>
              <a:rPr lang="en-US" sz="2400" b="1" dirty="0">
                <a:solidFill>
                  <a:srgbClr val="FFFFFF"/>
                </a:solidFill>
                <a:latin typeface="Cambria" pitchFamily="34" charset="0"/>
                <a:ea typeface="Cambria" pitchFamily="34" charset="-122"/>
                <a:cs typeface="Cambria" pitchFamily="34" charset="-120"/>
              </a:rPr>
              <a:t>Paying the Living Wage is good for business</a:t>
            </a:r>
            <a:endParaRPr lang="en-US" sz="2400" dirty="0"/>
          </a:p>
        </p:txBody>
      </p:sp>
      <p:sp>
        <p:nvSpPr>
          <p:cNvPr id="12" name="Text 9"/>
          <p:cNvSpPr txBox="1"/>
          <p:nvPr/>
        </p:nvSpPr>
        <p:spPr>
          <a:xfrm>
            <a:off x="6446520" y="3017520"/>
            <a:ext cx="4937760" cy="1463040"/>
          </a:xfrm>
          <a:prstGeom prst="rect">
            <a:avLst/>
          </a:prstGeom>
          <a:noFill/>
          <a:ln/>
        </p:spPr>
        <p:txBody>
          <a:bodyPr wrap="square" lIns="1016" tIns="1016" rIns="1016" bIns="1016" rtlCol="0" anchor="t"/>
          <a:lstStyle/>
          <a:p>
            <a:pPr marL="0" indent="0">
              <a:buNone/>
            </a:pPr>
            <a:r>
              <a:rPr lang="en-US" sz="1900" dirty="0">
                <a:solidFill>
                  <a:srgbClr val="FFFFFF"/>
                </a:solidFill>
                <a:latin typeface="Calibri" pitchFamily="34" charset="0"/>
                <a:ea typeface="Calibri" pitchFamily="34" charset="-122"/>
                <a:cs typeface="Calibri" pitchFamily="34" charset="-120"/>
              </a:rPr>
              <a:t>Cardiff Business School (2023). States the finding. Leads with the business benefit and draws on a survey of 1,532 accredited employers.</a:t>
            </a:r>
            <a:endParaRPr lang="en-US" sz="1900" dirty="0"/>
          </a:p>
        </p:txBody>
      </p:sp>
      <p:sp>
        <p:nvSpPr>
          <p:cNvPr id="13" name="Text 10"/>
          <p:cNvSpPr txBox="1"/>
          <p:nvPr/>
        </p:nvSpPr>
        <p:spPr>
          <a:xfrm>
            <a:off x="548640" y="4846320"/>
            <a:ext cx="11064240" cy="914400"/>
          </a:xfrm>
          <a:prstGeom prst="rect">
            <a:avLst/>
          </a:prstGeom>
          <a:noFill/>
          <a:ln/>
        </p:spPr>
        <p:txBody>
          <a:bodyPr wrap="square" lIns="1016" tIns="1016" rIns="1016" bIns="1016" rtlCol="0" anchor="t"/>
          <a:lstStyle/>
          <a:p>
            <a:pPr marL="0" indent="0">
              <a:buNone/>
            </a:pPr>
            <a:r>
              <a:rPr lang="en-US" sz="2100" dirty="0">
                <a:solidFill>
                  <a:srgbClr val="1B2A49"/>
                </a:solidFill>
                <a:latin typeface="Calibri" pitchFamily="34" charset="0"/>
                <a:ea typeface="Calibri" pitchFamily="34" charset="-122"/>
                <a:cs typeface="Calibri" pitchFamily="34" charset="-120"/>
              </a:rPr>
              <a:t>What changed: the headline became a claim, the reader's interest came first, one strong number replaced the method and the literature review disappeared.</a:t>
            </a:r>
            <a:endParaRPr lang="en-US" sz="2100" dirty="0"/>
          </a:p>
        </p:txBody>
      </p:sp>
      <p:sp>
        <p:nvSpPr>
          <p:cNvPr id="14" name="Text 11"/>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Heery, Hann and Nash (2017); Cardiff Business School (2023).</a:t>
            </a:r>
            <a:endParaRPr lang="en-US" sz="1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Five moves turn an article into a practitioner piece</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552651"/>
            <a:ext cx="548640" cy="548640"/>
          </a:xfrm>
          <a:prstGeom prst="ellipse">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548640" y="155265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Text 4"/>
          <p:cNvSpPr txBox="1"/>
          <p:nvPr/>
        </p:nvSpPr>
        <p:spPr>
          <a:xfrm>
            <a:off x="1280160" y="1463040"/>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Lead with the finding.  </a:t>
            </a:r>
            <a:r>
              <a:rPr lang="en-US" sz="2000" dirty="0">
                <a:solidFill>
                  <a:srgbClr val="1E2533"/>
                </a:solidFill>
                <a:latin typeface="Calibri" pitchFamily="34" charset="0"/>
                <a:ea typeface="Calibri" pitchFamily="34" charset="-122"/>
                <a:cs typeface="Calibri" pitchFamily="34" charset="-120"/>
              </a:rPr>
              <a:t>Make the headline a claim, not a topic.</a:t>
            </a:r>
            <a:endParaRPr lang="en-US" sz="2000" dirty="0"/>
          </a:p>
        </p:txBody>
      </p:sp>
      <p:sp>
        <p:nvSpPr>
          <p:cNvPr id="8" name="Shape 5"/>
          <p:cNvSpPr/>
          <p:nvPr/>
        </p:nvSpPr>
        <p:spPr>
          <a:xfrm>
            <a:off x="548640" y="2445106"/>
            <a:ext cx="548640" cy="548640"/>
          </a:xfrm>
          <a:prstGeom prst="ellipse">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548640" y="244510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7"/>
          <p:cNvSpPr txBox="1"/>
          <p:nvPr/>
        </p:nvSpPr>
        <p:spPr>
          <a:xfrm>
            <a:off x="1280160" y="2355494"/>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Name the reader.  </a:t>
            </a:r>
            <a:r>
              <a:rPr lang="en-US" sz="2000" dirty="0">
                <a:solidFill>
                  <a:srgbClr val="1E2533"/>
                </a:solidFill>
                <a:latin typeface="Calibri" pitchFamily="34" charset="0"/>
                <a:ea typeface="Calibri" pitchFamily="34" charset="-122"/>
                <a:cs typeface="Calibri" pitchFamily="34" charset="-120"/>
              </a:rPr>
              <a:t>Say whose problem this solves in the first two sentences.</a:t>
            </a:r>
            <a:endParaRPr lang="en-US" sz="2000" dirty="0"/>
          </a:p>
        </p:txBody>
      </p:sp>
      <p:sp>
        <p:nvSpPr>
          <p:cNvPr id="11" name="Shape 8"/>
          <p:cNvSpPr/>
          <p:nvPr/>
        </p:nvSpPr>
        <p:spPr>
          <a:xfrm>
            <a:off x="548640" y="33375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548640" y="33375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3" name="Text 10"/>
          <p:cNvSpPr txBox="1"/>
          <p:nvPr/>
        </p:nvSpPr>
        <p:spPr>
          <a:xfrm>
            <a:off x="1280160" y="3247949"/>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Compress the method.  </a:t>
            </a:r>
            <a:r>
              <a:rPr lang="en-US" sz="2000" dirty="0">
                <a:solidFill>
                  <a:srgbClr val="1E2533"/>
                </a:solidFill>
                <a:latin typeface="Calibri" pitchFamily="34" charset="0"/>
                <a:ea typeface="Calibri" pitchFamily="34" charset="-122"/>
                <a:cs typeface="Calibri" pitchFamily="34" charset="-120"/>
              </a:rPr>
              <a:t>One sentence on who you studied and how, enough for credibility.</a:t>
            </a:r>
            <a:endParaRPr lang="en-US" sz="2000" dirty="0"/>
          </a:p>
        </p:txBody>
      </p:sp>
      <p:sp>
        <p:nvSpPr>
          <p:cNvPr id="14" name="Shape 11"/>
          <p:cNvSpPr/>
          <p:nvPr/>
        </p:nvSpPr>
        <p:spPr>
          <a:xfrm>
            <a:off x="548640" y="4230014"/>
            <a:ext cx="548640" cy="548640"/>
          </a:xfrm>
          <a:prstGeom prst="ellipse">
            <a:avLst/>
          </a:prstGeom>
          <a:solidFill>
            <a:srgbClr val="1B2A49"/>
          </a:solidFill>
          <a:ln w="12700">
            <a:solidFill>
              <a:srgbClr val="1B2A49"/>
            </a:solidFill>
            <a:prstDash val="solid"/>
          </a:ln>
        </p:spPr>
        <p:txBody>
          <a:bodyPr/>
          <a:lstStyle/>
          <a:p>
            <a:endParaRPr lang="en-GB"/>
          </a:p>
        </p:txBody>
      </p:sp>
      <p:sp>
        <p:nvSpPr>
          <p:cNvPr id="15" name="Text 12"/>
          <p:cNvSpPr txBox="1"/>
          <p:nvPr/>
        </p:nvSpPr>
        <p:spPr>
          <a:xfrm>
            <a:off x="548640" y="423001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6" name="Text 13"/>
          <p:cNvSpPr txBox="1"/>
          <p:nvPr/>
        </p:nvSpPr>
        <p:spPr>
          <a:xfrm>
            <a:off x="1280160" y="4140403"/>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Show one piece of evidence.  </a:t>
            </a:r>
            <a:r>
              <a:rPr lang="en-US" sz="2000" dirty="0">
                <a:solidFill>
                  <a:srgbClr val="1E2533"/>
                </a:solidFill>
                <a:latin typeface="Calibri" pitchFamily="34" charset="0"/>
                <a:ea typeface="Calibri" pitchFamily="34" charset="-122"/>
                <a:cs typeface="Calibri" pitchFamily="34" charset="-120"/>
              </a:rPr>
              <a:t>A number or an anonymised quote, not the whole analysis.</a:t>
            </a:r>
            <a:endParaRPr lang="en-US" sz="2000" dirty="0"/>
          </a:p>
        </p:txBody>
      </p:sp>
      <p:sp>
        <p:nvSpPr>
          <p:cNvPr id="17" name="Shape 14"/>
          <p:cNvSpPr/>
          <p:nvPr/>
        </p:nvSpPr>
        <p:spPr>
          <a:xfrm>
            <a:off x="548640" y="5122469"/>
            <a:ext cx="548640" cy="548640"/>
          </a:xfrm>
          <a:prstGeom prst="ellipse">
            <a:avLst/>
          </a:prstGeom>
          <a:solidFill>
            <a:srgbClr val="1B2A49"/>
          </a:solidFill>
          <a:ln w="12700">
            <a:solidFill>
              <a:srgbClr val="1B2A49"/>
            </a:solidFill>
            <a:prstDash val="solid"/>
          </a:ln>
        </p:spPr>
        <p:txBody>
          <a:bodyPr/>
          <a:lstStyle/>
          <a:p>
            <a:endParaRPr lang="en-GB"/>
          </a:p>
        </p:txBody>
      </p:sp>
      <p:sp>
        <p:nvSpPr>
          <p:cNvPr id="18" name="Text 15"/>
          <p:cNvSpPr txBox="1"/>
          <p:nvPr/>
        </p:nvSpPr>
        <p:spPr>
          <a:xfrm>
            <a:off x="548640" y="512246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19" name="Text 16"/>
          <p:cNvSpPr txBox="1"/>
          <p:nvPr/>
        </p:nvSpPr>
        <p:spPr>
          <a:xfrm>
            <a:off x="1280160" y="5032858"/>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Say what to do next.  </a:t>
            </a:r>
            <a:r>
              <a:rPr lang="en-US" sz="2000" dirty="0">
                <a:solidFill>
                  <a:srgbClr val="1E2533"/>
                </a:solidFill>
                <a:latin typeface="Calibri" pitchFamily="34" charset="0"/>
                <a:ea typeface="Calibri" pitchFamily="34" charset="-122"/>
                <a:cs typeface="Calibri" pitchFamily="34" charset="-120"/>
              </a:rPr>
              <a:t>Give the implication for practice and link to the full article.</a:t>
            </a:r>
            <a:endParaRPr lang="en-US" sz="2000" dirty="0"/>
          </a:p>
        </p:txBody>
      </p:sp>
      <p:sp>
        <p:nvSpPr>
          <p:cNvPr id="20" name="Text 17"/>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Sword (2012); Wilkinson and Weitkamp (2016).</a:t>
            </a:r>
            <a:endParaRPr lang="en-US" sz="1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Anatomy of a LinkedIn post</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6583680" cy="4389120"/>
          </a:xfrm>
          <a:prstGeom prst="roundRect">
            <a:avLst>
              <a:gd name="adj" fmla="val 1667"/>
            </a:avLst>
          </a:prstGeom>
          <a:solidFill>
            <a:srgbClr val="EEF3F8"/>
          </a:solidFill>
          <a:ln w="12700">
            <a:solidFill>
              <a:srgbClr val="EEF3F8"/>
            </a:solidFill>
            <a:prstDash val="solid"/>
          </a:ln>
        </p:spPr>
        <p:txBody>
          <a:bodyPr/>
          <a:lstStyle/>
          <a:p>
            <a:endParaRPr lang="en-GB"/>
          </a:p>
        </p:txBody>
      </p:sp>
      <p:sp>
        <p:nvSpPr>
          <p:cNvPr id="6" name="Shape 3"/>
          <p:cNvSpPr/>
          <p:nvPr/>
        </p:nvSpPr>
        <p:spPr>
          <a:xfrm>
            <a:off x="731520" y="1709928"/>
            <a:ext cx="411480" cy="41148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731520" y="1709928"/>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1</a:t>
            </a:r>
            <a:endParaRPr lang="en-US" sz="1400" dirty="0"/>
          </a:p>
        </p:txBody>
      </p:sp>
      <p:sp>
        <p:nvSpPr>
          <p:cNvPr id="8" name="Text 5"/>
          <p:cNvSpPr txBox="1"/>
          <p:nvPr/>
        </p:nvSpPr>
        <p:spPr>
          <a:xfrm>
            <a:off x="1280160" y="1600200"/>
            <a:ext cx="5669280" cy="777240"/>
          </a:xfrm>
          <a:prstGeom prst="rect">
            <a:avLst/>
          </a:prstGeom>
          <a:noFill/>
          <a:ln/>
        </p:spPr>
        <p:txBody>
          <a:bodyPr wrap="square" lIns="1016" tIns="1016" rIns="1016" bIns="1016" rtlCol="0" anchor="ctr"/>
          <a:lstStyle/>
          <a:p>
            <a:pPr marL="0" indent="0">
              <a:buNone/>
            </a:pPr>
            <a:r>
              <a:rPr lang="en-US" sz="1700" dirty="0">
                <a:solidFill>
                  <a:srgbClr val="1E2533"/>
                </a:solidFill>
                <a:latin typeface="Calibri" pitchFamily="34" charset="0"/>
                <a:ea typeface="Calibri" pitchFamily="34" charset="-122"/>
                <a:cs typeface="Calibri" pitchFamily="34" charset="-120"/>
              </a:rPr>
              <a:t>Most managers think hybrid staff need more checking in. Our interviews suggest the opposite.</a:t>
            </a:r>
            <a:endParaRPr lang="en-US" sz="1700" dirty="0"/>
          </a:p>
        </p:txBody>
      </p:sp>
      <p:sp>
        <p:nvSpPr>
          <p:cNvPr id="9" name="Shape 6"/>
          <p:cNvSpPr/>
          <p:nvPr/>
        </p:nvSpPr>
        <p:spPr>
          <a:xfrm>
            <a:off x="731520" y="2532888"/>
            <a:ext cx="411480" cy="41148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731520" y="2532888"/>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2</a:t>
            </a:r>
            <a:endParaRPr lang="en-US" sz="1400" dirty="0"/>
          </a:p>
        </p:txBody>
      </p:sp>
      <p:sp>
        <p:nvSpPr>
          <p:cNvPr id="11" name="Text 8"/>
          <p:cNvSpPr txBox="1"/>
          <p:nvPr/>
        </p:nvSpPr>
        <p:spPr>
          <a:xfrm>
            <a:off x="1280160" y="2423160"/>
            <a:ext cx="5669280" cy="777240"/>
          </a:xfrm>
          <a:prstGeom prst="rect">
            <a:avLst/>
          </a:prstGeom>
          <a:noFill/>
          <a:ln/>
        </p:spPr>
        <p:txBody>
          <a:bodyPr wrap="square" lIns="1016" tIns="1016" rIns="1016" bIns="1016" rtlCol="0" anchor="ctr"/>
          <a:lstStyle/>
          <a:p>
            <a:pPr marL="0" indent="0">
              <a:buNone/>
            </a:pPr>
            <a:r>
              <a:rPr lang="en-US" sz="1700" dirty="0">
                <a:solidFill>
                  <a:srgbClr val="1E2533"/>
                </a:solidFill>
                <a:latin typeface="Calibri" pitchFamily="34" charset="0"/>
                <a:ea typeface="Calibri" pitchFamily="34" charset="-122"/>
                <a:cs typeface="Calibri" pitchFamily="34" charset="-120"/>
              </a:rPr>
              <a:t>I interviewed 12 managers and staff in three UK accountancy firms as part of my DBA.</a:t>
            </a:r>
            <a:endParaRPr lang="en-US" sz="1700" dirty="0"/>
          </a:p>
        </p:txBody>
      </p:sp>
      <p:sp>
        <p:nvSpPr>
          <p:cNvPr id="12" name="Shape 9"/>
          <p:cNvSpPr/>
          <p:nvPr/>
        </p:nvSpPr>
        <p:spPr>
          <a:xfrm>
            <a:off x="731520" y="3355848"/>
            <a:ext cx="411480" cy="41148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731520" y="3355848"/>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3</a:t>
            </a:r>
            <a:endParaRPr lang="en-US" sz="1400" dirty="0"/>
          </a:p>
        </p:txBody>
      </p:sp>
      <p:sp>
        <p:nvSpPr>
          <p:cNvPr id="14" name="Text 11"/>
          <p:cNvSpPr txBox="1"/>
          <p:nvPr/>
        </p:nvSpPr>
        <p:spPr>
          <a:xfrm>
            <a:off x="1280160" y="3246120"/>
            <a:ext cx="5669280" cy="777240"/>
          </a:xfrm>
          <a:prstGeom prst="rect">
            <a:avLst/>
          </a:prstGeom>
          <a:noFill/>
          <a:ln/>
        </p:spPr>
        <p:txBody>
          <a:bodyPr wrap="square" lIns="1016" tIns="1016" rIns="1016" bIns="1016" rtlCol="0" anchor="ctr"/>
          <a:lstStyle/>
          <a:p>
            <a:pPr marL="0" indent="0">
              <a:buNone/>
            </a:pPr>
            <a:r>
              <a:rPr lang="en-US" sz="1700" dirty="0">
                <a:solidFill>
                  <a:srgbClr val="1E2533"/>
                </a:solidFill>
                <a:latin typeface="Calibri" pitchFamily="34" charset="0"/>
                <a:ea typeface="Calibri" pitchFamily="34" charset="-122"/>
                <a:cs typeface="Calibri" pitchFamily="34" charset="-120"/>
              </a:rPr>
              <a:t>Staff who felt trusted to plan their own week reported putting in more discretionary effort, not less.</a:t>
            </a:r>
            <a:endParaRPr lang="en-US" sz="1700" dirty="0"/>
          </a:p>
        </p:txBody>
      </p:sp>
      <p:sp>
        <p:nvSpPr>
          <p:cNvPr id="15" name="Shape 12"/>
          <p:cNvSpPr/>
          <p:nvPr/>
        </p:nvSpPr>
        <p:spPr>
          <a:xfrm>
            <a:off x="731520" y="4178808"/>
            <a:ext cx="411480" cy="41148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731520" y="4178808"/>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4</a:t>
            </a:r>
            <a:endParaRPr lang="en-US" sz="1400" dirty="0"/>
          </a:p>
        </p:txBody>
      </p:sp>
      <p:sp>
        <p:nvSpPr>
          <p:cNvPr id="17" name="Text 14"/>
          <p:cNvSpPr txBox="1"/>
          <p:nvPr/>
        </p:nvSpPr>
        <p:spPr>
          <a:xfrm>
            <a:off x="1280160" y="4069080"/>
            <a:ext cx="5669280" cy="777240"/>
          </a:xfrm>
          <a:prstGeom prst="rect">
            <a:avLst/>
          </a:prstGeom>
          <a:noFill/>
          <a:ln/>
        </p:spPr>
        <p:txBody>
          <a:bodyPr wrap="square" lIns="1016" tIns="1016" rIns="1016" bIns="1016" rtlCol="0" anchor="ctr"/>
          <a:lstStyle/>
          <a:p>
            <a:pPr marL="0" indent="0">
              <a:buNone/>
            </a:pPr>
            <a:r>
              <a:rPr lang="en-US" sz="1700" dirty="0">
                <a:solidFill>
                  <a:srgbClr val="1E2533"/>
                </a:solidFill>
                <a:latin typeface="Calibri" pitchFamily="34" charset="0"/>
                <a:ea typeface="Calibri" pitchFamily="34" charset="-122"/>
                <a:cs typeface="Calibri" pitchFamily="34" charset="-120"/>
              </a:rPr>
              <a:t>For practice leaders: agree outcomes, then step back from daily check-ins.</a:t>
            </a:r>
            <a:endParaRPr lang="en-US" sz="1700" dirty="0"/>
          </a:p>
        </p:txBody>
      </p:sp>
      <p:sp>
        <p:nvSpPr>
          <p:cNvPr id="18" name="Shape 15"/>
          <p:cNvSpPr/>
          <p:nvPr/>
        </p:nvSpPr>
        <p:spPr>
          <a:xfrm>
            <a:off x="731520" y="5001768"/>
            <a:ext cx="411480" cy="411480"/>
          </a:xfrm>
          <a:prstGeom prst="ellipse">
            <a:avLst/>
          </a:prstGeom>
          <a:solidFill>
            <a:srgbClr val="1B2A49"/>
          </a:solidFill>
          <a:ln w="12700">
            <a:solidFill>
              <a:srgbClr val="1B2A49"/>
            </a:solidFill>
            <a:prstDash val="solid"/>
          </a:ln>
        </p:spPr>
        <p:txBody>
          <a:bodyPr/>
          <a:lstStyle/>
          <a:p>
            <a:endParaRPr lang="en-GB"/>
          </a:p>
        </p:txBody>
      </p:sp>
      <p:sp>
        <p:nvSpPr>
          <p:cNvPr id="19" name="Text 16"/>
          <p:cNvSpPr txBox="1"/>
          <p:nvPr/>
        </p:nvSpPr>
        <p:spPr>
          <a:xfrm>
            <a:off x="731520" y="5001768"/>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5</a:t>
            </a:r>
            <a:endParaRPr lang="en-US" sz="1400" dirty="0"/>
          </a:p>
        </p:txBody>
      </p:sp>
      <p:sp>
        <p:nvSpPr>
          <p:cNvPr id="20" name="Text 17"/>
          <p:cNvSpPr txBox="1"/>
          <p:nvPr/>
        </p:nvSpPr>
        <p:spPr>
          <a:xfrm>
            <a:off x="1280160" y="4892040"/>
            <a:ext cx="5669280" cy="777240"/>
          </a:xfrm>
          <a:prstGeom prst="rect">
            <a:avLst/>
          </a:prstGeom>
          <a:noFill/>
          <a:ln/>
        </p:spPr>
        <p:txBody>
          <a:bodyPr wrap="square" lIns="1016" tIns="1016" rIns="1016" bIns="1016" rtlCol="0" anchor="ctr"/>
          <a:lstStyle/>
          <a:p>
            <a:pPr marL="0" indent="0">
              <a:buNone/>
            </a:pPr>
            <a:r>
              <a:rPr lang="en-US" sz="1700" dirty="0">
                <a:solidFill>
                  <a:srgbClr val="1E2533"/>
                </a:solidFill>
                <a:latin typeface="Calibri" pitchFamily="34" charset="0"/>
                <a:ea typeface="Calibri" pitchFamily="34" charset="-122"/>
                <a:cs typeface="Calibri" pitchFamily="34" charset="-120"/>
              </a:rPr>
              <a:t>Full findings: link to article. How does your firm handle this?</a:t>
            </a:r>
            <a:endParaRPr lang="en-US" sz="1700" dirty="0"/>
          </a:p>
        </p:txBody>
      </p:sp>
      <p:sp>
        <p:nvSpPr>
          <p:cNvPr id="21" name="Shape 18"/>
          <p:cNvSpPr/>
          <p:nvPr/>
        </p:nvSpPr>
        <p:spPr>
          <a:xfrm>
            <a:off x="7406640" y="1709928"/>
            <a:ext cx="411480" cy="411480"/>
          </a:xfrm>
          <a:prstGeom prst="ellipse">
            <a:avLst/>
          </a:prstGeom>
          <a:solidFill>
            <a:srgbClr val="E3B448"/>
          </a:solidFill>
          <a:ln w="12700">
            <a:solidFill>
              <a:srgbClr val="E3B448"/>
            </a:solidFill>
            <a:prstDash val="solid"/>
          </a:ln>
        </p:spPr>
        <p:txBody>
          <a:bodyPr/>
          <a:lstStyle/>
          <a:p>
            <a:endParaRPr lang="en-GB"/>
          </a:p>
        </p:txBody>
      </p:sp>
      <p:sp>
        <p:nvSpPr>
          <p:cNvPr id="22" name="Text 19"/>
          <p:cNvSpPr txBox="1"/>
          <p:nvPr/>
        </p:nvSpPr>
        <p:spPr>
          <a:xfrm>
            <a:off x="7406640" y="1709928"/>
            <a:ext cx="411480" cy="411480"/>
          </a:xfrm>
          <a:prstGeom prst="rect">
            <a:avLst/>
          </a:prstGeom>
          <a:noFill/>
          <a:ln/>
        </p:spPr>
        <p:txBody>
          <a:bodyPr wrap="square" lIns="0" tIns="0" rIns="0" bIns="0" rtlCol="0" anchor="ctr"/>
          <a:lstStyle/>
          <a:p>
            <a:pPr marL="0" indent="0" algn="ctr">
              <a:buNone/>
            </a:pPr>
            <a:r>
              <a:rPr lang="en-US" sz="1400" b="1" dirty="0">
                <a:solidFill>
                  <a:srgbClr val="1B2A49"/>
                </a:solidFill>
                <a:latin typeface="Cambria" pitchFamily="34" charset="0"/>
                <a:ea typeface="Cambria" pitchFamily="34" charset="-122"/>
                <a:cs typeface="Cambria" pitchFamily="34" charset="-120"/>
              </a:rPr>
              <a:t>1</a:t>
            </a:r>
            <a:endParaRPr lang="en-US" sz="1400" dirty="0"/>
          </a:p>
        </p:txBody>
      </p:sp>
      <p:sp>
        <p:nvSpPr>
          <p:cNvPr id="23" name="Text 20"/>
          <p:cNvSpPr txBox="1"/>
          <p:nvPr/>
        </p:nvSpPr>
        <p:spPr>
          <a:xfrm>
            <a:off x="7955280" y="1600200"/>
            <a:ext cx="3657600" cy="777240"/>
          </a:xfrm>
          <a:prstGeom prst="rect">
            <a:avLst/>
          </a:prstGeom>
          <a:noFill/>
          <a:ln/>
        </p:spPr>
        <p:txBody>
          <a:bodyPr wrap="square" lIns="1016" tIns="1016" rIns="1016" bIns="1016" rtlCol="0" anchor="ctr"/>
          <a:lstStyle/>
          <a:p>
            <a:pPr marL="0" indent="0">
              <a:buNone/>
            </a:pPr>
            <a:r>
              <a:rPr lang="en-US" sz="1800" b="1" dirty="0">
                <a:solidFill>
                  <a:srgbClr val="1B2A49"/>
                </a:solidFill>
                <a:latin typeface="Calibri" pitchFamily="34" charset="0"/>
                <a:ea typeface="Calibri" pitchFamily="34" charset="-122"/>
                <a:cs typeface="Calibri" pitchFamily="34" charset="-120"/>
              </a:rPr>
              <a:t>Hook: </a:t>
            </a:r>
            <a:r>
              <a:rPr lang="en-US" sz="1800" dirty="0">
                <a:solidFill>
                  <a:srgbClr val="1E2533"/>
                </a:solidFill>
                <a:latin typeface="Calibri" pitchFamily="34" charset="0"/>
                <a:ea typeface="Calibri" pitchFamily="34" charset="-122"/>
                <a:cs typeface="Calibri" pitchFamily="34" charset="-120"/>
              </a:rPr>
              <a:t>a surprising claim in one line</a:t>
            </a:r>
            <a:endParaRPr lang="en-US" sz="1800" dirty="0"/>
          </a:p>
        </p:txBody>
      </p:sp>
      <p:sp>
        <p:nvSpPr>
          <p:cNvPr id="24" name="Shape 21"/>
          <p:cNvSpPr/>
          <p:nvPr/>
        </p:nvSpPr>
        <p:spPr>
          <a:xfrm>
            <a:off x="7406640" y="2532888"/>
            <a:ext cx="411480" cy="411480"/>
          </a:xfrm>
          <a:prstGeom prst="ellipse">
            <a:avLst/>
          </a:prstGeom>
          <a:solidFill>
            <a:srgbClr val="E3B448"/>
          </a:solidFill>
          <a:ln w="12700">
            <a:solidFill>
              <a:srgbClr val="E3B448"/>
            </a:solidFill>
            <a:prstDash val="solid"/>
          </a:ln>
        </p:spPr>
        <p:txBody>
          <a:bodyPr/>
          <a:lstStyle/>
          <a:p>
            <a:endParaRPr lang="en-GB"/>
          </a:p>
        </p:txBody>
      </p:sp>
      <p:sp>
        <p:nvSpPr>
          <p:cNvPr id="25" name="Text 22"/>
          <p:cNvSpPr txBox="1"/>
          <p:nvPr/>
        </p:nvSpPr>
        <p:spPr>
          <a:xfrm>
            <a:off x="7406640" y="2532888"/>
            <a:ext cx="411480" cy="411480"/>
          </a:xfrm>
          <a:prstGeom prst="rect">
            <a:avLst/>
          </a:prstGeom>
          <a:noFill/>
          <a:ln/>
        </p:spPr>
        <p:txBody>
          <a:bodyPr wrap="square" lIns="0" tIns="0" rIns="0" bIns="0" rtlCol="0" anchor="ctr"/>
          <a:lstStyle/>
          <a:p>
            <a:pPr marL="0" indent="0" algn="ctr">
              <a:buNone/>
            </a:pPr>
            <a:r>
              <a:rPr lang="en-US" sz="1400" b="1" dirty="0">
                <a:solidFill>
                  <a:srgbClr val="1B2A49"/>
                </a:solidFill>
                <a:latin typeface="Cambria" pitchFamily="34" charset="0"/>
                <a:ea typeface="Cambria" pitchFamily="34" charset="-122"/>
                <a:cs typeface="Cambria" pitchFamily="34" charset="-120"/>
              </a:rPr>
              <a:t>2</a:t>
            </a:r>
            <a:endParaRPr lang="en-US" sz="1400" dirty="0"/>
          </a:p>
        </p:txBody>
      </p:sp>
      <p:sp>
        <p:nvSpPr>
          <p:cNvPr id="26" name="Text 23"/>
          <p:cNvSpPr txBox="1"/>
          <p:nvPr/>
        </p:nvSpPr>
        <p:spPr>
          <a:xfrm>
            <a:off x="7955280" y="2423160"/>
            <a:ext cx="3657600" cy="777240"/>
          </a:xfrm>
          <a:prstGeom prst="rect">
            <a:avLst/>
          </a:prstGeom>
          <a:noFill/>
          <a:ln/>
        </p:spPr>
        <p:txBody>
          <a:bodyPr wrap="square" lIns="1016" tIns="1016" rIns="1016" bIns="1016" rtlCol="0" anchor="ctr"/>
          <a:lstStyle/>
          <a:p>
            <a:pPr marL="0" indent="0">
              <a:buNone/>
            </a:pPr>
            <a:r>
              <a:rPr lang="en-US" sz="1800" b="1" dirty="0">
                <a:solidFill>
                  <a:srgbClr val="1B2A49"/>
                </a:solidFill>
                <a:latin typeface="Calibri" pitchFamily="34" charset="0"/>
                <a:ea typeface="Calibri" pitchFamily="34" charset="-122"/>
                <a:cs typeface="Calibri" pitchFamily="34" charset="-120"/>
              </a:rPr>
              <a:t>Credibility: </a:t>
            </a:r>
            <a:r>
              <a:rPr lang="en-US" sz="1800" dirty="0">
                <a:solidFill>
                  <a:srgbClr val="1E2533"/>
                </a:solidFill>
                <a:latin typeface="Calibri" pitchFamily="34" charset="0"/>
                <a:ea typeface="Calibri" pitchFamily="34" charset="-122"/>
                <a:cs typeface="Calibri" pitchFamily="34" charset="-120"/>
              </a:rPr>
              <a:t>who you studied, briefly</a:t>
            </a:r>
            <a:endParaRPr lang="en-US" sz="1800" dirty="0"/>
          </a:p>
        </p:txBody>
      </p:sp>
      <p:sp>
        <p:nvSpPr>
          <p:cNvPr id="27" name="Shape 24"/>
          <p:cNvSpPr/>
          <p:nvPr/>
        </p:nvSpPr>
        <p:spPr>
          <a:xfrm>
            <a:off x="7406640" y="3355848"/>
            <a:ext cx="411480" cy="411480"/>
          </a:xfrm>
          <a:prstGeom prst="ellipse">
            <a:avLst/>
          </a:prstGeom>
          <a:solidFill>
            <a:srgbClr val="E3B448"/>
          </a:solidFill>
          <a:ln w="12700">
            <a:solidFill>
              <a:srgbClr val="E3B448"/>
            </a:solidFill>
            <a:prstDash val="solid"/>
          </a:ln>
        </p:spPr>
        <p:txBody>
          <a:bodyPr/>
          <a:lstStyle/>
          <a:p>
            <a:endParaRPr lang="en-GB"/>
          </a:p>
        </p:txBody>
      </p:sp>
      <p:sp>
        <p:nvSpPr>
          <p:cNvPr id="28" name="Text 25"/>
          <p:cNvSpPr txBox="1"/>
          <p:nvPr/>
        </p:nvSpPr>
        <p:spPr>
          <a:xfrm>
            <a:off x="7406640" y="3355848"/>
            <a:ext cx="411480" cy="411480"/>
          </a:xfrm>
          <a:prstGeom prst="rect">
            <a:avLst/>
          </a:prstGeom>
          <a:noFill/>
          <a:ln/>
        </p:spPr>
        <p:txBody>
          <a:bodyPr wrap="square" lIns="0" tIns="0" rIns="0" bIns="0" rtlCol="0" anchor="ctr"/>
          <a:lstStyle/>
          <a:p>
            <a:pPr marL="0" indent="0" algn="ctr">
              <a:buNone/>
            </a:pPr>
            <a:r>
              <a:rPr lang="en-US" sz="1400" b="1" dirty="0">
                <a:solidFill>
                  <a:srgbClr val="1B2A49"/>
                </a:solidFill>
                <a:latin typeface="Cambria" pitchFamily="34" charset="0"/>
                <a:ea typeface="Cambria" pitchFamily="34" charset="-122"/>
                <a:cs typeface="Cambria" pitchFamily="34" charset="-120"/>
              </a:rPr>
              <a:t>3</a:t>
            </a:r>
            <a:endParaRPr lang="en-US" sz="1400" dirty="0"/>
          </a:p>
        </p:txBody>
      </p:sp>
      <p:sp>
        <p:nvSpPr>
          <p:cNvPr id="29" name="Text 26"/>
          <p:cNvSpPr txBox="1"/>
          <p:nvPr/>
        </p:nvSpPr>
        <p:spPr>
          <a:xfrm>
            <a:off x="7955280" y="3246120"/>
            <a:ext cx="3657600" cy="777240"/>
          </a:xfrm>
          <a:prstGeom prst="rect">
            <a:avLst/>
          </a:prstGeom>
          <a:noFill/>
          <a:ln/>
        </p:spPr>
        <p:txBody>
          <a:bodyPr wrap="square" lIns="1016" tIns="1016" rIns="1016" bIns="1016" rtlCol="0" anchor="ctr"/>
          <a:lstStyle/>
          <a:p>
            <a:pPr marL="0" indent="0">
              <a:buNone/>
            </a:pPr>
            <a:r>
              <a:rPr lang="en-US" sz="1800" b="1" dirty="0">
                <a:solidFill>
                  <a:srgbClr val="1B2A49"/>
                </a:solidFill>
                <a:latin typeface="Calibri" pitchFamily="34" charset="0"/>
                <a:ea typeface="Calibri" pitchFamily="34" charset="-122"/>
                <a:cs typeface="Calibri" pitchFamily="34" charset="-120"/>
              </a:rPr>
              <a:t>Finding: </a:t>
            </a:r>
            <a:r>
              <a:rPr lang="en-US" sz="1800" dirty="0">
                <a:solidFill>
                  <a:srgbClr val="1E2533"/>
                </a:solidFill>
                <a:latin typeface="Calibri" pitchFamily="34" charset="0"/>
                <a:ea typeface="Calibri" pitchFamily="34" charset="-122"/>
                <a:cs typeface="Calibri" pitchFamily="34" charset="-120"/>
              </a:rPr>
              <a:t>one clear result</a:t>
            </a:r>
            <a:endParaRPr lang="en-US" sz="1800" dirty="0"/>
          </a:p>
        </p:txBody>
      </p:sp>
      <p:sp>
        <p:nvSpPr>
          <p:cNvPr id="30" name="Shape 27"/>
          <p:cNvSpPr/>
          <p:nvPr/>
        </p:nvSpPr>
        <p:spPr>
          <a:xfrm>
            <a:off x="7406640" y="4178808"/>
            <a:ext cx="411480" cy="411480"/>
          </a:xfrm>
          <a:prstGeom prst="ellipse">
            <a:avLst/>
          </a:prstGeom>
          <a:solidFill>
            <a:srgbClr val="E3B448"/>
          </a:solidFill>
          <a:ln w="12700">
            <a:solidFill>
              <a:srgbClr val="E3B448"/>
            </a:solidFill>
            <a:prstDash val="solid"/>
          </a:ln>
        </p:spPr>
        <p:txBody>
          <a:bodyPr/>
          <a:lstStyle/>
          <a:p>
            <a:endParaRPr lang="en-GB"/>
          </a:p>
        </p:txBody>
      </p:sp>
      <p:sp>
        <p:nvSpPr>
          <p:cNvPr id="31" name="Text 28"/>
          <p:cNvSpPr txBox="1"/>
          <p:nvPr/>
        </p:nvSpPr>
        <p:spPr>
          <a:xfrm>
            <a:off x="7406640" y="4178808"/>
            <a:ext cx="411480" cy="411480"/>
          </a:xfrm>
          <a:prstGeom prst="rect">
            <a:avLst/>
          </a:prstGeom>
          <a:noFill/>
          <a:ln/>
        </p:spPr>
        <p:txBody>
          <a:bodyPr wrap="square" lIns="0" tIns="0" rIns="0" bIns="0" rtlCol="0" anchor="ctr"/>
          <a:lstStyle/>
          <a:p>
            <a:pPr marL="0" indent="0" algn="ctr">
              <a:buNone/>
            </a:pPr>
            <a:r>
              <a:rPr lang="en-US" sz="1400" b="1" dirty="0">
                <a:solidFill>
                  <a:srgbClr val="1B2A49"/>
                </a:solidFill>
                <a:latin typeface="Cambria" pitchFamily="34" charset="0"/>
                <a:ea typeface="Cambria" pitchFamily="34" charset="-122"/>
                <a:cs typeface="Cambria" pitchFamily="34" charset="-120"/>
              </a:rPr>
              <a:t>4</a:t>
            </a:r>
            <a:endParaRPr lang="en-US" sz="1400" dirty="0"/>
          </a:p>
        </p:txBody>
      </p:sp>
      <p:sp>
        <p:nvSpPr>
          <p:cNvPr id="32" name="Text 29"/>
          <p:cNvSpPr txBox="1"/>
          <p:nvPr/>
        </p:nvSpPr>
        <p:spPr>
          <a:xfrm>
            <a:off x="7955280" y="4069080"/>
            <a:ext cx="3657600" cy="777240"/>
          </a:xfrm>
          <a:prstGeom prst="rect">
            <a:avLst/>
          </a:prstGeom>
          <a:noFill/>
          <a:ln/>
        </p:spPr>
        <p:txBody>
          <a:bodyPr wrap="square" lIns="1016" tIns="1016" rIns="1016" bIns="1016" rtlCol="0" anchor="ctr"/>
          <a:lstStyle/>
          <a:p>
            <a:pPr marL="0" indent="0">
              <a:buNone/>
            </a:pPr>
            <a:r>
              <a:rPr lang="en-US" sz="1800" b="1" dirty="0">
                <a:solidFill>
                  <a:srgbClr val="1B2A49"/>
                </a:solidFill>
                <a:latin typeface="Calibri" pitchFamily="34" charset="0"/>
                <a:ea typeface="Calibri" pitchFamily="34" charset="-122"/>
                <a:cs typeface="Calibri" pitchFamily="34" charset="-120"/>
              </a:rPr>
              <a:t>Implication: </a:t>
            </a:r>
            <a:r>
              <a:rPr lang="en-US" sz="1800" dirty="0">
                <a:solidFill>
                  <a:srgbClr val="1E2533"/>
                </a:solidFill>
                <a:latin typeface="Calibri" pitchFamily="34" charset="0"/>
                <a:ea typeface="Calibri" pitchFamily="34" charset="-122"/>
                <a:cs typeface="Calibri" pitchFamily="34" charset="-120"/>
              </a:rPr>
              <a:t>what readers should do</a:t>
            </a:r>
            <a:endParaRPr lang="en-US" sz="1800" dirty="0"/>
          </a:p>
        </p:txBody>
      </p:sp>
      <p:sp>
        <p:nvSpPr>
          <p:cNvPr id="33" name="Shape 30"/>
          <p:cNvSpPr/>
          <p:nvPr/>
        </p:nvSpPr>
        <p:spPr>
          <a:xfrm>
            <a:off x="7406640" y="5001768"/>
            <a:ext cx="411480" cy="411480"/>
          </a:xfrm>
          <a:prstGeom prst="ellipse">
            <a:avLst/>
          </a:prstGeom>
          <a:solidFill>
            <a:srgbClr val="E3B448"/>
          </a:solidFill>
          <a:ln w="12700">
            <a:solidFill>
              <a:srgbClr val="E3B448"/>
            </a:solidFill>
            <a:prstDash val="solid"/>
          </a:ln>
        </p:spPr>
        <p:txBody>
          <a:bodyPr/>
          <a:lstStyle/>
          <a:p>
            <a:endParaRPr lang="en-GB"/>
          </a:p>
        </p:txBody>
      </p:sp>
      <p:sp>
        <p:nvSpPr>
          <p:cNvPr id="34" name="Text 31"/>
          <p:cNvSpPr txBox="1"/>
          <p:nvPr/>
        </p:nvSpPr>
        <p:spPr>
          <a:xfrm>
            <a:off x="7406640" y="5001768"/>
            <a:ext cx="411480" cy="411480"/>
          </a:xfrm>
          <a:prstGeom prst="rect">
            <a:avLst/>
          </a:prstGeom>
          <a:noFill/>
          <a:ln/>
        </p:spPr>
        <p:txBody>
          <a:bodyPr wrap="square" lIns="0" tIns="0" rIns="0" bIns="0" rtlCol="0" anchor="ctr"/>
          <a:lstStyle/>
          <a:p>
            <a:pPr marL="0" indent="0" algn="ctr">
              <a:buNone/>
            </a:pPr>
            <a:r>
              <a:rPr lang="en-US" sz="1400" b="1" dirty="0">
                <a:solidFill>
                  <a:srgbClr val="1B2A49"/>
                </a:solidFill>
                <a:latin typeface="Cambria" pitchFamily="34" charset="0"/>
                <a:ea typeface="Cambria" pitchFamily="34" charset="-122"/>
                <a:cs typeface="Cambria" pitchFamily="34" charset="-120"/>
              </a:rPr>
              <a:t>5</a:t>
            </a:r>
            <a:endParaRPr lang="en-US" sz="1400" dirty="0"/>
          </a:p>
        </p:txBody>
      </p:sp>
      <p:sp>
        <p:nvSpPr>
          <p:cNvPr id="35" name="Text 32"/>
          <p:cNvSpPr txBox="1"/>
          <p:nvPr/>
        </p:nvSpPr>
        <p:spPr>
          <a:xfrm>
            <a:off x="7955280" y="4892040"/>
            <a:ext cx="3657600" cy="777240"/>
          </a:xfrm>
          <a:prstGeom prst="rect">
            <a:avLst/>
          </a:prstGeom>
          <a:noFill/>
          <a:ln/>
        </p:spPr>
        <p:txBody>
          <a:bodyPr wrap="square" lIns="1016" tIns="1016" rIns="1016" bIns="1016" rtlCol="0" anchor="ctr"/>
          <a:lstStyle/>
          <a:p>
            <a:pPr marL="0" indent="0">
              <a:buNone/>
            </a:pPr>
            <a:r>
              <a:rPr lang="en-US" sz="1800" b="1" dirty="0">
                <a:solidFill>
                  <a:srgbClr val="1B2A49"/>
                </a:solidFill>
                <a:latin typeface="Calibri" pitchFamily="34" charset="0"/>
                <a:ea typeface="Calibri" pitchFamily="34" charset="-122"/>
                <a:cs typeface="Calibri" pitchFamily="34" charset="-120"/>
              </a:rPr>
              <a:t>Invitation: </a:t>
            </a:r>
            <a:r>
              <a:rPr lang="en-US" sz="1800" dirty="0">
                <a:solidFill>
                  <a:srgbClr val="1E2533"/>
                </a:solidFill>
                <a:latin typeface="Calibri" pitchFamily="34" charset="0"/>
                <a:ea typeface="Calibri" pitchFamily="34" charset="-122"/>
                <a:cs typeface="Calibri" pitchFamily="34" charset="-120"/>
              </a:rPr>
              <a:t>link and a question</a:t>
            </a:r>
            <a:endParaRPr lang="en-US" sz="1800" dirty="0"/>
          </a:p>
        </p:txBody>
      </p:sp>
      <p:sp>
        <p:nvSpPr>
          <p:cNvPr id="36" name="Text 33"/>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Fictional example for teaching purposes. Structure follows the five moves on the previous slide.</a:t>
            </a:r>
            <a:endParaRPr lang="en-US" sz="1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0">
    <p:bg>
      <p:bgPr>
        <a:solidFill>
          <a:srgbClr val="FFF8EC"/>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229600" cy="457200"/>
          </a:xfrm>
          <a:prstGeom prst="rect">
            <a:avLst/>
          </a:prstGeom>
          <a:noFill/>
          <a:ln/>
        </p:spPr>
        <p:txBody>
          <a:bodyPr wrap="square" lIns="1016" tIns="1016" rIns="1016" bIns="1016" rtlCol="0" anchor="t"/>
          <a:lstStyle/>
          <a:p>
            <a:pPr marL="0" indent="0">
              <a:buNone/>
            </a:pPr>
            <a:r>
              <a:rPr lang="en-US" sz="1800" b="1" dirty="0">
                <a:solidFill>
                  <a:srgbClr val="A3303F"/>
                </a:solidFill>
                <a:latin typeface="Calibri" pitchFamily="34" charset="0"/>
                <a:ea typeface="Calibri" pitchFamily="34" charset="-122"/>
                <a:cs typeface="Calibri" pitchFamily="34" charset="-120"/>
              </a:rPr>
              <a:t>Activity 2</a:t>
            </a:r>
            <a:endParaRPr lang="en-US" sz="1800" dirty="0"/>
          </a:p>
        </p:txBody>
      </p:sp>
      <p:sp>
        <p:nvSpPr>
          <p:cNvPr id="3" name="Text 1"/>
          <p:cNvSpPr txBox="1"/>
          <p:nvPr/>
        </p:nvSpPr>
        <p:spPr>
          <a:xfrm>
            <a:off x="548640" y="68580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Rewrite your abstract for a practitioner</a:t>
            </a:r>
            <a:endParaRPr lang="en-US" sz="3000" dirty="0"/>
          </a:p>
        </p:txBody>
      </p:sp>
      <p:sp>
        <p:nvSpPr>
          <p:cNvPr id="4" name="Text 2"/>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6" name="Shape 3"/>
          <p:cNvSpPr/>
          <p:nvPr/>
        </p:nvSpPr>
        <p:spPr>
          <a:xfrm>
            <a:off x="548640" y="1898523"/>
            <a:ext cx="548640" cy="54864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548640" y="1898523"/>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8" name="Text 5"/>
          <p:cNvSpPr txBox="1"/>
          <p:nvPr/>
        </p:nvSpPr>
        <p:spPr>
          <a:xfrm>
            <a:off x="1280160" y="1783080"/>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Choose a reader.  </a:t>
            </a:r>
            <a:r>
              <a:rPr lang="en-US" sz="2000" dirty="0">
                <a:solidFill>
                  <a:srgbClr val="1E2533"/>
                </a:solidFill>
                <a:latin typeface="Calibri" pitchFamily="34" charset="0"/>
                <a:ea typeface="Calibri" pitchFamily="34" charset="-122"/>
                <a:cs typeface="Calibri" pitchFamily="34" charset="-120"/>
              </a:rPr>
              <a:t>Name one specific practitioner who should read your research.</a:t>
            </a:r>
            <a:endParaRPr lang="en-US" sz="2000" dirty="0"/>
          </a:p>
        </p:txBody>
      </p:sp>
      <p:sp>
        <p:nvSpPr>
          <p:cNvPr id="9" name="Shape 6"/>
          <p:cNvSpPr/>
          <p:nvPr/>
        </p:nvSpPr>
        <p:spPr>
          <a:xfrm>
            <a:off x="548640" y="2842641"/>
            <a:ext cx="548640" cy="54864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48640" y="284264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1" name="Text 8"/>
          <p:cNvSpPr txBox="1"/>
          <p:nvPr/>
        </p:nvSpPr>
        <p:spPr>
          <a:xfrm>
            <a:off x="1280160" y="2727198"/>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Rewrite.  </a:t>
            </a:r>
            <a:r>
              <a:rPr lang="en-US" sz="2000" dirty="0">
                <a:solidFill>
                  <a:srgbClr val="1E2533"/>
                </a:solidFill>
                <a:latin typeface="Calibri" pitchFamily="34" charset="0"/>
                <a:ea typeface="Calibri" pitchFamily="34" charset="-122"/>
                <a:cs typeface="Calibri" pitchFamily="34" charset="-120"/>
              </a:rPr>
              <a:t>Turn your abstract into a headline and a LinkedIn post of about 100 words, using the five moves.</a:t>
            </a:r>
            <a:endParaRPr lang="en-US" sz="2000" dirty="0"/>
          </a:p>
        </p:txBody>
      </p:sp>
      <p:sp>
        <p:nvSpPr>
          <p:cNvPr id="12" name="Shape 9"/>
          <p:cNvSpPr/>
          <p:nvPr/>
        </p:nvSpPr>
        <p:spPr>
          <a:xfrm>
            <a:off x="548640" y="3786759"/>
            <a:ext cx="548640" cy="54864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548640" y="378675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4" name="Text 11"/>
          <p:cNvSpPr txBox="1"/>
          <p:nvPr/>
        </p:nvSpPr>
        <p:spPr>
          <a:xfrm>
            <a:off x="1280160" y="3671316"/>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Swap.  </a:t>
            </a:r>
            <a:r>
              <a:rPr lang="en-US" sz="2000" dirty="0">
                <a:solidFill>
                  <a:srgbClr val="1E2533"/>
                </a:solidFill>
                <a:latin typeface="Calibri" pitchFamily="34" charset="0"/>
                <a:ea typeface="Calibri" pitchFamily="34" charset="-122"/>
                <a:cs typeface="Calibri" pitchFamily="34" charset="-120"/>
              </a:rPr>
              <a:t>Give it to a partner who plays the reader you named. Would they stop scrolling?</a:t>
            </a:r>
            <a:endParaRPr lang="en-US" sz="2000" dirty="0"/>
          </a:p>
        </p:txBody>
      </p:sp>
      <p:sp>
        <p:nvSpPr>
          <p:cNvPr id="15" name="Shape 12"/>
          <p:cNvSpPr/>
          <p:nvPr/>
        </p:nvSpPr>
        <p:spPr>
          <a:xfrm>
            <a:off x="548640" y="4730877"/>
            <a:ext cx="548640" cy="54864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548640" y="4730877"/>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7" name="Text 14"/>
          <p:cNvSpPr txBox="1"/>
          <p:nvPr/>
        </p:nvSpPr>
        <p:spPr>
          <a:xfrm>
            <a:off x="1280160" y="4615434"/>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Check.  </a:t>
            </a:r>
            <a:r>
              <a:rPr lang="en-US" sz="2000" dirty="0">
                <a:solidFill>
                  <a:srgbClr val="1E2533"/>
                </a:solidFill>
                <a:latin typeface="Calibri" pitchFamily="34" charset="0"/>
                <a:ea typeface="Calibri" pitchFamily="34" charset="-122"/>
                <a:cs typeface="Calibri" pitchFamily="34" charset="-120"/>
              </a:rPr>
              <a:t>Could anyone identify a participant or an organisation from what you wrote?</a:t>
            </a:r>
            <a:endParaRPr lang="en-US" sz="2000" dirty="0"/>
          </a:p>
        </p:txBody>
      </p:sp>
      <p:sp>
        <p:nvSpPr>
          <p:cNvPr id="18" name="Shape 15"/>
          <p:cNvSpPr/>
          <p:nvPr/>
        </p:nvSpPr>
        <p:spPr>
          <a:xfrm>
            <a:off x="548640" y="5577840"/>
            <a:ext cx="11064240" cy="731520"/>
          </a:xfrm>
          <a:prstGeom prst="roundRect">
            <a:avLst>
              <a:gd name="adj" fmla="val 10000"/>
            </a:avLst>
          </a:prstGeom>
          <a:solidFill>
            <a:srgbClr val="FFFFFF"/>
          </a:solidFill>
          <a:ln w="19050">
            <a:solidFill>
              <a:srgbClr val="E3B448"/>
            </a:solidFill>
            <a:prstDash val="solid"/>
          </a:ln>
        </p:spPr>
        <p:txBody>
          <a:bodyPr/>
          <a:lstStyle/>
          <a:p>
            <a:endParaRPr lang="en-GB"/>
          </a:p>
        </p:txBody>
      </p:sp>
      <p:sp>
        <p:nvSpPr>
          <p:cNvPr id="19" name="Text 16"/>
          <p:cNvSpPr txBox="1"/>
          <p:nvPr/>
        </p:nvSpPr>
        <p:spPr>
          <a:xfrm>
            <a:off x="731520" y="5577840"/>
            <a:ext cx="10698480" cy="731520"/>
          </a:xfrm>
          <a:prstGeom prst="rect">
            <a:avLst/>
          </a:prstGeom>
          <a:noFill/>
          <a:ln/>
        </p:spPr>
        <p:txBody>
          <a:bodyPr wrap="square" lIns="1016" tIns="1016" rIns="1016" bIns="1016" rtlCol="0" anchor="ctr"/>
          <a:lstStyle/>
          <a:p>
            <a:pPr marL="0" indent="0">
              <a:buNone/>
            </a:pPr>
            <a:r>
              <a:rPr lang="en-US" sz="2000" b="1" dirty="0">
                <a:solidFill>
                  <a:srgbClr val="A3303F"/>
                </a:solidFill>
                <a:latin typeface="Calibri" pitchFamily="34" charset="0"/>
                <a:ea typeface="Calibri" pitchFamily="34" charset="-122"/>
                <a:cs typeface="Calibri" pitchFamily="34" charset="-120"/>
              </a:rPr>
              <a:t>Outcome:  </a:t>
            </a:r>
            <a:r>
              <a:rPr lang="en-US" sz="2000" dirty="0">
                <a:solidFill>
                  <a:srgbClr val="1E2533"/>
                </a:solidFill>
                <a:latin typeface="Calibri" pitchFamily="34" charset="0"/>
                <a:ea typeface="Calibri" pitchFamily="34" charset="-122"/>
                <a:cs typeface="Calibri" pitchFamily="34" charset="-120"/>
              </a:rPr>
              <a:t>A tested practitioner version of your research you can refine and publish.</a:t>
            </a:r>
            <a:endParaRPr lang="en-US"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1">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6</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Evidence attention and impact</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From counting mentions to showing change.</a:t>
            </a:r>
            <a:endParaRPr lang="en-US" sz="2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Altmetrics measure online attention to research</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389120"/>
          </a:xfrm>
          <a:prstGeom prst="roundRect">
            <a:avLst>
              <a:gd name="adj" fmla="val 1667"/>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What they are</a:t>
            </a:r>
            <a:endParaRPr lang="en-US" sz="2200" dirty="0"/>
          </a:p>
        </p:txBody>
      </p:sp>
      <p:sp>
        <p:nvSpPr>
          <p:cNvPr id="7" name="Text 4"/>
          <p:cNvSpPr txBox="1"/>
          <p:nvPr/>
        </p:nvSpPr>
        <p:spPr>
          <a:xfrm>
            <a:off x="777240" y="2194560"/>
            <a:ext cx="4937760" cy="347472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Counts of where a paper is discussed outside citations: news, blogs, policy documents, Wikipedia and social media. Proposed by Priem et al. (2010) as a complement to citation counts.</a:t>
            </a:r>
            <a:endParaRPr lang="en-US" sz="2000" dirty="0"/>
          </a:p>
        </p:txBody>
      </p:sp>
      <p:sp>
        <p:nvSpPr>
          <p:cNvPr id="8" name="Shape 5"/>
          <p:cNvSpPr/>
          <p:nvPr/>
        </p:nvSpPr>
        <p:spPr>
          <a:xfrm>
            <a:off x="6217920" y="1417320"/>
            <a:ext cx="5394960" cy="4389120"/>
          </a:xfrm>
          <a:prstGeom prst="roundRect">
            <a:avLst>
              <a:gd name="adj" fmla="val 1667"/>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How to check any paper</a:t>
            </a:r>
            <a:endParaRPr lang="en-US" sz="2200" dirty="0"/>
          </a:p>
        </p:txBody>
      </p:sp>
      <p:sp>
        <p:nvSpPr>
          <p:cNvPr id="10" name="Shape 7"/>
          <p:cNvSpPr/>
          <p:nvPr/>
        </p:nvSpPr>
        <p:spPr>
          <a:xfrm>
            <a:off x="6446520" y="2414016"/>
            <a:ext cx="548640" cy="548640"/>
          </a:xfrm>
          <a:prstGeom prst="ellipse">
            <a:avLst/>
          </a:prstGeom>
          <a:solidFill>
            <a:srgbClr val="E3B448"/>
          </a:solidFill>
          <a:ln w="12700">
            <a:solidFill>
              <a:srgbClr val="E3B448"/>
            </a:solidFill>
            <a:prstDash val="solid"/>
          </a:ln>
        </p:spPr>
        <p:txBody>
          <a:bodyPr/>
          <a:lstStyle/>
          <a:p>
            <a:endParaRPr lang="en-GB"/>
          </a:p>
        </p:txBody>
      </p:sp>
      <p:sp>
        <p:nvSpPr>
          <p:cNvPr id="11" name="Text 8"/>
          <p:cNvSpPr txBox="1"/>
          <p:nvPr/>
        </p:nvSpPr>
        <p:spPr>
          <a:xfrm>
            <a:off x="6446520" y="2414016"/>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1</a:t>
            </a:r>
            <a:endParaRPr lang="en-US" sz="1800" dirty="0"/>
          </a:p>
        </p:txBody>
      </p:sp>
      <p:sp>
        <p:nvSpPr>
          <p:cNvPr id="12" name="Text 9"/>
          <p:cNvSpPr txBox="1"/>
          <p:nvPr/>
        </p:nvSpPr>
        <p:spPr>
          <a:xfrm>
            <a:off x="7178040" y="2194560"/>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Install  </a:t>
            </a:r>
            <a:r>
              <a:rPr lang="en-US" sz="1900" dirty="0">
                <a:solidFill>
                  <a:srgbClr val="FFFFFF"/>
                </a:solidFill>
                <a:latin typeface="Calibri" pitchFamily="34" charset="0"/>
                <a:ea typeface="Calibri" pitchFamily="34" charset="-122"/>
                <a:cs typeface="Calibri" pitchFamily="34" charset="-120"/>
              </a:rPr>
              <a:t>the free Altmetric bookmarklet or search in Dimensions.</a:t>
            </a:r>
            <a:endParaRPr lang="en-US" sz="1900" dirty="0"/>
          </a:p>
        </p:txBody>
      </p:sp>
      <p:sp>
        <p:nvSpPr>
          <p:cNvPr id="13" name="Shape 10"/>
          <p:cNvSpPr/>
          <p:nvPr/>
        </p:nvSpPr>
        <p:spPr>
          <a:xfrm>
            <a:off x="6446520" y="3566160"/>
            <a:ext cx="548640" cy="548640"/>
          </a:xfrm>
          <a:prstGeom prst="ellipse">
            <a:avLst/>
          </a:prstGeom>
          <a:solidFill>
            <a:srgbClr val="E3B448"/>
          </a:solidFill>
          <a:ln w="12700">
            <a:solidFill>
              <a:srgbClr val="E3B448"/>
            </a:solidFill>
            <a:prstDash val="solid"/>
          </a:ln>
        </p:spPr>
        <p:txBody>
          <a:bodyPr/>
          <a:lstStyle/>
          <a:p>
            <a:endParaRPr lang="en-GB"/>
          </a:p>
        </p:txBody>
      </p:sp>
      <p:sp>
        <p:nvSpPr>
          <p:cNvPr id="14" name="Text 11"/>
          <p:cNvSpPr txBox="1"/>
          <p:nvPr/>
        </p:nvSpPr>
        <p:spPr>
          <a:xfrm>
            <a:off x="6446520" y="3566160"/>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2</a:t>
            </a:r>
            <a:endParaRPr lang="en-US" sz="1800" dirty="0"/>
          </a:p>
        </p:txBody>
      </p:sp>
      <p:sp>
        <p:nvSpPr>
          <p:cNvPr id="15" name="Text 12"/>
          <p:cNvSpPr txBox="1"/>
          <p:nvPr/>
        </p:nvSpPr>
        <p:spPr>
          <a:xfrm>
            <a:off x="7178040" y="3346704"/>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Open  </a:t>
            </a:r>
            <a:r>
              <a:rPr lang="en-US" sz="1900" dirty="0">
                <a:solidFill>
                  <a:srgbClr val="FFFFFF"/>
                </a:solidFill>
                <a:latin typeface="Calibri" pitchFamily="34" charset="0"/>
                <a:ea typeface="Calibri" pitchFamily="34" charset="-122"/>
                <a:cs typeface="Calibri" pitchFamily="34" charset="-120"/>
              </a:rPr>
              <a:t>the article page and click the bookmarklet.</a:t>
            </a:r>
            <a:endParaRPr lang="en-US" sz="1900" dirty="0"/>
          </a:p>
        </p:txBody>
      </p:sp>
      <p:sp>
        <p:nvSpPr>
          <p:cNvPr id="16" name="Shape 13"/>
          <p:cNvSpPr/>
          <p:nvPr/>
        </p:nvSpPr>
        <p:spPr>
          <a:xfrm>
            <a:off x="6446520" y="4718304"/>
            <a:ext cx="548640" cy="548640"/>
          </a:xfrm>
          <a:prstGeom prst="ellipse">
            <a:avLst/>
          </a:prstGeom>
          <a:solidFill>
            <a:srgbClr val="E3B448"/>
          </a:solidFill>
          <a:ln w="12700">
            <a:solidFill>
              <a:srgbClr val="E3B448"/>
            </a:solidFill>
            <a:prstDash val="solid"/>
          </a:ln>
        </p:spPr>
        <p:txBody>
          <a:bodyPr/>
          <a:lstStyle/>
          <a:p>
            <a:endParaRPr lang="en-GB"/>
          </a:p>
        </p:txBody>
      </p:sp>
      <p:sp>
        <p:nvSpPr>
          <p:cNvPr id="17" name="Text 14"/>
          <p:cNvSpPr txBox="1"/>
          <p:nvPr/>
        </p:nvSpPr>
        <p:spPr>
          <a:xfrm>
            <a:off x="6446520" y="4718304"/>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3</a:t>
            </a:r>
            <a:endParaRPr lang="en-US" sz="1800" dirty="0"/>
          </a:p>
        </p:txBody>
      </p:sp>
      <p:sp>
        <p:nvSpPr>
          <p:cNvPr id="18" name="Text 15"/>
          <p:cNvSpPr txBox="1"/>
          <p:nvPr/>
        </p:nvSpPr>
        <p:spPr>
          <a:xfrm>
            <a:off x="7178040" y="4498848"/>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Read  </a:t>
            </a:r>
            <a:r>
              <a:rPr lang="en-US" sz="1900" dirty="0">
                <a:solidFill>
                  <a:srgbClr val="FFFFFF"/>
                </a:solidFill>
                <a:latin typeface="Calibri" pitchFamily="34" charset="0"/>
                <a:ea typeface="Calibri" pitchFamily="34" charset="-122"/>
                <a:cs typeface="Calibri" pitchFamily="34" charset="-120"/>
              </a:rPr>
              <a:t>who mentioned it, not just the score.</a:t>
            </a:r>
            <a:endParaRPr lang="en-US" sz="1900" dirty="0"/>
          </a:p>
        </p:txBody>
      </p:sp>
      <p:sp>
        <p:nvSpPr>
          <p:cNvPr id="19" name="Text 16"/>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Priem et al. (2010); Sugimoto et al. (2017).</a:t>
            </a:r>
            <a:endParaRPr lang="en-US" sz="1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Attention is not the same as impact</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63040"/>
            <a:ext cx="3474720" cy="3291840"/>
          </a:xfrm>
          <a:prstGeom prst="roundRect">
            <a:avLst>
              <a:gd name="adj" fmla="val 2222"/>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31520" y="1600200"/>
            <a:ext cx="3108960" cy="822960"/>
          </a:xfrm>
          <a:prstGeom prst="rect">
            <a:avLst/>
          </a:prstGeom>
          <a:noFill/>
          <a:ln/>
        </p:spPr>
        <p:txBody>
          <a:bodyPr wrap="square" lIns="1016" tIns="1016" rIns="1016" bIns="1016" rtlCol="0" anchor="t"/>
          <a:lstStyle/>
          <a:p>
            <a:pPr marL="0" indent="0">
              <a:buNone/>
            </a:pPr>
            <a:r>
              <a:rPr lang="en-US" sz="2100" b="1" dirty="0">
                <a:solidFill>
                  <a:srgbClr val="1B2A49"/>
                </a:solidFill>
                <a:latin typeface="Cambria" pitchFamily="34" charset="0"/>
                <a:ea typeface="Cambria" pitchFamily="34" charset="-122"/>
                <a:cs typeface="Cambria" pitchFamily="34" charset="-120"/>
              </a:rPr>
              <a:t>Weak link to citations</a:t>
            </a:r>
            <a:endParaRPr lang="en-US" sz="2100" dirty="0"/>
          </a:p>
        </p:txBody>
      </p:sp>
      <p:sp>
        <p:nvSpPr>
          <p:cNvPr id="7" name="Text 4"/>
          <p:cNvSpPr txBox="1"/>
          <p:nvPr/>
        </p:nvSpPr>
        <p:spPr>
          <a:xfrm>
            <a:off x="731520" y="2468880"/>
            <a:ext cx="3108960" cy="155448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In 4,778 papers, attention scores alone did not predict later citations.</a:t>
            </a:r>
            <a:endParaRPr lang="en-US" sz="1900" dirty="0"/>
          </a:p>
        </p:txBody>
      </p:sp>
      <p:sp>
        <p:nvSpPr>
          <p:cNvPr id="8" name="Text 5"/>
          <p:cNvSpPr txBox="1"/>
          <p:nvPr/>
        </p:nvSpPr>
        <p:spPr>
          <a:xfrm>
            <a:off x="731520" y="4069080"/>
            <a:ext cx="3108960" cy="594360"/>
          </a:xfrm>
          <a:prstGeom prst="rect">
            <a:avLst/>
          </a:prstGeom>
          <a:noFill/>
          <a:ln/>
        </p:spPr>
        <p:txBody>
          <a:bodyPr wrap="square" lIns="1016" tIns="1016" rIns="1016" bIns="1016" rtlCol="0" anchor="t"/>
          <a:lstStyle/>
          <a:p>
            <a:pPr marL="0" indent="0">
              <a:buNone/>
            </a:pPr>
            <a:r>
              <a:rPr lang="en-US" sz="1500" i="1" dirty="0">
                <a:solidFill>
                  <a:srgbClr val="607085"/>
                </a:solidFill>
                <a:latin typeface="Calibri" pitchFamily="34" charset="0"/>
                <a:ea typeface="Calibri" pitchFamily="34" charset="-122"/>
                <a:cs typeface="Calibri" pitchFamily="34" charset="-120"/>
              </a:rPr>
              <a:t>Forcina Barrero et al. (2025)</a:t>
            </a:r>
            <a:endParaRPr lang="en-US" sz="1500" dirty="0"/>
          </a:p>
        </p:txBody>
      </p:sp>
      <p:sp>
        <p:nvSpPr>
          <p:cNvPr id="9" name="Shape 6"/>
          <p:cNvSpPr/>
          <p:nvPr/>
        </p:nvSpPr>
        <p:spPr>
          <a:xfrm>
            <a:off x="4297680" y="1463040"/>
            <a:ext cx="3474720" cy="3291840"/>
          </a:xfrm>
          <a:prstGeom prst="roundRect">
            <a:avLst>
              <a:gd name="adj" fmla="val 2222"/>
            </a:avLst>
          </a:prstGeom>
          <a:solidFill>
            <a:srgbClr val="EEF3F8"/>
          </a:solidFill>
          <a:ln w="12700">
            <a:solidFill>
              <a:srgbClr val="EEF3F8"/>
            </a:solidFill>
            <a:prstDash val="solid"/>
          </a:ln>
        </p:spPr>
        <p:txBody>
          <a:bodyPr/>
          <a:lstStyle/>
          <a:p>
            <a:endParaRPr lang="en-GB"/>
          </a:p>
        </p:txBody>
      </p:sp>
      <p:sp>
        <p:nvSpPr>
          <p:cNvPr id="10" name="Text 7"/>
          <p:cNvSpPr txBox="1"/>
          <p:nvPr/>
        </p:nvSpPr>
        <p:spPr>
          <a:xfrm>
            <a:off x="4480560" y="1600200"/>
            <a:ext cx="3108960" cy="822960"/>
          </a:xfrm>
          <a:prstGeom prst="rect">
            <a:avLst/>
          </a:prstGeom>
          <a:noFill/>
          <a:ln/>
        </p:spPr>
        <p:txBody>
          <a:bodyPr wrap="square" lIns="1016" tIns="1016" rIns="1016" bIns="1016" rtlCol="0" anchor="t"/>
          <a:lstStyle/>
          <a:p>
            <a:pPr marL="0" indent="0">
              <a:buNone/>
            </a:pPr>
            <a:r>
              <a:rPr lang="en-US" sz="2100" b="1" dirty="0">
                <a:solidFill>
                  <a:srgbClr val="1B2A49"/>
                </a:solidFill>
                <a:latin typeface="Cambria" pitchFamily="34" charset="0"/>
                <a:ea typeface="Cambria" pitchFamily="34" charset="-122"/>
                <a:cs typeface="Cambria" pitchFamily="34" charset="-120"/>
              </a:rPr>
              <a:t>A measure of engagement</a:t>
            </a:r>
            <a:endParaRPr lang="en-US" sz="2100" dirty="0"/>
          </a:p>
        </p:txBody>
      </p:sp>
      <p:sp>
        <p:nvSpPr>
          <p:cNvPr id="11" name="Text 8"/>
          <p:cNvSpPr txBox="1"/>
          <p:nvPr/>
        </p:nvSpPr>
        <p:spPr>
          <a:xfrm>
            <a:off x="4480560" y="2468880"/>
            <a:ext cx="3108960" cy="155448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Altmetrics show who is talking about work, not whether anything changed.</a:t>
            </a:r>
            <a:endParaRPr lang="en-US" sz="1900" dirty="0"/>
          </a:p>
        </p:txBody>
      </p:sp>
      <p:sp>
        <p:nvSpPr>
          <p:cNvPr id="12" name="Text 9"/>
          <p:cNvSpPr txBox="1"/>
          <p:nvPr/>
        </p:nvSpPr>
        <p:spPr>
          <a:xfrm>
            <a:off x="4480560" y="4069080"/>
            <a:ext cx="3108960" cy="594360"/>
          </a:xfrm>
          <a:prstGeom prst="rect">
            <a:avLst/>
          </a:prstGeom>
          <a:noFill/>
          <a:ln/>
        </p:spPr>
        <p:txBody>
          <a:bodyPr wrap="square" lIns="1016" tIns="1016" rIns="1016" bIns="1016" rtlCol="0" anchor="t"/>
          <a:lstStyle/>
          <a:p>
            <a:pPr marL="0" indent="0">
              <a:buNone/>
            </a:pPr>
            <a:r>
              <a:rPr lang="en-US" sz="1500" i="1" dirty="0">
                <a:solidFill>
                  <a:srgbClr val="607085"/>
                </a:solidFill>
                <a:latin typeface="Calibri" pitchFamily="34" charset="0"/>
                <a:ea typeface="Calibri" pitchFamily="34" charset="-122"/>
                <a:cs typeface="Calibri" pitchFamily="34" charset="-120"/>
              </a:rPr>
              <a:t>Wouters, Zahedi and Costas (2019)</a:t>
            </a:r>
            <a:endParaRPr lang="en-US" sz="1500" dirty="0"/>
          </a:p>
        </p:txBody>
      </p:sp>
      <p:sp>
        <p:nvSpPr>
          <p:cNvPr id="13" name="Shape 10"/>
          <p:cNvSpPr/>
          <p:nvPr/>
        </p:nvSpPr>
        <p:spPr>
          <a:xfrm>
            <a:off x="8046720" y="1463040"/>
            <a:ext cx="3474720" cy="3291840"/>
          </a:xfrm>
          <a:prstGeom prst="roundRect">
            <a:avLst>
              <a:gd name="adj" fmla="val 2222"/>
            </a:avLst>
          </a:prstGeom>
          <a:solidFill>
            <a:srgbClr val="EEF3F8"/>
          </a:solidFill>
          <a:ln w="12700">
            <a:solidFill>
              <a:srgbClr val="EEF3F8"/>
            </a:solidFill>
            <a:prstDash val="solid"/>
          </a:ln>
        </p:spPr>
        <p:txBody>
          <a:bodyPr/>
          <a:lstStyle/>
          <a:p>
            <a:endParaRPr lang="en-GB"/>
          </a:p>
        </p:txBody>
      </p:sp>
      <p:sp>
        <p:nvSpPr>
          <p:cNvPr id="14" name="Text 11"/>
          <p:cNvSpPr txBox="1"/>
          <p:nvPr/>
        </p:nvSpPr>
        <p:spPr>
          <a:xfrm>
            <a:off x="8229600" y="1600200"/>
            <a:ext cx="3108960" cy="822960"/>
          </a:xfrm>
          <a:prstGeom prst="rect">
            <a:avLst/>
          </a:prstGeom>
          <a:noFill/>
          <a:ln/>
        </p:spPr>
        <p:txBody>
          <a:bodyPr wrap="square" lIns="1016" tIns="1016" rIns="1016" bIns="1016" rtlCol="0" anchor="t"/>
          <a:lstStyle/>
          <a:p>
            <a:pPr marL="0" indent="0">
              <a:buNone/>
            </a:pPr>
            <a:r>
              <a:rPr lang="en-US" sz="2100" b="1" dirty="0">
                <a:solidFill>
                  <a:srgbClr val="1B2A49"/>
                </a:solidFill>
                <a:latin typeface="Cambria" pitchFamily="34" charset="0"/>
                <a:ea typeface="Cambria" pitchFamily="34" charset="-122"/>
                <a:cs typeface="Cambria" pitchFamily="34" charset="-120"/>
              </a:rPr>
              <a:t>Use numbers responsibly</a:t>
            </a:r>
            <a:endParaRPr lang="en-US" sz="2100" dirty="0"/>
          </a:p>
        </p:txBody>
      </p:sp>
      <p:sp>
        <p:nvSpPr>
          <p:cNvPr id="15" name="Text 12"/>
          <p:cNvSpPr txBox="1"/>
          <p:nvPr/>
        </p:nvSpPr>
        <p:spPr>
          <a:xfrm>
            <a:off x="8229600" y="2468880"/>
            <a:ext cx="3108960" cy="1554480"/>
          </a:xfrm>
          <a:prstGeom prst="rect">
            <a:avLst/>
          </a:prstGeom>
          <a:noFill/>
          <a:ln/>
        </p:spPr>
        <p:txBody>
          <a:bodyPr wrap="square" lIns="1016" tIns="1016" rIns="1016" bIns="1016" rtlCol="0" anchor="t"/>
          <a:lstStyle/>
          <a:p>
            <a:pPr marL="0" indent="0">
              <a:buNone/>
            </a:pPr>
            <a:r>
              <a:rPr lang="en-US" sz="1900" dirty="0">
                <a:solidFill>
                  <a:srgbClr val="1E2533"/>
                </a:solidFill>
                <a:latin typeface="Calibri" pitchFamily="34" charset="0"/>
                <a:ea typeface="Calibri" pitchFamily="34" charset="-122"/>
                <a:cs typeface="Calibri" pitchFamily="34" charset="-120"/>
              </a:rPr>
              <a:t>Research should not be judged by a single metric.</a:t>
            </a:r>
            <a:endParaRPr lang="en-US" sz="1900" dirty="0"/>
          </a:p>
        </p:txBody>
      </p:sp>
      <p:sp>
        <p:nvSpPr>
          <p:cNvPr id="16" name="Text 13"/>
          <p:cNvSpPr txBox="1"/>
          <p:nvPr/>
        </p:nvSpPr>
        <p:spPr>
          <a:xfrm>
            <a:off x="8229600" y="4069080"/>
            <a:ext cx="3108960" cy="594360"/>
          </a:xfrm>
          <a:prstGeom prst="rect">
            <a:avLst/>
          </a:prstGeom>
          <a:noFill/>
          <a:ln/>
        </p:spPr>
        <p:txBody>
          <a:bodyPr wrap="square" lIns="1016" tIns="1016" rIns="1016" bIns="1016" rtlCol="0" anchor="t"/>
          <a:lstStyle/>
          <a:p>
            <a:pPr marL="0" indent="0">
              <a:buNone/>
            </a:pPr>
            <a:r>
              <a:rPr lang="en-US" sz="1500" i="1" dirty="0">
                <a:solidFill>
                  <a:srgbClr val="607085"/>
                </a:solidFill>
                <a:latin typeface="Calibri" pitchFamily="34" charset="0"/>
                <a:ea typeface="Calibri" pitchFamily="34" charset="-122"/>
                <a:cs typeface="Calibri" pitchFamily="34" charset="-120"/>
              </a:rPr>
              <a:t>DORA (2012); Hicks et al. (2015); Wilsdon et al. (2015)</a:t>
            </a:r>
            <a:endParaRPr lang="en-US" sz="1500" dirty="0"/>
          </a:p>
        </p:txBody>
      </p:sp>
      <p:sp>
        <p:nvSpPr>
          <p:cNvPr id="17" name="Text 14"/>
          <p:cNvSpPr txBox="1"/>
          <p:nvPr/>
        </p:nvSpPr>
        <p:spPr>
          <a:xfrm>
            <a:off x="548640" y="4983480"/>
            <a:ext cx="11064240" cy="822960"/>
          </a:xfrm>
          <a:prstGeom prst="rect">
            <a:avLst/>
          </a:prstGeom>
          <a:noFill/>
          <a:ln/>
        </p:spPr>
        <p:txBody>
          <a:bodyPr wrap="square" lIns="1016" tIns="1016" rIns="1016" bIns="1016" rtlCol="0" anchor="t"/>
          <a:lstStyle/>
          <a:p>
            <a:pPr marL="0" indent="0">
              <a:buNone/>
            </a:pPr>
            <a:r>
              <a:rPr lang="en-US" sz="2100" dirty="0">
                <a:solidFill>
                  <a:srgbClr val="1B2A49"/>
                </a:solidFill>
                <a:latin typeface="Calibri" pitchFamily="34" charset="0"/>
                <a:ea typeface="Calibri" pitchFamily="34" charset="-122"/>
                <a:cs typeface="Calibri" pitchFamily="34" charset="-120"/>
              </a:rPr>
              <a:t>Use altmetrics to find who is paying attention, then follow up to find out what they did with your work.</a:t>
            </a:r>
            <a:endParaRPr lang="en-US" sz="2100" dirty="0"/>
          </a:p>
        </p:txBody>
      </p:sp>
      <p:sp>
        <p:nvSpPr>
          <p:cNvPr id="18" name="Text 15"/>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Full references on the final slides.</a:t>
            </a:r>
            <a:endParaRPr lang="en-US" sz="1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Collect impact evidence as it happens</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Text 2"/>
          <p:cNvSpPr txBox="1"/>
          <p:nvPr/>
        </p:nvSpPr>
        <p:spPr>
          <a:xfrm>
            <a:off x="548640" y="1371600"/>
            <a:ext cx="11064240" cy="914400"/>
          </a:xfrm>
          <a:prstGeom prst="rect">
            <a:avLst/>
          </a:prstGeom>
          <a:noFill/>
          <a:ln/>
        </p:spPr>
        <p:txBody>
          <a:bodyPr wrap="square" lIns="1016" tIns="1016" rIns="1016" bIns="1016" rtlCol="0" anchor="t"/>
          <a:lstStyle/>
          <a:p>
            <a:pPr marL="0" indent="0">
              <a:buNone/>
            </a:pPr>
            <a:r>
              <a:rPr lang="en-US" sz="2000" dirty="0">
                <a:solidFill>
                  <a:srgbClr val="1E2533"/>
                </a:solidFill>
                <a:latin typeface="Calibri" pitchFamily="34" charset="0"/>
                <a:ea typeface="Calibri" pitchFamily="34" charset="-122"/>
                <a:cs typeface="Calibri" pitchFamily="34" charset="-120"/>
              </a:rPr>
              <a:t>Evidence the Living Wage case used: testimonial letters from five organisations, the research dataset, a National Assembly for Wales debate and Welsh Government statements.</a:t>
            </a:r>
            <a:endParaRPr lang="en-US" sz="2000" dirty="0"/>
          </a:p>
        </p:txBody>
      </p:sp>
      <p:graphicFrame>
        <p:nvGraphicFramePr>
          <p:cNvPr id="35" name="Table 0"/>
          <p:cNvGraphicFramePr>
            <a:graphicFrameLocks noGrp="1"/>
          </p:cNvGraphicFramePr>
          <p:nvPr>
            <p:extLst>
              <p:ext uri="{D42A27DB-BD31-4B8C-83A1-F6EECF244321}">
                <p14:modId xmlns:p14="http://schemas.microsoft.com/office/powerpoint/2010/main" val="1579011935"/>
              </p:ext>
            </p:extLst>
          </p:nvPr>
        </p:nvGraphicFramePr>
        <p:xfrm>
          <a:off x="548640" y="2514600"/>
          <a:ext cx="11064240" cy="914400"/>
        </p:xfrm>
        <a:graphic>
          <a:graphicData uri="http://schemas.openxmlformats.org/drawingml/2006/table">
            <a:tbl>
              <a:tblPr/>
              <a:tblGrid>
                <a:gridCol w="1188720">
                  <a:extLst>
                    <a:ext uri="{9D8B030D-6E8A-4147-A177-3AD203B41FA5}">
                      <a16:colId xmlns:a16="http://schemas.microsoft.com/office/drawing/2014/main" val="20000"/>
                    </a:ext>
                  </a:extLst>
                </a:gridCol>
                <a:gridCol w="246888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gridCol w="2651760">
                  <a:extLst>
                    <a:ext uri="{9D8B030D-6E8A-4147-A177-3AD203B41FA5}">
                      <a16:colId xmlns:a16="http://schemas.microsoft.com/office/drawing/2014/main" val="20004"/>
                    </a:ext>
                  </a:extLst>
                </a:gridCol>
              </a:tblGrid>
              <a:tr h="502920">
                <a:tc>
                  <a:txBody>
                    <a:bodyPr/>
                    <a:lstStyle/>
                    <a:p>
                      <a:pPr marL="0" indent="0">
                        <a:buNone/>
                      </a:pPr>
                      <a:r>
                        <a:rPr lang="en-US" sz="1700" b="1" dirty="0">
                          <a:solidFill>
                            <a:srgbClr val="FFFFFF"/>
                          </a:solidFill>
                          <a:latin typeface="Calibri" pitchFamily="34" charset="0"/>
                          <a:ea typeface="Calibri" pitchFamily="34" charset="-122"/>
                          <a:cs typeface="Calibri" pitchFamily="34" charset="-120"/>
                        </a:rPr>
                        <a:t>Date</a:t>
                      </a:r>
                      <a:endParaRPr lang="en-US" sz="17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solidFill>
                      <a:srgbClr val="1B2A49"/>
                    </a:solidFill>
                  </a:tcPr>
                </a:tc>
                <a:tc>
                  <a:txBody>
                    <a:bodyPr/>
                    <a:lstStyle/>
                    <a:p>
                      <a:pPr marL="0" indent="0">
                        <a:buNone/>
                      </a:pPr>
                      <a:r>
                        <a:rPr lang="en-US" sz="1700" b="1" dirty="0">
                          <a:solidFill>
                            <a:srgbClr val="FFFFFF"/>
                          </a:solidFill>
                          <a:latin typeface="Calibri" pitchFamily="34" charset="0"/>
                          <a:ea typeface="Calibri" pitchFamily="34" charset="-122"/>
                          <a:cs typeface="Calibri" pitchFamily="34" charset="-120"/>
                        </a:rPr>
                        <a:t>Activity</a:t>
                      </a:r>
                      <a:endParaRPr lang="en-US" sz="17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solidFill>
                      <a:srgbClr val="1B2A49"/>
                    </a:solidFill>
                  </a:tcPr>
                </a:tc>
                <a:tc>
                  <a:txBody>
                    <a:bodyPr/>
                    <a:lstStyle/>
                    <a:p>
                      <a:pPr marL="0" indent="0">
                        <a:buNone/>
                      </a:pPr>
                      <a:r>
                        <a:rPr lang="en-US" sz="1700" b="1" dirty="0">
                          <a:solidFill>
                            <a:srgbClr val="FFFFFF"/>
                          </a:solidFill>
                          <a:latin typeface="Calibri" pitchFamily="34" charset="0"/>
                          <a:ea typeface="Calibri" pitchFamily="34" charset="-122"/>
                          <a:cs typeface="Calibri" pitchFamily="34" charset="-120"/>
                        </a:rPr>
                        <a:t>Who was involved</a:t>
                      </a:r>
                      <a:endParaRPr lang="en-US" sz="17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solidFill>
                      <a:srgbClr val="1B2A49"/>
                    </a:solidFill>
                  </a:tcPr>
                </a:tc>
                <a:tc>
                  <a:txBody>
                    <a:bodyPr/>
                    <a:lstStyle/>
                    <a:p>
                      <a:pPr marL="0" indent="0">
                        <a:buNone/>
                      </a:pPr>
                      <a:r>
                        <a:rPr lang="en-US" sz="1700" b="1" dirty="0">
                          <a:solidFill>
                            <a:srgbClr val="FFFFFF"/>
                          </a:solidFill>
                          <a:latin typeface="Calibri" pitchFamily="34" charset="0"/>
                          <a:ea typeface="Calibri" pitchFamily="34" charset="-122"/>
                          <a:cs typeface="Calibri" pitchFamily="34" charset="-120"/>
                        </a:rPr>
                        <a:t>What changed</a:t>
                      </a:r>
                      <a:endParaRPr lang="en-US" sz="17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solidFill>
                      <a:srgbClr val="1B2A49"/>
                    </a:solidFill>
                  </a:tcPr>
                </a:tc>
                <a:tc>
                  <a:txBody>
                    <a:bodyPr/>
                    <a:lstStyle/>
                    <a:p>
                      <a:pPr marL="0" indent="0">
                        <a:buNone/>
                      </a:pPr>
                      <a:r>
                        <a:rPr lang="en-US" sz="1700" b="1" dirty="0">
                          <a:solidFill>
                            <a:srgbClr val="FFFFFF"/>
                          </a:solidFill>
                          <a:latin typeface="Calibri" pitchFamily="34" charset="0"/>
                          <a:ea typeface="Calibri" pitchFamily="34" charset="-122"/>
                          <a:cs typeface="Calibri" pitchFamily="34" charset="-120"/>
                        </a:rPr>
                        <a:t>Evidence and where it is kept</a:t>
                      </a:r>
                      <a:endParaRPr lang="en-US" sz="17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solidFill>
                      <a:srgbClr val="1B2A49"/>
                    </a:solidFill>
                  </a:tcPr>
                </a:tc>
                <a:extLst>
                  <a:ext uri="{0D108BD9-81ED-4DB2-BD59-A6C34878D82A}">
                    <a16:rowId xmlns:a16="http://schemas.microsoft.com/office/drawing/2014/main" val="10000"/>
                  </a:ext>
                </a:extLst>
              </a:tr>
              <a:tr h="868680">
                <a:tc>
                  <a:txBody>
                    <a:bodyPr/>
                    <a:lstStyle/>
                    <a:p>
                      <a:pPr marL="0" indent="0">
                        <a:buNone/>
                      </a:pPr>
                      <a:r>
                        <a:rPr lang="en-US" sz="1600" dirty="0">
                          <a:solidFill>
                            <a:srgbClr val="1E2533"/>
                          </a:solidFill>
                          <a:latin typeface="Calibri" pitchFamily="34" charset="0"/>
                          <a:ea typeface="Calibri" pitchFamily="34" charset="-122"/>
                          <a:cs typeface="Calibri" pitchFamily="34" charset="-120"/>
                        </a:rPr>
                        <a:t>12 Mar</a:t>
                      </a: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r>
                        <a:rPr lang="en-US" sz="1600" dirty="0">
                          <a:solidFill>
                            <a:srgbClr val="1E2533"/>
                          </a:solidFill>
                          <a:latin typeface="Calibri" pitchFamily="34" charset="0"/>
                          <a:ea typeface="Calibri" pitchFamily="34" charset="-122"/>
                          <a:cs typeface="Calibri" pitchFamily="34" charset="-120"/>
                        </a:rPr>
                        <a:t>Workshop for HR managers</a:t>
                      </a: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r>
                        <a:rPr lang="en-US" sz="1600" dirty="0">
                          <a:solidFill>
                            <a:srgbClr val="1E2533"/>
                          </a:solidFill>
                          <a:latin typeface="Calibri" pitchFamily="34" charset="0"/>
                          <a:ea typeface="Calibri" pitchFamily="34" charset="-122"/>
                          <a:cs typeface="Calibri" pitchFamily="34" charset="-120"/>
                        </a:rPr>
                        <a:t>15 managers, two firms</a:t>
                      </a: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r>
                        <a:rPr lang="en-US" sz="1600" dirty="0">
                          <a:solidFill>
                            <a:srgbClr val="1E2533"/>
                          </a:solidFill>
                          <a:latin typeface="Calibri" pitchFamily="34" charset="0"/>
                          <a:ea typeface="Calibri" pitchFamily="34" charset="-122"/>
                          <a:cs typeface="Calibri" pitchFamily="34" charset="-120"/>
                        </a:rPr>
                        <a:t>One firm revised its appraisal policy</a:t>
                      </a: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r>
                        <a:rPr lang="en-US" sz="1600" dirty="0">
                          <a:solidFill>
                            <a:srgbClr val="1E2533"/>
                          </a:solidFill>
                          <a:latin typeface="Calibri" pitchFamily="34" charset="0"/>
                          <a:ea typeface="Calibri" pitchFamily="34" charset="-122"/>
                          <a:cs typeface="Calibri" pitchFamily="34" charset="-120"/>
                        </a:rPr>
                        <a:t>Email from HR director, saved in impact folder</a:t>
                      </a: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extLst>
                  <a:ext uri="{0D108BD9-81ED-4DB2-BD59-A6C34878D82A}">
                    <a16:rowId xmlns:a16="http://schemas.microsoft.com/office/drawing/2014/main" val="10001"/>
                  </a:ext>
                </a:extLst>
              </a:tr>
              <a:tr h="640080">
                <a:tc>
                  <a:txBody>
                    <a:bodyPr/>
                    <a:lstStyle/>
                    <a:p>
                      <a:pPr marL="0" indent="0">
                        <a:buNone/>
                      </a:pP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tc>
                  <a:txBody>
                    <a:bodyPr/>
                    <a:lstStyle/>
                    <a:p>
                      <a:pPr marL="0" indent="0">
                        <a:buNone/>
                      </a:pPr>
                      <a:endParaRPr lang="en-US" sz="1600" dirty="0">
                        <a:latin typeface="Calibri" charset="0"/>
                        <a:ea typeface="Calibri" charset="0"/>
                        <a:cs typeface="Calibri" charset="0"/>
                      </a:endParaRPr>
                    </a:p>
                  </a:txBody>
                  <a:tcPr anchor="ctr">
                    <a:lnL w="9525" cap="flat" cmpd="sng" algn="ctr">
                      <a:solidFill>
                        <a:srgbClr val="C9D3E0"/>
                      </a:solidFill>
                      <a:prstDash val="solid"/>
                      <a:round/>
                      <a:headEnd type="none" w="med" len="med"/>
                      <a:tailEnd type="none" w="med" len="med"/>
                    </a:lnL>
                    <a:lnR w="9525" cap="flat" cmpd="sng" algn="ctr">
                      <a:solidFill>
                        <a:srgbClr val="C9D3E0"/>
                      </a:solidFill>
                      <a:prstDash val="solid"/>
                      <a:round/>
                      <a:headEnd type="none" w="med" len="med"/>
                      <a:tailEnd type="none" w="med" len="med"/>
                    </a:lnR>
                    <a:lnT w="9525" cap="flat" cmpd="sng" algn="ctr">
                      <a:solidFill>
                        <a:srgbClr val="C9D3E0"/>
                      </a:solidFill>
                      <a:prstDash val="solid"/>
                      <a:round/>
                      <a:headEnd type="none" w="med" len="med"/>
                      <a:tailEnd type="none" w="med" len="med"/>
                    </a:lnT>
                    <a:lnB w="9525" cap="flat" cmpd="sng" algn="ctr">
                      <a:solidFill>
                        <a:srgbClr val="C9D3E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7" name="Text 3"/>
          <p:cNvSpPr txBox="1"/>
          <p:nvPr/>
        </p:nvSpPr>
        <p:spPr>
          <a:xfrm>
            <a:off x="548640" y="4983480"/>
            <a:ext cx="11064240" cy="640080"/>
          </a:xfrm>
          <a:prstGeom prst="rect">
            <a:avLst/>
          </a:prstGeom>
          <a:noFill/>
          <a:ln/>
        </p:spPr>
        <p:txBody>
          <a:bodyPr wrap="square" lIns="1016" tIns="1016" rIns="1016" bIns="1016" rtlCol="0" anchor="t"/>
          <a:lstStyle/>
          <a:p>
            <a:pPr marL="0" indent="0">
              <a:buNone/>
            </a:pPr>
            <a:r>
              <a:rPr lang="en-US" sz="2100" dirty="0">
                <a:solidFill>
                  <a:srgbClr val="1B2A49"/>
                </a:solidFill>
                <a:latin typeface="Calibri" pitchFamily="34" charset="0"/>
                <a:ea typeface="Calibri" pitchFamily="34" charset="-122"/>
                <a:cs typeface="Calibri" pitchFamily="34" charset="-120"/>
              </a:rPr>
              <a:t>Start this log now. Evidence is very hard to reconstruct years later.</a:t>
            </a:r>
            <a:endParaRPr lang="en-US" sz="2100" dirty="0"/>
          </a:p>
        </p:txBody>
      </p:sp>
      <p:sp>
        <p:nvSpPr>
          <p:cNvPr id="8" name="Text 4"/>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Cardiff University (2022) REF 2021 impact case study; Penfield et al. (2014); Reed (2018). The table row is a fictional example.</a:t>
            </a:r>
            <a:endParaRPr lang="en-US" sz="1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How to read a REF impact case study</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508760"/>
            <a:ext cx="594360" cy="594360"/>
          </a:xfrm>
          <a:prstGeom prst="ellipse">
            <a:avLst/>
          </a:prstGeom>
          <a:solidFill>
            <a:srgbClr val="E3B448"/>
          </a:solidFill>
          <a:ln w="12700">
            <a:solidFill>
              <a:srgbClr val="E3B448"/>
            </a:solidFill>
            <a:prstDash val="solid"/>
          </a:ln>
        </p:spPr>
        <p:txBody>
          <a:bodyPr/>
          <a:lstStyle/>
          <a:p>
            <a:endParaRPr lang="en-GB"/>
          </a:p>
        </p:txBody>
      </p:sp>
      <p:sp>
        <p:nvSpPr>
          <p:cNvPr id="6" name="Text 3"/>
          <p:cNvSpPr txBox="1"/>
          <p:nvPr/>
        </p:nvSpPr>
        <p:spPr>
          <a:xfrm>
            <a:off x="548640" y="1508760"/>
            <a:ext cx="594360" cy="594360"/>
          </a:xfrm>
          <a:prstGeom prst="rect">
            <a:avLst/>
          </a:prstGeom>
          <a:noFill/>
          <a:ln/>
        </p:spPr>
        <p:txBody>
          <a:bodyPr wrap="square" lIns="0" tIns="0" rIns="0" bIns="0" rtlCol="0" anchor="ctr"/>
          <a:lstStyle/>
          <a:p>
            <a:pPr marL="0" indent="0" algn="ctr">
              <a:buNone/>
            </a:pPr>
            <a:r>
              <a:rPr lang="en-US" sz="2000" b="1" dirty="0">
                <a:solidFill>
                  <a:srgbClr val="1B2A49"/>
                </a:solidFill>
                <a:latin typeface="Cambria" pitchFamily="34" charset="0"/>
                <a:ea typeface="Cambria" pitchFamily="34" charset="-122"/>
                <a:cs typeface="Cambria" pitchFamily="34" charset="-120"/>
              </a:rPr>
              <a:t>1</a:t>
            </a:r>
            <a:endParaRPr lang="en-US" sz="2000" dirty="0"/>
          </a:p>
        </p:txBody>
      </p:sp>
      <p:sp>
        <p:nvSpPr>
          <p:cNvPr id="7" name="Shape 4"/>
          <p:cNvSpPr/>
          <p:nvPr/>
        </p:nvSpPr>
        <p:spPr>
          <a:xfrm>
            <a:off x="1325880" y="1417320"/>
            <a:ext cx="10287000" cy="749808"/>
          </a:xfrm>
          <a:prstGeom prst="roundRect">
            <a:avLst>
              <a:gd name="adj" fmla="val 9756"/>
            </a:avLst>
          </a:prstGeom>
          <a:solidFill>
            <a:srgbClr val="EEF3F8"/>
          </a:solidFill>
          <a:ln w="12700">
            <a:solidFill>
              <a:srgbClr val="EEF3F8"/>
            </a:solidFill>
            <a:prstDash val="solid"/>
          </a:ln>
        </p:spPr>
        <p:txBody>
          <a:bodyPr/>
          <a:lstStyle/>
          <a:p>
            <a:endParaRPr lang="en-GB"/>
          </a:p>
        </p:txBody>
      </p:sp>
      <p:sp>
        <p:nvSpPr>
          <p:cNvPr id="8" name="Text 5"/>
          <p:cNvSpPr txBox="1"/>
          <p:nvPr/>
        </p:nvSpPr>
        <p:spPr>
          <a:xfrm>
            <a:off x="1463040" y="1417320"/>
            <a:ext cx="10058400" cy="749808"/>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Summary of the impact:  </a:t>
            </a:r>
            <a:r>
              <a:rPr lang="en-US" sz="2000" dirty="0">
                <a:solidFill>
                  <a:srgbClr val="1E2533"/>
                </a:solidFill>
                <a:latin typeface="Calibri" pitchFamily="34" charset="0"/>
                <a:ea typeface="Calibri" pitchFamily="34" charset="-122"/>
                <a:cs typeface="Calibri" pitchFamily="34" charset="-120"/>
              </a:rPr>
              <a:t>What changed, in a paragraph</a:t>
            </a:r>
            <a:endParaRPr lang="en-US" sz="2000" dirty="0"/>
          </a:p>
        </p:txBody>
      </p:sp>
      <p:sp>
        <p:nvSpPr>
          <p:cNvPr id="9" name="Shape 6"/>
          <p:cNvSpPr/>
          <p:nvPr/>
        </p:nvSpPr>
        <p:spPr>
          <a:xfrm>
            <a:off x="548640" y="2377440"/>
            <a:ext cx="594360" cy="59436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48640" y="2377440"/>
            <a:ext cx="594360" cy="5943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1" name="Shape 8"/>
          <p:cNvSpPr/>
          <p:nvPr/>
        </p:nvSpPr>
        <p:spPr>
          <a:xfrm>
            <a:off x="1325880" y="2286000"/>
            <a:ext cx="10287000" cy="749808"/>
          </a:xfrm>
          <a:prstGeom prst="roundRect">
            <a:avLst>
              <a:gd name="adj" fmla="val 9756"/>
            </a:avLst>
          </a:prstGeom>
          <a:solidFill>
            <a:srgbClr val="FFFFFF"/>
          </a:solidFill>
          <a:ln w="12700">
            <a:solidFill>
              <a:srgbClr val="FFFFFF"/>
            </a:solidFill>
            <a:prstDash val="solid"/>
          </a:ln>
        </p:spPr>
        <p:txBody>
          <a:bodyPr/>
          <a:lstStyle/>
          <a:p>
            <a:endParaRPr lang="en-GB"/>
          </a:p>
        </p:txBody>
      </p:sp>
      <p:sp>
        <p:nvSpPr>
          <p:cNvPr id="12" name="Text 9"/>
          <p:cNvSpPr txBox="1"/>
          <p:nvPr/>
        </p:nvSpPr>
        <p:spPr>
          <a:xfrm>
            <a:off x="1463040" y="2286000"/>
            <a:ext cx="10058400" cy="749808"/>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Underpinning research:  </a:t>
            </a:r>
            <a:r>
              <a:rPr lang="en-US" sz="2000" dirty="0">
                <a:solidFill>
                  <a:srgbClr val="1E2533"/>
                </a:solidFill>
                <a:latin typeface="Calibri" pitchFamily="34" charset="0"/>
                <a:ea typeface="Calibri" pitchFamily="34" charset="-122"/>
                <a:cs typeface="Calibri" pitchFamily="34" charset="-120"/>
              </a:rPr>
              <a:t>What was studied, when and how</a:t>
            </a:r>
            <a:endParaRPr lang="en-US" sz="2000" dirty="0"/>
          </a:p>
        </p:txBody>
      </p:sp>
      <p:sp>
        <p:nvSpPr>
          <p:cNvPr id="13" name="Shape 10"/>
          <p:cNvSpPr/>
          <p:nvPr/>
        </p:nvSpPr>
        <p:spPr>
          <a:xfrm>
            <a:off x="548640" y="3246120"/>
            <a:ext cx="594360" cy="594360"/>
          </a:xfrm>
          <a:prstGeom prst="ellipse">
            <a:avLst/>
          </a:prstGeom>
          <a:solidFill>
            <a:srgbClr val="1B2A49"/>
          </a:solidFill>
          <a:ln w="12700">
            <a:solidFill>
              <a:srgbClr val="1B2A49"/>
            </a:solidFill>
            <a:prstDash val="solid"/>
          </a:ln>
        </p:spPr>
        <p:txBody>
          <a:bodyPr/>
          <a:lstStyle/>
          <a:p>
            <a:endParaRPr lang="en-GB"/>
          </a:p>
        </p:txBody>
      </p:sp>
      <p:sp>
        <p:nvSpPr>
          <p:cNvPr id="14" name="Text 11"/>
          <p:cNvSpPr txBox="1"/>
          <p:nvPr/>
        </p:nvSpPr>
        <p:spPr>
          <a:xfrm>
            <a:off x="548640" y="3246120"/>
            <a:ext cx="594360" cy="5943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5" name="Shape 12"/>
          <p:cNvSpPr/>
          <p:nvPr/>
        </p:nvSpPr>
        <p:spPr>
          <a:xfrm>
            <a:off x="1325880" y="3154680"/>
            <a:ext cx="10287000" cy="749808"/>
          </a:xfrm>
          <a:prstGeom prst="roundRect">
            <a:avLst>
              <a:gd name="adj" fmla="val 9756"/>
            </a:avLst>
          </a:prstGeom>
          <a:solidFill>
            <a:srgbClr val="FFFFFF"/>
          </a:solidFill>
          <a:ln w="12700">
            <a:solidFill>
              <a:srgbClr val="FFFFFF"/>
            </a:solidFill>
            <a:prstDash val="solid"/>
          </a:ln>
        </p:spPr>
        <p:txBody>
          <a:bodyPr/>
          <a:lstStyle/>
          <a:p>
            <a:endParaRPr lang="en-GB"/>
          </a:p>
        </p:txBody>
      </p:sp>
      <p:sp>
        <p:nvSpPr>
          <p:cNvPr id="16" name="Text 13"/>
          <p:cNvSpPr txBox="1"/>
          <p:nvPr/>
        </p:nvSpPr>
        <p:spPr>
          <a:xfrm>
            <a:off x="1463040" y="3154680"/>
            <a:ext cx="10058400" cy="749808"/>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References to the research:  </a:t>
            </a:r>
            <a:r>
              <a:rPr lang="en-US" sz="2000" dirty="0">
                <a:solidFill>
                  <a:srgbClr val="1E2533"/>
                </a:solidFill>
                <a:latin typeface="Calibri" pitchFamily="34" charset="0"/>
                <a:ea typeface="Calibri" pitchFamily="34" charset="-122"/>
                <a:cs typeface="Calibri" pitchFamily="34" charset="-120"/>
              </a:rPr>
              <a:t>The outputs that support the claim</a:t>
            </a:r>
            <a:endParaRPr lang="en-US" sz="2000" dirty="0"/>
          </a:p>
        </p:txBody>
      </p:sp>
      <p:sp>
        <p:nvSpPr>
          <p:cNvPr id="17" name="Shape 14"/>
          <p:cNvSpPr/>
          <p:nvPr/>
        </p:nvSpPr>
        <p:spPr>
          <a:xfrm>
            <a:off x="548640" y="4114800"/>
            <a:ext cx="594360" cy="594360"/>
          </a:xfrm>
          <a:prstGeom prst="ellipse">
            <a:avLst/>
          </a:prstGeom>
          <a:solidFill>
            <a:srgbClr val="E3B448"/>
          </a:solidFill>
          <a:ln w="12700">
            <a:solidFill>
              <a:srgbClr val="E3B448"/>
            </a:solidFill>
            <a:prstDash val="solid"/>
          </a:ln>
        </p:spPr>
        <p:txBody>
          <a:bodyPr/>
          <a:lstStyle/>
          <a:p>
            <a:endParaRPr lang="en-GB"/>
          </a:p>
        </p:txBody>
      </p:sp>
      <p:sp>
        <p:nvSpPr>
          <p:cNvPr id="18" name="Text 15"/>
          <p:cNvSpPr txBox="1"/>
          <p:nvPr/>
        </p:nvSpPr>
        <p:spPr>
          <a:xfrm>
            <a:off x="548640" y="4114800"/>
            <a:ext cx="594360" cy="594360"/>
          </a:xfrm>
          <a:prstGeom prst="rect">
            <a:avLst/>
          </a:prstGeom>
          <a:noFill/>
          <a:ln/>
        </p:spPr>
        <p:txBody>
          <a:bodyPr wrap="square" lIns="0" tIns="0" rIns="0" bIns="0" rtlCol="0" anchor="ctr"/>
          <a:lstStyle/>
          <a:p>
            <a:pPr marL="0" indent="0" algn="ctr">
              <a:buNone/>
            </a:pPr>
            <a:r>
              <a:rPr lang="en-US" sz="2000" b="1" dirty="0">
                <a:solidFill>
                  <a:srgbClr val="1B2A49"/>
                </a:solidFill>
                <a:latin typeface="Cambria" pitchFamily="34" charset="0"/>
                <a:ea typeface="Cambria" pitchFamily="34" charset="-122"/>
                <a:cs typeface="Cambria" pitchFamily="34" charset="-120"/>
              </a:rPr>
              <a:t>4</a:t>
            </a:r>
            <a:endParaRPr lang="en-US" sz="2000" dirty="0"/>
          </a:p>
        </p:txBody>
      </p:sp>
      <p:sp>
        <p:nvSpPr>
          <p:cNvPr id="19" name="Shape 16"/>
          <p:cNvSpPr/>
          <p:nvPr/>
        </p:nvSpPr>
        <p:spPr>
          <a:xfrm>
            <a:off x="1325880" y="4023360"/>
            <a:ext cx="10287000" cy="749808"/>
          </a:xfrm>
          <a:prstGeom prst="roundRect">
            <a:avLst>
              <a:gd name="adj" fmla="val 9756"/>
            </a:avLst>
          </a:prstGeom>
          <a:solidFill>
            <a:srgbClr val="EEF3F8"/>
          </a:solidFill>
          <a:ln w="12700">
            <a:solidFill>
              <a:srgbClr val="EEF3F8"/>
            </a:solidFill>
            <a:prstDash val="solid"/>
          </a:ln>
        </p:spPr>
        <p:txBody>
          <a:bodyPr/>
          <a:lstStyle/>
          <a:p>
            <a:endParaRPr lang="en-GB"/>
          </a:p>
        </p:txBody>
      </p:sp>
      <p:sp>
        <p:nvSpPr>
          <p:cNvPr id="20" name="Text 17"/>
          <p:cNvSpPr txBox="1"/>
          <p:nvPr/>
        </p:nvSpPr>
        <p:spPr>
          <a:xfrm>
            <a:off x="1463040" y="4023360"/>
            <a:ext cx="10058400" cy="749808"/>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Details of the impact:  </a:t>
            </a:r>
            <a:r>
              <a:rPr lang="en-US" sz="2000" dirty="0">
                <a:solidFill>
                  <a:srgbClr val="1E2533"/>
                </a:solidFill>
                <a:latin typeface="Calibri" pitchFamily="34" charset="0"/>
                <a:ea typeface="Calibri" pitchFamily="34" charset="-122"/>
                <a:cs typeface="Calibri" pitchFamily="34" charset="-120"/>
              </a:rPr>
              <a:t>The pathway and the change, with numbers</a:t>
            </a:r>
            <a:endParaRPr lang="en-US" sz="2000" dirty="0"/>
          </a:p>
        </p:txBody>
      </p:sp>
      <p:sp>
        <p:nvSpPr>
          <p:cNvPr id="21" name="Shape 18"/>
          <p:cNvSpPr/>
          <p:nvPr/>
        </p:nvSpPr>
        <p:spPr>
          <a:xfrm>
            <a:off x="548640" y="4983480"/>
            <a:ext cx="594360" cy="594360"/>
          </a:xfrm>
          <a:prstGeom prst="ellipse">
            <a:avLst/>
          </a:prstGeom>
          <a:solidFill>
            <a:srgbClr val="E3B448"/>
          </a:solidFill>
          <a:ln w="12700">
            <a:solidFill>
              <a:srgbClr val="E3B448"/>
            </a:solidFill>
            <a:prstDash val="solid"/>
          </a:ln>
        </p:spPr>
        <p:txBody>
          <a:bodyPr/>
          <a:lstStyle/>
          <a:p>
            <a:endParaRPr lang="en-GB"/>
          </a:p>
        </p:txBody>
      </p:sp>
      <p:sp>
        <p:nvSpPr>
          <p:cNvPr id="22" name="Text 19"/>
          <p:cNvSpPr txBox="1"/>
          <p:nvPr/>
        </p:nvSpPr>
        <p:spPr>
          <a:xfrm>
            <a:off x="548640" y="4983480"/>
            <a:ext cx="594360" cy="594360"/>
          </a:xfrm>
          <a:prstGeom prst="rect">
            <a:avLst/>
          </a:prstGeom>
          <a:noFill/>
          <a:ln/>
        </p:spPr>
        <p:txBody>
          <a:bodyPr wrap="square" lIns="0" tIns="0" rIns="0" bIns="0" rtlCol="0" anchor="ctr"/>
          <a:lstStyle/>
          <a:p>
            <a:pPr marL="0" indent="0" algn="ctr">
              <a:buNone/>
            </a:pPr>
            <a:r>
              <a:rPr lang="en-US" sz="2000" b="1" dirty="0">
                <a:solidFill>
                  <a:srgbClr val="1B2A49"/>
                </a:solidFill>
                <a:latin typeface="Cambria" pitchFamily="34" charset="0"/>
                <a:ea typeface="Cambria" pitchFamily="34" charset="-122"/>
                <a:cs typeface="Cambria" pitchFamily="34" charset="-120"/>
              </a:rPr>
              <a:t>5</a:t>
            </a:r>
            <a:endParaRPr lang="en-US" sz="2000" dirty="0"/>
          </a:p>
        </p:txBody>
      </p:sp>
      <p:sp>
        <p:nvSpPr>
          <p:cNvPr id="23" name="Shape 20"/>
          <p:cNvSpPr/>
          <p:nvPr/>
        </p:nvSpPr>
        <p:spPr>
          <a:xfrm>
            <a:off x="1325880" y="4892040"/>
            <a:ext cx="10287000" cy="749808"/>
          </a:xfrm>
          <a:prstGeom prst="roundRect">
            <a:avLst>
              <a:gd name="adj" fmla="val 9756"/>
            </a:avLst>
          </a:prstGeom>
          <a:solidFill>
            <a:srgbClr val="EEF3F8"/>
          </a:solidFill>
          <a:ln w="12700">
            <a:solidFill>
              <a:srgbClr val="EEF3F8"/>
            </a:solidFill>
            <a:prstDash val="solid"/>
          </a:ln>
        </p:spPr>
        <p:txBody>
          <a:bodyPr/>
          <a:lstStyle/>
          <a:p>
            <a:endParaRPr lang="en-GB"/>
          </a:p>
        </p:txBody>
      </p:sp>
      <p:sp>
        <p:nvSpPr>
          <p:cNvPr id="24" name="Text 21"/>
          <p:cNvSpPr txBox="1"/>
          <p:nvPr/>
        </p:nvSpPr>
        <p:spPr>
          <a:xfrm>
            <a:off x="1463040" y="4892040"/>
            <a:ext cx="10058400" cy="749808"/>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Sources to corroborate:  </a:t>
            </a:r>
            <a:r>
              <a:rPr lang="en-US" sz="2000" dirty="0">
                <a:solidFill>
                  <a:srgbClr val="1E2533"/>
                </a:solidFill>
                <a:latin typeface="Calibri" pitchFamily="34" charset="0"/>
                <a:ea typeface="Calibri" pitchFamily="34" charset="-122"/>
                <a:cs typeface="Calibri" pitchFamily="34" charset="-120"/>
              </a:rPr>
              <a:t>Letters, documents and data that prove it</a:t>
            </a:r>
            <a:endParaRPr lang="en-US" sz="2000" dirty="0"/>
          </a:p>
        </p:txBody>
      </p:sp>
      <p:sp>
        <p:nvSpPr>
          <p:cNvPr id="25" name="Text 22"/>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REF 2021 impact case study database, results2021.ref.ac.uk/impact. Highlighted sections are the ones to read first.</a:t>
            </a:r>
            <a:endParaRPr lang="en-US" sz="1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6">
    <p:bg>
      <p:bgPr>
        <a:solidFill>
          <a:srgbClr val="FFF8EC"/>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229600" cy="457200"/>
          </a:xfrm>
          <a:prstGeom prst="rect">
            <a:avLst/>
          </a:prstGeom>
          <a:noFill/>
          <a:ln/>
        </p:spPr>
        <p:txBody>
          <a:bodyPr wrap="square" lIns="1016" tIns="1016" rIns="1016" bIns="1016" rtlCol="0" anchor="t"/>
          <a:lstStyle/>
          <a:p>
            <a:pPr marL="0" indent="0">
              <a:buNone/>
            </a:pPr>
            <a:r>
              <a:rPr lang="en-US" sz="1800" b="1" dirty="0">
                <a:solidFill>
                  <a:srgbClr val="A3303F"/>
                </a:solidFill>
                <a:latin typeface="Calibri" pitchFamily="34" charset="0"/>
                <a:ea typeface="Calibri" pitchFamily="34" charset="-122"/>
                <a:cs typeface="Calibri" pitchFamily="34" charset="-120"/>
              </a:rPr>
              <a:t>Activity 3</a:t>
            </a:r>
            <a:endParaRPr lang="en-US" sz="1800" dirty="0"/>
          </a:p>
        </p:txBody>
      </p:sp>
      <p:sp>
        <p:nvSpPr>
          <p:cNvPr id="3" name="Text 1"/>
          <p:cNvSpPr txBox="1"/>
          <p:nvPr/>
        </p:nvSpPr>
        <p:spPr>
          <a:xfrm>
            <a:off x="548640" y="68580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Analyse a real impact case study</a:t>
            </a:r>
            <a:endParaRPr lang="en-US" sz="3000" dirty="0"/>
          </a:p>
        </p:txBody>
      </p:sp>
      <p:sp>
        <p:nvSpPr>
          <p:cNvPr id="4" name="Text 2"/>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6" name="Shape 3"/>
          <p:cNvSpPr/>
          <p:nvPr/>
        </p:nvSpPr>
        <p:spPr>
          <a:xfrm>
            <a:off x="548640" y="1898523"/>
            <a:ext cx="548640" cy="54864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548640" y="1898523"/>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8" name="Text 5"/>
          <p:cNvSpPr txBox="1"/>
          <p:nvPr/>
        </p:nvSpPr>
        <p:spPr>
          <a:xfrm>
            <a:off x="1280160" y="1783080"/>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Find.  </a:t>
            </a:r>
            <a:r>
              <a:rPr lang="en-US" sz="2000" dirty="0">
                <a:solidFill>
                  <a:srgbClr val="1E2533"/>
                </a:solidFill>
                <a:latin typeface="Calibri" pitchFamily="34" charset="0"/>
                <a:ea typeface="Calibri" pitchFamily="34" charset="-122"/>
                <a:cs typeface="Calibri" pitchFamily="34" charset="-120"/>
              </a:rPr>
              <a:t>Search results2021.ref.ac.uk/impact, filter by Unit 17 and choose a case close to your research.</a:t>
            </a:r>
            <a:endParaRPr lang="en-US" sz="2000" dirty="0"/>
          </a:p>
        </p:txBody>
      </p:sp>
      <p:sp>
        <p:nvSpPr>
          <p:cNvPr id="9" name="Shape 6"/>
          <p:cNvSpPr/>
          <p:nvPr/>
        </p:nvSpPr>
        <p:spPr>
          <a:xfrm>
            <a:off x="548640" y="2842641"/>
            <a:ext cx="548640" cy="54864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48640" y="284264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1" name="Text 8"/>
          <p:cNvSpPr txBox="1"/>
          <p:nvPr/>
        </p:nvSpPr>
        <p:spPr>
          <a:xfrm>
            <a:off x="1280160" y="2727198"/>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Read.  </a:t>
            </a:r>
            <a:r>
              <a:rPr lang="en-US" sz="2000" dirty="0">
                <a:solidFill>
                  <a:srgbClr val="1E2533"/>
                </a:solidFill>
                <a:latin typeface="Calibri" pitchFamily="34" charset="0"/>
                <a:ea typeface="Calibri" pitchFamily="34" charset="-122"/>
                <a:cs typeface="Calibri" pitchFamily="34" charset="-120"/>
              </a:rPr>
              <a:t>Read sections 1, 4 and 5. In your group: what changed, for whom, how did the research get there and what evidence proves it?</a:t>
            </a:r>
            <a:endParaRPr lang="en-US" sz="2000" dirty="0"/>
          </a:p>
        </p:txBody>
      </p:sp>
      <p:sp>
        <p:nvSpPr>
          <p:cNvPr id="12" name="Shape 9"/>
          <p:cNvSpPr/>
          <p:nvPr/>
        </p:nvSpPr>
        <p:spPr>
          <a:xfrm>
            <a:off x="548640" y="3786759"/>
            <a:ext cx="548640" cy="54864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548640" y="378675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4" name="Text 11"/>
          <p:cNvSpPr txBox="1"/>
          <p:nvPr/>
        </p:nvSpPr>
        <p:spPr>
          <a:xfrm>
            <a:off x="1280160" y="3671316"/>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Map.  </a:t>
            </a:r>
            <a:r>
              <a:rPr lang="en-US" sz="2000" dirty="0">
                <a:solidFill>
                  <a:srgbClr val="1E2533"/>
                </a:solidFill>
                <a:latin typeface="Calibri" pitchFamily="34" charset="0"/>
                <a:ea typeface="Calibri" pitchFamily="34" charset="-122"/>
                <a:cs typeface="Calibri" pitchFamily="34" charset="-120"/>
              </a:rPr>
              <a:t>Fill in the five-box chain (inputs to impact) for one possible impact of your own research.</a:t>
            </a:r>
            <a:endParaRPr lang="en-US" sz="2000" dirty="0"/>
          </a:p>
        </p:txBody>
      </p:sp>
      <p:sp>
        <p:nvSpPr>
          <p:cNvPr id="15" name="Shape 12"/>
          <p:cNvSpPr/>
          <p:nvPr/>
        </p:nvSpPr>
        <p:spPr>
          <a:xfrm>
            <a:off x="548640" y="4730877"/>
            <a:ext cx="548640" cy="54864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548640" y="4730877"/>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7" name="Text 14"/>
          <p:cNvSpPr txBox="1"/>
          <p:nvPr/>
        </p:nvSpPr>
        <p:spPr>
          <a:xfrm>
            <a:off x="1280160" y="4615434"/>
            <a:ext cx="10332720" cy="77952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Evidence.  </a:t>
            </a:r>
            <a:r>
              <a:rPr lang="en-US" sz="2000" dirty="0">
                <a:solidFill>
                  <a:srgbClr val="1E2533"/>
                </a:solidFill>
                <a:latin typeface="Calibri" pitchFamily="34" charset="0"/>
                <a:ea typeface="Calibri" pitchFamily="34" charset="-122"/>
                <a:cs typeface="Calibri" pitchFamily="34" charset="-120"/>
              </a:rPr>
              <a:t>Name the evidence you would need to show that impact and add the first row to your impact log.</a:t>
            </a:r>
            <a:endParaRPr lang="en-US" sz="2000" dirty="0"/>
          </a:p>
        </p:txBody>
      </p:sp>
      <p:sp>
        <p:nvSpPr>
          <p:cNvPr id="18" name="Shape 15"/>
          <p:cNvSpPr/>
          <p:nvPr/>
        </p:nvSpPr>
        <p:spPr>
          <a:xfrm>
            <a:off x="548640" y="5577840"/>
            <a:ext cx="11064240" cy="731520"/>
          </a:xfrm>
          <a:prstGeom prst="roundRect">
            <a:avLst>
              <a:gd name="adj" fmla="val 10000"/>
            </a:avLst>
          </a:prstGeom>
          <a:solidFill>
            <a:srgbClr val="FFFFFF"/>
          </a:solidFill>
          <a:ln w="19050">
            <a:solidFill>
              <a:srgbClr val="E3B448"/>
            </a:solidFill>
            <a:prstDash val="solid"/>
          </a:ln>
        </p:spPr>
        <p:txBody>
          <a:bodyPr/>
          <a:lstStyle/>
          <a:p>
            <a:endParaRPr lang="en-GB"/>
          </a:p>
        </p:txBody>
      </p:sp>
      <p:sp>
        <p:nvSpPr>
          <p:cNvPr id="19" name="Text 16"/>
          <p:cNvSpPr txBox="1"/>
          <p:nvPr/>
        </p:nvSpPr>
        <p:spPr>
          <a:xfrm>
            <a:off x="731520" y="5577840"/>
            <a:ext cx="10698480" cy="731520"/>
          </a:xfrm>
          <a:prstGeom prst="rect">
            <a:avLst/>
          </a:prstGeom>
          <a:noFill/>
          <a:ln/>
        </p:spPr>
        <p:txBody>
          <a:bodyPr wrap="square" lIns="1016" tIns="1016" rIns="1016" bIns="1016" rtlCol="0" anchor="ctr"/>
          <a:lstStyle/>
          <a:p>
            <a:pPr marL="0" indent="0">
              <a:buNone/>
            </a:pPr>
            <a:r>
              <a:rPr lang="en-US" sz="2000" b="1" dirty="0">
                <a:solidFill>
                  <a:srgbClr val="A3303F"/>
                </a:solidFill>
                <a:latin typeface="Calibri" pitchFamily="34" charset="0"/>
                <a:ea typeface="Calibri" pitchFamily="34" charset="-122"/>
                <a:cs typeface="Calibri" pitchFamily="34" charset="-120"/>
              </a:rPr>
              <a:t>Outcome:  </a:t>
            </a:r>
            <a:r>
              <a:rPr lang="en-US" sz="2000" dirty="0">
                <a:solidFill>
                  <a:srgbClr val="1E2533"/>
                </a:solidFill>
                <a:latin typeface="Calibri" pitchFamily="34" charset="0"/>
                <a:ea typeface="Calibri" pitchFamily="34" charset="-122"/>
                <a:cs typeface="Calibri" pitchFamily="34" charset="-120"/>
              </a:rPr>
              <a:t>An impact chain for your own research, with the evidence you will collect.</a:t>
            </a:r>
            <a:endParaRPr lang="en-US" sz="2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7">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1645920"/>
            <a:ext cx="10698480" cy="548640"/>
          </a:xfrm>
          <a:prstGeom prst="rect">
            <a:avLst/>
          </a:prstGeom>
          <a:noFill/>
          <a:ln/>
        </p:spPr>
        <p:txBody>
          <a:bodyPr wrap="square" lIns="1016" tIns="1016" rIns="1016" bIns="1016" rtlCol="0" anchor="t"/>
          <a:lstStyle/>
          <a:p>
            <a:pPr marL="0" indent="0">
              <a:buNone/>
            </a:pPr>
            <a:r>
              <a:rPr lang="en-US" sz="2200" b="1" kern="0" spc="200" dirty="0">
                <a:solidFill>
                  <a:srgbClr val="E3B448"/>
                </a:solidFill>
                <a:latin typeface="Calibri" pitchFamily="34" charset="0"/>
                <a:ea typeface="Calibri" pitchFamily="34" charset="-122"/>
                <a:cs typeface="Calibri" pitchFamily="34" charset="-120"/>
              </a:rPr>
              <a:t>PART 7</a:t>
            </a:r>
            <a:endParaRPr lang="en-US" sz="2200" dirty="0"/>
          </a:p>
        </p:txBody>
      </p:sp>
      <p:sp>
        <p:nvSpPr>
          <p:cNvPr id="3" name="Text 1"/>
          <p:cNvSpPr txBox="1"/>
          <p:nvPr/>
        </p:nvSpPr>
        <p:spPr>
          <a:xfrm>
            <a:off x="731520" y="2286000"/>
            <a:ext cx="10698480" cy="1737360"/>
          </a:xfrm>
          <a:prstGeom prst="rect">
            <a:avLst/>
          </a:prstGeom>
          <a:noFill/>
          <a:ln/>
        </p:spPr>
        <p:txBody>
          <a:bodyPr wrap="square" lIns="1016" tIns="1016" rIns="1016" bIns="1016"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Engage responsibly and choose your journal</a:t>
            </a:r>
            <a:endParaRPr lang="en-US" sz="4000" dirty="0"/>
          </a:p>
        </p:txBody>
      </p:sp>
      <p:sp>
        <p:nvSpPr>
          <p:cNvPr id="4" name="Text 2"/>
          <p:cNvSpPr txBox="1"/>
          <p:nvPr/>
        </p:nvSpPr>
        <p:spPr>
          <a:xfrm>
            <a:off x="731520" y="4206240"/>
            <a:ext cx="10698480" cy="1280160"/>
          </a:xfrm>
          <a:prstGeom prst="rect">
            <a:avLst/>
          </a:prstGeom>
          <a:noFill/>
          <a:ln/>
        </p:spPr>
        <p:txBody>
          <a:bodyPr wrap="square" lIns="1016" tIns="1016" rIns="1016" bIns="1016" rtlCol="0" anchor="t"/>
          <a:lstStyle/>
          <a:p>
            <a:pPr marL="0" indent="0">
              <a:buNone/>
            </a:pPr>
            <a:r>
              <a:rPr lang="en-US" sz="2200" dirty="0">
                <a:solidFill>
                  <a:srgbClr val="FFFFFF"/>
                </a:solidFill>
                <a:latin typeface="Calibri" pitchFamily="34" charset="0"/>
                <a:ea typeface="Calibri" pitchFamily="34" charset="-122"/>
                <a:cs typeface="Calibri" pitchFamily="34" charset="-120"/>
              </a:rPr>
              <a:t>Protecting participants, yourself and your readers, then choosing where to publish.</a:t>
            </a:r>
            <a:endParaRPr lang="en-US" sz="22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Posting about research that involves people</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652778"/>
            <a:ext cx="548640" cy="548640"/>
          </a:xfrm>
          <a:prstGeom prst="ellipse">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548640" y="165277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Text 4"/>
          <p:cNvSpPr txBox="1"/>
          <p:nvPr/>
        </p:nvSpPr>
        <p:spPr>
          <a:xfrm>
            <a:off x="1280160" y="1463040"/>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Check your approval.  </a:t>
            </a:r>
            <a:r>
              <a:rPr lang="en-US" sz="2000" dirty="0">
                <a:solidFill>
                  <a:srgbClr val="1E2533"/>
                </a:solidFill>
                <a:latin typeface="Calibri" pitchFamily="34" charset="0"/>
                <a:ea typeface="Calibri" pitchFamily="34" charset="-122"/>
                <a:cs typeface="Calibri" pitchFamily="34" charset="-120"/>
              </a:rPr>
              <a:t>Share findings only in the ways your ethics approval and consent forms describe.</a:t>
            </a:r>
            <a:endParaRPr lang="en-US" sz="2000" dirty="0"/>
          </a:p>
        </p:txBody>
      </p:sp>
      <p:sp>
        <p:nvSpPr>
          <p:cNvPr id="8" name="Shape 5"/>
          <p:cNvSpPr/>
          <p:nvPr/>
        </p:nvSpPr>
        <p:spPr>
          <a:xfrm>
            <a:off x="548640" y="2745486"/>
            <a:ext cx="548640" cy="548640"/>
          </a:xfrm>
          <a:prstGeom prst="ellipse">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548640" y="274548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7"/>
          <p:cNvSpPr txBox="1"/>
          <p:nvPr/>
        </p:nvSpPr>
        <p:spPr>
          <a:xfrm>
            <a:off x="1280160" y="2555748"/>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Protect identities.  </a:t>
            </a:r>
            <a:r>
              <a:rPr lang="en-US" sz="2000" dirty="0">
                <a:solidFill>
                  <a:srgbClr val="1E2533"/>
                </a:solidFill>
                <a:latin typeface="Calibri" pitchFamily="34" charset="0"/>
                <a:ea typeface="Calibri" pitchFamily="34" charset="-122"/>
                <a:cs typeface="Calibri" pitchFamily="34" charset="-120"/>
              </a:rPr>
              <a:t>Small samples and named sectors can identify people; remove detail that points to them.</a:t>
            </a:r>
            <a:endParaRPr lang="en-US" sz="2000" dirty="0"/>
          </a:p>
        </p:txBody>
      </p:sp>
      <p:sp>
        <p:nvSpPr>
          <p:cNvPr id="11" name="Shape 8"/>
          <p:cNvSpPr/>
          <p:nvPr/>
        </p:nvSpPr>
        <p:spPr>
          <a:xfrm>
            <a:off x="548640" y="3838194"/>
            <a:ext cx="548640" cy="548640"/>
          </a:xfrm>
          <a:prstGeom prst="ellipse">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548640" y="383819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3" name="Text 10"/>
          <p:cNvSpPr txBox="1"/>
          <p:nvPr/>
        </p:nvSpPr>
        <p:spPr>
          <a:xfrm>
            <a:off x="1280160" y="3648456"/>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Paraphrase online quotes.  </a:t>
            </a:r>
            <a:r>
              <a:rPr lang="en-US" sz="2000" dirty="0">
                <a:solidFill>
                  <a:srgbClr val="1E2533"/>
                </a:solidFill>
                <a:latin typeface="Calibri" pitchFamily="34" charset="0"/>
                <a:ea typeface="Calibri" pitchFamily="34" charset="-122"/>
                <a:cs typeface="Calibri" pitchFamily="34" charset="-120"/>
              </a:rPr>
              <a:t>Verbatim quotes can be searched back to their source.</a:t>
            </a:r>
            <a:endParaRPr lang="en-US" sz="2000" dirty="0"/>
          </a:p>
        </p:txBody>
      </p:sp>
      <p:sp>
        <p:nvSpPr>
          <p:cNvPr id="14" name="Shape 11"/>
          <p:cNvSpPr/>
          <p:nvPr/>
        </p:nvSpPr>
        <p:spPr>
          <a:xfrm>
            <a:off x="548640" y="4930902"/>
            <a:ext cx="548640" cy="548640"/>
          </a:xfrm>
          <a:prstGeom prst="ellipse">
            <a:avLst/>
          </a:prstGeom>
          <a:solidFill>
            <a:srgbClr val="1B2A49"/>
          </a:solidFill>
          <a:ln w="12700">
            <a:solidFill>
              <a:srgbClr val="1B2A49"/>
            </a:solidFill>
            <a:prstDash val="solid"/>
          </a:ln>
        </p:spPr>
        <p:txBody>
          <a:bodyPr/>
          <a:lstStyle/>
          <a:p>
            <a:endParaRPr lang="en-GB"/>
          </a:p>
        </p:txBody>
      </p:sp>
      <p:sp>
        <p:nvSpPr>
          <p:cNvPr id="15" name="Text 12"/>
          <p:cNvSpPr txBox="1"/>
          <p:nvPr/>
        </p:nvSpPr>
        <p:spPr>
          <a:xfrm>
            <a:off x="548640" y="4930902"/>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6" name="Text 13"/>
          <p:cNvSpPr txBox="1"/>
          <p:nvPr/>
        </p:nvSpPr>
        <p:spPr>
          <a:xfrm>
            <a:off x="1280160" y="4741164"/>
            <a:ext cx="10332720" cy="928116"/>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Report back.  </a:t>
            </a:r>
            <a:r>
              <a:rPr lang="en-US" sz="2000" dirty="0">
                <a:solidFill>
                  <a:srgbClr val="1E2533"/>
                </a:solidFill>
                <a:latin typeface="Calibri" pitchFamily="34" charset="0"/>
                <a:ea typeface="Calibri" pitchFamily="34" charset="-122"/>
                <a:cs typeface="Calibri" pitchFamily="34" charset="-120"/>
              </a:rPr>
              <a:t>If you promised participants a summary, send it before you post publicly.</a:t>
            </a:r>
            <a:endParaRPr lang="en-US" sz="2000" dirty="0"/>
          </a:p>
        </p:txBody>
      </p:sp>
      <p:sp>
        <p:nvSpPr>
          <p:cNvPr id="17" name="Text 14"/>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 franzke et al. (2020) Internet Research: Ethical Guidelines 3.0.</a:t>
            </a:r>
            <a:endParaRPr lang="en-US" sz="1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Protect yourself and make your content accessible</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417320"/>
            <a:ext cx="5394960" cy="4389120"/>
          </a:xfrm>
          <a:prstGeom prst="roundRect">
            <a:avLst>
              <a:gd name="adj" fmla="val 1667"/>
            </a:avLst>
          </a:prstGeom>
          <a:solidFill>
            <a:srgbClr val="EEF3F8"/>
          </a:solidFill>
          <a:ln w="12700">
            <a:solidFill>
              <a:srgbClr val="EEF3F8"/>
            </a:solidFill>
            <a:prstDash val="solid"/>
          </a:ln>
        </p:spPr>
        <p:txBody>
          <a:bodyPr/>
          <a:lstStyle/>
          <a:p>
            <a:endParaRPr lang="en-GB"/>
          </a:p>
        </p:txBody>
      </p:sp>
      <p:sp>
        <p:nvSpPr>
          <p:cNvPr id="6" name="Text 3"/>
          <p:cNvSpPr txBox="1"/>
          <p:nvPr/>
        </p:nvSpPr>
        <p:spPr>
          <a:xfrm>
            <a:off x="777240" y="1554480"/>
            <a:ext cx="4937760" cy="548640"/>
          </a:xfrm>
          <a:prstGeom prst="rect">
            <a:avLst/>
          </a:prstGeom>
          <a:noFill/>
          <a:ln/>
        </p:spPr>
        <p:txBody>
          <a:bodyPr wrap="square" lIns="1016" tIns="1016" rIns="1016" bIns="1016" rtlCol="0" anchor="t"/>
          <a:lstStyle/>
          <a:p>
            <a:pPr marL="0" indent="0">
              <a:buNone/>
            </a:pPr>
            <a:r>
              <a:rPr lang="en-US" sz="2200" b="1" dirty="0">
                <a:solidFill>
                  <a:srgbClr val="1B2A49"/>
                </a:solidFill>
                <a:latin typeface="Cambria" pitchFamily="34" charset="0"/>
                <a:ea typeface="Cambria" pitchFamily="34" charset="-122"/>
                <a:cs typeface="Cambria" pitchFamily="34" charset="-120"/>
              </a:rPr>
              <a:t>Staying safe</a:t>
            </a:r>
            <a:endParaRPr lang="en-US" sz="2200" dirty="0"/>
          </a:p>
        </p:txBody>
      </p:sp>
      <p:sp>
        <p:nvSpPr>
          <p:cNvPr id="7" name="Shape 4"/>
          <p:cNvSpPr/>
          <p:nvPr/>
        </p:nvSpPr>
        <p:spPr>
          <a:xfrm>
            <a:off x="777240" y="2414016"/>
            <a:ext cx="548640" cy="548640"/>
          </a:xfrm>
          <a:prstGeom prst="ellipse">
            <a:avLst/>
          </a:prstGeom>
          <a:solidFill>
            <a:srgbClr val="1B2A49"/>
          </a:solidFill>
          <a:ln w="12700">
            <a:solidFill>
              <a:srgbClr val="1B2A49"/>
            </a:solidFill>
            <a:prstDash val="solid"/>
          </a:ln>
        </p:spPr>
        <p:txBody>
          <a:bodyPr/>
          <a:lstStyle/>
          <a:p>
            <a:endParaRPr lang="en-GB"/>
          </a:p>
        </p:txBody>
      </p:sp>
      <p:sp>
        <p:nvSpPr>
          <p:cNvPr id="8" name="Text 5"/>
          <p:cNvSpPr txBox="1"/>
          <p:nvPr/>
        </p:nvSpPr>
        <p:spPr>
          <a:xfrm>
            <a:off x="777240" y="241401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9" name="Text 6"/>
          <p:cNvSpPr txBox="1"/>
          <p:nvPr/>
        </p:nvSpPr>
        <p:spPr>
          <a:xfrm>
            <a:off x="1508760" y="2194560"/>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Separate  </a:t>
            </a:r>
            <a:r>
              <a:rPr lang="en-US" sz="1900" dirty="0">
                <a:solidFill>
                  <a:srgbClr val="1E2533"/>
                </a:solidFill>
                <a:latin typeface="Calibri" pitchFamily="34" charset="0"/>
                <a:ea typeface="Calibri" pitchFamily="34" charset="-122"/>
                <a:cs typeface="Calibri" pitchFamily="34" charset="-120"/>
              </a:rPr>
              <a:t>personal and professional accounts.</a:t>
            </a:r>
            <a:endParaRPr lang="en-US" sz="1900" dirty="0"/>
          </a:p>
        </p:txBody>
      </p:sp>
      <p:sp>
        <p:nvSpPr>
          <p:cNvPr id="10" name="Shape 7"/>
          <p:cNvSpPr/>
          <p:nvPr/>
        </p:nvSpPr>
        <p:spPr>
          <a:xfrm>
            <a:off x="777240" y="35661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1" name="Text 8"/>
          <p:cNvSpPr txBox="1"/>
          <p:nvPr/>
        </p:nvSpPr>
        <p:spPr>
          <a:xfrm>
            <a:off x="777240" y="35661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2" name="Text 9"/>
          <p:cNvSpPr txBox="1"/>
          <p:nvPr/>
        </p:nvSpPr>
        <p:spPr>
          <a:xfrm>
            <a:off x="1508760" y="3346704"/>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Review  </a:t>
            </a:r>
            <a:r>
              <a:rPr lang="en-US" sz="1900" dirty="0">
                <a:solidFill>
                  <a:srgbClr val="1E2533"/>
                </a:solidFill>
                <a:latin typeface="Calibri" pitchFamily="34" charset="0"/>
                <a:ea typeface="Calibri" pitchFamily="34" charset="-122"/>
                <a:cs typeface="Calibri" pitchFamily="34" charset="-120"/>
              </a:rPr>
              <a:t>privacy settings and what your profile reveals.</a:t>
            </a:r>
            <a:endParaRPr lang="en-US" sz="1900" dirty="0"/>
          </a:p>
        </p:txBody>
      </p:sp>
      <p:sp>
        <p:nvSpPr>
          <p:cNvPr id="13" name="Shape 10"/>
          <p:cNvSpPr/>
          <p:nvPr/>
        </p:nvSpPr>
        <p:spPr>
          <a:xfrm>
            <a:off x="777240" y="4718304"/>
            <a:ext cx="548640" cy="548640"/>
          </a:xfrm>
          <a:prstGeom prst="ellipse">
            <a:avLst/>
          </a:prstGeom>
          <a:solidFill>
            <a:srgbClr val="1B2A49"/>
          </a:solidFill>
          <a:ln w="12700">
            <a:solidFill>
              <a:srgbClr val="1B2A49"/>
            </a:solidFill>
            <a:prstDash val="solid"/>
          </a:ln>
        </p:spPr>
        <p:txBody>
          <a:bodyPr/>
          <a:lstStyle/>
          <a:p>
            <a:endParaRPr lang="en-GB"/>
          </a:p>
        </p:txBody>
      </p:sp>
      <p:sp>
        <p:nvSpPr>
          <p:cNvPr id="14" name="Text 11"/>
          <p:cNvSpPr txBox="1"/>
          <p:nvPr/>
        </p:nvSpPr>
        <p:spPr>
          <a:xfrm>
            <a:off x="777240" y="471830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5" name="Text 12"/>
          <p:cNvSpPr txBox="1"/>
          <p:nvPr/>
        </p:nvSpPr>
        <p:spPr>
          <a:xfrm>
            <a:off x="1508760" y="4498848"/>
            <a:ext cx="4206240" cy="987552"/>
          </a:xfrm>
          <a:prstGeom prst="rect">
            <a:avLst/>
          </a:prstGeom>
          <a:noFill/>
          <a:ln/>
        </p:spPr>
        <p:txBody>
          <a:bodyPr wrap="square" lIns="1016" tIns="1016" rIns="1016" bIns="1016" rtlCol="0" anchor="ctr"/>
          <a:lstStyle/>
          <a:p>
            <a:pPr marL="0" indent="0">
              <a:buNone/>
            </a:pPr>
            <a:r>
              <a:rPr lang="en-US" sz="1900" b="1" dirty="0">
                <a:solidFill>
                  <a:srgbClr val="1B2A49"/>
                </a:solidFill>
                <a:latin typeface="Calibri" pitchFamily="34" charset="0"/>
                <a:ea typeface="Calibri" pitchFamily="34" charset="-122"/>
                <a:cs typeface="Calibri" pitchFamily="34" charset="-120"/>
              </a:rPr>
              <a:t>Report  </a:t>
            </a:r>
            <a:r>
              <a:rPr lang="en-US" sz="1900" dirty="0">
                <a:solidFill>
                  <a:srgbClr val="1E2533"/>
                </a:solidFill>
                <a:latin typeface="Calibri" pitchFamily="34" charset="0"/>
                <a:ea typeface="Calibri" pitchFamily="34" charset="-122"/>
                <a:cs typeface="Calibri" pitchFamily="34" charset="-120"/>
              </a:rPr>
              <a:t>harassment and tell your supervisors early.</a:t>
            </a:r>
            <a:endParaRPr lang="en-US" sz="1900" dirty="0"/>
          </a:p>
        </p:txBody>
      </p:sp>
      <p:sp>
        <p:nvSpPr>
          <p:cNvPr id="16" name="Shape 13"/>
          <p:cNvSpPr/>
          <p:nvPr/>
        </p:nvSpPr>
        <p:spPr>
          <a:xfrm>
            <a:off x="6217920" y="1417320"/>
            <a:ext cx="5394960" cy="4389120"/>
          </a:xfrm>
          <a:prstGeom prst="roundRect">
            <a:avLst>
              <a:gd name="adj" fmla="val 1667"/>
            </a:avLst>
          </a:prstGeom>
          <a:solidFill>
            <a:srgbClr val="1B2A49"/>
          </a:solidFill>
          <a:ln w="12700">
            <a:solidFill>
              <a:srgbClr val="1B2A49"/>
            </a:solidFill>
            <a:prstDash val="solid"/>
          </a:ln>
        </p:spPr>
        <p:txBody>
          <a:bodyPr/>
          <a:lstStyle/>
          <a:p>
            <a:endParaRPr lang="en-GB"/>
          </a:p>
        </p:txBody>
      </p:sp>
      <p:sp>
        <p:nvSpPr>
          <p:cNvPr id="17" name="Text 14"/>
          <p:cNvSpPr txBox="1"/>
          <p:nvPr/>
        </p:nvSpPr>
        <p:spPr>
          <a:xfrm>
            <a:off x="6446520" y="1554480"/>
            <a:ext cx="4937760" cy="548640"/>
          </a:xfrm>
          <a:prstGeom prst="rect">
            <a:avLst/>
          </a:prstGeom>
          <a:noFill/>
          <a:ln/>
        </p:spPr>
        <p:txBody>
          <a:bodyPr wrap="square" lIns="1016" tIns="1016" rIns="1016" bIns="1016" rtlCol="0" anchor="t"/>
          <a:lstStyle/>
          <a:p>
            <a:pPr marL="0" indent="0">
              <a:buNone/>
            </a:pPr>
            <a:r>
              <a:rPr lang="en-US" sz="2200" b="1" dirty="0">
                <a:solidFill>
                  <a:srgbClr val="E3B448"/>
                </a:solidFill>
                <a:latin typeface="Cambria" pitchFamily="34" charset="0"/>
                <a:ea typeface="Cambria" pitchFamily="34" charset="-122"/>
                <a:cs typeface="Cambria" pitchFamily="34" charset="-120"/>
              </a:rPr>
              <a:t>Including everyone</a:t>
            </a:r>
            <a:endParaRPr lang="en-US" sz="2200" dirty="0"/>
          </a:p>
        </p:txBody>
      </p:sp>
      <p:sp>
        <p:nvSpPr>
          <p:cNvPr id="18" name="Shape 15"/>
          <p:cNvSpPr/>
          <p:nvPr/>
        </p:nvSpPr>
        <p:spPr>
          <a:xfrm>
            <a:off x="6446520" y="2414016"/>
            <a:ext cx="548640" cy="548640"/>
          </a:xfrm>
          <a:prstGeom prst="ellipse">
            <a:avLst/>
          </a:prstGeom>
          <a:solidFill>
            <a:srgbClr val="E3B448"/>
          </a:solidFill>
          <a:ln w="12700">
            <a:solidFill>
              <a:srgbClr val="E3B448"/>
            </a:solidFill>
            <a:prstDash val="solid"/>
          </a:ln>
        </p:spPr>
        <p:txBody>
          <a:bodyPr/>
          <a:lstStyle/>
          <a:p>
            <a:endParaRPr lang="en-GB"/>
          </a:p>
        </p:txBody>
      </p:sp>
      <p:sp>
        <p:nvSpPr>
          <p:cNvPr id="19" name="Text 16"/>
          <p:cNvSpPr txBox="1"/>
          <p:nvPr/>
        </p:nvSpPr>
        <p:spPr>
          <a:xfrm>
            <a:off x="6446520" y="2414016"/>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1</a:t>
            </a:r>
            <a:endParaRPr lang="en-US" sz="1800" dirty="0"/>
          </a:p>
        </p:txBody>
      </p:sp>
      <p:sp>
        <p:nvSpPr>
          <p:cNvPr id="20" name="Text 17"/>
          <p:cNvSpPr txBox="1"/>
          <p:nvPr/>
        </p:nvSpPr>
        <p:spPr>
          <a:xfrm>
            <a:off x="7178040" y="2194560"/>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Describe  </a:t>
            </a:r>
            <a:r>
              <a:rPr lang="en-US" sz="1900" dirty="0">
                <a:solidFill>
                  <a:srgbClr val="FFFFFF"/>
                </a:solidFill>
                <a:latin typeface="Calibri" pitchFamily="34" charset="0"/>
                <a:ea typeface="Calibri" pitchFamily="34" charset="-122"/>
                <a:cs typeface="Calibri" pitchFamily="34" charset="-120"/>
              </a:rPr>
              <a:t>every image with alt text.</a:t>
            </a:r>
            <a:endParaRPr lang="en-US" sz="1900" dirty="0"/>
          </a:p>
        </p:txBody>
      </p:sp>
      <p:sp>
        <p:nvSpPr>
          <p:cNvPr id="21" name="Shape 18"/>
          <p:cNvSpPr/>
          <p:nvPr/>
        </p:nvSpPr>
        <p:spPr>
          <a:xfrm>
            <a:off x="6446520" y="3566160"/>
            <a:ext cx="548640" cy="548640"/>
          </a:xfrm>
          <a:prstGeom prst="ellipse">
            <a:avLst/>
          </a:prstGeom>
          <a:solidFill>
            <a:srgbClr val="E3B448"/>
          </a:solidFill>
          <a:ln w="12700">
            <a:solidFill>
              <a:srgbClr val="E3B448"/>
            </a:solidFill>
            <a:prstDash val="solid"/>
          </a:ln>
        </p:spPr>
        <p:txBody>
          <a:bodyPr/>
          <a:lstStyle/>
          <a:p>
            <a:endParaRPr lang="en-GB"/>
          </a:p>
        </p:txBody>
      </p:sp>
      <p:sp>
        <p:nvSpPr>
          <p:cNvPr id="22" name="Text 19"/>
          <p:cNvSpPr txBox="1"/>
          <p:nvPr/>
        </p:nvSpPr>
        <p:spPr>
          <a:xfrm>
            <a:off x="6446520" y="3566160"/>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2</a:t>
            </a:r>
            <a:endParaRPr lang="en-US" sz="1800" dirty="0"/>
          </a:p>
        </p:txBody>
      </p:sp>
      <p:sp>
        <p:nvSpPr>
          <p:cNvPr id="23" name="Text 20"/>
          <p:cNvSpPr txBox="1"/>
          <p:nvPr/>
        </p:nvSpPr>
        <p:spPr>
          <a:xfrm>
            <a:off x="7178040" y="3346704"/>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Caption  </a:t>
            </a:r>
            <a:r>
              <a:rPr lang="en-US" sz="1900" dirty="0">
                <a:solidFill>
                  <a:srgbClr val="FFFFFF"/>
                </a:solidFill>
                <a:latin typeface="Calibri" pitchFamily="34" charset="0"/>
                <a:ea typeface="Calibri" pitchFamily="34" charset="-122"/>
                <a:cs typeface="Calibri" pitchFamily="34" charset="-120"/>
              </a:rPr>
              <a:t>videos and provide transcripts.</a:t>
            </a:r>
            <a:endParaRPr lang="en-US" sz="1900" dirty="0"/>
          </a:p>
        </p:txBody>
      </p:sp>
      <p:sp>
        <p:nvSpPr>
          <p:cNvPr id="24" name="Shape 21"/>
          <p:cNvSpPr/>
          <p:nvPr/>
        </p:nvSpPr>
        <p:spPr>
          <a:xfrm>
            <a:off x="6446520" y="4718304"/>
            <a:ext cx="548640" cy="548640"/>
          </a:xfrm>
          <a:prstGeom prst="ellipse">
            <a:avLst/>
          </a:prstGeom>
          <a:solidFill>
            <a:srgbClr val="E3B448"/>
          </a:solidFill>
          <a:ln w="12700">
            <a:solidFill>
              <a:srgbClr val="E3B448"/>
            </a:solidFill>
            <a:prstDash val="solid"/>
          </a:ln>
        </p:spPr>
        <p:txBody>
          <a:bodyPr/>
          <a:lstStyle/>
          <a:p>
            <a:endParaRPr lang="en-GB"/>
          </a:p>
        </p:txBody>
      </p:sp>
      <p:sp>
        <p:nvSpPr>
          <p:cNvPr id="25" name="Text 22"/>
          <p:cNvSpPr txBox="1"/>
          <p:nvPr/>
        </p:nvSpPr>
        <p:spPr>
          <a:xfrm>
            <a:off x="6446520" y="4718304"/>
            <a:ext cx="548640" cy="548640"/>
          </a:xfrm>
          <a:prstGeom prst="rect">
            <a:avLst/>
          </a:prstGeom>
          <a:noFill/>
          <a:ln/>
        </p:spPr>
        <p:txBody>
          <a:bodyPr wrap="square" lIns="0" tIns="0" rIns="0" bIns="0" rtlCol="0" anchor="ctr"/>
          <a:lstStyle/>
          <a:p>
            <a:pPr marL="0" indent="0" algn="ctr">
              <a:buNone/>
            </a:pPr>
            <a:r>
              <a:rPr lang="en-US" sz="1800" b="1" dirty="0">
                <a:solidFill>
                  <a:srgbClr val="1B2A49"/>
                </a:solidFill>
                <a:latin typeface="Cambria" pitchFamily="34" charset="0"/>
                <a:ea typeface="Cambria" pitchFamily="34" charset="-122"/>
                <a:cs typeface="Cambria" pitchFamily="34" charset="-120"/>
              </a:rPr>
              <a:t>3</a:t>
            </a:r>
            <a:endParaRPr lang="en-US" sz="1800" dirty="0"/>
          </a:p>
        </p:txBody>
      </p:sp>
      <p:sp>
        <p:nvSpPr>
          <p:cNvPr id="26" name="Text 23"/>
          <p:cNvSpPr txBox="1"/>
          <p:nvPr/>
        </p:nvSpPr>
        <p:spPr>
          <a:xfrm>
            <a:off x="7178040" y="4498848"/>
            <a:ext cx="4206240" cy="987552"/>
          </a:xfrm>
          <a:prstGeom prst="rect">
            <a:avLst/>
          </a:prstGeom>
          <a:noFill/>
          <a:ln/>
        </p:spPr>
        <p:txBody>
          <a:bodyPr wrap="square" lIns="1016" tIns="1016" rIns="1016" bIns="1016" rtlCol="0" anchor="ctr"/>
          <a:lstStyle/>
          <a:p>
            <a:pPr marL="0" indent="0">
              <a:buNone/>
            </a:pPr>
            <a:r>
              <a:rPr lang="en-US" sz="1900" b="1" dirty="0">
                <a:solidFill>
                  <a:srgbClr val="E3B448"/>
                </a:solidFill>
                <a:latin typeface="Calibri" pitchFamily="34" charset="0"/>
                <a:ea typeface="Calibri" pitchFamily="34" charset="-122"/>
                <a:cs typeface="Calibri" pitchFamily="34" charset="-120"/>
              </a:rPr>
              <a:t>Capitalise  </a:t>
            </a:r>
            <a:r>
              <a:rPr lang="en-US" sz="1900" dirty="0">
                <a:solidFill>
                  <a:srgbClr val="FFFFFF"/>
                </a:solidFill>
                <a:latin typeface="Calibri" pitchFamily="34" charset="0"/>
                <a:ea typeface="Calibri" pitchFamily="34" charset="-122"/>
                <a:cs typeface="Calibri" pitchFamily="34" charset="-120"/>
              </a:rPr>
              <a:t>each word in hashtags, such as #HybridWork.</a:t>
            </a:r>
            <a:endParaRPr lang="en-US" sz="1900" dirty="0"/>
          </a:p>
        </p:txBody>
      </p:sp>
      <p:sp>
        <p:nvSpPr>
          <p:cNvPr id="27" name="Text 24"/>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Marwick, Blackwell and Lo (2016); University of Kent (2025) Accessible content guidance.</a:t>
            </a:r>
            <a:endParaRPr lang="en-US" sz="1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Choosing a journal is a strategic decision</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5" name="Shape 2"/>
          <p:cNvSpPr/>
          <p:nvPr/>
        </p:nvSpPr>
        <p:spPr>
          <a:xfrm>
            <a:off x="548640" y="1552651"/>
            <a:ext cx="548640" cy="548640"/>
          </a:xfrm>
          <a:prstGeom prst="ellipse">
            <a:avLst/>
          </a:prstGeom>
          <a:solidFill>
            <a:srgbClr val="1B2A49"/>
          </a:solidFill>
          <a:ln w="12700">
            <a:solidFill>
              <a:srgbClr val="1B2A49"/>
            </a:solidFill>
            <a:prstDash val="solid"/>
          </a:ln>
        </p:spPr>
        <p:txBody>
          <a:bodyPr/>
          <a:lstStyle/>
          <a:p>
            <a:endParaRPr lang="en-GB"/>
          </a:p>
        </p:txBody>
      </p:sp>
      <p:sp>
        <p:nvSpPr>
          <p:cNvPr id="6" name="Text 3"/>
          <p:cNvSpPr txBox="1"/>
          <p:nvPr/>
        </p:nvSpPr>
        <p:spPr>
          <a:xfrm>
            <a:off x="548640" y="155265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Text 4"/>
          <p:cNvSpPr txBox="1"/>
          <p:nvPr/>
        </p:nvSpPr>
        <p:spPr>
          <a:xfrm>
            <a:off x="1280160" y="1463040"/>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Scope.  </a:t>
            </a:r>
            <a:r>
              <a:rPr lang="en-US" sz="2000" dirty="0">
                <a:solidFill>
                  <a:srgbClr val="1E2533"/>
                </a:solidFill>
                <a:latin typeface="Calibri" pitchFamily="34" charset="0"/>
                <a:ea typeface="Calibri" pitchFamily="34" charset="-122"/>
                <a:cs typeface="Calibri" pitchFamily="34" charset="-120"/>
              </a:rPr>
              <a:t>Read the aims and scope and three recent issues. Does the journal publish work like yours?</a:t>
            </a:r>
            <a:endParaRPr lang="en-US" sz="2000" dirty="0"/>
          </a:p>
        </p:txBody>
      </p:sp>
      <p:sp>
        <p:nvSpPr>
          <p:cNvPr id="8" name="Shape 5"/>
          <p:cNvSpPr/>
          <p:nvPr/>
        </p:nvSpPr>
        <p:spPr>
          <a:xfrm>
            <a:off x="548640" y="2445106"/>
            <a:ext cx="548640" cy="548640"/>
          </a:xfrm>
          <a:prstGeom prst="ellipse">
            <a:avLst/>
          </a:prstGeom>
          <a:solidFill>
            <a:srgbClr val="1B2A49"/>
          </a:solidFill>
          <a:ln w="12700">
            <a:solidFill>
              <a:srgbClr val="1B2A49"/>
            </a:solidFill>
            <a:prstDash val="solid"/>
          </a:ln>
        </p:spPr>
        <p:txBody>
          <a:bodyPr/>
          <a:lstStyle/>
          <a:p>
            <a:endParaRPr lang="en-GB"/>
          </a:p>
        </p:txBody>
      </p:sp>
      <p:sp>
        <p:nvSpPr>
          <p:cNvPr id="9" name="Text 6"/>
          <p:cNvSpPr txBox="1"/>
          <p:nvPr/>
        </p:nvSpPr>
        <p:spPr>
          <a:xfrm>
            <a:off x="548640" y="244510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0" name="Text 7"/>
          <p:cNvSpPr txBox="1"/>
          <p:nvPr/>
        </p:nvSpPr>
        <p:spPr>
          <a:xfrm>
            <a:off x="1280160" y="2355494"/>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Standing.  </a:t>
            </a:r>
            <a:r>
              <a:rPr lang="en-US" sz="2000" dirty="0">
                <a:solidFill>
                  <a:srgbClr val="1E2533"/>
                </a:solidFill>
                <a:latin typeface="Calibri" pitchFamily="34" charset="0"/>
                <a:ea typeface="Calibri" pitchFamily="34" charset="-122"/>
                <a:cs typeface="Calibri" pitchFamily="34" charset="-120"/>
              </a:rPr>
              <a:t>Check the Chartered ABS rating and the Scopus quartile on SCImago.</a:t>
            </a:r>
            <a:endParaRPr lang="en-US" sz="2000" dirty="0"/>
          </a:p>
        </p:txBody>
      </p:sp>
      <p:sp>
        <p:nvSpPr>
          <p:cNvPr id="11" name="Shape 8"/>
          <p:cNvSpPr/>
          <p:nvPr/>
        </p:nvSpPr>
        <p:spPr>
          <a:xfrm>
            <a:off x="548640" y="3337560"/>
            <a:ext cx="548640" cy="548640"/>
          </a:xfrm>
          <a:prstGeom prst="ellipse">
            <a:avLst/>
          </a:prstGeom>
          <a:solidFill>
            <a:srgbClr val="1B2A49"/>
          </a:solidFill>
          <a:ln w="12700">
            <a:solidFill>
              <a:srgbClr val="1B2A49"/>
            </a:solidFill>
            <a:prstDash val="solid"/>
          </a:ln>
        </p:spPr>
        <p:txBody>
          <a:bodyPr/>
          <a:lstStyle/>
          <a:p>
            <a:endParaRPr lang="en-GB"/>
          </a:p>
        </p:txBody>
      </p:sp>
      <p:sp>
        <p:nvSpPr>
          <p:cNvPr id="12" name="Text 9"/>
          <p:cNvSpPr txBox="1"/>
          <p:nvPr/>
        </p:nvSpPr>
        <p:spPr>
          <a:xfrm>
            <a:off x="548640" y="333756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3" name="Text 10"/>
          <p:cNvSpPr txBox="1"/>
          <p:nvPr/>
        </p:nvSpPr>
        <p:spPr>
          <a:xfrm>
            <a:off x="1280160" y="3247949"/>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Fit.  </a:t>
            </a:r>
            <a:r>
              <a:rPr lang="en-US" sz="2000" dirty="0">
                <a:solidFill>
                  <a:srgbClr val="1E2533"/>
                </a:solidFill>
                <a:latin typeface="Calibri" pitchFamily="34" charset="0"/>
                <a:ea typeface="Calibri" pitchFamily="34" charset="-122"/>
                <a:cs typeface="Calibri" pitchFamily="34" charset="-120"/>
              </a:rPr>
              <a:t>Try publisher journal finder tools with your title and abstract.</a:t>
            </a:r>
            <a:endParaRPr lang="en-US" sz="2000" dirty="0"/>
          </a:p>
        </p:txBody>
      </p:sp>
      <p:sp>
        <p:nvSpPr>
          <p:cNvPr id="14" name="Shape 11"/>
          <p:cNvSpPr/>
          <p:nvPr/>
        </p:nvSpPr>
        <p:spPr>
          <a:xfrm>
            <a:off x="548640" y="4230014"/>
            <a:ext cx="548640" cy="548640"/>
          </a:xfrm>
          <a:prstGeom prst="ellipse">
            <a:avLst/>
          </a:prstGeom>
          <a:solidFill>
            <a:srgbClr val="1B2A49"/>
          </a:solidFill>
          <a:ln w="12700">
            <a:solidFill>
              <a:srgbClr val="1B2A49"/>
            </a:solidFill>
            <a:prstDash val="solid"/>
          </a:ln>
        </p:spPr>
        <p:txBody>
          <a:bodyPr/>
          <a:lstStyle/>
          <a:p>
            <a:endParaRPr lang="en-GB"/>
          </a:p>
        </p:txBody>
      </p:sp>
      <p:sp>
        <p:nvSpPr>
          <p:cNvPr id="15" name="Text 12"/>
          <p:cNvSpPr txBox="1"/>
          <p:nvPr/>
        </p:nvSpPr>
        <p:spPr>
          <a:xfrm>
            <a:off x="548640" y="423001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6" name="Text 13"/>
          <p:cNvSpPr txBox="1"/>
          <p:nvPr/>
        </p:nvSpPr>
        <p:spPr>
          <a:xfrm>
            <a:off x="1280160" y="4140403"/>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Legitimacy.  </a:t>
            </a:r>
            <a:r>
              <a:rPr lang="en-US" sz="2000" dirty="0">
                <a:solidFill>
                  <a:srgbClr val="1E2533"/>
                </a:solidFill>
                <a:latin typeface="Calibri" pitchFamily="34" charset="0"/>
                <a:ea typeface="Calibri" pitchFamily="34" charset="-122"/>
                <a:cs typeface="Calibri" pitchFamily="34" charset="-120"/>
              </a:rPr>
              <a:t>Use the Think. Check. Submit. checklist to rule out predatory journals.</a:t>
            </a:r>
            <a:endParaRPr lang="en-US" sz="2000" dirty="0"/>
          </a:p>
        </p:txBody>
      </p:sp>
      <p:sp>
        <p:nvSpPr>
          <p:cNvPr id="17" name="Shape 14"/>
          <p:cNvSpPr/>
          <p:nvPr/>
        </p:nvSpPr>
        <p:spPr>
          <a:xfrm>
            <a:off x="548640" y="5122469"/>
            <a:ext cx="548640" cy="548640"/>
          </a:xfrm>
          <a:prstGeom prst="ellipse">
            <a:avLst/>
          </a:prstGeom>
          <a:solidFill>
            <a:srgbClr val="1B2A49"/>
          </a:solidFill>
          <a:ln w="12700">
            <a:solidFill>
              <a:srgbClr val="1B2A49"/>
            </a:solidFill>
            <a:prstDash val="solid"/>
          </a:ln>
        </p:spPr>
        <p:txBody>
          <a:bodyPr/>
          <a:lstStyle/>
          <a:p>
            <a:endParaRPr lang="en-GB"/>
          </a:p>
        </p:txBody>
      </p:sp>
      <p:sp>
        <p:nvSpPr>
          <p:cNvPr id="18" name="Text 15"/>
          <p:cNvSpPr txBox="1"/>
          <p:nvPr/>
        </p:nvSpPr>
        <p:spPr>
          <a:xfrm>
            <a:off x="548640" y="512246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19" name="Text 16"/>
          <p:cNvSpPr txBox="1"/>
          <p:nvPr/>
        </p:nvSpPr>
        <p:spPr>
          <a:xfrm>
            <a:off x="1280160" y="5032858"/>
            <a:ext cx="10332720" cy="72786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Practicalities.  </a:t>
            </a:r>
            <a:r>
              <a:rPr lang="en-US" sz="2000" dirty="0">
                <a:solidFill>
                  <a:srgbClr val="1E2533"/>
                </a:solidFill>
                <a:latin typeface="Calibri" pitchFamily="34" charset="0"/>
                <a:ea typeface="Calibri" pitchFamily="34" charset="-122"/>
                <a:cs typeface="Calibri" pitchFamily="34" charset="-120"/>
              </a:rPr>
              <a:t>Word limits, open access costs and typical time to first decision.</a:t>
            </a:r>
            <a:endParaRPr lang="en-US" sz="2000" dirty="0"/>
          </a:p>
        </p:txBody>
      </p:sp>
      <p:sp>
        <p:nvSpPr>
          <p:cNvPr id="20" name="Text 17"/>
          <p:cNvSpPr txBox="1"/>
          <p:nvPr/>
        </p:nvSpPr>
        <p:spPr>
          <a:xfrm>
            <a:off x="548640" y="5943600"/>
            <a:ext cx="11064240" cy="411480"/>
          </a:xfrm>
          <a:prstGeom prst="rect">
            <a:avLst/>
          </a:prstGeom>
          <a:noFill/>
          <a:ln/>
        </p:spPr>
        <p:txBody>
          <a:bodyPr wrap="square" lIns="1016" tIns="1016" rIns="1016" bIns="1016" rtlCol="0" anchor="t"/>
          <a:lstStyle/>
          <a:p>
            <a:pPr marL="0" indent="0">
              <a:buNone/>
            </a:pPr>
            <a:r>
              <a:rPr lang="en-US" sz="1400" i="1" dirty="0">
                <a:solidFill>
                  <a:srgbClr val="607085"/>
                </a:solidFill>
                <a:latin typeface="Calibri" pitchFamily="34" charset="0"/>
                <a:ea typeface="Calibri" pitchFamily="34" charset="-122"/>
                <a:cs typeface="Calibri" pitchFamily="34" charset="-120"/>
              </a:rPr>
              <a:t>Sources: Chartered Association of Business Schools (2024) Academic Journal Guide; Think. Check. Submit. (2025).</a:t>
            </a:r>
            <a:endParaRPr lang="en-US" sz="1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1">
    <p:bg>
      <p:bgPr>
        <a:solidFill>
          <a:srgbClr val="FFF8EC"/>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229600" cy="457200"/>
          </a:xfrm>
          <a:prstGeom prst="rect">
            <a:avLst/>
          </a:prstGeom>
          <a:noFill/>
          <a:ln/>
        </p:spPr>
        <p:txBody>
          <a:bodyPr wrap="square" lIns="1016" tIns="1016" rIns="1016" bIns="1016" rtlCol="0" anchor="t"/>
          <a:lstStyle/>
          <a:p>
            <a:pPr marL="0" indent="0">
              <a:buNone/>
            </a:pPr>
            <a:r>
              <a:rPr lang="en-US" sz="1800" b="1" dirty="0">
                <a:solidFill>
                  <a:srgbClr val="A3303F"/>
                </a:solidFill>
                <a:latin typeface="Calibri" pitchFamily="34" charset="0"/>
                <a:ea typeface="Calibri" pitchFamily="34" charset="-122"/>
                <a:cs typeface="Calibri" pitchFamily="34" charset="-120"/>
              </a:rPr>
              <a:t>Activity 4</a:t>
            </a:r>
            <a:endParaRPr lang="en-US" sz="1800" dirty="0"/>
          </a:p>
        </p:txBody>
      </p:sp>
      <p:sp>
        <p:nvSpPr>
          <p:cNvPr id="3" name="Text 1"/>
          <p:cNvSpPr txBox="1"/>
          <p:nvPr/>
        </p:nvSpPr>
        <p:spPr>
          <a:xfrm>
            <a:off x="548640" y="68580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Build a dissemination plan for your research</a:t>
            </a:r>
            <a:endParaRPr lang="en-US" sz="3000" dirty="0"/>
          </a:p>
        </p:txBody>
      </p:sp>
      <p:sp>
        <p:nvSpPr>
          <p:cNvPr id="4" name="Text 2"/>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6" name="Shape 3"/>
          <p:cNvSpPr/>
          <p:nvPr/>
        </p:nvSpPr>
        <p:spPr>
          <a:xfrm>
            <a:off x="548640" y="1804111"/>
            <a:ext cx="548640" cy="548640"/>
          </a:xfrm>
          <a:prstGeom prst="ellipse">
            <a:avLst/>
          </a:prstGeom>
          <a:solidFill>
            <a:srgbClr val="1B2A49"/>
          </a:solidFill>
          <a:ln w="12700">
            <a:solidFill>
              <a:srgbClr val="1B2A49"/>
            </a:solidFill>
            <a:prstDash val="solid"/>
          </a:ln>
        </p:spPr>
        <p:txBody>
          <a:bodyPr/>
          <a:lstStyle/>
          <a:p>
            <a:endParaRPr lang="en-GB"/>
          </a:p>
        </p:txBody>
      </p:sp>
      <p:sp>
        <p:nvSpPr>
          <p:cNvPr id="7" name="Text 4"/>
          <p:cNvSpPr txBox="1"/>
          <p:nvPr/>
        </p:nvSpPr>
        <p:spPr>
          <a:xfrm>
            <a:off x="548640" y="1804111"/>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8" name="Text 5"/>
          <p:cNvSpPr txBox="1"/>
          <p:nvPr/>
        </p:nvSpPr>
        <p:spPr>
          <a:xfrm>
            <a:off x="1280160" y="1783080"/>
            <a:ext cx="10332720" cy="59070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Academic.  </a:t>
            </a:r>
            <a:r>
              <a:rPr lang="en-US" sz="2000" dirty="0">
                <a:solidFill>
                  <a:srgbClr val="1E2533"/>
                </a:solidFill>
                <a:latin typeface="Calibri" pitchFamily="34" charset="0"/>
                <a:ea typeface="Calibri" pitchFamily="34" charset="-122"/>
                <a:cs typeface="Calibri" pitchFamily="34" charset="-120"/>
              </a:rPr>
              <a:t>Target journal and conference for your first article, with the reason for each.</a:t>
            </a:r>
            <a:endParaRPr lang="en-US" sz="2000" dirty="0"/>
          </a:p>
        </p:txBody>
      </p:sp>
      <p:sp>
        <p:nvSpPr>
          <p:cNvPr id="9" name="Shape 6"/>
          <p:cNvSpPr/>
          <p:nvPr/>
        </p:nvSpPr>
        <p:spPr>
          <a:xfrm>
            <a:off x="548640" y="2559406"/>
            <a:ext cx="548640" cy="548640"/>
          </a:xfrm>
          <a:prstGeom prst="ellipse">
            <a:avLst/>
          </a:prstGeom>
          <a:solidFill>
            <a:srgbClr val="1B2A49"/>
          </a:solidFill>
          <a:ln w="12700">
            <a:solidFill>
              <a:srgbClr val="1B2A49"/>
            </a:solidFill>
            <a:prstDash val="solid"/>
          </a:ln>
        </p:spPr>
        <p:txBody>
          <a:bodyPr/>
          <a:lstStyle/>
          <a:p>
            <a:endParaRPr lang="en-GB"/>
          </a:p>
        </p:txBody>
      </p:sp>
      <p:sp>
        <p:nvSpPr>
          <p:cNvPr id="10" name="Text 7"/>
          <p:cNvSpPr txBox="1"/>
          <p:nvPr/>
        </p:nvSpPr>
        <p:spPr>
          <a:xfrm>
            <a:off x="548640" y="2559406"/>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1" name="Text 8"/>
          <p:cNvSpPr txBox="1"/>
          <p:nvPr/>
        </p:nvSpPr>
        <p:spPr>
          <a:xfrm>
            <a:off x="1280160" y="2538374"/>
            <a:ext cx="10332720" cy="59070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Professional.  </a:t>
            </a:r>
            <a:r>
              <a:rPr lang="en-US" sz="2000" dirty="0">
                <a:solidFill>
                  <a:srgbClr val="1E2533"/>
                </a:solidFill>
                <a:latin typeface="Calibri" pitchFamily="34" charset="0"/>
                <a:ea typeface="Calibri" pitchFamily="34" charset="-122"/>
                <a:cs typeface="Calibri" pitchFamily="34" charset="-120"/>
              </a:rPr>
              <a:t>The practitioners, professional bodies or policy makers you will reach and the output for each.</a:t>
            </a:r>
            <a:endParaRPr lang="en-US" sz="2000" dirty="0"/>
          </a:p>
        </p:txBody>
      </p:sp>
      <p:sp>
        <p:nvSpPr>
          <p:cNvPr id="12" name="Shape 9"/>
          <p:cNvSpPr/>
          <p:nvPr/>
        </p:nvSpPr>
        <p:spPr>
          <a:xfrm>
            <a:off x="548640" y="3314700"/>
            <a:ext cx="548640" cy="548640"/>
          </a:xfrm>
          <a:prstGeom prst="ellipse">
            <a:avLst/>
          </a:prstGeom>
          <a:solidFill>
            <a:srgbClr val="1B2A49"/>
          </a:solidFill>
          <a:ln w="12700">
            <a:solidFill>
              <a:srgbClr val="1B2A49"/>
            </a:solidFill>
            <a:prstDash val="solid"/>
          </a:ln>
        </p:spPr>
        <p:txBody>
          <a:bodyPr/>
          <a:lstStyle/>
          <a:p>
            <a:endParaRPr lang="en-GB"/>
          </a:p>
        </p:txBody>
      </p:sp>
      <p:sp>
        <p:nvSpPr>
          <p:cNvPr id="13" name="Text 10"/>
          <p:cNvSpPr txBox="1"/>
          <p:nvPr/>
        </p:nvSpPr>
        <p:spPr>
          <a:xfrm>
            <a:off x="548640" y="331470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4" name="Text 11"/>
          <p:cNvSpPr txBox="1"/>
          <p:nvPr/>
        </p:nvSpPr>
        <p:spPr>
          <a:xfrm>
            <a:off x="1280160" y="3293669"/>
            <a:ext cx="10332720" cy="59070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Public.  </a:t>
            </a:r>
            <a:r>
              <a:rPr lang="en-US" sz="2000" dirty="0">
                <a:solidFill>
                  <a:srgbClr val="1E2533"/>
                </a:solidFill>
                <a:latin typeface="Calibri" pitchFamily="34" charset="0"/>
                <a:ea typeface="Calibri" pitchFamily="34" charset="-122"/>
                <a:cs typeface="Calibri" pitchFamily="34" charset="-120"/>
              </a:rPr>
              <a:t>Whether a public audience matters for your research and, if so, the channel.</a:t>
            </a:r>
            <a:endParaRPr lang="en-US" sz="2000" dirty="0"/>
          </a:p>
        </p:txBody>
      </p:sp>
      <p:sp>
        <p:nvSpPr>
          <p:cNvPr id="15" name="Shape 12"/>
          <p:cNvSpPr/>
          <p:nvPr/>
        </p:nvSpPr>
        <p:spPr>
          <a:xfrm>
            <a:off x="548640" y="4069994"/>
            <a:ext cx="548640" cy="548640"/>
          </a:xfrm>
          <a:prstGeom prst="ellipse">
            <a:avLst/>
          </a:prstGeom>
          <a:solidFill>
            <a:srgbClr val="1B2A49"/>
          </a:solidFill>
          <a:ln w="12700">
            <a:solidFill>
              <a:srgbClr val="1B2A49"/>
            </a:solidFill>
            <a:prstDash val="solid"/>
          </a:ln>
        </p:spPr>
        <p:txBody>
          <a:bodyPr/>
          <a:lstStyle/>
          <a:p>
            <a:endParaRPr lang="en-GB"/>
          </a:p>
        </p:txBody>
      </p:sp>
      <p:sp>
        <p:nvSpPr>
          <p:cNvPr id="16" name="Text 13"/>
          <p:cNvSpPr txBox="1"/>
          <p:nvPr/>
        </p:nvSpPr>
        <p:spPr>
          <a:xfrm>
            <a:off x="548640" y="4069994"/>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17" name="Text 14"/>
          <p:cNvSpPr txBox="1"/>
          <p:nvPr/>
        </p:nvSpPr>
        <p:spPr>
          <a:xfrm>
            <a:off x="1280160" y="4048963"/>
            <a:ext cx="10332720" cy="59070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Evidence.  </a:t>
            </a:r>
            <a:r>
              <a:rPr lang="en-US" sz="2000" dirty="0">
                <a:solidFill>
                  <a:srgbClr val="1E2533"/>
                </a:solidFill>
                <a:latin typeface="Calibri" pitchFamily="34" charset="0"/>
                <a:ea typeface="Calibri" pitchFamily="34" charset="-122"/>
                <a:cs typeface="Calibri" pitchFamily="34" charset="-120"/>
              </a:rPr>
              <a:t>The impact you hope for and how you will collect evidence of it.</a:t>
            </a:r>
            <a:endParaRPr lang="en-US" sz="2000" dirty="0"/>
          </a:p>
        </p:txBody>
      </p:sp>
      <p:sp>
        <p:nvSpPr>
          <p:cNvPr id="18" name="Shape 15"/>
          <p:cNvSpPr/>
          <p:nvPr/>
        </p:nvSpPr>
        <p:spPr>
          <a:xfrm>
            <a:off x="548640" y="4825289"/>
            <a:ext cx="548640" cy="548640"/>
          </a:xfrm>
          <a:prstGeom prst="ellipse">
            <a:avLst/>
          </a:prstGeom>
          <a:solidFill>
            <a:srgbClr val="1B2A49"/>
          </a:solidFill>
          <a:ln w="12700">
            <a:solidFill>
              <a:srgbClr val="1B2A49"/>
            </a:solidFill>
            <a:prstDash val="solid"/>
          </a:ln>
        </p:spPr>
        <p:txBody>
          <a:bodyPr/>
          <a:lstStyle/>
          <a:p>
            <a:endParaRPr lang="en-GB"/>
          </a:p>
        </p:txBody>
      </p:sp>
      <p:sp>
        <p:nvSpPr>
          <p:cNvPr id="19" name="Text 16"/>
          <p:cNvSpPr txBox="1"/>
          <p:nvPr/>
        </p:nvSpPr>
        <p:spPr>
          <a:xfrm>
            <a:off x="548640" y="4825289"/>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20" name="Text 17"/>
          <p:cNvSpPr txBox="1"/>
          <p:nvPr/>
        </p:nvSpPr>
        <p:spPr>
          <a:xfrm>
            <a:off x="1280160" y="4804258"/>
            <a:ext cx="10332720" cy="590702"/>
          </a:xfrm>
          <a:prstGeom prst="rect">
            <a:avLst/>
          </a:prstGeom>
          <a:noFill/>
          <a:ln/>
        </p:spPr>
        <p:txBody>
          <a:bodyPr wrap="square" lIns="1016" tIns="1016" rIns="1016" bIns="1016" rtlCol="0" anchor="ctr"/>
          <a:lstStyle/>
          <a:p>
            <a:pPr marL="0" indent="0">
              <a:buNone/>
            </a:pPr>
            <a:r>
              <a:rPr lang="en-US" sz="2000" b="1" dirty="0">
                <a:solidFill>
                  <a:srgbClr val="1B2A49"/>
                </a:solidFill>
                <a:latin typeface="Calibri" pitchFamily="34" charset="0"/>
                <a:ea typeface="Calibri" pitchFamily="34" charset="-122"/>
                <a:cs typeface="Calibri" pitchFamily="34" charset="-120"/>
              </a:rPr>
              <a:t>Community.  </a:t>
            </a:r>
            <a:r>
              <a:rPr lang="en-US" sz="2000" dirty="0">
                <a:solidFill>
                  <a:srgbClr val="1E2533"/>
                </a:solidFill>
                <a:latin typeface="Calibri" pitchFamily="34" charset="0"/>
                <a:ea typeface="Calibri" pitchFamily="34" charset="-122"/>
                <a:cs typeface="Calibri" pitchFamily="34" charset="-120"/>
              </a:rPr>
              <a:t>Two research communities you will join and one event you will attend.</a:t>
            </a:r>
            <a:endParaRPr lang="en-US" sz="2000" dirty="0"/>
          </a:p>
        </p:txBody>
      </p:sp>
      <p:sp>
        <p:nvSpPr>
          <p:cNvPr id="21" name="Shape 18"/>
          <p:cNvSpPr/>
          <p:nvPr/>
        </p:nvSpPr>
        <p:spPr>
          <a:xfrm>
            <a:off x="548640" y="5577840"/>
            <a:ext cx="11064240" cy="731520"/>
          </a:xfrm>
          <a:prstGeom prst="roundRect">
            <a:avLst>
              <a:gd name="adj" fmla="val 10000"/>
            </a:avLst>
          </a:prstGeom>
          <a:solidFill>
            <a:srgbClr val="FFFFFF"/>
          </a:solidFill>
          <a:ln w="19050">
            <a:solidFill>
              <a:srgbClr val="E3B448"/>
            </a:solidFill>
            <a:prstDash val="solid"/>
          </a:ln>
        </p:spPr>
        <p:txBody>
          <a:bodyPr/>
          <a:lstStyle/>
          <a:p>
            <a:endParaRPr lang="en-GB"/>
          </a:p>
        </p:txBody>
      </p:sp>
      <p:sp>
        <p:nvSpPr>
          <p:cNvPr id="22" name="Text 19"/>
          <p:cNvSpPr txBox="1"/>
          <p:nvPr/>
        </p:nvSpPr>
        <p:spPr>
          <a:xfrm>
            <a:off x="731520" y="5577840"/>
            <a:ext cx="10698480" cy="731520"/>
          </a:xfrm>
          <a:prstGeom prst="rect">
            <a:avLst/>
          </a:prstGeom>
          <a:noFill/>
          <a:ln/>
        </p:spPr>
        <p:txBody>
          <a:bodyPr wrap="square" lIns="1016" tIns="1016" rIns="1016" bIns="1016" rtlCol="0" anchor="ctr"/>
          <a:lstStyle/>
          <a:p>
            <a:pPr marL="0" indent="0">
              <a:buNone/>
            </a:pPr>
            <a:r>
              <a:rPr lang="en-US" sz="2000" b="1" dirty="0">
                <a:solidFill>
                  <a:srgbClr val="A3303F"/>
                </a:solidFill>
                <a:latin typeface="Calibri" pitchFamily="34" charset="0"/>
                <a:ea typeface="Calibri" pitchFamily="34" charset="-122"/>
                <a:cs typeface="Calibri" pitchFamily="34" charset="-120"/>
              </a:rPr>
              <a:t>Outcome:  </a:t>
            </a:r>
            <a:r>
              <a:rPr lang="en-US" sz="2000" dirty="0">
                <a:solidFill>
                  <a:srgbClr val="1E2533"/>
                </a:solidFill>
                <a:latin typeface="Calibri" pitchFamily="34" charset="0"/>
                <a:ea typeface="Calibri" pitchFamily="34" charset="-122"/>
                <a:cs typeface="Calibri" pitchFamily="34" charset="-120"/>
              </a:rPr>
              <a:t>A dissemination plan to discuss with your supervisors and revisit in Part 2 of the DBA.</a:t>
            </a:r>
            <a:endParaRPr lang="en-US" sz="2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2">
    <p:bg>
      <p:bgPr>
        <a:solidFill>
          <a:srgbClr val="1B2A49"/>
        </a:solidFill>
        <a:effectLst/>
      </p:bgPr>
    </p:bg>
    <p:spTree>
      <p:nvGrpSpPr>
        <p:cNvPr id="1" name=""/>
        <p:cNvGrpSpPr/>
        <p:nvPr/>
      </p:nvGrpSpPr>
      <p:grpSpPr>
        <a:xfrm>
          <a:off x="0" y="0"/>
          <a:ext cx="0" cy="0"/>
          <a:chOff x="0" y="0"/>
          <a:chExt cx="0" cy="0"/>
        </a:xfrm>
      </p:grpSpPr>
      <p:sp>
        <p:nvSpPr>
          <p:cNvPr id="2" name="Text 0"/>
          <p:cNvSpPr txBox="1"/>
          <p:nvPr/>
        </p:nvSpPr>
        <p:spPr>
          <a:xfrm>
            <a:off x="731520" y="457200"/>
            <a:ext cx="10698480" cy="822960"/>
          </a:xfrm>
          <a:prstGeom prst="rect">
            <a:avLst/>
          </a:prstGeom>
          <a:noFill/>
          <a:ln/>
        </p:spPr>
        <p:txBody>
          <a:bodyPr wrap="square" lIns="1016" tIns="1016" rIns="1016" bIns="1016" rtlCol="0" anchor="t"/>
          <a:lstStyle/>
          <a:p>
            <a:pPr marL="0" indent="0">
              <a:buNone/>
            </a:pPr>
            <a:r>
              <a:rPr lang="en-US" sz="3400" b="1" dirty="0">
                <a:solidFill>
                  <a:srgbClr val="FFFFFF"/>
                </a:solidFill>
                <a:latin typeface="Cambria" pitchFamily="34" charset="0"/>
                <a:ea typeface="Cambria" pitchFamily="34" charset="-122"/>
                <a:cs typeface="Cambria" pitchFamily="34" charset="-120"/>
              </a:rPr>
              <a:t>Back to the question</a:t>
            </a:r>
            <a:endParaRPr lang="en-US" sz="3400" dirty="0"/>
          </a:p>
        </p:txBody>
      </p:sp>
      <p:sp>
        <p:nvSpPr>
          <p:cNvPr id="3" name="Text 1"/>
          <p:cNvSpPr txBox="1"/>
          <p:nvPr/>
        </p:nvSpPr>
        <p:spPr>
          <a:xfrm>
            <a:off x="731520" y="1234440"/>
            <a:ext cx="10698480" cy="731520"/>
          </a:xfrm>
          <a:prstGeom prst="rect">
            <a:avLst/>
          </a:prstGeom>
          <a:noFill/>
          <a:ln/>
        </p:spPr>
        <p:txBody>
          <a:bodyPr wrap="square" lIns="1016" tIns="1016" rIns="1016" bIns="1016" rtlCol="0" anchor="t"/>
          <a:lstStyle/>
          <a:p>
            <a:pPr marL="0" indent="0">
              <a:buNone/>
            </a:pPr>
            <a:r>
              <a:rPr lang="en-US" sz="2200" i="1" dirty="0">
                <a:solidFill>
                  <a:srgbClr val="E3B448"/>
                </a:solidFill>
                <a:latin typeface="Calibri" pitchFamily="34" charset="0"/>
                <a:ea typeface="Calibri" pitchFamily="34" charset="-122"/>
                <a:cs typeface="Calibri" pitchFamily="34" charset="-120"/>
              </a:rPr>
              <a:t>Who needs to know about your research and how will they find it?</a:t>
            </a:r>
            <a:endParaRPr lang="en-US" sz="2200" dirty="0"/>
          </a:p>
        </p:txBody>
      </p:sp>
      <p:sp>
        <p:nvSpPr>
          <p:cNvPr id="4" name="Shape 2"/>
          <p:cNvSpPr/>
          <p:nvPr/>
        </p:nvSpPr>
        <p:spPr>
          <a:xfrm>
            <a:off x="731520" y="2093976"/>
            <a:ext cx="475488" cy="475488"/>
          </a:xfrm>
          <a:prstGeom prst="ellipse">
            <a:avLst/>
          </a:prstGeom>
          <a:solidFill>
            <a:srgbClr val="E3B448"/>
          </a:solidFill>
          <a:ln w="12700">
            <a:solidFill>
              <a:srgbClr val="E3B448"/>
            </a:solidFill>
            <a:prstDash val="solid"/>
          </a:ln>
        </p:spPr>
        <p:txBody>
          <a:bodyPr/>
          <a:lstStyle/>
          <a:p>
            <a:endParaRPr lang="en-GB"/>
          </a:p>
        </p:txBody>
      </p:sp>
      <p:sp>
        <p:nvSpPr>
          <p:cNvPr id="5" name="Text 3"/>
          <p:cNvSpPr txBox="1"/>
          <p:nvPr/>
        </p:nvSpPr>
        <p:spPr>
          <a:xfrm>
            <a:off x="731520" y="2093976"/>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1</a:t>
            </a:r>
            <a:endParaRPr lang="en-US" sz="1600" dirty="0"/>
          </a:p>
        </p:txBody>
      </p:sp>
      <p:sp>
        <p:nvSpPr>
          <p:cNvPr id="6" name="Text 4"/>
          <p:cNvSpPr txBox="1"/>
          <p:nvPr/>
        </p:nvSpPr>
        <p:spPr>
          <a:xfrm>
            <a:off x="1417320" y="2057400"/>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Research only counts once it is shared, including results that simply confirm</a:t>
            </a:r>
            <a:endParaRPr lang="en-US" sz="2200" dirty="0"/>
          </a:p>
        </p:txBody>
      </p:sp>
      <p:sp>
        <p:nvSpPr>
          <p:cNvPr id="7" name="Shape 5"/>
          <p:cNvSpPr/>
          <p:nvPr/>
        </p:nvSpPr>
        <p:spPr>
          <a:xfrm>
            <a:off x="731520" y="2715768"/>
            <a:ext cx="475488" cy="475488"/>
          </a:xfrm>
          <a:prstGeom prst="ellipse">
            <a:avLst/>
          </a:prstGeom>
          <a:solidFill>
            <a:srgbClr val="E3B448"/>
          </a:solidFill>
          <a:ln w="12700">
            <a:solidFill>
              <a:srgbClr val="E3B448"/>
            </a:solidFill>
            <a:prstDash val="solid"/>
          </a:ln>
        </p:spPr>
        <p:txBody>
          <a:bodyPr/>
          <a:lstStyle/>
          <a:p>
            <a:endParaRPr lang="en-GB"/>
          </a:p>
        </p:txBody>
      </p:sp>
      <p:sp>
        <p:nvSpPr>
          <p:cNvPr id="8" name="Text 6"/>
          <p:cNvSpPr txBox="1"/>
          <p:nvPr/>
        </p:nvSpPr>
        <p:spPr>
          <a:xfrm>
            <a:off x="731520" y="2715768"/>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2</a:t>
            </a:r>
            <a:endParaRPr lang="en-US" sz="1600" dirty="0"/>
          </a:p>
        </p:txBody>
      </p:sp>
      <p:sp>
        <p:nvSpPr>
          <p:cNvPr id="9" name="Text 7"/>
          <p:cNvSpPr txBox="1"/>
          <p:nvPr/>
        </p:nvSpPr>
        <p:spPr>
          <a:xfrm>
            <a:off x="1417320" y="2679192"/>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Impact is change beyond academia and it can be planned</a:t>
            </a:r>
            <a:endParaRPr lang="en-US" sz="2200" dirty="0"/>
          </a:p>
        </p:txBody>
      </p:sp>
      <p:sp>
        <p:nvSpPr>
          <p:cNvPr id="10" name="Shape 8"/>
          <p:cNvSpPr/>
          <p:nvPr/>
        </p:nvSpPr>
        <p:spPr>
          <a:xfrm>
            <a:off x="731520" y="3337560"/>
            <a:ext cx="475488" cy="475488"/>
          </a:xfrm>
          <a:prstGeom prst="ellipse">
            <a:avLst/>
          </a:prstGeom>
          <a:solidFill>
            <a:srgbClr val="E3B448"/>
          </a:solidFill>
          <a:ln w="12700">
            <a:solidFill>
              <a:srgbClr val="E3B448"/>
            </a:solidFill>
            <a:prstDash val="solid"/>
          </a:ln>
        </p:spPr>
        <p:txBody>
          <a:bodyPr/>
          <a:lstStyle/>
          <a:p>
            <a:endParaRPr lang="en-GB"/>
          </a:p>
        </p:txBody>
      </p:sp>
      <p:sp>
        <p:nvSpPr>
          <p:cNvPr id="11" name="Text 9"/>
          <p:cNvSpPr txBox="1"/>
          <p:nvPr/>
        </p:nvSpPr>
        <p:spPr>
          <a:xfrm>
            <a:off x="731520" y="3337560"/>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3</a:t>
            </a:r>
            <a:endParaRPr lang="en-US" sz="1600" dirty="0"/>
          </a:p>
        </p:txBody>
      </p:sp>
      <p:sp>
        <p:nvSpPr>
          <p:cNvPr id="12" name="Text 10"/>
          <p:cNvSpPr txBox="1"/>
          <p:nvPr/>
        </p:nvSpPr>
        <p:spPr>
          <a:xfrm>
            <a:off x="1417320" y="3300984"/>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Different audiences need different outputs, not just one article</a:t>
            </a:r>
            <a:endParaRPr lang="en-US" sz="2200" dirty="0"/>
          </a:p>
        </p:txBody>
      </p:sp>
      <p:sp>
        <p:nvSpPr>
          <p:cNvPr id="13" name="Shape 11"/>
          <p:cNvSpPr/>
          <p:nvPr/>
        </p:nvSpPr>
        <p:spPr>
          <a:xfrm>
            <a:off x="731520" y="3959352"/>
            <a:ext cx="475488" cy="475488"/>
          </a:xfrm>
          <a:prstGeom prst="ellipse">
            <a:avLst/>
          </a:prstGeom>
          <a:solidFill>
            <a:srgbClr val="E3B448"/>
          </a:solidFill>
          <a:ln w="12700">
            <a:solidFill>
              <a:srgbClr val="E3B448"/>
            </a:solidFill>
            <a:prstDash val="solid"/>
          </a:ln>
        </p:spPr>
        <p:txBody>
          <a:bodyPr/>
          <a:lstStyle/>
          <a:p>
            <a:endParaRPr lang="en-GB"/>
          </a:p>
        </p:txBody>
      </p:sp>
      <p:sp>
        <p:nvSpPr>
          <p:cNvPr id="14" name="Text 12"/>
          <p:cNvSpPr txBox="1"/>
          <p:nvPr/>
        </p:nvSpPr>
        <p:spPr>
          <a:xfrm>
            <a:off x="731520" y="3959352"/>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4</a:t>
            </a:r>
            <a:endParaRPr lang="en-US" sz="1600" dirty="0"/>
          </a:p>
        </p:txBody>
      </p:sp>
      <p:sp>
        <p:nvSpPr>
          <p:cNvPr id="15" name="Text 13"/>
          <p:cNvSpPr txBox="1"/>
          <p:nvPr/>
        </p:nvSpPr>
        <p:spPr>
          <a:xfrm>
            <a:off x="1417320" y="3922776"/>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An ORCID iD and clear profiles make you findable</a:t>
            </a:r>
            <a:endParaRPr lang="en-US" sz="2200" dirty="0"/>
          </a:p>
        </p:txBody>
      </p:sp>
      <p:sp>
        <p:nvSpPr>
          <p:cNvPr id="16" name="Shape 14"/>
          <p:cNvSpPr/>
          <p:nvPr/>
        </p:nvSpPr>
        <p:spPr>
          <a:xfrm>
            <a:off x="731520" y="4581144"/>
            <a:ext cx="475488" cy="475488"/>
          </a:xfrm>
          <a:prstGeom prst="ellipse">
            <a:avLst/>
          </a:prstGeom>
          <a:solidFill>
            <a:srgbClr val="E3B448"/>
          </a:solidFill>
          <a:ln w="12700">
            <a:solidFill>
              <a:srgbClr val="E3B448"/>
            </a:solidFill>
            <a:prstDash val="solid"/>
          </a:ln>
        </p:spPr>
        <p:txBody>
          <a:bodyPr/>
          <a:lstStyle/>
          <a:p>
            <a:endParaRPr lang="en-GB"/>
          </a:p>
        </p:txBody>
      </p:sp>
      <p:sp>
        <p:nvSpPr>
          <p:cNvPr id="17" name="Text 15"/>
          <p:cNvSpPr txBox="1"/>
          <p:nvPr/>
        </p:nvSpPr>
        <p:spPr>
          <a:xfrm>
            <a:off x="731520" y="4581144"/>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5</a:t>
            </a:r>
            <a:endParaRPr lang="en-US" sz="1600" dirty="0"/>
          </a:p>
        </p:txBody>
      </p:sp>
      <p:sp>
        <p:nvSpPr>
          <p:cNvPr id="18" name="Text 16"/>
          <p:cNvSpPr txBox="1"/>
          <p:nvPr/>
        </p:nvSpPr>
        <p:spPr>
          <a:xfrm>
            <a:off x="1417320" y="4544568"/>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Choose platforms by where your audience is, country by country</a:t>
            </a:r>
            <a:endParaRPr lang="en-US" sz="2200" dirty="0"/>
          </a:p>
        </p:txBody>
      </p:sp>
      <p:sp>
        <p:nvSpPr>
          <p:cNvPr id="19" name="Shape 17"/>
          <p:cNvSpPr/>
          <p:nvPr/>
        </p:nvSpPr>
        <p:spPr>
          <a:xfrm>
            <a:off x="731520" y="5202936"/>
            <a:ext cx="475488" cy="475488"/>
          </a:xfrm>
          <a:prstGeom prst="ellipse">
            <a:avLst/>
          </a:prstGeom>
          <a:solidFill>
            <a:srgbClr val="E3B448"/>
          </a:solidFill>
          <a:ln w="12700">
            <a:solidFill>
              <a:srgbClr val="E3B448"/>
            </a:solidFill>
            <a:prstDash val="solid"/>
          </a:ln>
        </p:spPr>
        <p:txBody>
          <a:bodyPr/>
          <a:lstStyle/>
          <a:p>
            <a:endParaRPr lang="en-GB"/>
          </a:p>
        </p:txBody>
      </p:sp>
      <p:sp>
        <p:nvSpPr>
          <p:cNvPr id="20" name="Text 18"/>
          <p:cNvSpPr txBox="1"/>
          <p:nvPr/>
        </p:nvSpPr>
        <p:spPr>
          <a:xfrm>
            <a:off x="731520" y="5202936"/>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6</a:t>
            </a:r>
            <a:endParaRPr lang="en-US" sz="1600" dirty="0"/>
          </a:p>
        </p:txBody>
      </p:sp>
      <p:sp>
        <p:nvSpPr>
          <p:cNvPr id="21" name="Text 19"/>
          <p:cNvSpPr txBox="1"/>
          <p:nvPr/>
        </p:nvSpPr>
        <p:spPr>
          <a:xfrm>
            <a:off x="1417320" y="5166360"/>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Treat metrics as attention and collect evidence of change from today</a:t>
            </a:r>
            <a:endParaRPr lang="en-US" sz="2200" dirty="0"/>
          </a:p>
        </p:txBody>
      </p:sp>
      <p:sp>
        <p:nvSpPr>
          <p:cNvPr id="22" name="Shape 20"/>
          <p:cNvSpPr/>
          <p:nvPr/>
        </p:nvSpPr>
        <p:spPr>
          <a:xfrm>
            <a:off x="731520" y="5824728"/>
            <a:ext cx="475488" cy="475488"/>
          </a:xfrm>
          <a:prstGeom prst="ellipse">
            <a:avLst/>
          </a:prstGeom>
          <a:solidFill>
            <a:srgbClr val="E3B448"/>
          </a:solidFill>
          <a:ln w="12700">
            <a:solidFill>
              <a:srgbClr val="E3B448"/>
            </a:solidFill>
            <a:prstDash val="solid"/>
          </a:ln>
        </p:spPr>
        <p:txBody>
          <a:bodyPr/>
          <a:lstStyle/>
          <a:p>
            <a:endParaRPr lang="en-GB"/>
          </a:p>
        </p:txBody>
      </p:sp>
      <p:sp>
        <p:nvSpPr>
          <p:cNvPr id="23" name="Text 21"/>
          <p:cNvSpPr txBox="1"/>
          <p:nvPr/>
        </p:nvSpPr>
        <p:spPr>
          <a:xfrm>
            <a:off x="731520" y="5824728"/>
            <a:ext cx="475488" cy="475488"/>
          </a:xfrm>
          <a:prstGeom prst="rect">
            <a:avLst/>
          </a:prstGeom>
          <a:noFill/>
          <a:ln/>
        </p:spPr>
        <p:txBody>
          <a:bodyPr wrap="square" lIns="0" tIns="0" rIns="0" bIns="0" rtlCol="0" anchor="ctr"/>
          <a:lstStyle/>
          <a:p>
            <a:pPr marL="0" indent="0" algn="ctr">
              <a:buNone/>
            </a:pPr>
            <a:r>
              <a:rPr lang="en-US" sz="1600" b="1" dirty="0">
                <a:solidFill>
                  <a:srgbClr val="1B2A49"/>
                </a:solidFill>
                <a:latin typeface="Cambria" pitchFamily="34" charset="0"/>
                <a:ea typeface="Cambria" pitchFamily="34" charset="-122"/>
                <a:cs typeface="Cambria" pitchFamily="34" charset="-120"/>
              </a:rPr>
              <a:t>7</a:t>
            </a:r>
            <a:endParaRPr lang="en-US" sz="1600" dirty="0"/>
          </a:p>
        </p:txBody>
      </p:sp>
      <p:sp>
        <p:nvSpPr>
          <p:cNvPr id="24" name="Text 22"/>
          <p:cNvSpPr txBox="1"/>
          <p:nvPr/>
        </p:nvSpPr>
        <p:spPr>
          <a:xfrm>
            <a:off x="1417320" y="5788152"/>
            <a:ext cx="10149840" cy="548640"/>
          </a:xfrm>
          <a:prstGeom prst="rect">
            <a:avLst/>
          </a:prstGeom>
          <a:noFill/>
          <a:ln/>
        </p:spPr>
        <p:txBody>
          <a:bodyPr wrap="square" lIns="1016" tIns="1016" rIns="1016" bIns="1016" rtlCol="0" anchor="ctr"/>
          <a:lstStyle/>
          <a:p>
            <a:pPr marL="0" indent="0">
              <a:buNone/>
            </a:pPr>
            <a:r>
              <a:rPr lang="en-US" sz="2200" dirty="0">
                <a:solidFill>
                  <a:srgbClr val="FFFFFF"/>
                </a:solidFill>
                <a:latin typeface="Calibri" pitchFamily="34" charset="0"/>
                <a:ea typeface="Calibri" pitchFamily="34" charset="-122"/>
                <a:cs typeface="Calibri" pitchFamily="34" charset="-120"/>
              </a:rPr>
              <a:t>Find your research communities and join them</a:t>
            </a:r>
            <a:endParaRPr lang="en-US" sz="22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References (1 of 4)</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4" name="Text 2"/>
          <p:cNvSpPr txBox="1"/>
          <p:nvPr/>
        </p:nvSpPr>
        <p:spPr>
          <a:xfrm>
            <a:off x="548640" y="1280160"/>
            <a:ext cx="11064240" cy="5074920"/>
          </a:xfrm>
          <a:prstGeom prst="rect">
            <a:avLst/>
          </a:prstGeom>
          <a:noFill/>
          <a:ln/>
        </p:spPr>
        <p:txBody>
          <a:bodyPr wrap="square" lIns="1016" tIns="1016" rIns="1016" bIns="1016" rtlCol="0" anchor="t"/>
          <a:lstStyle/>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Banerjee, S. and Morley, C., 2013. Professional doctorates in management: toward a practice-based approach to doctoral education. Academy of Management Learning and Education, 12(2), pp. 173-193.</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Bansal, P. and Corley, K., 2012. Publishing in AMJ part 7: what's different about qualitative research? Academy of Management Journal, 55(3), pp. 509-513.</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Cardiff Business School, 2023. Paying the Living Wage is good for business. Cardiff: Cardiff University.</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Cardiff University, 2022. Improving the effectiveness of policy making through an innovative model of knowledge mobilisation in Wales. REF 2021 impact case study, Unit 17.</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Cardiff University, 2022. Strengthening uptake of the Living Wage across the UK. REF 2021 impact case study, Unit 17.</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Carrigan, M., 2019. Social Media for Academics. 2nd ed. London: Sage.</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Chalmers, I. and Glasziou, P., 2009. Avoidable waste in the production and reporting of research evidence. The Lancet, 374(9683), pp. 86-89.</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Chartered Association of Business Schools, 2024. Academic Journal Guide 2024. London: Chartered ABS.</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Chidlow, A., Aguzzoli, R., Lengler, J. and Miller, S.R., 2024. Paradigms in qualitative IB research: trends, analysis and recommendations. Management International Review, 64(2), pp. 165-198.</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De Gruyter Brill, 2025. The platform dilemma: where next for academic social media? Insights Report 1. Berlin: De Gruyter Brill.</a:t>
            </a:r>
            <a:endParaRPr lang="en-US" sz="1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References (2 of 4)</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4" name="Text 2"/>
          <p:cNvSpPr txBox="1"/>
          <p:nvPr/>
        </p:nvSpPr>
        <p:spPr>
          <a:xfrm>
            <a:off x="548640" y="1280160"/>
            <a:ext cx="11064240" cy="5074920"/>
          </a:xfrm>
          <a:prstGeom prst="rect">
            <a:avLst/>
          </a:prstGeom>
          <a:noFill/>
          <a:ln/>
        </p:spPr>
        <p:txBody>
          <a:bodyPr wrap="square" lIns="1016" tIns="1016" rIns="1016" bIns="1016" rtlCol="0" anchor="t"/>
          <a:lstStyle/>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DORA, 2012. San Francisco Declaration on Research Assessment. Available at: sfdora.org.</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Fanelli, D., 2012. Negative results are disappearing from most disciplines and countries. Scientometrics, 90(3), pp. 891-904.</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Forcina Barrero, A. et al., 2025. Social media for scientific research: the impact of publicization on citations in diagnostic imaging and radiation oncology publications. Clinical and Translational Imaging, 13, pp. 231-239.</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Franco, A., Malhotra, N. and Simonovits, G., 2014. Publication bias in the social sciences: unlocking the file drawer. Science, 345(6203), pp. 1502-1505.</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franzke, a.s., Bechmann, A., Zimmer, M., Ess, C. and the Association of Internet Researchers, 2020. Internet Research: Ethical Guidelines 3.0. AoIR.</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Gephart, R.P., 2004. Qualitative research and the Academy of Management Journal. Academy of Management Journal, 47(4), pp. 454-462.</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Harrison, J.S., Banks, G.C., Pollack, J.M., O'Boyle, E.H. and Short, J., 2017. Publication bias in strategic management research. Journal of Management, 43(2), pp. 400-425.</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Heery, E., Hann, D. and Nash, D., 2017. The Living Wage campaign in the UK. Employee Relations, 39(6), pp. 800-814.</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Heery, E., Hann, D. and Nash, D., 2018. Trade unions and the real Living Wage: survey evidence from the UK. Industrial Relations Journal, 49(4), pp. 319-335.</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Heery, E., Nash, D. and Hann, D., 2017. The Living Wage Employer Experience. Cardiff: Cardiff Business School.</a:t>
            </a:r>
            <a:endParaRPr lang="en-US" sz="1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References (3 of 4)</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4" name="Text 2"/>
          <p:cNvSpPr txBox="1"/>
          <p:nvPr/>
        </p:nvSpPr>
        <p:spPr>
          <a:xfrm>
            <a:off x="548640" y="1280160"/>
            <a:ext cx="11064240" cy="5074920"/>
          </a:xfrm>
          <a:prstGeom prst="rect">
            <a:avLst/>
          </a:prstGeom>
          <a:noFill/>
          <a:ln/>
        </p:spPr>
        <p:txBody>
          <a:bodyPr wrap="square" lIns="1016" tIns="1016" rIns="1016" bIns="1016" rtlCol="0" anchor="t"/>
          <a:lstStyle/>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Hicks, D., Wouters, P., Waltman, L., de Rijcke, S. and Rafols, I., 2015. Bibliometrics: the Leiden Manifesto for research metrics. Nature, 520(7548), pp. 429-431.</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Kemp, S., 2025. Digital 2026 country reports: United Kingdom, India, Bangladesh, Pakistan and China. DataReportal.</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Marwick, A., Blackwell, L. and Lo, K., 2016. Best Practices for Conducting Risky Research and Protecting Yourself from Online Harassment. New York: Data and Society Research Institute.</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Merton, R.K., 1973. The Sociology of Science: Theoretical and Empirical Investigations. Chicago: University of Chicago Press.</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Mewburn, I. and Thomson, P., 2013. Why do academics blog? An analysis of audiences, purposes and challenges. Studies in Higher Education, 38(8), pp. 1105-1119.</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Penfield, T., Baker, M.J., Scoble, R. and Wykes, M.C., 2014. Assessment, evaluations, and definitions of research impact: a review. Research Evaluation, 23(1), pp. 21-32.</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Priem, J., Taraborelli, D., Groth, P. and Neylon, C., 2010. Altmetrics: a manifesto. Available at: altmetrics.org/manifesto.</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Reed, M.S., 2018. The Research Impact Handbook. 2nd ed. Huntly: Fast Track Impact.</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Rosenthal, R., 1979. The file drawer problem and tolerance for null results. Psychological Bulletin, 86(3), pp. 638-641.</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Rynes, S.L., Colbert, A.E. and Brown, K.G., 2002. HR professionals' beliefs about effective human resource practices: correspondence between research and practice. Human Resource Management, 41(2), pp. 149-174.</a:t>
            </a:r>
            <a:endParaRPr lang="en-US" sz="1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914400"/>
          </a:xfrm>
          <a:prstGeom prst="rect">
            <a:avLst/>
          </a:prstGeom>
          <a:noFill/>
          <a:ln/>
        </p:spPr>
        <p:txBody>
          <a:bodyPr wrap="square" lIns="1016" tIns="1016" rIns="1016" bIns="1016" rtlCol="0" anchor="ctr"/>
          <a:lstStyle/>
          <a:p>
            <a:pPr marL="0" indent="0">
              <a:buNone/>
            </a:pPr>
            <a:r>
              <a:rPr lang="en-US" sz="3000" b="1" dirty="0">
                <a:solidFill>
                  <a:srgbClr val="1B2A49"/>
                </a:solidFill>
                <a:latin typeface="Cambria" pitchFamily="34" charset="0"/>
                <a:ea typeface="Cambria" pitchFamily="34" charset="-122"/>
                <a:cs typeface="Cambria" pitchFamily="34" charset="-120"/>
              </a:rPr>
              <a:t>References (4 of 4)</a:t>
            </a:r>
            <a:endParaRPr lang="en-US" sz="3000" dirty="0"/>
          </a:p>
        </p:txBody>
      </p:sp>
      <p:sp>
        <p:nvSpPr>
          <p:cNvPr id="3" name="Text 1"/>
          <p:cNvSpPr txBox="1"/>
          <p:nvPr/>
        </p:nvSpPr>
        <p:spPr>
          <a:xfrm>
            <a:off x="548640" y="6400800"/>
            <a:ext cx="6400800" cy="320040"/>
          </a:xfrm>
          <a:prstGeom prst="rect">
            <a:avLst/>
          </a:prstGeom>
          <a:noFill/>
          <a:ln/>
        </p:spPr>
        <p:txBody>
          <a:bodyPr wrap="square" lIns="1016" tIns="1016" rIns="1016" bIns="1016" rtlCol="0" anchor="t"/>
          <a:lstStyle/>
          <a:p>
            <a:pPr marL="0" indent="0">
              <a:buNone/>
            </a:pPr>
            <a:r>
              <a:rPr lang="en-US" sz="1400" dirty="0">
                <a:solidFill>
                  <a:srgbClr val="607085"/>
                </a:solidFill>
                <a:latin typeface="Calibri" pitchFamily="34" charset="0"/>
                <a:ea typeface="Calibri" pitchFamily="34" charset="-122"/>
                <a:cs typeface="Calibri" pitchFamily="34" charset="-120"/>
              </a:rPr>
              <a:t>LCDB7010 Converting Research into Practice</a:t>
            </a:r>
            <a:endParaRPr lang="en-US" sz="1400" dirty="0"/>
          </a:p>
        </p:txBody>
      </p:sp>
      <p:sp>
        <p:nvSpPr>
          <p:cNvPr id="4" name="Text 2"/>
          <p:cNvSpPr txBox="1"/>
          <p:nvPr/>
        </p:nvSpPr>
        <p:spPr>
          <a:xfrm>
            <a:off x="548640" y="1280160"/>
            <a:ext cx="11064240" cy="5074920"/>
          </a:xfrm>
          <a:prstGeom prst="rect">
            <a:avLst/>
          </a:prstGeom>
          <a:noFill/>
          <a:ln/>
        </p:spPr>
        <p:txBody>
          <a:bodyPr wrap="square" lIns="1016" tIns="1016" rIns="1016" bIns="1016" rtlCol="0" anchor="t"/>
          <a:lstStyle/>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Sugimoto, C.R., Work, S., Larivière, V. and Haustein, S., 2017. Scholarly use of social media and altmetrics: a review of the literature. Journal of the Association for Information Science and Technology, 68(9), pp. 2037-2062.</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Sword, H., 2012. Stylish Academic Writing. Cambridge, MA: Harvard University Press.</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University of Gloucestershire, 2022. Enhancing the effectiveness of Human Resource (HR) practices: the case of Brunei. REF 2021 impact case study, Unit 17.</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Van de Ven, A.H., 2007. Engaged Scholarship: A Guide for Organizational and Social Research. Oxford: Oxford University Press.</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W.K. Kellogg Foundation, 2004. Logic Model Development Guide. Battle Creek, MI: W.K. Kellogg Foundation.</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Wilkinson, C. and Weitkamp, E., 2016. Creative Research Communication: Theory and Practice. Manchester: Manchester University Press.</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Wilsdon, J. et al., 2015. The Metric Tide: Report of the Independent Review of the Role of Metrics in Research Assessment and Management. Bristol: HEFCE.</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World Medical Association, 2013. World Medical Association Declaration of Helsinki: ethical principles for medical research involving human subjects. JAMA, 310(20), pp. 2191-2194.</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Wouters, P., Zahedi, Z. and Costas, R., 2019. Social media metrics for new research evaluation. In: W. Glänzel et al., eds. Springer Handbook of Science and Technology Indicators. Cham: Springer, pp. 687-713.</a:t>
            </a:r>
            <a:endParaRPr lang="en-US" sz="1400" dirty="0"/>
          </a:p>
          <a:p>
            <a:pPr marL="0" indent="0">
              <a:spcAft>
                <a:spcPts val="500"/>
              </a:spcAft>
              <a:buNone/>
            </a:pPr>
            <a:r>
              <a:rPr lang="en-US" sz="1400" dirty="0">
                <a:solidFill>
                  <a:srgbClr val="1E2533"/>
                </a:solidFill>
                <a:latin typeface="Calibri" pitchFamily="34" charset="0"/>
                <a:ea typeface="Calibri" pitchFamily="34" charset="-122"/>
                <a:cs typeface="Calibri" pitchFamily="34" charset="-120"/>
              </a:rPr>
              <a:t>Zheng, E.-T., Jiang, X., Fang, Z. and Thelwall, M., 2025. How is science discussed on Bluesky? Reported in Nature (2025) Research posts on Bluesky are more original and get better engagement, 29 August.</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7593</Words>
  <Application>Microsoft Office PowerPoint</Application>
  <PresentationFormat>Widescreen</PresentationFormat>
  <Paragraphs>605</Paragraphs>
  <Slides>47</Slides>
  <Notes>46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LCDB7010 Converting Research into Practice</dc:title>
  <dc:subject>PptxGenJS Presentation</dc:subject>
  <dc:creator>Dr Caroline Jawad</dc:creator>
  <cp:lastModifiedBy>Caroline Jawad</cp:lastModifiedBy>
  <cp:revision>2</cp:revision>
  <dcterms:created xsi:type="dcterms:W3CDTF">2026-10-01T07:20:04Z</dcterms:created>
  <dcterms:modified xsi:type="dcterms:W3CDTF">2026-10-11T10:29:36Z</dcterms:modified>
</cp:coreProperties>
</file>