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2"/>
  </p:notesMasterIdLst>
  <p:sldIdLst>
    <p:sldId id="256" r:id="rId2"/>
    <p:sldId id="304" r:id="rId3"/>
    <p:sldId id="259" r:id="rId4"/>
    <p:sldId id="258" r:id="rId5"/>
    <p:sldId id="257" r:id="rId6"/>
    <p:sldId id="260" r:id="rId7"/>
    <p:sldId id="262" r:id="rId8"/>
    <p:sldId id="261" r:id="rId9"/>
    <p:sldId id="263" r:id="rId10"/>
    <p:sldId id="264" r:id="rId11"/>
    <p:sldId id="266" r:id="rId12"/>
    <p:sldId id="288" r:id="rId13"/>
    <p:sldId id="289" r:id="rId14"/>
    <p:sldId id="291" r:id="rId15"/>
    <p:sldId id="292" r:id="rId16"/>
    <p:sldId id="302" r:id="rId17"/>
    <p:sldId id="303" r:id="rId18"/>
    <p:sldId id="270" r:id="rId19"/>
    <p:sldId id="278" r:id="rId20"/>
    <p:sldId id="272" r:id="rId21"/>
    <p:sldId id="279" r:id="rId22"/>
    <p:sldId id="295" r:id="rId23"/>
    <p:sldId id="296" r:id="rId24"/>
    <p:sldId id="293" r:id="rId25"/>
    <p:sldId id="294" r:id="rId26"/>
    <p:sldId id="290" r:id="rId27"/>
    <p:sldId id="297" r:id="rId28"/>
    <p:sldId id="300" r:id="rId29"/>
    <p:sldId id="301" r:id="rId30"/>
    <p:sldId id="29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62F0F-56C8-A941-881F-6BFC7120D0E3}" v="2" dt="2022-04-27T08:59:46.4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155"/>
    <p:restoredTop sz="78726"/>
  </p:normalViewPr>
  <p:slideViewPr>
    <p:cSldViewPr snapToGrid="0" snapToObjects="1">
      <p:cViewPr varScale="1">
        <p:scale>
          <a:sx n="56" d="100"/>
          <a:sy n="56" d="100"/>
        </p:scale>
        <p:origin x="148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FCB3DD-1A77-4AAB-B821-6E146AC9CB2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8CE1CF-97D1-4FBA-90F8-37C694A01928}">
      <dgm:prSet/>
      <dgm:spPr/>
      <dgm:t>
        <a:bodyPr/>
        <a:lstStyle/>
        <a:p>
          <a:pPr>
            <a:lnSpc>
              <a:spcPct val="100000"/>
            </a:lnSpc>
          </a:pPr>
          <a:r>
            <a:rPr lang="en-GB"/>
            <a:t>Gathering data often takes a lot longer than anticipated , so the time taken for analysis, particularly with a looming deadline may be very limited.</a:t>
          </a:r>
          <a:endParaRPr lang="en-US"/>
        </a:p>
      </dgm:t>
    </dgm:pt>
    <dgm:pt modelId="{8CFDC126-46F5-4EF8-95BB-4F8F6A013FE7}" type="parTrans" cxnId="{E4BD18C2-1C75-4B46-83E2-388F77E545F1}">
      <dgm:prSet/>
      <dgm:spPr/>
      <dgm:t>
        <a:bodyPr/>
        <a:lstStyle/>
        <a:p>
          <a:endParaRPr lang="en-US"/>
        </a:p>
      </dgm:t>
    </dgm:pt>
    <dgm:pt modelId="{A44F2F93-1C7C-4337-8161-8A8EDD3B9C38}" type="sibTrans" cxnId="{E4BD18C2-1C75-4B46-83E2-388F77E545F1}">
      <dgm:prSet/>
      <dgm:spPr/>
      <dgm:t>
        <a:bodyPr/>
        <a:lstStyle/>
        <a:p>
          <a:endParaRPr lang="en-US"/>
        </a:p>
      </dgm:t>
    </dgm:pt>
    <dgm:pt modelId="{54BE8057-0B81-4859-9C0E-464F0AC0464A}">
      <dgm:prSet/>
      <dgm:spPr/>
      <dgm:t>
        <a:bodyPr/>
        <a:lstStyle/>
        <a:p>
          <a:pPr>
            <a:lnSpc>
              <a:spcPct val="100000"/>
            </a:lnSpc>
          </a:pPr>
          <a:r>
            <a:rPr lang="en-GB"/>
            <a:t>Data analysis is fundamental to the quality of outcomes of your research project</a:t>
          </a:r>
          <a:endParaRPr lang="en-US"/>
        </a:p>
      </dgm:t>
    </dgm:pt>
    <dgm:pt modelId="{AC611176-A295-4CB2-9479-EFE7A09217F3}" type="parTrans" cxnId="{E60D680F-DD3E-4F78-93A3-8D114418C66F}">
      <dgm:prSet/>
      <dgm:spPr/>
      <dgm:t>
        <a:bodyPr/>
        <a:lstStyle/>
        <a:p>
          <a:endParaRPr lang="en-US"/>
        </a:p>
      </dgm:t>
    </dgm:pt>
    <dgm:pt modelId="{CF9BF572-EA8F-4F4E-92E8-548E260D1382}" type="sibTrans" cxnId="{E60D680F-DD3E-4F78-93A3-8D114418C66F}">
      <dgm:prSet/>
      <dgm:spPr/>
      <dgm:t>
        <a:bodyPr/>
        <a:lstStyle/>
        <a:p>
          <a:endParaRPr lang="en-US"/>
        </a:p>
      </dgm:t>
    </dgm:pt>
    <dgm:pt modelId="{788AFE66-32C3-441F-918F-48729430AAEA}">
      <dgm:prSet/>
      <dgm:spPr/>
      <dgm:t>
        <a:bodyPr/>
        <a:lstStyle/>
        <a:p>
          <a:pPr>
            <a:lnSpc>
              <a:spcPct val="100000"/>
            </a:lnSpc>
          </a:pPr>
          <a:r>
            <a:rPr lang="en-GB"/>
            <a:t>It involves more then describing what people said or what you saw. </a:t>
          </a:r>
          <a:endParaRPr lang="en-US"/>
        </a:p>
      </dgm:t>
    </dgm:pt>
    <dgm:pt modelId="{6780D75D-C317-4A5B-91E4-F800829BB260}" type="parTrans" cxnId="{6D5B5A43-580D-44A4-95E9-C0BA56308884}">
      <dgm:prSet/>
      <dgm:spPr/>
      <dgm:t>
        <a:bodyPr/>
        <a:lstStyle/>
        <a:p>
          <a:endParaRPr lang="en-US"/>
        </a:p>
      </dgm:t>
    </dgm:pt>
    <dgm:pt modelId="{197C02FB-6C6E-4B22-9876-D2D387D40CD4}" type="sibTrans" cxnId="{6D5B5A43-580D-44A4-95E9-C0BA56308884}">
      <dgm:prSet/>
      <dgm:spPr/>
      <dgm:t>
        <a:bodyPr/>
        <a:lstStyle/>
        <a:p>
          <a:endParaRPr lang="en-US"/>
        </a:p>
      </dgm:t>
    </dgm:pt>
    <dgm:pt modelId="{9FE2394A-88CB-4DBD-AC3B-D62A0A676538}">
      <dgm:prSet/>
      <dgm:spPr/>
      <dgm:t>
        <a:bodyPr/>
        <a:lstStyle/>
        <a:p>
          <a:pPr>
            <a:lnSpc>
              <a:spcPct val="100000"/>
            </a:lnSpc>
          </a:pPr>
          <a:r>
            <a:rPr lang="en-GB"/>
            <a:t>Analysis involves considering issues such as what? Why? And how? </a:t>
          </a:r>
          <a:endParaRPr lang="en-US"/>
        </a:p>
      </dgm:t>
    </dgm:pt>
    <dgm:pt modelId="{34B7D42B-0C6F-4D22-840A-E80FFABB8717}" type="parTrans" cxnId="{6CA6072F-30F9-4A1F-8C4A-8F8BE56B99AF}">
      <dgm:prSet/>
      <dgm:spPr/>
      <dgm:t>
        <a:bodyPr/>
        <a:lstStyle/>
        <a:p>
          <a:endParaRPr lang="en-US"/>
        </a:p>
      </dgm:t>
    </dgm:pt>
    <dgm:pt modelId="{2A43038D-8EE3-458A-A372-7CEA4986B830}" type="sibTrans" cxnId="{6CA6072F-30F9-4A1F-8C4A-8F8BE56B99AF}">
      <dgm:prSet/>
      <dgm:spPr/>
      <dgm:t>
        <a:bodyPr/>
        <a:lstStyle/>
        <a:p>
          <a:endParaRPr lang="en-US"/>
        </a:p>
      </dgm:t>
    </dgm:pt>
    <dgm:pt modelId="{96EB2453-FDB0-4AEC-99CC-A6A59CBDFC35}">
      <dgm:prSet/>
      <dgm:spPr/>
      <dgm:t>
        <a:bodyPr/>
        <a:lstStyle/>
        <a:p>
          <a:pPr>
            <a:lnSpc>
              <a:spcPct val="100000"/>
            </a:lnSpc>
          </a:pPr>
          <a:r>
            <a:rPr lang="en-GB" dirty="0"/>
            <a:t>Data coding is at the heart of the analysis – coding involves labelling chunks of data in relation to their meaning, these chunks may vary in size considerably, from individual words to a phrase or a paragraph. One unit of data may be categorised in more than one way and is therefore assigned more than one code.</a:t>
          </a:r>
          <a:endParaRPr lang="en-US" dirty="0"/>
        </a:p>
      </dgm:t>
    </dgm:pt>
    <dgm:pt modelId="{639153DA-AA65-482D-B228-284914989A16}" type="parTrans" cxnId="{2D6C498B-FBE3-4546-845C-A5798FE63F80}">
      <dgm:prSet/>
      <dgm:spPr/>
      <dgm:t>
        <a:bodyPr/>
        <a:lstStyle/>
        <a:p>
          <a:endParaRPr lang="en-US"/>
        </a:p>
      </dgm:t>
    </dgm:pt>
    <dgm:pt modelId="{6B7AE3BF-E2D0-4CBE-A55A-89A4751A9DAF}" type="sibTrans" cxnId="{2D6C498B-FBE3-4546-845C-A5798FE63F80}">
      <dgm:prSet/>
      <dgm:spPr/>
      <dgm:t>
        <a:bodyPr/>
        <a:lstStyle/>
        <a:p>
          <a:endParaRPr lang="en-US"/>
        </a:p>
      </dgm:t>
    </dgm:pt>
    <dgm:pt modelId="{5C81F14B-5FD0-4DAF-A56D-63C469D9DF65}">
      <dgm:prSet/>
      <dgm:spPr/>
      <dgm:t>
        <a:bodyPr/>
        <a:lstStyle/>
        <a:p>
          <a:pPr>
            <a:lnSpc>
              <a:spcPct val="100000"/>
            </a:lnSpc>
          </a:pPr>
          <a:r>
            <a:rPr lang="en-GB"/>
            <a:t>Thematic analysis – offers a systematic yet flexible and accessible approach to analysing qualitative data, leading to rich descriptions, explanations and theorising. – looking for themes, patterns and relationships within the data collected. </a:t>
          </a:r>
          <a:endParaRPr lang="en-US"/>
        </a:p>
      </dgm:t>
    </dgm:pt>
    <dgm:pt modelId="{280E7292-7C84-4F8B-8B58-C5D850819C15}" type="parTrans" cxnId="{6A4EE63C-A7FC-447A-A9AE-CA349372AFFF}">
      <dgm:prSet/>
      <dgm:spPr/>
      <dgm:t>
        <a:bodyPr/>
        <a:lstStyle/>
        <a:p>
          <a:endParaRPr lang="en-US"/>
        </a:p>
      </dgm:t>
    </dgm:pt>
    <dgm:pt modelId="{84C4AB3A-CF28-4832-B34A-A53D2FE39E71}" type="sibTrans" cxnId="{6A4EE63C-A7FC-447A-A9AE-CA349372AFFF}">
      <dgm:prSet/>
      <dgm:spPr/>
      <dgm:t>
        <a:bodyPr/>
        <a:lstStyle/>
        <a:p>
          <a:endParaRPr lang="en-US"/>
        </a:p>
      </dgm:t>
    </dgm:pt>
    <dgm:pt modelId="{5AE3C95F-0D4A-4BFE-9A31-52448F5BBEFF}" type="pres">
      <dgm:prSet presAssocID="{75FCB3DD-1A77-4AAB-B821-6E146AC9CB23}" presName="root" presStyleCnt="0">
        <dgm:presLayoutVars>
          <dgm:dir/>
          <dgm:resizeHandles val="exact"/>
        </dgm:presLayoutVars>
      </dgm:prSet>
      <dgm:spPr/>
    </dgm:pt>
    <dgm:pt modelId="{C614D512-83EF-496E-B083-4AE19E3B9BB0}" type="pres">
      <dgm:prSet presAssocID="{808CE1CF-97D1-4FBA-90F8-37C694A01928}" presName="compNode" presStyleCnt="0"/>
      <dgm:spPr/>
    </dgm:pt>
    <dgm:pt modelId="{636D9E1E-6845-474D-8D65-A2C91AE5A38D}" type="pres">
      <dgm:prSet presAssocID="{808CE1CF-97D1-4FBA-90F8-37C694A01928}" presName="bgRect" presStyleLbl="bgShp" presStyleIdx="0" presStyleCnt="6"/>
      <dgm:spPr/>
    </dgm:pt>
    <dgm:pt modelId="{0B01896F-F2BF-424A-8051-38FF49F6E6EB}" type="pres">
      <dgm:prSet presAssocID="{808CE1CF-97D1-4FBA-90F8-37C694A0192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urglass Finished"/>
        </a:ext>
      </dgm:extLst>
    </dgm:pt>
    <dgm:pt modelId="{2745E2D8-E9A5-46E1-8004-E752F75DE788}" type="pres">
      <dgm:prSet presAssocID="{808CE1CF-97D1-4FBA-90F8-37C694A01928}" presName="spaceRect" presStyleCnt="0"/>
      <dgm:spPr/>
    </dgm:pt>
    <dgm:pt modelId="{DE2E2773-0413-4776-A708-426BAA502840}" type="pres">
      <dgm:prSet presAssocID="{808CE1CF-97D1-4FBA-90F8-37C694A01928}" presName="parTx" presStyleLbl="revTx" presStyleIdx="0" presStyleCnt="6">
        <dgm:presLayoutVars>
          <dgm:chMax val="0"/>
          <dgm:chPref val="0"/>
        </dgm:presLayoutVars>
      </dgm:prSet>
      <dgm:spPr/>
    </dgm:pt>
    <dgm:pt modelId="{BD2B71E8-BB7E-43D3-9F6B-210CFC8EC3C2}" type="pres">
      <dgm:prSet presAssocID="{A44F2F93-1C7C-4337-8161-8A8EDD3B9C38}" presName="sibTrans" presStyleCnt="0"/>
      <dgm:spPr/>
    </dgm:pt>
    <dgm:pt modelId="{75E095FB-39D5-4867-86D1-7E16E8FB6B08}" type="pres">
      <dgm:prSet presAssocID="{54BE8057-0B81-4859-9C0E-464F0AC0464A}" presName="compNode" presStyleCnt="0"/>
      <dgm:spPr/>
    </dgm:pt>
    <dgm:pt modelId="{82A8AB6F-B650-4338-91AC-B5B10F3669F9}" type="pres">
      <dgm:prSet presAssocID="{54BE8057-0B81-4859-9C0E-464F0AC0464A}" presName="bgRect" presStyleLbl="bgShp" presStyleIdx="1" presStyleCnt="6"/>
      <dgm:spPr/>
    </dgm:pt>
    <dgm:pt modelId="{5F682DC3-CCA5-4C2E-B98B-DE785144F436}" type="pres">
      <dgm:prSet presAssocID="{54BE8057-0B81-4859-9C0E-464F0AC0464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1CBF79F6-7A21-47EC-8BCA-B0E6CDB5F01C}" type="pres">
      <dgm:prSet presAssocID="{54BE8057-0B81-4859-9C0E-464F0AC0464A}" presName="spaceRect" presStyleCnt="0"/>
      <dgm:spPr/>
    </dgm:pt>
    <dgm:pt modelId="{D0EC0B8D-3FD2-4F99-A4B8-2B9EB3A97E41}" type="pres">
      <dgm:prSet presAssocID="{54BE8057-0B81-4859-9C0E-464F0AC0464A}" presName="parTx" presStyleLbl="revTx" presStyleIdx="1" presStyleCnt="6">
        <dgm:presLayoutVars>
          <dgm:chMax val="0"/>
          <dgm:chPref val="0"/>
        </dgm:presLayoutVars>
      </dgm:prSet>
      <dgm:spPr/>
    </dgm:pt>
    <dgm:pt modelId="{73784E32-355D-40F0-8A47-FAD3C8BED275}" type="pres">
      <dgm:prSet presAssocID="{CF9BF572-EA8F-4F4E-92E8-548E260D1382}" presName="sibTrans" presStyleCnt="0"/>
      <dgm:spPr/>
    </dgm:pt>
    <dgm:pt modelId="{BBCE72CE-6D1A-43C9-82E5-DBF8DE3C408B}" type="pres">
      <dgm:prSet presAssocID="{788AFE66-32C3-441F-918F-48729430AAEA}" presName="compNode" presStyleCnt="0"/>
      <dgm:spPr/>
    </dgm:pt>
    <dgm:pt modelId="{9949CF4E-2DBF-46D6-8C45-1AF4F95E0307}" type="pres">
      <dgm:prSet presAssocID="{788AFE66-32C3-441F-918F-48729430AAEA}" presName="bgRect" presStyleLbl="bgShp" presStyleIdx="2" presStyleCnt="6"/>
      <dgm:spPr/>
    </dgm:pt>
    <dgm:pt modelId="{BC316AB8-EEE4-44F6-908D-C54F242641D4}" type="pres">
      <dgm:prSet presAssocID="{788AFE66-32C3-441F-918F-48729430AAE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77EE981C-FE0C-421A-B6A9-C05A0441A056}" type="pres">
      <dgm:prSet presAssocID="{788AFE66-32C3-441F-918F-48729430AAEA}" presName="spaceRect" presStyleCnt="0"/>
      <dgm:spPr/>
    </dgm:pt>
    <dgm:pt modelId="{53F6DD56-9D8C-44A5-8092-C08D80D3A46B}" type="pres">
      <dgm:prSet presAssocID="{788AFE66-32C3-441F-918F-48729430AAEA}" presName="parTx" presStyleLbl="revTx" presStyleIdx="2" presStyleCnt="6">
        <dgm:presLayoutVars>
          <dgm:chMax val="0"/>
          <dgm:chPref val="0"/>
        </dgm:presLayoutVars>
      </dgm:prSet>
      <dgm:spPr/>
    </dgm:pt>
    <dgm:pt modelId="{9A48C39A-621D-4E0B-9119-D164D32A0E41}" type="pres">
      <dgm:prSet presAssocID="{197C02FB-6C6E-4B22-9876-D2D387D40CD4}" presName="sibTrans" presStyleCnt="0"/>
      <dgm:spPr/>
    </dgm:pt>
    <dgm:pt modelId="{D4A86E1C-4985-4537-953A-072BC0350828}" type="pres">
      <dgm:prSet presAssocID="{9FE2394A-88CB-4DBD-AC3B-D62A0A676538}" presName="compNode" presStyleCnt="0"/>
      <dgm:spPr/>
    </dgm:pt>
    <dgm:pt modelId="{F931942C-CF56-4531-83A6-53B36F846130}" type="pres">
      <dgm:prSet presAssocID="{9FE2394A-88CB-4DBD-AC3B-D62A0A676538}" presName="bgRect" presStyleLbl="bgShp" presStyleIdx="3" presStyleCnt="6"/>
      <dgm:spPr/>
    </dgm:pt>
    <dgm:pt modelId="{ECDAE814-4AFB-4353-A052-F21FAADD81BF}" type="pres">
      <dgm:prSet presAssocID="{9FE2394A-88CB-4DBD-AC3B-D62A0A67653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B543FBA0-6283-43F3-90A4-486DBCBF893D}" type="pres">
      <dgm:prSet presAssocID="{9FE2394A-88CB-4DBD-AC3B-D62A0A676538}" presName="spaceRect" presStyleCnt="0"/>
      <dgm:spPr/>
    </dgm:pt>
    <dgm:pt modelId="{05B0171D-DEDC-4F01-9182-8EDA015F8807}" type="pres">
      <dgm:prSet presAssocID="{9FE2394A-88CB-4DBD-AC3B-D62A0A676538}" presName="parTx" presStyleLbl="revTx" presStyleIdx="3" presStyleCnt="6">
        <dgm:presLayoutVars>
          <dgm:chMax val="0"/>
          <dgm:chPref val="0"/>
        </dgm:presLayoutVars>
      </dgm:prSet>
      <dgm:spPr/>
    </dgm:pt>
    <dgm:pt modelId="{5C27A069-8A23-4B2D-821D-541681E8912A}" type="pres">
      <dgm:prSet presAssocID="{2A43038D-8EE3-458A-A372-7CEA4986B830}" presName="sibTrans" presStyleCnt="0"/>
      <dgm:spPr/>
    </dgm:pt>
    <dgm:pt modelId="{DB572B89-AB87-4D32-9A23-5845048A26ED}" type="pres">
      <dgm:prSet presAssocID="{96EB2453-FDB0-4AEC-99CC-A6A59CBDFC35}" presName="compNode" presStyleCnt="0"/>
      <dgm:spPr/>
    </dgm:pt>
    <dgm:pt modelId="{F864CD4A-80DE-48D3-A7CC-0E210B7B36C1}" type="pres">
      <dgm:prSet presAssocID="{96EB2453-FDB0-4AEC-99CC-A6A59CBDFC35}" presName="bgRect" presStyleLbl="bgShp" presStyleIdx="4" presStyleCnt="6"/>
      <dgm:spPr/>
    </dgm:pt>
    <dgm:pt modelId="{8BC07814-28BD-49EF-8923-E00ECB85034C}" type="pres">
      <dgm:prSet presAssocID="{96EB2453-FDB0-4AEC-99CC-A6A59CBDFC3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atistics"/>
        </a:ext>
      </dgm:extLst>
    </dgm:pt>
    <dgm:pt modelId="{CB36AB56-8896-46A4-9C81-5F839440A9A6}" type="pres">
      <dgm:prSet presAssocID="{96EB2453-FDB0-4AEC-99CC-A6A59CBDFC35}" presName="spaceRect" presStyleCnt="0"/>
      <dgm:spPr/>
    </dgm:pt>
    <dgm:pt modelId="{A86783B5-A167-42B2-832D-212A0F967CF5}" type="pres">
      <dgm:prSet presAssocID="{96EB2453-FDB0-4AEC-99CC-A6A59CBDFC35}" presName="parTx" presStyleLbl="revTx" presStyleIdx="4" presStyleCnt="6" custScaleY="155695">
        <dgm:presLayoutVars>
          <dgm:chMax val="0"/>
          <dgm:chPref val="0"/>
        </dgm:presLayoutVars>
      </dgm:prSet>
      <dgm:spPr/>
    </dgm:pt>
    <dgm:pt modelId="{9C3969D5-44EF-4391-B357-0EDAA2A952E8}" type="pres">
      <dgm:prSet presAssocID="{6B7AE3BF-E2D0-4CBE-A55A-89A4751A9DAF}" presName="sibTrans" presStyleCnt="0"/>
      <dgm:spPr/>
    </dgm:pt>
    <dgm:pt modelId="{59D95397-2F94-490C-892A-23C935195D06}" type="pres">
      <dgm:prSet presAssocID="{5C81F14B-5FD0-4DAF-A56D-63C469D9DF65}" presName="compNode" presStyleCnt="0"/>
      <dgm:spPr/>
    </dgm:pt>
    <dgm:pt modelId="{BBD5A9EB-0ACA-404E-84EB-B3AA265A039E}" type="pres">
      <dgm:prSet presAssocID="{5C81F14B-5FD0-4DAF-A56D-63C469D9DF65}" presName="bgRect" presStyleLbl="bgShp" presStyleIdx="5" presStyleCnt="6"/>
      <dgm:spPr/>
    </dgm:pt>
    <dgm:pt modelId="{669EAB0C-D12F-444E-AFFC-20EFDF60D1BF}" type="pres">
      <dgm:prSet presAssocID="{5C81F14B-5FD0-4DAF-A56D-63C469D9DF6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ze"/>
        </a:ext>
      </dgm:extLst>
    </dgm:pt>
    <dgm:pt modelId="{AFCF76F2-8816-4A24-8512-DCFCD5E705C9}" type="pres">
      <dgm:prSet presAssocID="{5C81F14B-5FD0-4DAF-A56D-63C469D9DF65}" presName="spaceRect" presStyleCnt="0"/>
      <dgm:spPr/>
    </dgm:pt>
    <dgm:pt modelId="{E5BD5A29-4F25-4F1B-B535-AB6A7367192E}" type="pres">
      <dgm:prSet presAssocID="{5C81F14B-5FD0-4DAF-A56D-63C469D9DF65}" presName="parTx" presStyleLbl="revTx" presStyleIdx="5" presStyleCnt="6">
        <dgm:presLayoutVars>
          <dgm:chMax val="0"/>
          <dgm:chPref val="0"/>
        </dgm:presLayoutVars>
      </dgm:prSet>
      <dgm:spPr/>
    </dgm:pt>
  </dgm:ptLst>
  <dgm:cxnLst>
    <dgm:cxn modelId="{B5ED8B0C-A9BD-4A07-BD9D-24995F718208}" type="presOf" srcId="{75FCB3DD-1A77-4AAB-B821-6E146AC9CB23}" destId="{5AE3C95F-0D4A-4BFE-9A31-52448F5BBEFF}" srcOrd="0" destOrd="0" presId="urn:microsoft.com/office/officeart/2018/2/layout/IconVerticalSolidList"/>
    <dgm:cxn modelId="{E60D680F-DD3E-4F78-93A3-8D114418C66F}" srcId="{75FCB3DD-1A77-4AAB-B821-6E146AC9CB23}" destId="{54BE8057-0B81-4859-9C0E-464F0AC0464A}" srcOrd="1" destOrd="0" parTransId="{AC611176-A295-4CB2-9479-EFE7A09217F3}" sibTransId="{CF9BF572-EA8F-4F4E-92E8-548E260D1382}"/>
    <dgm:cxn modelId="{6CA6072F-30F9-4A1F-8C4A-8F8BE56B99AF}" srcId="{75FCB3DD-1A77-4AAB-B821-6E146AC9CB23}" destId="{9FE2394A-88CB-4DBD-AC3B-D62A0A676538}" srcOrd="3" destOrd="0" parTransId="{34B7D42B-0C6F-4D22-840A-E80FFABB8717}" sibTransId="{2A43038D-8EE3-458A-A372-7CEA4986B830}"/>
    <dgm:cxn modelId="{6A4EE63C-A7FC-447A-A9AE-CA349372AFFF}" srcId="{75FCB3DD-1A77-4AAB-B821-6E146AC9CB23}" destId="{5C81F14B-5FD0-4DAF-A56D-63C469D9DF65}" srcOrd="5" destOrd="0" parTransId="{280E7292-7C84-4F8B-8B58-C5D850819C15}" sibTransId="{84C4AB3A-CF28-4832-B34A-A53D2FE39E71}"/>
    <dgm:cxn modelId="{D082D43E-D045-4946-BA58-47CAF655F7C2}" type="presOf" srcId="{9FE2394A-88CB-4DBD-AC3B-D62A0A676538}" destId="{05B0171D-DEDC-4F01-9182-8EDA015F8807}" srcOrd="0" destOrd="0" presId="urn:microsoft.com/office/officeart/2018/2/layout/IconVerticalSolidList"/>
    <dgm:cxn modelId="{A3A78561-51A9-4286-AFE3-AE4BB6FFE2C3}" type="presOf" srcId="{96EB2453-FDB0-4AEC-99CC-A6A59CBDFC35}" destId="{A86783B5-A167-42B2-832D-212A0F967CF5}" srcOrd="0" destOrd="0" presId="urn:microsoft.com/office/officeart/2018/2/layout/IconVerticalSolidList"/>
    <dgm:cxn modelId="{CFF9C862-3AA1-475C-8AC8-CD531A3515C5}" type="presOf" srcId="{788AFE66-32C3-441F-918F-48729430AAEA}" destId="{53F6DD56-9D8C-44A5-8092-C08D80D3A46B}" srcOrd="0" destOrd="0" presId="urn:microsoft.com/office/officeart/2018/2/layout/IconVerticalSolidList"/>
    <dgm:cxn modelId="{6D5B5A43-580D-44A4-95E9-C0BA56308884}" srcId="{75FCB3DD-1A77-4AAB-B821-6E146AC9CB23}" destId="{788AFE66-32C3-441F-918F-48729430AAEA}" srcOrd="2" destOrd="0" parTransId="{6780D75D-C317-4A5B-91E4-F800829BB260}" sibTransId="{197C02FB-6C6E-4B22-9876-D2D387D40CD4}"/>
    <dgm:cxn modelId="{F6E1A887-51F1-4012-9B88-45783ED157BD}" type="presOf" srcId="{54BE8057-0B81-4859-9C0E-464F0AC0464A}" destId="{D0EC0B8D-3FD2-4F99-A4B8-2B9EB3A97E41}" srcOrd="0" destOrd="0" presId="urn:microsoft.com/office/officeart/2018/2/layout/IconVerticalSolidList"/>
    <dgm:cxn modelId="{2D6C498B-FBE3-4546-845C-A5798FE63F80}" srcId="{75FCB3DD-1A77-4AAB-B821-6E146AC9CB23}" destId="{96EB2453-FDB0-4AEC-99CC-A6A59CBDFC35}" srcOrd="4" destOrd="0" parTransId="{639153DA-AA65-482D-B228-284914989A16}" sibTransId="{6B7AE3BF-E2D0-4CBE-A55A-89A4751A9DAF}"/>
    <dgm:cxn modelId="{854E0CA2-A8D1-4AC9-A67F-6B17AA120125}" type="presOf" srcId="{808CE1CF-97D1-4FBA-90F8-37C694A01928}" destId="{DE2E2773-0413-4776-A708-426BAA502840}" srcOrd="0" destOrd="0" presId="urn:microsoft.com/office/officeart/2018/2/layout/IconVerticalSolidList"/>
    <dgm:cxn modelId="{E4BD18C2-1C75-4B46-83E2-388F77E545F1}" srcId="{75FCB3DD-1A77-4AAB-B821-6E146AC9CB23}" destId="{808CE1CF-97D1-4FBA-90F8-37C694A01928}" srcOrd="0" destOrd="0" parTransId="{8CFDC126-46F5-4EF8-95BB-4F8F6A013FE7}" sibTransId="{A44F2F93-1C7C-4337-8161-8A8EDD3B9C38}"/>
    <dgm:cxn modelId="{72A56FDA-6133-43AD-86BC-1EEF77F2C68C}" type="presOf" srcId="{5C81F14B-5FD0-4DAF-A56D-63C469D9DF65}" destId="{E5BD5A29-4F25-4F1B-B535-AB6A7367192E}" srcOrd="0" destOrd="0" presId="urn:microsoft.com/office/officeart/2018/2/layout/IconVerticalSolidList"/>
    <dgm:cxn modelId="{7EDDC293-C781-4186-B206-7B1C160D6E56}" type="presParOf" srcId="{5AE3C95F-0D4A-4BFE-9A31-52448F5BBEFF}" destId="{C614D512-83EF-496E-B083-4AE19E3B9BB0}" srcOrd="0" destOrd="0" presId="urn:microsoft.com/office/officeart/2018/2/layout/IconVerticalSolidList"/>
    <dgm:cxn modelId="{52863695-46DB-421F-9786-2279AE07E90A}" type="presParOf" srcId="{C614D512-83EF-496E-B083-4AE19E3B9BB0}" destId="{636D9E1E-6845-474D-8D65-A2C91AE5A38D}" srcOrd="0" destOrd="0" presId="urn:microsoft.com/office/officeart/2018/2/layout/IconVerticalSolidList"/>
    <dgm:cxn modelId="{25080990-AA53-460D-AC27-3D83D57B939A}" type="presParOf" srcId="{C614D512-83EF-496E-B083-4AE19E3B9BB0}" destId="{0B01896F-F2BF-424A-8051-38FF49F6E6EB}" srcOrd="1" destOrd="0" presId="urn:microsoft.com/office/officeart/2018/2/layout/IconVerticalSolidList"/>
    <dgm:cxn modelId="{992BE3AA-27D2-47FC-B409-D8583A749DFB}" type="presParOf" srcId="{C614D512-83EF-496E-B083-4AE19E3B9BB0}" destId="{2745E2D8-E9A5-46E1-8004-E752F75DE788}" srcOrd="2" destOrd="0" presId="urn:microsoft.com/office/officeart/2018/2/layout/IconVerticalSolidList"/>
    <dgm:cxn modelId="{C0EBCC0E-E9A8-422C-A330-3D4184992B88}" type="presParOf" srcId="{C614D512-83EF-496E-B083-4AE19E3B9BB0}" destId="{DE2E2773-0413-4776-A708-426BAA502840}" srcOrd="3" destOrd="0" presId="urn:microsoft.com/office/officeart/2018/2/layout/IconVerticalSolidList"/>
    <dgm:cxn modelId="{23E85CA3-B006-460A-87EC-2D7BE298E4EE}" type="presParOf" srcId="{5AE3C95F-0D4A-4BFE-9A31-52448F5BBEFF}" destId="{BD2B71E8-BB7E-43D3-9F6B-210CFC8EC3C2}" srcOrd="1" destOrd="0" presId="urn:microsoft.com/office/officeart/2018/2/layout/IconVerticalSolidList"/>
    <dgm:cxn modelId="{5B90637A-4CD0-496D-983E-C10D48B13A89}" type="presParOf" srcId="{5AE3C95F-0D4A-4BFE-9A31-52448F5BBEFF}" destId="{75E095FB-39D5-4867-86D1-7E16E8FB6B08}" srcOrd="2" destOrd="0" presId="urn:microsoft.com/office/officeart/2018/2/layout/IconVerticalSolidList"/>
    <dgm:cxn modelId="{644726D9-BCBE-48FA-AC0D-97B45CCD001B}" type="presParOf" srcId="{75E095FB-39D5-4867-86D1-7E16E8FB6B08}" destId="{82A8AB6F-B650-4338-91AC-B5B10F3669F9}" srcOrd="0" destOrd="0" presId="urn:microsoft.com/office/officeart/2018/2/layout/IconVerticalSolidList"/>
    <dgm:cxn modelId="{339D0EF3-26D5-4C15-842F-4CCC2DF429FF}" type="presParOf" srcId="{75E095FB-39D5-4867-86D1-7E16E8FB6B08}" destId="{5F682DC3-CCA5-4C2E-B98B-DE785144F436}" srcOrd="1" destOrd="0" presId="urn:microsoft.com/office/officeart/2018/2/layout/IconVerticalSolidList"/>
    <dgm:cxn modelId="{4602B1E3-D318-44F8-BF98-1E2D3E7BA882}" type="presParOf" srcId="{75E095FB-39D5-4867-86D1-7E16E8FB6B08}" destId="{1CBF79F6-7A21-47EC-8BCA-B0E6CDB5F01C}" srcOrd="2" destOrd="0" presId="urn:microsoft.com/office/officeart/2018/2/layout/IconVerticalSolidList"/>
    <dgm:cxn modelId="{3B497FCC-E09F-4343-8929-DE14D9012852}" type="presParOf" srcId="{75E095FB-39D5-4867-86D1-7E16E8FB6B08}" destId="{D0EC0B8D-3FD2-4F99-A4B8-2B9EB3A97E41}" srcOrd="3" destOrd="0" presId="urn:microsoft.com/office/officeart/2018/2/layout/IconVerticalSolidList"/>
    <dgm:cxn modelId="{027A1982-E6D4-42D2-AFCE-2364E0DE0736}" type="presParOf" srcId="{5AE3C95F-0D4A-4BFE-9A31-52448F5BBEFF}" destId="{73784E32-355D-40F0-8A47-FAD3C8BED275}" srcOrd="3" destOrd="0" presId="urn:microsoft.com/office/officeart/2018/2/layout/IconVerticalSolidList"/>
    <dgm:cxn modelId="{7A0E2611-3678-422F-9679-700599FF274E}" type="presParOf" srcId="{5AE3C95F-0D4A-4BFE-9A31-52448F5BBEFF}" destId="{BBCE72CE-6D1A-43C9-82E5-DBF8DE3C408B}" srcOrd="4" destOrd="0" presId="urn:microsoft.com/office/officeart/2018/2/layout/IconVerticalSolidList"/>
    <dgm:cxn modelId="{87BCD0AC-F881-4053-A7DE-416054732417}" type="presParOf" srcId="{BBCE72CE-6D1A-43C9-82E5-DBF8DE3C408B}" destId="{9949CF4E-2DBF-46D6-8C45-1AF4F95E0307}" srcOrd="0" destOrd="0" presId="urn:microsoft.com/office/officeart/2018/2/layout/IconVerticalSolidList"/>
    <dgm:cxn modelId="{9012020E-C387-4A97-B2EA-6CEED686F55D}" type="presParOf" srcId="{BBCE72CE-6D1A-43C9-82E5-DBF8DE3C408B}" destId="{BC316AB8-EEE4-44F6-908D-C54F242641D4}" srcOrd="1" destOrd="0" presId="urn:microsoft.com/office/officeart/2018/2/layout/IconVerticalSolidList"/>
    <dgm:cxn modelId="{9CB130C5-D933-45AF-AED9-7EC49664654F}" type="presParOf" srcId="{BBCE72CE-6D1A-43C9-82E5-DBF8DE3C408B}" destId="{77EE981C-FE0C-421A-B6A9-C05A0441A056}" srcOrd="2" destOrd="0" presId="urn:microsoft.com/office/officeart/2018/2/layout/IconVerticalSolidList"/>
    <dgm:cxn modelId="{DF58E4A4-30EC-4875-98EE-333508861D63}" type="presParOf" srcId="{BBCE72CE-6D1A-43C9-82E5-DBF8DE3C408B}" destId="{53F6DD56-9D8C-44A5-8092-C08D80D3A46B}" srcOrd="3" destOrd="0" presId="urn:microsoft.com/office/officeart/2018/2/layout/IconVerticalSolidList"/>
    <dgm:cxn modelId="{3EF9F329-C49F-45B1-96E9-772A66C21314}" type="presParOf" srcId="{5AE3C95F-0D4A-4BFE-9A31-52448F5BBEFF}" destId="{9A48C39A-621D-4E0B-9119-D164D32A0E41}" srcOrd="5" destOrd="0" presId="urn:microsoft.com/office/officeart/2018/2/layout/IconVerticalSolidList"/>
    <dgm:cxn modelId="{EBB6E16F-47D6-4084-841D-33072E40FB2E}" type="presParOf" srcId="{5AE3C95F-0D4A-4BFE-9A31-52448F5BBEFF}" destId="{D4A86E1C-4985-4537-953A-072BC0350828}" srcOrd="6" destOrd="0" presId="urn:microsoft.com/office/officeart/2018/2/layout/IconVerticalSolidList"/>
    <dgm:cxn modelId="{0E4D2691-2B10-4D1E-A819-97C2DAFFD100}" type="presParOf" srcId="{D4A86E1C-4985-4537-953A-072BC0350828}" destId="{F931942C-CF56-4531-83A6-53B36F846130}" srcOrd="0" destOrd="0" presId="urn:microsoft.com/office/officeart/2018/2/layout/IconVerticalSolidList"/>
    <dgm:cxn modelId="{AD190319-2875-493E-AD90-985426C66C01}" type="presParOf" srcId="{D4A86E1C-4985-4537-953A-072BC0350828}" destId="{ECDAE814-4AFB-4353-A052-F21FAADD81BF}" srcOrd="1" destOrd="0" presId="urn:microsoft.com/office/officeart/2018/2/layout/IconVerticalSolidList"/>
    <dgm:cxn modelId="{DA2AD6AF-DD40-4538-BB3E-C5D2211F2EC6}" type="presParOf" srcId="{D4A86E1C-4985-4537-953A-072BC0350828}" destId="{B543FBA0-6283-43F3-90A4-486DBCBF893D}" srcOrd="2" destOrd="0" presId="urn:microsoft.com/office/officeart/2018/2/layout/IconVerticalSolidList"/>
    <dgm:cxn modelId="{E09F7690-453D-48F2-BA92-CF6BAC365870}" type="presParOf" srcId="{D4A86E1C-4985-4537-953A-072BC0350828}" destId="{05B0171D-DEDC-4F01-9182-8EDA015F8807}" srcOrd="3" destOrd="0" presId="urn:microsoft.com/office/officeart/2018/2/layout/IconVerticalSolidList"/>
    <dgm:cxn modelId="{E6B45F88-85BC-4E1F-A0FE-52906333B416}" type="presParOf" srcId="{5AE3C95F-0D4A-4BFE-9A31-52448F5BBEFF}" destId="{5C27A069-8A23-4B2D-821D-541681E8912A}" srcOrd="7" destOrd="0" presId="urn:microsoft.com/office/officeart/2018/2/layout/IconVerticalSolidList"/>
    <dgm:cxn modelId="{3A87C275-1E2E-4FED-A7A7-A56184BD84C9}" type="presParOf" srcId="{5AE3C95F-0D4A-4BFE-9A31-52448F5BBEFF}" destId="{DB572B89-AB87-4D32-9A23-5845048A26ED}" srcOrd="8" destOrd="0" presId="urn:microsoft.com/office/officeart/2018/2/layout/IconVerticalSolidList"/>
    <dgm:cxn modelId="{0F4D566E-A1CD-422B-A112-4018440001F5}" type="presParOf" srcId="{DB572B89-AB87-4D32-9A23-5845048A26ED}" destId="{F864CD4A-80DE-48D3-A7CC-0E210B7B36C1}" srcOrd="0" destOrd="0" presId="urn:microsoft.com/office/officeart/2018/2/layout/IconVerticalSolidList"/>
    <dgm:cxn modelId="{575099B4-3857-4112-8B7A-39246CF55E6F}" type="presParOf" srcId="{DB572B89-AB87-4D32-9A23-5845048A26ED}" destId="{8BC07814-28BD-49EF-8923-E00ECB85034C}" srcOrd="1" destOrd="0" presId="urn:microsoft.com/office/officeart/2018/2/layout/IconVerticalSolidList"/>
    <dgm:cxn modelId="{C2F8FC9A-A408-4A4B-B3C3-84FB8DA7C4B4}" type="presParOf" srcId="{DB572B89-AB87-4D32-9A23-5845048A26ED}" destId="{CB36AB56-8896-46A4-9C81-5F839440A9A6}" srcOrd="2" destOrd="0" presId="urn:microsoft.com/office/officeart/2018/2/layout/IconVerticalSolidList"/>
    <dgm:cxn modelId="{07B4EEF5-92B7-4686-B322-07AF2CE24E6E}" type="presParOf" srcId="{DB572B89-AB87-4D32-9A23-5845048A26ED}" destId="{A86783B5-A167-42B2-832D-212A0F967CF5}" srcOrd="3" destOrd="0" presId="urn:microsoft.com/office/officeart/2018/2/layout/IconVerticalSolidList"/>
    <dgm:cxn modelId="{62F02C21-75DF-4507-AF4B-A844D3A68956}" type="presParOf" srcId="{5AE3C95F-0D4A-4BFE-9A31-52448F5BBEFF}" destId="{9C3969D5-44EF-4391-B357-0EDAA2A952E8}" srcOrd="9" destOrd="0" presId="urn:microsoft.com/office/officeart/2018/2/layout/IconVerticalSolidList"/>
    <dgm:cxn modelId="{D93C6045-9137-40EB-A2C8-EFE267BE4759}" type="presParOf" srcId="{5AE3C95F-0D4A-4BFE-9A31-52448F5BBEFF}" destId="{59D95397-2F94-490C-892A-23C935195D06}" srcOrd="10" destOrd="0" presId="urn:microsoft.com/office/officeart/2018/2/layout/IconVerticalSolidList"/>
    <dgm:cxn modelId="{D7BC31EE-51B0-4878-BE8E-794091517DEC}" type="presParOf" srcId="{59D95397-2F94-490C-892A-23C935195D06}" destId="{BBD5A9EB-0ACA-404E-84EB-B3AA265A039E}" srcOrd="0" destOrd="0" presId="urn:microsoft.com/office/officeart/2018/2/layout/IconVerticalSolidList"/>
    <dgm:cxn modelId="{282F212B-8013-40C0-8D5D-0644C35DA95C}" type="presParOf" srcId="{59D95397-2F94-490C-892A-23C935195D06}" destId="{669EAB0C-D12F-444E-AFFC-20EFDF60D1BF}" srcOrd="1" destOrd="0" presId="urn:microsoft.com/office/officeart/2018/2/layout/IconVerticalSolidList"/>
    <dgm:cxn modelId="{619157D1-FB96-4FD4-AE0F-2628BAAC0939}" type="presParOf" srcId="{59D95397-2F94-490C-892A-23C935195D06}" destId="{AFCF76F2-8816-4A24-8512-DCFCD5E705C9}" srcOrd="2" destOrd="0" presId="urn:microsoft.com/office/officeart/2018/2/layout/IconVerticalSolidList"/>
    <dgm:cxn modelId="{11538928-F686-4709-A9F1-9F4EEFB4E6C9}" type="presParOf" srcId="{59D95397-2F94-490C-892A-23C935195D06}" destId="{E5BD5A29-4F25-4F1B-B535-AB6A736719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6D9E1E-6845-474D-8D65-A2C91AE5A38D}">
      <dsp:nvSpPr>
        <dsp:cNvPr id="0" name=""/>
        <dsp:cNvSpPr/>
      </dsp:nvSpPr>
      <dsp:spPr>
        <a:xfrm>
          <a:off x="0" y="1275"/>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1896F-F2BF-424A-8051-38FF49F6E6EB}">
      <dsp:nvSpPr>
        <dsp:cNvPr id="0" name=""/>
        <dsp:cNvSpPr/>
      </dsp:nvSpPr>
      <dsp:spPr>
        <a:xfrm>
          <a:off x="198791" y="149136"/>
          <a:ext cx="361439" cy="361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E2773-0413-4776-A708-426BAA502840}">
      <dsp:nvSpPr>
        <dsp:cNvPr id="0" name=""/>
        <dsp:cNvSpPr/>
      </dsp:nvSpPr>
      <dsp:spPr>
        <a:xfrm>
          <a:off x="759022" y="1275"/>
          <a:ext cx="9538609" cy="65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a:t>Gathering data often takes a lot longer than anticipated , so the time taken for analysis, particularly with a looming deadline may be very limited.</a:t>
          </a:r>
          <a:endParaRPr lang="en-US" sz="1500" kern="1200"/>
        </a:p>
      </dsp:txBody>
      <dsp:txXfrm>
        <a:off x="759022" y="1275"/>
        <a:ext cx="9538609" cy="657162"/>
      </dsp:txXfrm>
    </dsp:sp>
    <dsp:sp modelId="{82A8AB6F-B650-4338-91AC-B5B10F3669F9}">
      <dsp:nvSpPr>
        <dsp:cNvPr id="0" name=""/>
        <dsp:cNvSpPr/>
      </dsp:nvSpPr>
      <dsp:spPr>
        <a:xfrm>
          <a:off x="0" y="822728"/>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82DC3-CCA5-4C2E-B98B-DE785144F436}">
      <dsp:nvSpPr>
        <dsp:cNvPr id="0" name=""/>
        <dsp:cNvSpPr/>
      </dsp:nvSpPr>
      <dsp:spPr>
        <a:xfrm>
          <a:off x="198791" y="970589"/>
          <a:ext cx="361439" cy="361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EC0B8D-3FD2-4F99-A4B8-2B9EB3A97E41}">
      <dsp:nvSpPr>
        <dsp:cNvPr id="0" name=""/>
        <dsp:cNvSpPr/>
      </dsp:nvSpPr>
      <dsp:spPr>
        <a:xfrm>
          <a:off x="759022" y="822728"/>
          <a:ext cx="9538609" cy="65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a:t>Data analysis is fundamental to the quality of outcomes of your research project</a:t>
          </a:r>
          <a:endParaRPr lang="en-US" sz="1500" kern="1200"/>
        </a:p>
      </dsp:txBody>
      <dsp:txXfrm>
        <a:off x="759022" y="822728"/>
        <a:ext cx="9538609" cy="657162"/>
      </dsp:txXfrm>
    </dsp:sp>
    <dsp:sp modelId="{9949CF4E-2DBF-46D6-8C45-1AF4F95E0307}">
      <dsp:nvSpPr>
        <dsp:cNvPr id="0" name=""/>
        <dsp:cNvSpPr/>
      </dsp:nvSpPr>
      <dsp:spPr>
        <a:xfrm>
          <a:off x="0" y="1644180"/>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316AB8-EEE4-44F6-908D-C54F242641D4}">
      <dsp:nvSpPr>
        <dsp:cNvPr id="0" name=""/>
        <dsp:cNvSpPr/>
      </dsp:nvSpPr>
      <dsp:spPr>
        <a:xfrm>
          <a:off x="198791" y="1792042"/>
          <a:ext cx="361439" cy="361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F6DD56-9D8C-44A5-8092-C08D80D3A46B}">
      <dsp:nvSpPr>
        <dsp:cNvPr id="0" name=""/>
        <dsp:cNvSpPr/>
      </dsp:nvSpPr>
      <dsp:spPr>
        <a:xfrm>
          <a:off x="759022" y="1644180"/>
          <a:ext cx="9538609" cy="65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a:t>It involves more then describing what people said or what you saw. </a:t>
          </a:r>
          <a:endParaRPr lang="en-US" sz="1500" kern="1200"/>
        </a:p>
      </dsp:txBody>
      <dsp:txXfrm>
        <a:off x="759022" y="1644180"/>
        <a:ext cx="9538609" cy="657162"/>
      </dsp:txXfrm>
    </dsp:sp>
    <dsp:sp modelId="{F931942C-CF56-4531-83A6-53B36F846130}">
      <dsp:nvSpPr>
        <dsp:cNvPr id="0" name=""/>
        <dsp:cNvSpPr/>
      </dsp:nvSpPr>
      <dsp:spPr>
        <a:xfrm>
          <a:off x="0" y="2465633"/>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AE814-4AFB-4353-A052-F21FAADD81BF}">
      <dsp:nvSpPr>
        <dsp:cNvPr id="0" name=""/>
        <dsp:cNvSpPr/>
      </dsp:nvSpPr>
      <dsp:spPr>
        <a:xfrm>
          <a:off x="198791" y="2613495"/>
          <a:ext cx="361439" cy="361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B0171D-DEDC-4F01-9182-8EDA015F8807}">
      <dsp:nvSpPr>
        <dsp:cNvPr id="0" name=""/>
        <dsp:cNvSpPr/>
      </dsp:nvSpPr>
      <dsp:spPr>
        <a:xfrm>
          <a:off x="759022" y="2465633"/>
          <a:ext cx="9538609" cy="65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a:t>Analysis involves considering issues such as what? Why? And how? </a:t>
          </a:r>
          <a:endParaRPr lang="en-US" sz="1500" kern="1200"/>
        </a:p>
      </dsp:txBody>
      <dsp:txXfrm>
        <a:off x="759022" y="2465633"/>
        <a:ext cx="9538609" cy="657162"/>
      </dsp:txXfrm>
    </dsp:sp>
    <dsp:sp modelId="{F864CD4A-80DE-48D3-A7CC-0E210B7B36C1}">
      <dsp:nvSpPr>
        <dsp:cNvPr id="0" name=""/>
        <dsp:cNvSpPr/>
      </dsp:nvSpPr>
      <dsp:spPr>
        <a:xfrm>
          <a:off x="0" y="3470089"/>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07814-28BD-49EF-8923-E00ECB85034C}">
      <dsp:nvSpPr>
        <dsp:cNvPr id="0" name=""/>
        <dsp:cNvSpPr/>
      </dsp:nvSpPr>
      <dsp:spPr>
        <a:xfrm>
          <a:off x="198791" y="3617950"/>
          <a:ext cx="361439" cy="361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6783B5-A167-42B2-832D-212A0F967CF5}">
      <dsp:nvSpPr>
        <dsp:cNvPr id="0" name=""/>
        <dsp:cNvSpPr/>
      </dsp:nvSpPr>
      <dsp:spPr>
        <a:xfrm>
          <a:off x="759022" y="3287086"/>
          <a:ext cx="9538609" cy="1023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dirty="0"/>
            <a:t>Data coding is at the heart of the analysis – coding involves labelling chunks of data in relation to their meaning, these chunks may vary in size considerably, from individual words to a phrase or a paragraph. One unit of data may be categorised in more than one way and is therefore assigned more than one code.</a:t>
          </a:r>
          <a:endParaRPr lang="en-US" sz="1500" kern="1200" dirty="0"/>
        </a:p>
      </dsp:txBody>
      <dsp:txXfrm>
        <a:off x="759022" y="3287086"/>
        <a:ext cx="9538609" cy="1023168"/>
      </dsp:txXfrm>
    </dsp:sp>
    <dsp:sp modelId="{BBD5A9EB-0ACA-404E-84EB-B3AA265A039E}">
      <dsp:nvSpPr>
        <dsp:cNvPr id="0" name=""/>
        <dsp:cNvSpPr/>
      </dsp:nvSpPr>
      <dsp:spPr>
        <a:xfrm>
          <a:off x="0" y="4474545"/>
          <a:ext cx="10297632" cy="6571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9EAB0C-D12F-444E-AFFC-20EFDF60D1BF}">
      <dsp:nvSpPr>
        <dsp:cNvPr id="0" name=""/>
        <dsp:cNvSpPr/>
      </dsp:nvSpPr>
      <dsp:spPr>
        <a:xfrm>
          <a:off x="198791" y="4622406"/>
          <a:ext cx="361439" cy="361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BD5A29-4F25-4F1B-B535-AB6A7367192E}">
      <dsp:nvSpPr>
        <dsp:cNvPr id="0" name=""/>
        <dsp:cNvSpPr/>
      </dsp:nvSpPr>
      <dsp:spPr>
        <a:xfrm>
          <a:off x="759022" y="4474545"/>
          <a:ext cx="9538609" cy="65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50" tIns="69550" rIns="69550" bIns="69550" numCol="1" spcCol="1270" anchor="ctr" anchorCtr="0">
          <a:noAutofit/>
        </a:bodyPr>
        <a:lstStyle/>
        <a:p>
          <a:pPr marL="0" lvl="0" indent="0" algn="l" defTabSz="666750">
            <a:lnSpc>
              <a:spcPct val="100000"/>
            </a:lnSpc>
            <a:spcBef>
              <a:spcPct val="0"/>
            </a:spcBef>
            <a:spcAft>
              <a:spcPct val="35000"/>
            </a:spcAft>
            <a:buNone/>
          </a:pPr>
          <a:r>
            <a:rPr lang="en-GB" sz="1500" kern="1200"/>
            <a:t>Thematic analysis – offers a systematic yet flexible and accessible approach to analysing qualitative data, leading to rich descriptions, explanations and theorising. – looking for themes, patterns and relationships within the data collected. </a:t>
          </a:r>
          <a:endParaRPr lang="en-US" sz="1500" kern="1200"/>
        </a:p>
      </dsp:txBody>
      <dsp:txXfrm>
        <a:off x="759022" y="4474545"/>
        <a:ext cx="9538609" cy="6571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1505C7-ADC3-1F43-A642-B08B4D24E33E}" type="datetimeFigureOut">
              <a:rPr lang="en-US" smtClean="0"/>
              <a:t>4/27/2022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FFB2D5-B615-CD43-9139-CA2126E6E71F}" type="slidenum">
              <a:rPr lang="en-US" smtClean="0"/>
              <a:t>‹#›</a:t>
            </a:fld>
            <a:endParaRPr lang="en-US"/>
          </a:p>
        </p:txBody>
      </p:sp>
    </p:spTree>
    <p:extLst>
      <p:ext uri="{BB962C8B-B14F-4D97-AF65-F5344CB8AC3E}">
        <p14:creationId xmlns:p14="http://schemas.microsoft.com/office/powerpoint/2010/main" val="131559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1</a:t>
            </a:fld>
            <a:endParaRPr lang="en-US"/>
          </a:p>
        </p:txBody>
      </p:sp>
    </p:spTree>
    <p:extLst>
      <p:ext uri="{BB962C8B-B14F-4D97-AF65-F5344CB8AC3E}">
        <p14:creationId xmlns:p14="http://schemas.microsoft.com/office/powerpoint/2010/main" val="2491253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2</a:t>
            </a:fld>
            <a:endParaRPr lang="en-US"/>
          </a:p>
        </p:txBody>
      </p:sp>
    </p:spTree>
    <p:extLst>
      <p:ext uri="{BB962C8B-B14F-4D97-AF65-F5344CB8AC3E}">
        <p14:creationId xmlns:p14="http://schemas.microsoft.com/office/powerpoint/2010/main" val="3066946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3</a:t>
            </a:fld>
            <a:endParaRPr lang="en-US"/>
          </a:p>
        </p:txBody>
      </p:sp>
    </p:spTree>
    <p:extLst>
      <p:ext uri="{BB962C8B-B14F-4D97-AF65-F5344CB8AC3E}">
        <p14:creationId xmlns:p14="http://schemas.microsoft.com/office/powerpoint/2010/main" val="3686769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PID document comes in too </a:t>
            </a:r>
          </a:p>
        </p:txBody>
      </p:sp>
      <p:sp>
        <p:nvSpPr>
          <p:cNvPr id="4" name="Slide Number Placeholder 3"/>
          <p:cNvSpPr>
            <a:spLocks noGrp="1"/>
          </p:cNvSpPr>
          <p:nvPr>
            <p:ph type="sldNum" sz="quarter" idx="5"/>
          </p:nvPr>
        </p:nvSpPr>
        <p:spPr/>
        <p:txBody>
          <a:bodyPr/>
          <a:lstStyle/>
          <a:p>
            <a:fld id="{B1FFB2D5-B615-CD43-9139-CA2126E6E71F}" type="slidenum">
              <a:rPr lang="en-US" smtClean="0"/>
              <a:t>4</a:t>
            </a:fld>
            <a:endParaRPr lang="en-US"/>
          </a:p>
        </p:txBody>
      </p:sp>
    </p:spTree>
    <p:extLst>
      <p:ext uri="{BB962C8B-B14F-4D97-AF65-F5344CB8AC3E}">
        <p14:creationId xmlns:p14="http://schemas.microsoft.com/office/powerpoint/2010/main" val="247132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still struggling for ideas:</a:t>
            </a:r>
          </a:p>
          <a:p>
            <a:endParaRPr lang="en-US" dirty="0"/>
          </a:p>
          <a:p>
            <a:r>
              <a:rPr lang="en-US" dirty="0"/>
              <a:t>Start looking at past assignments</a:t>
            </a:r>
          </a:p>
          <a:p>
            <a:r>
              <a:rPr lang="en-US" dirty="0"/>
              <a:t>Consider the past projects list</a:t>
            </a:r>
          </a:p>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5</a:t>
            </a:fld>
            <a:endParaRPr lang="en-US"/>
          </a:p>
        </p:txBody>
      </p:sp>
    </p:spTree>
    <p:extLst>
      <p:ext uri="{BB962C8B-B14F-4D97-AF65-F5344CB8AC3E}">
        <p14:creationId xmlns:p14="http://schemas.microsoft.com/office/powerpoint/2010/main" val="3419103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6</a:t>
            </a:fld>
            <a:endParaRPr lang="en-US"/>
          </a:p>
        </p:txBody>
      </p:sp>
    </p:spTree>
    <p:extLst>
      <p:ext uri="{BB962C8B-B14F-4D97-AF65-F5344CB8AC3E}">
        <p14:creationId xmlns:p14="http://schemas.microsoft.com/office/powerpoint/2010/main" val="29633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7</a:t>
            </a:fld>
            <a:endParaRPr lang="en-US"/>
          </a:p>
        </p:txBody>
      </p:sp>
    </p:spTree>
    <p:extLst>
      <p:ext uri="{BB962C8B-B14F-4D97-AF65-F5344CB8AC3E}">
        <p14:creationId xmlns:p14="http://schemas.microsoft.com/office/powerpoint/2010/main" val="20817046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8</a:t>
            </a:fld>
            <a:endParaRPr lang="en-US"/>
          </a:p>
        </p:txBody>
      </p:sp>
    </p:spTree>
    <p:extLst>
      <p:ext uri="{BB962C8B-B14F-4D97-AF65-F5344CB8AC3E}">
        <p14:creationId xmlns:p14="http://schemas.microsoft.com/office/powerpoint/2010/main" val="2762439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9</a:t>
            </a:fld>
            <a:endParaRPr lang="en-US"/>
          </a:p>
        </p:txBody>
      </p:sp>
    </p:spTree>
    <p:extLst>
      <p:ext uri="{BB962C8B-B14F-4D97-AF65-F5344CB8AC3E}">
        <p14:creationId xmlns:p14="http://schemas.microsoft.com/office/powerpoint/2010/main" val="39309413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10</a:t>
            </a:fld>
            <a:endParaRPr lang="en-US"/>
          </a:p>
        </p:txBody>
      </p:sp>
    </p:spTree>
    <p:extLst>
      <p:ext uri="{BB962C8B-B14F-4D97-AF65-F5344CB8AC3E}">
        <p14:creationId xmlns:p14="http://schemas.microsoft.com/office/powerpoint/2010/main" val="2413673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assumptions – research philosophies. Researchers differ in terms of how free they believe individuals are to change their lives and the world around them, and conversely how constraining the societal structures are on the lives and actions of individuals. </a:t>
            </a:r>
          </a:p>
          <a:p>
            <a:endParaRPr lang="en-US" dirty="0"/>
          </a:p>
          <a:p>
            <a:r>
              <a:rPr lang="en-US" dirty="0"/>
              <a:t>Our beliefs and assumptions, our research philosophies, all impact on research design.</a:t>
            </a:r>
          </a:p>
          <a:p>
            <a:endParaRPr lang="en-US" dirty="0"/>
          </a:p>
          <a:p>
            <a:r>
              <a:rPr lang="en-US" dirty="0"/>
              <a:t>Ontology – refers to the assumptions about the nature of reality, how you see the business world, management and choice of research project.  Differences of opinion, EU membership = over bureaucratic whilst others see as providing legal protections for workplace rights and the environment.</a:t>
            </a:r>
          </a:p>
          <a:p>
            <a:endParaRPr lang="en-US" dirty="0"/>
          </a:p>
          <a:p>
            <a:r>
              <a:rPr lang="en-US" dirty="0"/>
              <a:t>Epistemology – refers to the assumptions about knowledge, what constitutes as acceptable, valid and legitimate knowledge, and how we communicate that to others. Brexit – different types of knowledge – ranging from numerical data to textual and visual, facts and opinions, narrative, stories – could all be considered legitimate. </a:t>
            </a:r>
          </a:p>
          <a:p>
            <a:endParaRPr lang="en-US" dirty="0"/>
          </a:p>
          <a:p>
            <a:r>
              <a:rPr lang="en-US" dirty="0"/>
              <a:t>Axiology – role of values and ethics. Brexit example – feelings of being ignored by politicians. One of the key axiological choices that researchers face is the extent to which to view the impact of your own values and beliefs on your research as a positive thin as well as the values of those you are researching.</a:t>
            </a:r>
          </a:p>
          <a:p>
            <a:endParaRPr lang="en-US" dirty="0"/>
          </a:p>
          <a:p>
            <a:r>
              <a:rPr lang="en-US" dirty="0"/>
              <a:t>Philosophies in management</a:t>
            </a:r>
          </a:p>
          <a:p>
            <a:endParaRPr lang="en-US" dirty="0"/>
          </a:p>
          <a:p>
            <a:r>
              <a:rPr lang="en-US" dirty="0"/>
              <a:t>In groups, research Positivism, Interpretivism and Constructivism.</a:t>
            </a:r>
          </a:p>
          <a:p>
            <a:endParaRPr lang="en-US" dirty="0"/>
          </a:p>
          <a:p>
            <a:r>
              <a:rPr lang="en-US" dirty="0"/>
              <a:t>Inductive – theory follows data: e.g. retail store absence, interviewing a </a:t>
            </a:r>
            <a:r>
              <a:rPr lang="en-US" dirty="0" err="1"/>
              <a:t>sampe</a:t>
            </a:r>
            <a:r>
              <a:rPr lang="en-US" dirty="0"/>
              <a:t> of employees and their line managers, get a feel for what is going on, better understand the problem, </a:t>
            </a:r>
            <a:r>
              <a:rPr lang="en-US" dirty="0" err="1"/>
              <a:t>analyse</a:t>
            </a:r>
            <a:r>
              <a:rPr lang="en-US" dirty="0"/>
              <a:t> the data, formulate a theory. May be a relationship between absence and length of service, or there may be other reasons not related to age or length of service. </a:t>
            </a:r>
          </a:p>
          <a:p>
            <a:endParaRPr lang="en-US" dirty="0"/>
          </a:p>
          <a:p>
            <a:r>
              <a:rPr lang="en-US" dirty="0"/>
              <a:t>Deductive: developing a theory and then subjecting it to rigorous testing – i.e. data follows theory.</a:t>
            </a:r>
          </a:p>
        </p:txBody>
      </p:sp>
      <p:sp>
        <p:nvSpPr>
          <p:cNvPr id="4" name="Slide Number Placeholder 3"/>
          <p:cNvSpPr>
            <a:spLocks noGrp="1"/>
          </p:cNvSpPr>
          <p:nvPr>
            <p:ph type="sldNum" sz="quarter" idx="5"/>
          </p:nvPr>
        </p:nvSpPr>
        <p:spPr/>
        <p:txBody>
          <a:bodyPr/>
          <a:lstStyle/>
          <a:p>
            <a:fld id="{B1FFB2D5-B615-CD43-9139-CA2126E6E71F}" type="slidenum">
              <a:rPr lang="en-US" smtClean="0"/>
              <a:t>11</a:t>
            </a:fld>
            <a:endParaRPr lang="en-US"/>
          </a:p>
        </p:txBody>
      </p:sp>
    </p:spTree>
    <p:extLst>
      <p:ext uri="{BB962C8B-B14F-4D97-AF65-F5344CB8AC3E}">
        <p14:creationId xmlns:p14="http://schemas.microsoft.com/office/powerpoint/2010/main" val="1379076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HARP activity  - tool available on Moodle or Chapter 4 of Saunders book </a:t>
            </a:r>
          </a:p>
        </p:txBody>
      </p:sp>
      <p:sp>
        <p:nvSpPr>
          <p:cNvPr id="4" name="Slide Number Placeholder 3"/>
          <p:cNvSpPr>
            <a:spLocks noGrp="1"/>
          </p:cNvSpPr>
          <p:nvPr>
            <p:ph type="sldNum" sz="quarter" idx="5"/>
          </p:nvPr>
        </p:nvSpPr>
        <p:spPr/>
        <p:txBody>
          <a:bodyPr/>
          <a:lstStyle/>
          <a:p>
            <a:fld id="{B1FFB2D5-B615-CD43-9139-CA2126E6E71F}" type="slidenum">
              <a:rPr lang="en-US" smtClean="0"/>
              <a:t>12</a:t>
            </a:fld>
            <a:endParaRPr lang="en-US"/>
          </a:p>
        </p:txBody>
      </p:sp>
    </p:spTree>
    <p:extLst>
      <p:ext uri="{BB962C8B-B14F-4D97-AF65-F5344CB8AC3E}">
        <p14:creationId xmlns:p14="http://schemas.microsoft.com/office/powerpoint/2010/main" val="2815142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13</a:t>
            </a:fld>
            <a:endParaRPr lang="en-US"/>
          </a:p>
        </p:txBody>
      </p:sp>
    </p:spTree>
    <p:extLst>
      <p:ext uri="{BB962C8B-B14F-4D97-AF65-F5344CB8AC3E}">
        <p14:creationId xmlns:p14="http://schemas.microsoft.com/office/powerpoint/2010/main" val="1567670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Research in groups the first three and report back </a:t>
            </a:r>
          </a:p>
        </p:txBody>
      </p:sp>
      <p:sp>
        <p:nvSpPr>
          <p:cNvPr id="4" name="Slide Number Placeholder 3"/>
          <p:cNvSpPr>
            <a:spLocks noGrp="1"/>
          </p:cNvSpPr>
          <p:nvPr>
            <p:ph type="sldNum" sz="quarter" idx="5"/>
          </p:nvPr>
        </p:nvSpPr>
        <p:spPr/>
        <p:txBody>
          <a:bodyPr/>
          <a:lstStyle/>
          <a:p>
            <a:fld id="{3E669DFE-5C05-41C0-840C-A4B582C6BEF0}" type="slidenum">
              <a:rPr lang="en-GB" smtClean="0"/>
              <a:t>14</a:t>
            </a:fld>
            <a:endParaRPr lang="en-GB"/>
          </a:p>
        </p:txBody>
      </p:sp>
    </p:spTree>
    <p:extLst>
      <p:ext uri="{BB962C8B-B14F-4D97-AF65-F5344CB8AC3E}">
        <p14:creationId xmlns:p14="http://schemas.microsoft.com/office/powerpoint/2010/main" val="15331186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Questionnaires, surveys, observations, focus groups.</a:t>
            </a:r>
          </a:p>
          <a:p>
            <a:endParaRPr lang="en-US" dirty="0"/>
          </a:p>
          <a:p>
            <a:r>
              <a:rPr lang="en-US" dirty="0"/>
              <a:t>Questionnaires may have some open questions for comment, which will produce qualitative results, so this would constitute a mixed method approach. </a:t>
            </a:r>
          </a:p>
        </p:txBody>
      </p:sp>
      <p:sp>
        <p:nvSpPr>
          <p:cNvPr id="4" name="Slide Number Placeholder 3"/>
          <p:cNvSpPr>
            <a:spLocks noGrp="1"/>
          </p:cNvSpPr>
          <p:nvPr>
            <p:ph type="sldNum" sz="quarter" idx="5"/>
          </p:nvPr>
        </p:nvSpPr>
        <p:spPr/>
        <p:txBody>
          <a:bodyPr/>
          <a:lstStyle/>
          <a:p>
            <a:fld id="{B1FFB2D5-B615-CD43-9139-CA2126E6E71F}" type="slidenum">
              <a:rPr lang="en-US" smtClean="0"/>
              <a:t>15</a:t>
            </a:fld>
            <a:endParaRPr lang="en-US"/>
          </a:p>
        </p:txBody>
      </p:sp>
    </p:spTree>
    <p:extLst>
      <p:ext uri="{BB962C8B-B14F-4D97-AF65-F5344CB8AC3E}">
        <p14:creationId xmlns:p14="http://schemas.microsoft.com/office/powerpoint/2010/main" val="30859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would you do first if you were undertaking a research project?</a:t>
            </a:r>
          </a:p>
          <a:p>
            <a:r>
              <a:rPr lang="en-GB" baseline="0" dirty="0"/>
              <a:t>Secondary </a:t>
            </a:r>
            <a:r>
              <a:rPr lang="en-GB" b="1" baseline="0" dirty="0"/>
              <a:t>data</a:t>
            </a:r>
            <a:r>
              <a:rPr lang="en-GB" baseline="0" dirty="0"/>
              <a:t> can be raw data from your organisation such as absence statistics. </a:t>
            </a: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dirty="0"/>
          </a:p>
        </p:txBody>
      </p:sp>
    </p:spTree>
    <p:extLst>
      <p:ext uri="{BB962C8B-B14F-4D97-AF65-F5344CB8AC3E}">
        <p14:creationId xmlns:p14="http://schemas.microsoft.com/office/powerpoint/2010/main" val="38651937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18</a:t>
            </a:fld>
            <a:endParaRPr lang="en-US"/>
          </a:p>
        </p:txBody>
      </p:sp>
    </p:spTree>
    <p:extLst>
      <p:ext uri="{BB962C8B-B14F-4D97-AF65-F5344CB8AC3E}">
        <p14:creationId xmlns:p14="http://schemas.microsoft.com/office/powerpoint/2010/main" val="27048492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5"/>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itchFamily="34" charset="0"/>
              </a:defRPr>
            </a:lvl1pPr>
            <a:lvl2pPr marL="742950" indent="-285750">
              <a:defRPr>
                <a:solidFill>
                  <a:schemeClr val="tx1"/>
                </a:solidFill>
                <a:latin typeface="Century Gothic" pitchFamily="34" charset="0"/>
              </a:defRPr>
            </a:lvl2pPr>
            <a:lvl3pPr marL="1143000" indent="-228600">
              <a:defRPr>
                <a:solidFill>
                  <a:schemeClr val="tx1"/>
                </a:solidFill>
                <a:latin typeface="Century Gothic" pitchFamily="34" charset="0"/>
              </a:defRPr>
            </a:lvl3pPr>
            <a:lvl4pPr marL="1600200" indent="-228600">
              <a:defRPr>
                <a:solidFill>
                  <a:schemeClr val="tx1"/>
                </a:solidFill>
                <a:latin typeface="Century Gothic" pitchFamily="34" charset="0"/>
              </a:defRPr>
            </a:lvl4pPr>
            <a:lvl5pPr marL="2057400" indent="-228600">
              <a:defRPr>
                <a:solidFill>
                  <a:schemeClr val="tx1"/>
                </a:solidFill>
                <a:latin typeface="Century Gothic" pitchFamily="34" charset="0"/>
              </a:defRPr>
            </a:lvl5pPr>
            <a:lvl6pPr marL="2514600" indent="-228600" fontAlgn="base">
              <a:spcBef>
                <a:spcPct val="0"/>
              </a:spcBef>
              <a:spcAft>
                <a:spcPct val="0"/>
              </a:spcAft>
              <a:defRPr>
                <a:solidFill>
                  <a:schemeClr val="tx1"/>
                </a:solidFill>
                <a:latin typeface="Century Gothic" pitchFamily="34" charset="0"/>
              </a:defRPr>
            </a:lvl6pPr>
            <a:lvl7pPr marL="2971800" indent="-228600" fontAlgn="base">
              <a:spcBef>
                <a:spcPct val="0"/>
              </a:spcBef>
              <a:spcAft>
                <a:spcPct val="0"/>
              </a:spcAft>
              <a:defRPr>
                <a:solidFill>
                  <a:schemeClr val="tx1"/>
                </a:solidFill>
                <a:latin typeface="Century Gothic" pitchFamily="34" charset="0"/>
              </a:defRPr>
            </a:lvl7pPr>
            <a:lvl8pPr marL="3429000" indent="-228600" fontAlgn="base">
              <a:spcBef>
                <a:spcPct val="0"/>
              </a:spcBef>
              <a:spcAft>
                <a:spcPct val="0"/>
              </a:spcAft>
              <a:defRPr>
                <a:solidFill>
                  <a:schemeClr val="tx1"/>
                </a:solidFill>
                <a:latin typeface="Century Gothic" pitchFamily="34" charset="0"/>
              </a:defRPr>
            </a:lvl8pPr>
            <a:lvl9pPr marL="3886200" indent="-228600" fontAlgn="base">
              <a:spcBef>
                <a:spcPct val="0"/>
              </a:spcBef>
              <a:spcAft>
                <a:spcPct val="0"/>
              </a:spcAft>
              <a:defRPr>
                <a:solidFill>
                  <a:schemeClr val="tx1"/>
                </a:solidFill>
                <a:latin typeface="Century Gothic" pitchFamily="34" charset="0"/>
              </a:defRPr>
            </a:lvl9pPr>
          </a:lstStyle>
          <a:p>
            <a:pPr fontAlgn="base">
              <a:spcBef>
                <a:spcPct val="0"/>
              </a:spcBef>
              <a:spcAft>
                <a:spcPct val="0"/>
              </a:spcAft>
              <a:defRPr/>
            </a:pPr>
            <a:fld id="{463CF37F-4AFE-4D75-8FD9-A1CE3D137B95}" type="slidenum">
              <a:rPr lang="en-US" altLang="en-US" smtClean="0">
                <a:solidFill>
                  <a:srgbClr val="000000"/>
                </a:solidFill>
                <a:latin typeface="Calibri" pitchFamily="34" charset="0"/>
              </a:rPr>
              <a:pPr fontAlgn="base">
                <a:spcBef>
                  <a:spcPct val="0"/>
                </a:spcBef>
                <a:spcAft>
                  <a:spcPct val="0"/>
                </a:spcAft>
                <a:defRPr/>
              </a:pPr>
              <a:t>19</a:t>
            </a:fld>
            <a:endParaRPr lang="en-US" altLang="en-US">
              <a:solidFill>
                <a:srgbClr val="000000"/>
              </a:solidFill>
              <a:latin typeface="Calibri" pitchFamily="34" charset="0"/>
            </a:endParaRPr>
          </a:p>
        </p:txBody>
      </p:sp>
      <p:sp>
        <p:nvSpPr>
          <p:cNvPr id="75779" name="Rectangle 2"/>
          <p:cNvSpPr>
            <a:spLocks noGrp="1" noRot="1" noChangeAspect="1" noChangeArrowheads="1" noTextEdit="1"/>
          </p:cNvSpPr>
          <p:nvPr>
            <p:ph type="sldImg"/>
          </p:nvPr>
        </p:nvSpPr>
        <p:spPr bwMode="auto">
          <a:xfrm>
            <a:off x="360363" y="687388"/>
            <a:ext cx="6137275" cy="3452812"/>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75780" name="Rectangle 3"/>
          <p:cNvSpPr>
            <a:spLocks noGrp="1" noChangeArrowheads="1"/>
          </p:cNvSpPr>
          <p:nvPr>
            <p:ph type="body" idx="1"/>
          </p:nvPr>
        </p:nvSpPr>
        <p:spPr bwMode="auto">
          <a:xfrm>
            <a:off x="944937" y="4359230"/>
            <a:ext cx="4966525" cy="41003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814" tIns="45407" rIns="90814" bIns="45407" numCol="1" anchor="t" anchorCtr="0" compatLnSpc="1">
            <a:prstTxWarp prst="textNoShape">
              <a:avLst/>
            </a:prstTxWarp>
          </a:bodyPr>
          <a:lstStyle/>
          <a:p>
            <a:pPr eaLnBrk="1" hangingPunct="1">
              <a:spcBef>
                <a:spcPct val="0"/>
              </a:spcBef>
            </a:pPr>
            <a:r>
              <a:rPr lang="en-GB" altLang="en-US" dirty="0"/>
              <a:t>Ordinal scale – level of satisfaction, ranking possible answers</a:t>
            </a:r>
          </a:p>
          <a:p>
            <a:pPr eaLnBrk="1" hangingPunct="1">
              <a:spcBef>
                <a:spcPct val="0"/>
              </a:spcBef>
            </a:pPr>
            <a:r>
              <a:rPr lang="en-GB" altLang="en-US" dirty="0"/>
              <a:t>Interval scale (Likert) strongly agree given a numerical value to strongly disagree – decide if you are going to force a response for those who are quite indifferent or are likely to </a:t>
            </a:r>
            <a:r>
              <a:rPr lang="en-GB" altLang="en-US" dirty="0" err="1"/>
              <a:t>satifcing</a:t>
            </a:r>
            <a:r>
              <a:rPr lang="en-GB" altLang="en-US" dirty="0"/>
              <a:t>. </a:t>
            </a:r>
          </a:p>
          <a:p>
            <a:pPr eaLnBrk="1" hangingPunct="1">
              <a:spcBef>
                <a:spcPct val="0"/>
              </a:spcBef>
            </a:pPr>
            <a:endParaRPr lang="en-GB" altLang="en-US" dirty="0"/>
          </a:p>
          <a:p>
            <a:pPr eaLnBrk="1" hangingPunct="1">
              <a:spcBef>
                <a:spcPct val="0"/>
              </a:spcBef>
            </a:pPr>
            <a:r>
              <a:rPr lang="en-GB" altLang="en-US" dirty="0"/>
              <a:t>Will also need to talk briefly around how you plan to issue the tool, and why over other options – considering anonymity etc </a:t>
            </a:r>
          </a:p>
        </p:txBody>
      </p:sp>
    </p:spTree>
    <p:extLst>
      <p:ext uri="{BB962C8B-B14F-4D97-AF65-F5344CB8AC3E}">
        <p14:creationId xmlns:p14="http://schemas.microsoft.com/office/powerpoint/2010/main" val="31854683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60000"/>
              </a:spcBef>
              <a:spcAft>
                <a:spcPts val="600"/>
              </a:spcAft>
            </a:pPr>
            <a:r>
              <a:rPr lang="en-GB" dirty="0"/>
              <a:t>Methods are the research tools that allow you to implement your methodology</a:t>
            </a:r>
            <a:endParaRPr lang="en-US" dirty="0"/>
          </a:p>
          <a:p>
            <a:pPr marL="285750" indent="-285750">
              <a:lnSpc>
                <a:spcPct val="90000"/>
              </a:lnSpc>
              <a:spcBef>
                <a:spcPct val="60000"/>
              </a:spcBef>
              <a:spcAft>
                <a:spcPts val="600"/>
              </a:spcAft>
              <a:buFont typeface="Arial"/>
              <a:buChar char="•"/>
            </a:pPr>
            <a:r>
              <a:rPr lang="en-GB" dirty="0"/>
              <a:t>Is your research descriptive, exploratory or causal?</a:t>
            </a:r>
            <a:endParaRPr lang="en-US" dirty="0"/>
          </a:p>
          <a:p>
            <a:pPr marL="285750" indent="-285750">
              <a:lnSpc>
                <a:spcPct val="90000"/>
              </a:lnSpc>
              <a:spcBef>
                <a:spcPct val="60000"/>
              </a:spcBef>
              <a:spcAft>
                <a:spcPts val="600"/>
              </a:spcAft>
              <a:buFont typeface="Arial"/>
              <a:buChar char="•"/>
            </a:pPr>
            <a:r>
              <a:rPr lang="en-GB" dirty="0"/>
              <a:t>Will asking the question bias the answer?</a:t>
            </a:r>
            <a:endParaRPr lang="en-US" dirty="0"/>
          </a:p>
          <a:p>
            <a:pPr marL="285750" indent="-285750">
              <a:lnSpc>
                <a:spcPct val="90000"/>
              </a:lnSpc>
              <a:spcBef>
                <a:spcPct val="60000"/>
              </a:spcBef>
              <a:spcAft>
                <a:spcPts val="600"/>
              </a:spcAft>
              <a:buFont typeface="Arial"/>
              <a:buChar char="•"/>
            </a:pPr>
            <a:r>
              <a:rPr lang="en-GB" dirty="0"/>
              <a:t>Can the question be answered by observation?</a:t>
            </a:r>
            <a:endParaRPr lang="en-US" dirty="0"/>
          </a:p>
          <a:p>
            <a:pPr marL="285750" indent="-285750">
              <a:lnSpc>
                <a:spcPct val="90000"/>
              </a:lnSpc>
              <a:spcBef>
                <a:spcPct val="60000"/>
              </a:spcBef>
              <a:spcAft>
                <a:spcPts val="600"/>
              </a:spcAft>
              <a:buFont typeface="Arial"/>
              <a:buChar char="•"/>
            </a:pPr>
            <a:r>
              <a:rPr lang="en-GB" dirty="0"/>
              <a:t>Will knowing that research is occurring have an impact on what is recorded?</a:t>
            </a:r>
            <a:endParaRPr lang="en-US" dirty="0"/>
          </a:p>
          <a:p>
            <a:pPr marL="285750" indent="-285750">
              <a:lnSpc>
                <a:spcPct val="90000"/>
              </a:lnSpc>
              <a:spcBef>
                <a:spcPct val="60000"/>
              </a:spcBef>
              <a:spcAft>
                <a:spcPts val="600"/>
              </a:spcAft>
              <a:buFont typeface="Arial"/>
              <a:buChar char="•"/>
            </a:pPr>
            <a:r>
              <a:rPr lang="en-GB" dirty="0"/>
              <a:t>Will knowing what research is about have an impact on responses?</a:t>
            </a:r>
            <a:endParaRPr lang="en-US" dirty="0"/>
          </a:p>
          <a:p>
            <a:pPr marL="285750" indent="-285750">
              <a:lnSpc>
                <a:spcPct val="90000"/>
              </a:lnSpc>
              <a:spcBef>
                <a:spcPct val="60000"/>
              </a:spcBef>
              <a:spcAft>
                <a:spcPts val="600"/>
              </a:spcAft>
              <a:buFont typeface="Arial"/>
              <a:buChar char="•"/>
            </a:pPr>
            <a:r>
              <a:rPr lang="en-GB" dirty="0"/>
              <a:t>What type of data do you need to solve your research problem?</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E669DFE-5C05-41C0-840C-A4B582C6BEF0}" type="slidenum">
              <a:rPr lang="en-GB" smtClean="0"/>
              <a:t>20</a:t>
            </a:fld>
            <a:endParaRPr lang="en-GB"/>
          </a:p>
        </p:txBody>
      </p:sp>
    </p:spTree>
    <p:extLst>
      <p:ext uri="{BB962C8B-B14F-4D97-AF65-F5344CB8AC3E}">
        <p14:creationId xmlns:p14="http://schemas.microsoft.com/office/powerpoint/2010/main" val="3482134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21</a:t>
            </a:fld>
            <a:endParaRPr lang="en-US"/>
          </a:p>
        </p:txBody>
      </p:sp>
    </p:spTree>
    <p:extLst>
      <p:ext uri="{BB962C8B-B14F-4D97-AF65-F5344CB8AC3E}">
        <p14:creationId xmlns:p14="http://schemas.microsoft.com/office/powerpoint/2010/main" val="36132212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22</a:t>
            </a:fld>
            <a:endParaRPr lang="en-US"/>
          </a:p>
        </p:txBody>
      </p:sp>
    </p:spTree>
    <p:extLst>
      <p:ext uri="{BB962C8B-B14F-4D97-AF65-F5344CB8AC3E}">
        <p14:creationId xmlns:p14="http://schemas.microsoft.com/office/powerpoint/2010/main" val="12224180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23</a:t>
            </a:fld>
            <a:endParaRPr lang="en-US"/>
          </a:p>
        </p:txBody>
      </p:sp>
    </p:spTree>
    <p:extLst>
      <p:ext uri="{BB962C8B-B14F-4D97-AF65-F5344CB8AC3E}">
        <p14:creationId xmlns:p14="http://schemas.microsoft.com/office/powerpoint/2010/main" val="39145973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1FFB2D5-B615-CD43-9139-CA2126E6E71F}" type="slidenum">
              <a:rPr lang="en-US" smtClean="0"/>
              <a:t>24</a:t>
            </a:fld>
            <a:endParaRPr lang="en-US"/>
          </a:p>
        </p:txBody>
      </p:sp>
    </p:spTree>
    <p:extLst>
      <p:ext uri="{BB962C8B-B14F-4D97-AF65-F5344CB8AC3E}">
        <p14:creationId xmlns:p14="http://schemas.microsoft.com/office/powerpoint/2010/main" val="41175188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Most people who take part in surveys are WEIRD: </a:t>
            </a:r>
            <a:r>
              <a:rPr lang="en-US" dirty="0"/>
              <a:t>western, educated, industrialized, rich and democratic"</a:t>
            </a:r>
            <a:endParaRPr lang="en-US" dirty="0">
              <a:cs typeface="Calibri"/>
            </a:endParaRPr>
          </a:p>
        </p:txBody>
      </p:sp>
      <p:sp>
        <p:nvSpPr>
          <p:cNvPr id="4" name="Slide Number Placeholder 3"/>
          <p:cNvSpPr>
            <a:spLocks noGrp="1"/>
          </p:cNvSpPr>
          <p:nvPr>
            <p:ph type="sldNum" sz="quarter" idx="5"/>
          </p:nvPr>
        </p:nvSpPr>
        <p:spPr/>
        <p:txBody>
          <a:bodyPr/>
          <a:lstStyle/>
          <a:p>
            <a:fld id="{3E669DFE-5C05-41C0-840C-A4B582C6BEF0}" type="slidenum">
              <a:rPr lang="en-GB" smtClean="0"/>
              <a:t>25</a:t>
            </a:fld>
            <a:endParaRPr lang="en-GB"/>
          </a:p>
        </p:txBody>
      </p:sp>
    </p:spTree>
    <p:extLst>
      <p:ext uri="{BB962C8B-B14F-4D97-AF65-F5344CB8AC3E}">
        <p14:creationId xmlns:p14="http://schemas.microsoft.com/office/powerpoint/2010/main" val="33981819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Longitudinal, would be looking to research people over a long period of time, perhaps looking for changes. </a:t>
            </a:r>
          </a:p>
        </p:txBody>
      </p:sp>
      <p:sp>
        <p:nvSpPr>
          <p:cNvPr id="4" name="Slide Number Placeholder 3"/>
          <p:cNvSpPr>
            <a:spLocks noGrp="1"/>
          </p:cNvSpPr>
          <p:nvPr>
            <p:ph type="sldNum" sz="quarter" idx="5"/>
          </p:nvPr>
        </p:nvSpPr>
        <p:spPr/>
        <p:txBody>
          <a:bodyPr/>
          <a:lstStyle/>
          <a:p>
            <a:fld id="{B1FFB2D5-B615-CD43-9139-CA2126E6E71F}" type="slidenum">
              <a:rPr lang="en-US" smtClean="0"/>
              <a:t>26</a:t>
            </a:fld>
            <a:endParaRPr lang="en-US"/>
          </a:p>
        </p:txBody>
      </p:sp>
    </p:spTree>
    <p:extLst>
      <p:ext uri="{BB962C8B-B14F-4D97-AF65-F5344CB8AC3E}">
        <p14:creationId xmlns:p14="http://schemas.microsoft.com/office/powerpoint/2010/main" val="26146558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27</a:t>
            </a:fld>
            <a:endParaRPr lang="en-US"/>
          </a:p>
        </p:txBody>
      </p:sp>
    </p:spTree>
    <p:extLst>
      <p:ext uri="{BB962C8B-B14F-4D97-AF65-F5344CB8AC3E}">
        <p14:creationId xmlns:p14="http://schemas.microsoft.com/office/powerpoint/2010/main" val="41033305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28</a:t>
            </a:fld>
            <a:endParaRPr lang="en-US"/>
          </a:p>
        </p:txBody>
      </p:sp>
    </p:spTree>
    <p:extLst>
      <p:ext uri="{BB962C8B-B14F-4D97-AF65-F5344CB8AC3E}">
        <p14:creationId xmlns:p14="http://schemas.microsoft.com/office/powerpoint/2010/main" val="795944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Moodle resources for more detail provided on Week </a:t>
            </a:r>
            <a:r>
              <a:rPr lang="en-US"/>
              <a:t>2 tile </a:t>
            </a:r>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29</a:t>
            </a:fld>
            <a:endParaRPr lang="en-US"/>
          </a:p>
        </p:txBody>
      </p:sp>
    </p:spTree>
    <p:extLst>
      <p:ext uri="{BB962C8B-B14F-4D97-AF65-F5344CB8AC3E}">
        <p14:creationId xmlns:p14="http://schemas.microsoft.com/office/powerpoint/2010/main" val="37213213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FFB2D5-B615-CD43-9139-CA2126E6E71F}" type="slidenum">
              <a:rPr lang="en-US" smtClean="0"/>
              <a:t>30</a:t>
            </a:fld>
            <a:endParaRPr lang="en-US"/>
          </a:p>
        </p:txBody>
      </p:sp>
    </p:spTree>
    <p:extLst>
      <p:ext uri="{BB962C8B-B14F-4D97-AF65-F5344CB8AC3E}">
        <p14:creationId xmlns:p14="http://schemas.microsoft.com/office/powerpoint/2010/main" val="2726258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61069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 id="214748366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kdmcdaid.blogspot.com/2017/02/the-research-onion.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yrdnick.com/archives/12338/philosophy-is-continuous-with-science"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iobyrne.com/action-research/"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arthistoryteachingresources.org/2016/04/the-challenges-of-experimental-research-in-educatio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managementhelp.org/businessresearch/methods.htm" TargetMode="External"/><Relationship Id="rId5" Type="http://schemas.openxmlformats.org/officeDocument/2006/relationships/hyperlink" Target="http://manishmo.blogspot.com/2014/05/how-do-you-react-to-customer-feedback.html" TargetMode="Externa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prehospitalresearch.eu/?p=786" TargetMode="Externa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hyperlink" Target="http://www.picpedia.org/highway-signs/r/reliability.html"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4.xml"/><Relationship Id="rId1" Type="http://schemas.openxmlformats.org/officeDocument/2006/relationships/slideLayout" Target="../slideLayouts/slideLayout9.xml"/><Relationship Id="rId4" Type="http://schemas.openxmlformats.org/officeDocument/2006/relationships/hyperlink" Target="http://www.thebluediamondgallery.com/wooden-tile/v/valid.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5.xml"/><Relationship Id="rId1" Type="http://schemas.openxmlformats.org/officeDocument/2006/relationships/slideLayout" Target="../slideLayouts/slideLayout9.xml"/><Relationship Id="rId4" Type="http://schemas.openxmlformats.org/officeDocument/2006/relationships/hyperlink" Target="http://nobaproject.com/modules/statistical-thinkin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B8AAF-71C8-B548-8173-000F87C774A3}"/>
              </a:ext>
            </a:extLst>
          </p:cNvPr>
          <p:cNvSpPr>
            <a:spLocks noGrp="1"/>
          </p:cNvSpPr>
          <p:nvPr>
            <p:ph type="ctrTitle"/>
          </p:nvPr>
        </p:nvSpPr>
        <p:spPr/>
        <p:txBody>
          <a:bodyPr/>
          <a:lstStyle/>
          <a:p>
            <a:r>
              <a:rPr lang="en-US" dirty="0"/>
              <a:t>LO2: How to undertake research In the area of people management </a:t>
            </a:r>
          </a:p>
        </p:txBody>
      </p:sp>
      <p:sp>
        <p:nvSpPr>
          <p:cNvPr id="3" name="Subtitle 2">
            <a:extLst>
              <a:ext uri="{FF2B5EF4-FFF2-40B4-BE49-F238E27FC236}">
                <a16:creationId xmlns:a16="http://schemas.microsoft.com/office/drawing/2014/main" id="{D60239CA-D484-1E48-8DCD-D2395ABF6B37}"/>
              </a:ext>
            </a:extLst>
          </p:cNvPr>
          <p:cNvSpPr>
            <a:spLocks noGrp="1"/>
          </p:cNvSpPr>
          <p:nvPr>
            <p:ph type="subTitle" idx="1"/>
          </p:nvPr>
        </p:nvSpPr>
        <p:spPr/>
        <p:txBody>
          <a:bodyPr/>
          <a:lstStyle/>
          <a:p>
            <a:r>
              <a:rPr lang="en-US" dirty="0"/>
              <a:t>Week 2</a:t>
            </a:r>
          </a:p>
        </p:txBody>
      </p:sp>
    </p:spTree>
    <p:extLst>
      <p:ext uri="{BB962C8B-B14F-4D97-AF65-F5344CB8AC3E}">
        <p14:creationId xmlns:p14="http://schemas.microsoft.com/office/powerpoint/2010/main" val="1091589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a:xfrm>
            <a:off x="540779" y="1586674"/>
            <a:ext cx="11091776" cy="4878520"/>
          </a:xfrm>
        </p:spPr>
        <p:txBody>
          <a:bodyPr>
            <a:normAutofit fontScale="92500" lnSpcReduction="10000"/>
          </a:bodyPr>
          <a:lstStyle/>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endParaRPr lang="en-US" dirty="0">
              <a:latin typeface="Helvetica" charset="0"/>
              <a:ea typeface="Helvetica" charset="0"/>
              <a:cs typeface="Helvetica" charset="0"/>
              <a:sym typeface="Helvetica" charset="0"/>
            </a:endParaRPr>
          </a:p>
          <a:p>
            <a:pPr marL="189749" indent="-189749" defTabSz="914145">
              <a:lnSpc>
                <a:spcPct val="80000"/>
              </a:lnSpc>
              <a:spcBef>
                <a:spcPct val="0"/>
              </a:spcBef>
              <a:buNone/>
              <a:defRPr/>
            </a:pPr>
            <a:r>
              <a:rPr lang="en-US" dirty="0">
                <a:latin typeface="Helvetica" charset="0"/>
                <a:ea typeface="Helvetica" charset="0"/>
                <a:cs typeface="Helvetica" charset="0"/>
                <a:sym typeface="Helvetica" charset="0"/>
              </a:rPr>
              <a:t>Research can be used to:</a:t>
            </a:r>
          </a:p>
          <a:p>
            <a:pPr marL="189749" indent="-189749" defTabSz="914145">
              <a:lnSpc>
                <a:spcPct val="80000"/>
              </a:lnSpc>
              <a:spcBef>
                <a:spcPts val="352"/>
              </a:spcBef>
              <a:buNone/>
              <a:defRPr/>
            </a:pPr>
            <a:endParaRPr lang="en-US" dirty="0">
              <a:latin typeface="Helvetica" charset="0"/>
              <a:ea typeface="Helvetica" charset="0"/>
              <a:cs typeface="Helvetica" charset="0"/>
              <a:sym typeface="Helvetica" charset="0"/>
            </a:endParaRP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Investigate an issue</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Provide solutions to a problem</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Support decision making</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Generate and enhance intellectual capital</a:t>
            </a:r>
          </a:p>
          <a:p>
            <a:pPr defTabSz="914145">
              <a:spcBef>
                <a:spcPts val="0"/>
              </a:spcBef>
              <a:spcAft>
                <a:spcPts val="844"/>
              </a:spcAft>
              <a:buClr>
                <a:srgbClr val="000000"/>
              </a:buClr>
              <a:buFont typeface="Wingdings" panose="05000000000000000000" pitchFamily="2" charset="2"/>
              <a:buChar char="§"/>
              <a:defRPr/>
            </a:pPr>
            <a:r>
              <a:rPr lang="en-US" dirty="0">
                <a:latin typeface="Helvetica" charset="0"/>
                <a:ea typeface="Helvetica" charset="0"/>
                <a:cs typeface="Helvetica" charset="0"/>
                <a:sym typeface="Helvetica" charset="0"/>
              </a:rPr>
              <a:t>Benchmark good practice/performance to ensure continuous improvement</a:t>
            </a:r>
          </a:p>
        </p:txBody>
      </p:sp>
      <p:sp>
        <p:nvSpPr>
          <p:cNvPr id="6" name="Vertical Text Placeholder 5"/>
          <p:cNvSpPr>
            <a:spLocks noGrp="1"/>
          </p:cNvSpPr>
          <p:nvPr>
            <p:ph type="body" orient="vert" idx="13"/>
          </p:nvPr>
        </p:nvSpPr>
        <p:spPr>
          <a:xfrm>
            <a:off x="551180" y="584777"/>
            <a:ext cx="11089640" cy="369741"/>
          </a:xfrm>
        </p:spPr>
        <p:txBody>
          <a:bodyPr/>
          <a:lstStyle/>
          <a:p>
            <a:pPr marL="0" indent="0">
              <a:buNone/>
            </a:pPr>
            <a:r>
              <a:rPr lang="en-GB" sz="2400" dirty="0"/>
              <a:t>What is research?</a:t>
            </a:r>
          </a:p>
        </p:txBody>
      </p:sp>
      <p:pic>
        <p:nvPicPr>
          <p:cNvPr id="7" name="Picture 6"/>
          <p:cNvPicPr>
            <a:picLocks noChangeAspect="1"/>
          </p:cNvPicPr>
          <p:nvPr/>
        </p:nvPicPr>
        <p:blipFill>
          <a:blip r:embed="rId3"/>
          <a:stretch>
            <a:fillRect/>
          </a:stretch>
        </p:blipFill>
        <p:spPr>
          <a:xfrm>
            <a:off x="8544273" y="2353044"/>
            <a:ext cx="1944793" cy="2347163"/>
          </a:xfrm>
          <a:prstGeom prst="rect">
            <a:avLst/>
          </a:prstGeom>
        </p:spPr>
      </p:pic>
      <p:sp>
        <p:nvSpPr>
          <p:cNvPr id="8" name="Rectangle 7"/>
          <p:cNvSpPr/>
          <p:nvPr/>
        </p:nvSpPr>
        <p:spPr>
          <a:xfrm>
            <a:off x="298412" y="1121604"/>
            <a:ext cx="7894582" cy="1200329"/>
          </a:xfrm>
          <a:prstGeom prst="rect">
            <a:avLst/>
          </a:prstGeom>
          <a:noFill/>
        </p:spPr>
        <p:txBody>
          <a:bodyPr wrap="square">
            <a:spAutoFit/>
          </a:bodyPr>
          <a:lstStyle/>
          <a:p>
            <a:pPr marL="189749" indent="-189749" defTabSz="914145">
              <a:defRPr/>
            </a:pPr>
            <a:r>
              <a:rPr lang="en-US" sz="2000" dirty="0">
                <a:ea typeface="Helvetica" charset="0"/>
                <a:cs typeface="Helvetica" charset="0"/>
                <a:sym typeface="Helvetica" charset="0"/>
              </a:rPr>
              <a:t>   </a:t>
            </a:r>
            <a:r>
              <a:rPr lang="en-US" sz="2400" b="1" i="1" dirty="0">
                <a:ea typeface="Helvetica" charset="0"/>
                <a:cs typeface="Helvetica" charset="0"/>
                <a:sym typeface="Helvetica" charset="0"/>
              </a:rPr>
              <a:t>Systematic</a:t>
            </a:r>
            <a:r>
              <a:rPr lang="en-US" sz="2400" dirty="0">
                <a:ea typeface="Helvetica" charset="0"/>
                <a:cs typeface="Helvetica" charset="0"/>
                <a:sym typeface="Helvetica" charset="0"/>
              </a:rPr>
              <a:t> </a:t>
            </a:r>
            <a:r>
              <a:rPr lang="en-US" sz="2400" i="1" dirty="0">
                <a:latin typeface="+mj-lt"/>
                <a:ea typeface="Helvetica" charset="0"/>
                <a:cs typeface="Helvetica" charset="0"/>
                <a:sym typeface="Helvetica" charset="0"/>
              </a:rPr>
              <a:t>(i</a:t>
            </a:r>
            <a:r>
              <a:rPr lang="en-GB" sz="2400" i="1" dirty="0">
                <a:latin typeface="+mj-lt"/>
              </a:rPr>
              <a:t>nvolving a system, method, or plan) </a:t>
            </a:r>
            <a:r>
              <a:rPr lang="en-US" sz="2400" dirty="0">
                <a:ea typeface="Helvetica" charset="0"/>
                <a:cs typeface="Helvetica" charset="0"/>
                <a:sym typeface="Helvetica" charset="0"/>
              </a:rPr>
              <a:t>process of enquiry and investigation in order to enhance knowledge of a particular issue or problem</a:t>
            </a:r>
            <a:r>
              <a:rPr lang="en-US" dirty="0">
                <a:ea typeface="Helvetica" charset="0"/>
                <a:cs typeface="Helvetica" charset="0"/>
                <a:sym typeface="Helvetica" charset="0"/>
              </a:rPr>
              <a:t>.    </a:t>
            </a:r>
          </a:p>
        </p:txBody>
      </p:sp>
    </p:spTree>
    <p:extLst>
      <p:ext uri="{BB962C8B-B14F-4D97-AF65-F5344CB8AC3E}">
        <p14:creationId xmlns:p14="http://schemas.microsoft.com/office/powerpoint/2010/main" val="27507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246F0-A9C2-FE46-AC3E-3203C9DA65DB}"/>
              </a:ext>
            </a:extLst>
          </p:cNvPr>
          <p:cNvSpPr>
            <a:spLocks noGrp="1"/>
          </p:cNvSpPr>
          <p:nvPr>
            <p:ph type="title"/>
          </p:nvPr>
        </p:nvSpPr>
        <p:spPr>
          <a:xfrm>
            <a:off x="685801" y="609600"/>
            <a:ext cx="3068443" cy="1456267"/>
          </a:xfrm>
        </p:spPr>
        <p:txBody>
          <a:bodyPr/>
          <a:lstStyle/>
          <a:p>
            <a:r>
              <a:rPr lang="en-US" dirty="0"/>
              <a:t>The research process</a:t>
            </a:r>
          </a:p>
        </p:txBody>
      </p:sp>
      <p:pic>
        <p:nvPicPr>
          <p:cNvPr id="7" name="Content Placeholder 6" descr="Graphical user interface, diagram, application&#10;&#10;Description automatically generated">
            <a:extLst>
              <a:ext uri="{FF2B5EF4-FFF2-40B4-BE49-F238E27FC236}">
                <a16:creationId xmlns:a16="http://schemas.microsoft.com/office/drawing/2014/main" id="{E6CEA976-85C6-DB48-B257-FDB73EF9632D}"/>
              </a:ext>
            </a:extLst>
          </p:cNvPr>
          <p:cNvPicPr>
            <a:picLocks noGrp="1" noChangeAspect="1"/>
          </p:cNvPicPr>
          <p:nvPr>
            <p:ph idx="1"/>
          </p:nvPr>
        </p:nvPicPr>
        <p:blipFill>
          <a:blip r:embed="rId3"/>
          <a:stretch>
            <a:fillRect/>
          </a:stretch>
        </p:blipFill>
        <p:spPr>
          <a:xfrm>
            <a:off x="4001578" y="133397"/>
            <a:ext cx="5239066" cy="6591205"/>
          </a:xfrm>
        </p:spPr>
      </p:pic>
      <p:sp>
        <p:nvSpPr>
          <p:cNvPr id="8" name="TextBox 7">
            <a:extLst>
              <a:ext uri="{FF2B5EF4-FFF2-40B4-BE49-F238E27FC236}">
                <a16:creationId xmlns:a16="http://schemas.microsoft.com/office/drawing/2014/main" id="{36A7ECDF-DAED-2F44-AE38-74329C1FCE32}"/>
              </a:ext>
            </a:extLst>
          </p:cNvPr>
          <p:cNvSpPr txBox="1"/>
          <p:nvPr/>
        </p:nvSpPr>
        <p:spPr>
          <a:xfrm>
            <a:off x="765717" y="2505307"/>
            <a:ext cx="2014653" cy="2031325"/>
          </a:xfrm>
          <a:prstGeom prst="rect">
            <a:avLst/>
          </a:prstGeom>
          <a:noFill/>
        </p:spPr>
        <p:txBody>
          <a:bodyPr wrap="square" rtlCol="0">
            <a:spAutoFit/>
          </a:bodyPr>
          <a:lstStyle/>
          <a:p>
            <a:r>
              <a:rPr lang="en-US" dirty="0"/>
              <a:t>Anderson (2009)</a:t>
            </a:r>
          </a:p>
          <a:p>
            <a:endParaRPr lang="en-US" dirty="0"/>
          </a:p>
          <a:p>
            <a:r>
              <a:rPr lang="en-US" dirty="0"/>
              <a:t>This is a detailed process flow of the activities involved in your research project</a:t>
            </a:r>
          </a:p>
        </p:txBody>
      </p:sp>
    </p:spTree>
    <p:extLst>
      <p:ext uri="{BB962C8B-B14F-4D97-AF65-F5344CB8AC3E}">
        <p14:creationId xmlns:p14="http://schemas.microsoft.com/office/powerpoint/2010/main" val="3144778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B5F47-C2E6-8E41-B61D-E155C29BB4A7}"/>
              </a:ext>
            </a:extLst>
          </p:cNvPr>
          <p:cNvSpPr>
            <a:spLocks noGrp="1"/>
          </p:cNvSpPr>
          <p:nvPr>
            <p:ph type="title"/>
          </p:nvPr>
        </p:nvSpPr>
        <p:spPr/>
        <p:txBody>
          <a:bodyPr/>
          <a:lstStyle/>
          <a:p>
            <a:r>
              <a:rPr lang="en-GB" b="1" dirty="0"/>
              <a:t>Importance of planning</a:t>
            </a:r>
            <a:br>
              <a:rPr lang="en-GB" dirty="0"/>
            </a:br>
            <a:endParaRPr lang="en-US" dirty="0"/>
          </a:p>
        </p:txBody>
      </p:sp>
      <p:sp>
        <p:nvSpPr>
          <p:cNvPr id="3" name="Content Placeholder 2">
            <a:extLst>
              <a:ext uri="{FF2B5EF4-FFF2-40B4-BE49-F238E27FC236}">
                <a16:creationId xmlns:a16="http://schemas.microsoft.com/office/drawing/2014/main" id="{E04513AD-468E-E846-B4BF-D36F5E60201D}"/>
              </a:ext>
            </a:extLst>
          </p:cNvPr>
          <p:cNvSpPr>
            <a:spLocks noGrp="1"/>
          </p:cNvSpPr>
          <p:nvPr>
            <p:ph idx="1"/>
          </p:nvPr>
        </p:nvSpPr>
        <p:spPr>
          <a:xfrm>
            <a:off x="550302" y="1495799"/>
            <a:ext cx="11091396" cy="4987503"/>
          </a:xfrm>
        </p:spPr>
        <p:txBody>
          <a:bodyPr/>
          <a:lstStyle/>
          <a:p>
            <a:pPr marL="0" indent="0">
              <a:buNone/>
            </a:pPr>
            <a:r>
              <a:rPr lang="en-GB" sz="2400" dirty="0"/>
              <a:t>(Horn, 2012)</a:t>
            </a:r>
          </a:p>
          <a:p>
            <a:r>
              <a:rPr lang="en-GB" sz="2400" dirty="0"/>
              <a:t>Planning creates a proactive approach that can replace the more common reactive approach. It allows you to initiate and influence outcomes in your favour.</a:t>
            </a:r>
          </a:p>
          <a:p>
            <a:r>
              <a:rPr lang="en-GB" sz="2400" dirty="0"/>
              <a:t>It enables you to meet deadlines, lowers academic stress, encourages the adoption of a systematic approach, and improves your control of the project.</a:t>
            </a:r>
          </a:p>
          <a:p>
            <a:r>
              <a:rPr lang="en-GB" sz="2400" dirty="0"/>
              <a:t>It permits the setting of ‘milestones’ to assist in controlling the project, and also highlights the areas in the dissertation where planned assistance will be needed, such as data-gathering and proofreading.</a:t>
            </a:r>
          </a:p>
          <a:p>
            <a:endParaRPr lang="en-US" dirty="0"/>
          </a:p>
        </p:txBody>
      </p:sp>
    </p:spTree>
    <p:extLst>
      <p:ext uri="{BB962C8B-B14F-4D97-AF65-F5344CB8AC3E}">
        <p14:creationId xmlns:p14="http://schemas.microsoft.com/office/powerpoint/2010/main" val="96299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1F23-8A86-9643-AB05-F9037A4A6B3C}"/>
              </a:ext>
            </a:extLst>
          </p:cNvPr>
          <p:cNvSpPr>
            <a:spLocks noGrp="1"/>
          </p:cNvSpPr>
          <p:nvPr>
            <p:ph type="title"/>
          </p:nvPr>
        </p:nvSpPr>
        <p:spPr>
          <a:xfrm>
            <a:off x="685801" y="311426"/>
            <a:ext cx="10131425" cy="1456267"/>
          </a:xfrm>
        </p:spPr>
        <p:txBody>
          <a:bodyPr/>
          <a:lstStyle/>
          <a:p>
            <a:r>
              <a:rPr lang="en-US" dirty="0"/>
              <a:t>Identifying a suitable area of people management </a:t>
            </a:r>
          </a:p>
        </p:txBody>
      </p:sp>
      <p:sp>
        <p:nvSpPr>
          <p:cNvPr id="3" name="Content Placeholder 2">
            <a:extLst>
              <a:ext uri="{FF2B5EF4-FFF2-40B4-BE49-F238E27FC236}">
                <a16:creationId xmlns:a16="http://schemas.microsoft.com/office/drawing/2014/main" id="{C7296BBA-AB4C-4646-8C37-302EBC291C8E}"/>
              </a:ext>
            </a:extLst>
          </p:cNvPr>
          <p:cNvSpPr>
            <a:spLocks noGrp="1"/>
          </p:cNvSpPr>
          <p:nvPr>
            <p:ph idx="1"/>
          </p:nvPr>
        </p:nvSpPr>
        <p:spPr>
          <a:xfrm>
            <a:off x="685801" y="1639957"/>
            <a:ext cx="10131425" cy="4608443"/>
          </a:xfrm>
        </p:spPr>
        <p:txBody>
          <a:bodyPr>
            <a:noAutofit/>
          </a:bodyPr>
          <a:lstStyle/>
          <a:p>
            <a:r>
              <a:rPr lang="en-US" sz="2000" dirty="0"/>
              <a:t>Consider the </a:t>
            </a:r>
            <a:r>
              <a:rPr lang="en-US" sz="2000" dirty="0" err="1"/>
              <a:t>organisational</a:t>
            </a:r>
            <a:r>
              <a:rPr lang="en-US" sz="2000" dirty="0"/>
              <a:t> context </a:t>
            </a:r>
          </a:p>
          <a:p>
            <a:r>
              <a:rPr lang="en-US" sz="2000" dirty="0"/>
              <a:t>Speak with others – you don’t have to go with their ideas, but in listening to other perspectives this may help you generate ideas</a:t>
            </a:r>
          </a:p>
          <a:p>
            <a:r>
              <a:rPr lang="en-US" sz="2000" dirty="0"/>
              <a:t>Ask yourself the following questions:</a:t>
            </a:r>
          </a:p>
          <a:p>
            <a:pPr>
              <a:buFont typeface="Wingdings" pitchFamily="2" charset="2"/>
              <a:buChar char="ü"/>
            </a:pPr>
            <a:r>
              <a:rPr lang="en-US" sz="2000" dirty="0"/>
              <a:t>What is currently bothering me/my boss/my department/my </a:t>
            </a:r>
            <a:r>
              <a:rPr lang="en-US" sz="2000" dirty="0" err="1"/>
              <a:t>organisation</a:t>
            </a:r>
            <a:r>
              <a:rPr lang="en-US" sz="2000" dirty="0"/>
              <a:t>?</a:t>
            </a:r>
          </a:p>
          <a:p>
            <a:pPr>
              <a:buFont typeface="Wingdings" pitchFamily="2" charset="2"/>
              <a:buChar char="ü"/>
            </a:pPr>
            <a:r>
              <a:rPr lang="en-US" sz="2000" dirty="0"/>
              <a:t>What changes may be occurring in the near future?</a:t>
            </a:r>
          </a:p>
          <a:p>
            <a:pPr>
              <a:buFont typeface="Wingdings" pitchFamily="2" charset="2"/>
              <a:buChar char="ü"/>
            </a:pPr>
            <a:r>
              <a:rPr lang="en-US" sz="2000" dirty="0"/>
              <a:t>What HR developments may impact on the </a:t>
            </a:r>
            <a:r>
              <a:rPr lang="en-US" sz="2000" dirty="0" err="1"/>
              <a:t>organisation</a:t>
            </a:r>
            <a:r>
              <a:rPr lang="en-US" sz="2000" dirty="0"/>
              <a:t> in the next few weeks and months?</a:t>
            </a:r>
          </a:p>
          <a:p>
            <a:pPr>
              <a:buFont typeface="Wingdings" pitchFamily="2" charset="2"/>
              <a:buChar char="ü"/>
            </a:pPr>
            <a:endParaRPr lang="en-US" sz="2000" dirty="0"/>
          </a:p>
          <a:p>
            <a:pPr>
              <a:buFont typeface="Arial" panose="020B0604020202020204" pitchFamily="34" charset="0"/>
              <a:buChar char="•"/>
            </a:pPr>
            <a:r>
              <a:rPr lang="en-US" sz="2000" dirty="0"/>
              <a:t>Talk with ’outsiders’ – customers, clients, friends, family, they may not work in HR but in talking through ideas may help you formulate and consolidate your ideas. </a:t>
            </a:r>
          </a:p>
        </p:txBody>
      </p:sp>
    </p:spTree>
    <p:extLst>
      <p:ext uri="{BB962C8B-B14F-4D97-AF65-F5344CB8AC3E}">
        <p14:creationId xmlns:p14="http://schemas.microsoft.com/office/powerpoint/2010/main" val="4208275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9A2E-A4BD-5947-8588-F7A8390B3FD2}"/>
              </a:ext>
            </a:extLst>
          </p:cNvPr>
          <p:cNvSpPr>
            <a:spLocks noGrp="1"/>
          </p:cNvSpPr>
          <p:nvPr>
            <p:ph type="title"/>
          </p:nvPr>
        </p:nvSpPr>
        <p:spPr/>
        <p:txBody>
          <a:bodyPr>
            <a:normAutofit/>
          </a:bodyPr>
          <a:lstStyle/>
          <a:p>
            <a:r>
              <a:rPr lang="en-US" dirty="0"/>
              <a:t>Research topic ideas: </a:t>
            </a:r>
            <a:br>
              <a:rPr lang="en-US" dirty="0"/>
            </a:br>
            <a:endParaRPr lang="en-US" dirty="0"/>
          </a:p>
        </p:txBody>
      </p:sp>
      <p:sp>
        <p:nvSpPr>
          <p:cNvPr id="3" name="Content Placeholder 2">
            <a:extLst>
              <a:ext uri="{FF2B5EF4-FFF2-40B4-BE49-F238E27FC236}">
                <a16:creationId xmlns:a16="http://schemas.microsoft.com/office/drawing/2014/main" id="{4CFFF41A-8742-BF4E-BF53-8371BDCA05A5}"/>
              </a:ext>
            </a:extLst>
          </p:cNvPr>
          <p:cNvSpPr>
            <a:spLocks noGrp="1"/>
          </p:cNvSpPr>
          <p:nvPr>
            <p:ph idx="1"/>
          </p:nvPr>
        </p:nvSpPr>
        <p:spPr>
          <a:xfrm>
            <a:off x="685800" y="1891145"/>
            <a:ext cx="11506199" cy="4679373"/>
          </a:xfrm>
        </p:spPr>
        <p:txBody>
          <a:bodyPr>
            <a:normAutofit fontScale="85000" lnSpcReduction="10000"/>
          </a:bodyPr>
          <a:lstStyle/>
          <a:p>
            <a:r>
              <a:rPr lang="en-US" sz="2400" dirty="0"/>
              <a:t>An analysis of Equality and Diversity at Company A and the impact on recruitment strategy for skilled roles</a:t>
            </a:r>
          </a:p>
          <a:p>
            <a:r>
              <a:rPr lang="en-US" sz="2400" dirty="0"/>
              <a:t>How the menopause impacts on working women and how this can be positively managed at Company B. </a:t>
            </a:r>
          </a:p>
          <a:p>
            <a:r>
              <a:rPr lang="en-US" sz="2400" dirty="0"/>
              <a:t>A critical evaluation of the current process for Job Design at Company C and its impact on staff wellbeing</a:t>
            </a:r>
          </a:p>
          <a:p>
            <a:r>
              <a:rPr lang="en-US" sz="2400" dirty="0"/>
              <a:t>Impact of menopause symptoms on staff sickness absence and health in Company D</a:t>
            </a:r>
          </a:p>
          <a:p>
            <a:r>
              <a:rPr lang="en-US" sz="2400" dirty="0"/>
              <a:t>An analysis of employee voice: a case study at Company E</a:t>
            </a:r>
          </a:p>
          <a:p>
            <a:r>
              <a:rPr lang="en-US" sz="2400" dirty="0"/>
              <a:t>Effects of homeworking on employee wellbeing at Company F</a:t>
            </a:r>
          </a:p>
          <a:p>
            <a:r>
              <a:rPr lang="en-US" sz="2400" dirty="0"/>
              <a:t>Performance management and the use of appraisals at Company G </a:t>
            </a:r>
          </a:p>
          <a:p>
            <a:r>
              <a:rPr lang="en-US" sz="2400" dirty="0"/>
              <a:t>The effectiveness of flexible working at Company H</a:t>
            </a:r>
          </a:p>
          <a:p>
            <a:r>
              <a:rPr lang="en-US" sz="2400" dirty="0"/>
              <a:t>A critical evaluation on the extent to which staff at Company J are engaged, using the four enablers of engagement identified by </a:t>
            </a:r>
            <a:r>
              <a:rPr lang="en-US" sz="2400" dirty="0" err="1"/>
              <a:t>Macloed</a:t>
            </a:r>
            <a:r>
              <a:rPr lang="en-US" sz="2400" dirty="0"/>
              <a:t> and Clarke in 2009</a:t>
            </a:r>
          </a:p>
          <a:p>
            <a:r>
              <a:rPr lang="en-US" sz="2400" dirty="0"/>
              <a:t>Investigating possible causes of high turnover of staff at Company K. </a:t>
            </a:r>
          </a:p>
          <a:p>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8343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AFC36-D9C0-C848-9367-9158E9826202}"/>
              </a:ext>
            </a:extLst>
          </p:cNvPr>
          <p:cNvSpPr>
            <a:spLocks noGrp="1"/>
          </p:cNvSpPr>
          <p:nvPr>
            <p:ph type="title"/>
          </p:nvPr>
        </p:nvSpPr>
        <p:spPr>
          <a:xfrm>
            <a:off x="7841774" y="1394312"/>
            <a:ext cx="3706762" cy="1608124"/>
          </a:xfrm>
        </p:spPr>
        <p:txBody>
          <a:bodyPr>
            <a:normAutofit/>
          </a:bodyPr>
          <a:lstStyle/>
          <a:p>
            <a:r>
              <a:rPr lang="en-US" dirty="0"/>
              <a:t>DISCUSSION</a:t>
            </a:r>
          </a:p>
        </p:txBody>
      </p:sp>
      <p:pic>
        <p:nvPicPr>
          <p:cNvPr id="5" name="Video 4" title="Child Wearing A Lightbulb">
            <a:hlinkClick r:id="" action="ppaction://media"/>
            <a:extLst>
              <a:ext uri="{FF2B5EF4-FFF2-40B4-BE49-F238E27FC236}">
                <a16:creationId xmlns:a16="http://schemas.microsoft.com/office/drawing/2014/main" id="{812C6F74-7A64-1E4A-B7C7-D31977E846A4}"/>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643464" y="1493614"/>
            <a:ext cx="6897878" cy="388005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340B3494-BE36-2E43-AD91-3E052A90B2A1}"/>
              </a:ext>
            </a:extLst>
          </p:cNvPr>
          <p:cNvSpPr>
            <a:spLocks noGrp="1"/>
          </p:cNvSpPr>
          <p:nvPr>
            <p:ph idx="1"/>
          </p:nvPr>
        </p:nvSpPr>
        <p:spPr>
          <a:xfrm>
            <a:off x="7841774" y="1783236"/>
            <a:ext cx="3706762" cy="3972232"/>
          </a:xfrm>
        </p:spPr>
        <p:txBody>
          <a:bodyPr>
            <a:normAutofit/>
          </a:bodyPr>
          <a:lstStyle/>
          <a:p>
            <a:pPr marL="0" indent="0">
              <a:buNone/>
            </a:pPr>
            <a:r>
              <a:rPr lang="en-US" sz="2400" dirty="0"/>
              <a:t>In pairs, share any initial thoughts or ideas you have on potential topics for your research project </a:t>
            </a:r>
          </a:p>
        </p:txBody>
      </p:sp>
    </p:spTree>
    <p:extLst>
      <p:ext uri="{BB962C8B-B14F-4D97-AF65-F5344CB8AC3E}">
        <p14:creationId xmlns:p14="http://schemas.microsoft.com/office/powerpoint/2010/main" val="763289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76B10-269E-D843-A82C-5AE27B0E386B}"/>
              </a:ext>
            </a:extLst>
          </p:cNvPr>
          <p:cNvSpPr>
            <a:spLocks noGrp="1"/>
          </p:cNvSpPr>
          <p:nvPr>
            <p:ph type="title"/>
          </p:nvPr>
        </p:nvSpPr>
        <p:spPr>
          <a:xfrm>
            <a:off x="685800" y="300217"/>
            <a:ext cx="10131425" cy="1456267"/>
          </a:xfrm>
        </p:spPr>
        <p:txBody>
          <a:bodyPr/>
          <a:lstStyle/>
          <a:p>
            <a:r>
              <a:rPr lang="en-US" dirty="0"/>
              <a:t>Deciding between alternative topics</a:t>
            </a:r>
          </a:p>
        </p:txBody>
      </p:sp>
      <p:sp>
        <p:nvSpPr>
          <p:cNvPr id="3" name="Content Placeholder 2">
            <a:extLst>
              <a:ext uri="{FF2B5EF4-FFF2-40B4-BE49-F238E27FC236}">
                <a16:creationId xmlns:a16="http://schemas.microsoft.com/office/drawing/2014/main" id="{FFB255A2-2335-4B47-99B2-5F3DEEAD0B00}"/>
              </a:ext>
            </a:extLst>
          </p:cNvPr>
          <p:cNvSpPr>
            <a:spLocks noGrp="1"/>
          </p:cNvSpPr>
          <p:nvPr>
            <p:ph idx="1"/>
          </p:nvPr>
        </p:nvSpPr>
        <p:spPr>
          <a:xfrm>
            <a:off x="685801" y="1880755"/>
            <a:ext cx="10131425" cy="570249"/>
          </a:xfrm>
        </p:spPr>
        <p:txBody>
          <a:bodyPr>
            <a:noAutofit/>
          </a:bodyPr>
          <a:lstStyle/>
          <a:p>
            <a:pPr marL="0" indent="0">
              <a:buNone/>
            </a:pPr>
            <a:r>
              <a:rPr lang="en-US" sz="2400" dirty="0"/>
              <a:t>Having identified two or three possible topics, it is important to select one that is most likely to lead to success and also takes into account different stakeholders including: </a:t>
            </a:r>
          </a:p>
        </p:txBody>
      </p:sp>
      <p:sp>
        <p:nvSpPr>
          <p:cNvPr id="4" name="TextBox 3">
            <a:extLst>
              <a:ext uri="{FF2B5EF4-FFF2-40B4-BE49-F238E27FC236}">
                <a16:creationId xmlns:a16="http://schemas.microsoft.com/office/drawing/2014/main" id="{8B165251-B01B-6044-9DAC-4762466B5877}"/>
              </a:ext>
            </a:extLst>
          </p:cNvPr>
          <p:cNvSpPr txBox="1"/>
          <p:nvPr/>
        </p:nvSpPr>
        <p:spPr>
          <a:xfrm>
            <a:off x="1168782" y="3283612"/>
            <a:ext cx="4283241" cy="2246769"/>
          </a:xfrm>
          <a:prstGeom prst="rect">
            <a:avLst/>
          </a:prstGeom>
          <a:noFill/>
        </p:spPr>
        <p:txBody>
          <a:bodyPr wrap="square" rtlCol="0">
            <a:spAutoFit/>
          </a:bodyPr>
          <a:lstStyle/>
          <a:p>
            <a:pPr>
              <a:buFont typeface="Wingdings" pitchFamily="2" charset="2"/>
              <a:buChar char="q"/>
            </a:pPr>
            <a:r>
              <a:rPr lang="en-US" dirty="0"/>
              <a:t> </a:t>
            </a:r>
            <a:r>
              <a:rPr lang="en-US" sz="2000" b="1" dirty="0"/>
              <a:t>Individual considerations:       </a:t>
            </a:r>
            <a:r>
              <a:rPr lang="en-US" sz="2000" dirty="0"/>
              <a:t>							</a:t>
            </a:r>
          </a:p>
          <a:p>
            <a:pPr marL="285750" indent="-285750">
              <a:buFont typeface="Arial" panose="020B0604020202020204" pitchFamily="34" charset="0"/>
              <a:buChar char="•"/>
            </a:pPr>
            <a:r>
              <a:rPr lang="en-US" sz="2000" dirty="0"/>
              <a:t>What is your personal interest?</a:t>
            </a:r>
          </a:p>
          <a:p>
            <a:pPr marL="285750" indent="-285750">
              <a:buFont typeface="Arial" panose="020B0604020202020204" pitchFamily="34" charset="0"/>
              <a:buChar char="•"/>
            </a:pPr>
            <a:r>
              <a:rPr lang="en-US" sz="2000" dirty="0"/>
              <a:t>What are your career plans? </a:t>
            </a:r>
          </a:p>
          <a:p>
            <a:pPr marL="285750" indent="-285750">
              <a:buFont typeface="Arial" panose="020B0604020202020204" pitchFamily="34" charset="0"/>
              <a:buChar char="•"/>
            </a:pPr>
            <a:r>
              <a:rPr lang="en-US" sz="2000" dirty="0"/>
              <a:t>Time/resource considerations</a:t>
            </a:r>
          </a:p>
          <a:p>
            <a:pPr marL="285750" indent="-285750">
              <a:buFont typeface="Arial" panose="020B0604020202020204" pitchFamily="34" charset="0"/>
              <a:buChar char="•"/>
            </a:pPr>
            <a:r>
              <a:rPr lang="en-US" sz="2000" dirty="0"/>
              <a:t>Skills</a:t>
            </a:r>
          </a:p>
          <a:p>
            <a:endParaRPr lang="en-US" sz="2000" dirty="0"/>
          </a:p>
        </p:txBody>
      </p:sp>
      <p:sp>
        <p:nvSpPr>
          <p:cNvPr id="5" name="TextBox 4">
            <a:extLst>
              <a:ext uri="{FF2B5EF4-FFF2-40B4-BE49-F238E27FC236}">
                <a16:creationId xmlns:a16="http://schemas.microsoft.com/office/drawing/2014/main" id="{A14DD56C-F653-2444-80F6-6C8CD63C7350}"/>
              </a:ext>
            </a:extLst>
          </p:cNvPr>
          <p:cNvSpPr txBox="1"/>
          <p:nvPr/>
        </p:nvSpPr>
        <p:spPr>
          <a:xfrm>
            <a:off x="6303649" y="3283612"/>
            <a:ext cx="4352892" cy="1938992"/>
          </a:xfrm>
          <a:prstGeom prst="rect">
            <a:avLst/>
          </a:prstGeom>
          <a:noFill/>
        </p:spPr>
        <p:txBody>
          <a:bodyPr wrap="square" rtlCol="0">
            <a:spAutoFit/>
          </a:bodyPr>
          <a:lstStyle/>
          <a:p>
            <a:pPr>
              <a:buFont typeface="Wingdings" pitchFamily="2" charset="2"/>
              <a:buChar char="q"/>
            </a:pPr>
            <a:r>
              <a:rPr lang="en-US" sz="2000" b="1" dirty="0"/>
              <a:t> </a:t>
            </a:r>
            <a:r>
              <a:rPr lang="en-US" sz="2000" b="1" dirty="0" err="1"/>
              <a:t>Organisational</a:t>
            </a:r>
            <a:r>
              <a:rPr lang="en-US" sz="2000" b="1" dirty="0"/>
              <a:t> considerations:       </a:t>
            </a:r>
            <a:r>
              <a:rPr lang="en-US" sz="2000" dirty="0"/>
              <a:t>							</a:t>
            </a:r>
          </a:p>
          <a:p>
            <a:pPr marL="285750" indent="-285750">
              <a:buFont typeface="Arial" panose="020B0604020202020204" pitchFamily="34" charset="0"/>
              <a:buChar char="•"/>
            </a:pPr>
            <a:r>
              <a:rPr lang="en-US" sz="2000" dirty="0" err="1"/>
              <a:t>Organisational</a:t>
            </a:r>
            <a:r>
              <a:rPr lang="en-US" sz="2000" dirty="0"/>
              <a:t> relevance</a:t>
            </a:r>
          </a:p>
          <a:p>
            <a:pPr marL="285750" indent="-285750">
              <a:buFont typeface="Arial" panose="020B0604020202020204" pitchFamily="34" charset="0"/>
              <a:buChar char="•"/>
            </a:pPr>
            <a:r>
              <a:rPr lang="en-US" sz="2000" dirty="0"/>
              <a:t>Access to data</a:t>
            </a:r>
          </a:p>
          <a:p>
            <a:pPr marL="285750" indent="-285750">
              <a:buFont typeface="Arial" panose="020B0604020202020204" pitchFamily="34" charset="0"/>
              <a:buChar char="•"/>
            </a:pPr>
            <a:r>
              <a:rPr lang="en-US" sz="2000" dirty="0"/>
              <a:t>Resources required</a:t>
            </a:r>
          </a:p>
          <a:p>
            <a:pPr marL="285750" indent="-285750">
              <a:buFont typeface="Arial" panose="020B0604020202020204" pitchFamily="34" charset="0"/>
              <a:buChar char="•"/>
            </a:pPr>
            <a:r>
              <a:rPr lang="en-US" sz="2000" dirty="0"/>
              <a:t>Buy-in and green-light</a:t>
            </a:r>
          </a:p>
        </p:txBody>
      </p:sp>
    </p:spTree>
    <p:extLst>
      <p:ext uri="{BB962C8B-B14F-4D97-AF65-F5344CB8AC3E}">
        <p14:creationId xmlns:p14="http://schemas.microsoft.com/office/powerpoint/2010/main" val="2782080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3442-BC81-4346-B9C2-2F6D26BEE2E5}"/>
              </a:ext>
            </a:extLst>
          </p:cNvPr>
          <p:cNvSpPr>
            <a:spLocks noGrp="1"/>
          </p:cNvSpPr>
          <p:nvPr>
            <p:ph type="title"/>
          </p:nvPr>
        </p:nvSpPr>
        <p:spPr/>
        <p:txBody>
          <a:bodyPr/>
          <a:lstStyle/>
          <a:p>
            <a:r>
              <a:rPr lang="en-US" dirty="0"/>
              <a:t>Establishing focus</a:t>
            </a:r>
          </a:p>
        </p:txBody>
      </p:sp>
      <p:sp>
        <p:nvSpPr>
          <p:cNvPr id="3" name="Content Placeholder 2">
            <a:extLst>
              <a:ext uri="{FF2B5EF4-FFF2-40B4-BE49-F238E27FC236}">
                <a16:creationId xmlns:a16="http://schemas.microsoft.com/office/drawing/2014/main" id="{B31F481E-E456-0F4C-9109-278C3FCB334F}"/>
              </a:ext>
            </a:extLst>
          </p:cNvPr>
          <p:cNvSpPr>
            <a:spLocks noGrp="1"/>
          </p:cNvSpPr>
          <p:nvPr>
            <p:ph idx="1"/>
          </p:nvPr>
        </p:nvSpPr>
        <p:spPr/>
        <p:txBody>
          <a:bodyPr>
            <a:normAutofit/>
          </a:bodyPr>
          <a:lstStyle/>
          <a:p>
            <a:r>
              <a:rPr lang="en-US" sz="2400" dirty="0"/>
              <a:t>Start some initial reading around the topic to help in the process of refinement from a general idea to a researchable concept</a:t>
            </a:r>
          </a:p>
          <a:p>
            <a:r>
              <a:rPr lang="en-US" sz="2400" dirty="0"/>
              <a:t>e.g. if you are interested in apprenticeships, you would make an initial assessment of the literature about apprenticeships to work out the main theories and concepts in that area, to gain more of an idea of what is already well researched and where there may be gaps. </a:t>
            </a:r>
          </a:p>
        </p:txBody>
      </p:sp>
    </p:spTree>
    <p:extLst>
      <p:ext uri="{BB962C8B-B14F-4D97-AF65-F5344CB8AC3E}">
        <p14:creationId xmlns:p14="http://schemas.microsoft.com/office/powerpoint/2010/main" val="3315914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9">
            <a:extLst>
              <a:ext uri="{FF2B5EF4-FFF2-40B4-BE49-F238E27FC236}">
                <a16:creationId xmlns:a16="http://schemas.microsoft.com/office/drawing/2014/main" id="{6A166780-9337-4437-95D3-5EA9D55AA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11">
            <a:extLst>
              <a:ext uri="{FF2B5EF4-FFF2-40B4-BE49-F238E27FC236}">
                <a16:creationId xmlns:a16="http://schemas.microsoft.com/office/drawing/2014/main" id="{EB3D0F40-BF1F-4120-945D-90C5AAD6E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pic>
        <p:nvPicPr>
          <p:cNvPr id="31" name="Picture 13">
            <a:extLst>
              <a:ext uri="{FF2B5EF4-FFF2-40B4-BE49-F238E27FC236}">
                <a16:creationId xmlns:a16="http://schemas.microsoft.com/office/drawing/2014/main" id="{15640A69-3748-450C-8DDB-B2051AC04B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32" name="Rectangle 15">
            <a:extLst>
              <a:ext uri="{FF2B5EF4-FFF2-40B4-BE49-F238E27FC236}">
                <a16:creationId xmlns:a16="http://schemas.microsoft.com/office/drawing/2014/main" id="{66F4F323-644B-4A47-97E9-BFB73840F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D1678DBE-B242-AF48-A3AC-17E7ADCD4E73}"/>
              </a:ext>
            </a:extLst>
          </p:cNvPr>
          <p:cNvGraphicFramePr>
            <a:graphicFrameLocks noGrp="1"/>
          </p:cNvGraphicFramePr>
          <p:nvPr>
            <p:ph idx="1"/>
            <p:extLst>
              <p:ext uri="{D42A27DB-BD31-4B8C-83A1-F6EECF244321}">
                <p14:modId xmlns:p14="http://schemas.microsoft.com/office/powerpoint/2010/main" val="2490432242"/>
              </p:ext>
            </p:extLst>
          </p:nvPr>
        </p:nvGraphicFramePr>
        <p:xfrm>
          <a:off x="4975503" y="40672"/>
          <a:ext cx="6888938" cy="6774868"/>
        </p:xfrm>
        <a:graphic>
          <a:graphicData uri="http://schemas.openxmlformats.org/drawingml/2006/table">
            <a:tbl>
              <a:tblPr firstRow="1" bandRow="1">
                <a:solidFill>
                  <a:schemeClr val="tx1">
                    <a:lumMod val="75000"/>
                    <a:lumOff val="25000"/>
                  </a:schemeClr>
                </a:solidFill>
              </a:tblPr>
              <a:tblGrid>
                <a:gridCol w="4115940">
                  <a:extLst>
                    <a:ext uri="{9D8B030D-6E8A-4147-A177-3AD203B41FA5}">
                      <a16:colId xmlns:a16="http://schemas.microsoft.com/office/drawing/2014/main" val="938105519"/>
                    </a:ext>
                  </a:extLst>
                </a:gridCol>
                <a:gridCol w="2772998">
                  <a:extLst>
                    <a:ext uri="{9D8B030D-6E8A-4147-A177-3AD203B41FA5}">
                      <a16:colId xmlns:a16="http://schemas.microsoft.com/office/drawing/2014/main" val="554479863"/>
                    </a:ext>
                  </a:extLst>
                </a:gridCol>
              </a:tblGrid>
              <a:tr h="476524">
                <a:tc>
                  <a:txBody>
                    <a:bodyPr/>
                    <a:lstStyle/>
                    <a:p>
                      <a:r>
                        <a:rPr lang="en-GB" sz="1200" b="0" cap="none" spc="0">
                          <a:solidFill>
                            <a:schemeClr val="bg1"/>
                          </a:solidFill>
                          <a:effectLst/>
                        </a:rPr>
                        <a:t>What is your idea or your ‘big question’?</a:t>
                      </a:r>
                    </a:p>
                  </a:txBody>
                  <a:tcPr marL="68149" marR="0" marT="52422" marB="5242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200" b="0" cap="none" spc="0">
                          <a:solidFill>
                            <a:schemeClr val="bg1"/>
                          </a:solidFill>
                          <a:effectLst/>
                        </a:rPr>
                        <a:t>This is the basis for your research aim</a:t>
                      </a:r>
                    </a:p>
                    <a:p>
                      <a:r>
                        <a:rPr lang="en-GB" sz="1200" b="0" cap="none" spc="0">
                          <a:solidFill>
                            <a:schemeClr val="bg1"/>
                          </a:solidFill>
                          <a:effectLst/>
                        </a:rPr>
                        <a:t> </a:t>
                      </a:r>
                    </a:p>
                  </a:txBody>
                  <a:tcPr marL="68149" marR="0" marT="52422" marB="52422"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137108831"/>
                  </a:ext>
                </a:extLst>
              </a:tr>
              <a:tr h="948551">
                <a:tc>
                  <a:txBody>
                    <a:bodyPr/>
                    <a:lstStyle/>
                    <a:p>
                      <a:r>
                        <a:rPr lang="en-GB" sz="1200" cap="none" spc="0" dirty="0">
                          <a:solidFill>
                            <a:schemeClr val="bg1"/>
                          </a:solidFill>
                          <a:effectLst/>
                        </a:rPr>
                        <a:t>Why is it important?</a:t>
                      </a:r>
                    </a:p>
                    <a:p>
                      <a:pPr>
                        <a:buFont typeface="Arial" panose="020B0604020202020204" pitchFamily="34" charset="0"/>
                        <a:buChar char="•"/>
                      </a:pPr>
                      <a:r>
                        <a:rPr lang="en-GB" sz="1200" cap="none" spc="0" dirty="0">
                          <a:solidFill>
                            <a:schemeClr val="bg1"/>
                          </a:solidFill>
                          <a:effectLst/>
                        </a:rPr>
                        <a:t>What is the interest for HRM generally?</a:t>
                      </a:r>
                    </a:p>
                    <a:p>
                      <a:pPr>
                        <a:buFont typeface="Arial" panose="020B0604020202020204" pitchFamily="34" charset="0"/>
                        <a:buChar char="•"/>
                      </a:pPr>
                      <a:r>
                        <a:rPr lang="en-GB" sz="1200" cap="none" spc="0" dirty="0">
                          <a:solidFill>
                            <a:schemeClr val="bg1"/>
                          </a:solidFill>
                          <a:effectLst/>
                        </a:rPr>
                        <a:t>What is the value to the organisation(s)?</a:t>
                      </a:r>
                    </a:p>
                    <a:p>
                      <a:pPr>
                        <a:buFont typeface="Arial" panose="020B0604020202020204" pitchFamily="34" charset="0"/>
                        <a:buChar char="•"/>
                      </a:pPr>
                      <a:r>
                        <a:rPr lang="en-GB" sz="1200" cap="none" spc="0" dirty="0">
                          <a:solidFill>
                            <a:schemeClr val="bg1"/>
                          </a:solidFill>
                          <a:effectLst/>
                        </a:rPr>
                        <a:t>Who could use it or do further work with it?</a:t>
                      </a:r>
                    </a:p>
                    <a:p>
                      <a:r>
                        <a:rPr lang="en-GB" sz="1200" cap="none" spc="0" dirty="0">
                          <a:solidFill>
                            <a:schemeClr val="bg1"/>
                          </a:solidFill>
                          <a:effectLst/>
                        </a:rPr>
                        <a:t> </a:t>
                      </a:r>
                    </a:p>
                  </a:txBody>
                  <a:tcPr marL="68149" marR="0" marT="52422" marB="52422">
                    <a:lnL w="38100" cap="flat" cmpd="sng" algn="ctr">
                      <a:no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GB" sz="1200" cap="none" spc="0">
                          <a:solidFill>
                            <a:schemeClr val="bg1"/>
                          </a:solidFill>
                          <a:effectLst/>
                        </a:rPr>
                        <a:t>This is the basis for your rationale</a:t>
                      </a:r>
                    </a:p>
                    <a:p>
                      <a:r>
                        <a:rPr lang="en-GB" sz="1200" cap="none" spc="0">
                          <a:solidFill>
                            <a:schemeClr val="bg1"/>
                          </a:solidFill>
                          <a:effectLst/>
                        </a:rPr>
                        <a:t> </a:t>
                      </a:r>
                    </a:p>
                  </a:txBody>
                  <a:tcPr marL="68149" marR="0" marT="52422" marB="52422">
                    <a:lnL w="6350" cap="flat" cmpd="sng" algn="ctr">
                      <a:solidFill>
                        <a:schemeClr val="tx1">
                          <a:lumMod val="50000"/>
                          <a:lumOff val="50000"/>
                        </a:schemeClr>
                      </a:solidFill>
                      <a:prstDash val="solid"/>
                    </a:lnL>
                    <a:lnR w="38100" cap="flat" cmpd="sng" algn="ctr">
                      <a:noFill/>
                      <a:prstDash val="solid"/>
                    </a:lnR>
                    <a:lnT w="38100" cmpd="sng">
                      <a:noFill/>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4265859831"/>
                  </a:ext>
                </a:extLst>
              </a:tr>
              <a:tr h="791209">
                <a:tc>
                  <a:txBody>
                    <a:bodyPr/>
                    <a:lstStyle/>
                    <a:p>
                      <a:r>
                        <a:rPr lang="en-GB" sz="1200" cap="none" spc="0">
                          <a:solidFill>
                            <a:schemeClr val="bg1"/>
                          </a:solidFill>
                          <a:effectLst/>
                        </a:rPr>
                        <a:t>What are the main topics for the literature review?</a:t>
                      </a:r>
                    </a:p>
                    <a:p>
                      <a:pPr>
                        <a:buFont typeface="Arial" panose="020B0604020202020204" pitchFamily="34" charset="0"/>
                        <a:buChar char="•"/>
                      </a:pPr>
                      <a:r>
                        <a:rPr lang="en-GB" sz="1200" cap="none" spc="0">
                          <a:solidFill>
                            <a:schemeClr val="bg1"/>
                          </a:solidFill>
                          <a:effectLst/>
                        </a:rPr>
                        <a:t>What theories or theorists would underpin your research?</a:t>
                      </a:r>
                    </a:p>
                    <a:p>
                      <a:pPr>
                        <a:buFont typeface="Arial" panose="020B0604020202020204" pitchFamily="34" charset="0"/>
                        <a:buChar char="•"/>
                      </a:pPr>
                      <a:r>
                        <a:rPr lang="en-GB" sz="1200" cap="none" spc="0">
                          <a:solidFill>
                            <a:schemeClr val="bg1"/>
                          </a:solidFill>
                          <a:effectLst/>
                        </a:rPr>
                        <a:t>What are the debates?</a:t>
                      </a:r>
                    </a:p>
                    <a:p>
                      <a:r>
                        <a:rPr lang="en-GB" sz="1200" cap="none" spc="0">
                          <a:solidFill>
                            <a:schemeClr val="bg1"/>
                          </a:solidFill>
                          <a:effectLst/>
                        </a:rPr>
                        <a:t> </a:t>
                      </a:r>
                    </a:p>
                  </a:txBody>
                  <a:tcPr marL="68149" marR="0" marT="52422" marB="5242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GB" sz="1200" cap="none" spc="0">
                          <a:solidFill>
                            <a:schemeClr val="bg1"/>
                          </a:solidFill>
                          <a:effectLst/>
                        </a:rPr>
                        <a:t>This is the basis for your literature review</a:t>
                      </a:r>
                    </a:p>
                  </a:txBody>
                  <a:tcPr marL="68149" marR="0" marT="52422" marB="52422">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1905116894"/>
                  </a:ext>
                </a:extLst>
              </a:tr>
              <a:tr h="948551">
                <a:tc>
                  <a:txBody>
                    <a:bodyPr/>
                    <a:lstStyle/>
                    <a:p>
                      <a:r>
                        <a:rPr lang="en-GB" sz="1200" cap="none" spc="0" dirty="0">
                          <a:solidFill>
                            <a:schemeClr val="bg1"/>
                          </a:solidFill>
                          <a:effectLst/>
                        </a:rPr>
                        <a:t>What literature sources are relevant?</a:t>
                      </a:r>
                    </a:p>
                    <a:p>
                      <a:pPr>
                        <a:buFont typeface="Arial" panose="020B0604020202020204" pitchFamily="34" charset="0"/>
                        <a:buChar char="•"/>
                      </a:pPr>
                      <a:r>
                        <a:rPr lang="en-GB" sz="1200" cap="none" spc="0" dirty="0">
                          <a:solidFill>
                            <a:schemeClr val="bg1"/>
                          </a:solidFill>
                          <a:effectLst/>
                        </a:rPr>
                        <a:t>Academic sources?</a:t>
                      </a:r>
                    </a:p>
                    <a:p>
                      <a:pPr>
                        <a:buFont typeface="Arial" panose="020B0604020202020204" pitchFamily="34" charset="0"/>
                        <a:buChar char="•"/>
                      </a:pPr>
                      <a:r>
                        <a:rPr lang="en-GB" sz="1200" cap="none" spc="0" dirty="0">
                          <a:solidFill>
                            <a:schemeClr val="bg1"/>
                          </a:solidFill>
                          <a:effectLst/>
                        </a:rPr>
                        <a:t>Practitioner sources?</a:t>
                      </a:r>
                    </a:p>
                    <a:p>
                      <a:pPr>
                        <a:buFont typeface="Arial" panose="020B0604020202020204" pitchFamily="34" charset="0"/>
                        <a:buChar char="•"/>
                      </a:pPr>
                      <a:r>
                        <a:rPr lang="en-GB" sz="1200" cap="none" spc="0" dirty="0">
                          <a:solidFill>
                            <a:schemeClr val="bg1"/>
                          </a:solidFill>
                          <a:effectLst/>
                        </a:rPr>
                        <a:t>Past research in your organisation/sector?</a:t>
                      </a:r>
                    </a:p>
                    <a:p>
                      <a:r>
                        <a:rPr lang="en-GB" sz="1200" cap="none" spc="0" dirty="0">
                          <a:solidFill>
                            <a:schemeClr val="bg1"/>
                          </a:solidFill>
                          <a:effectLst/>
                        </a:rPr>
                        <a:t> </a:t>
                      </a:r>
                    </a:p>
                  </a:txBody>
                  <a:tcPr marL="68149" marR="0" marT="52422" marB="52422">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GB" sz="1200" cap="none" spc="0">
                          <a:solidFill>
                            <a:schemeClr val="bg1"/>
                          </a:solidFill>
                          <a:effectLst/>
                        </a:rPr>
                        <a:t> </a:t>
                      </a:r>
                    </a:p>
                    <a:p>
                      <a:r>
                        <a:rPr lang="en-GB" sz="1200" cap="none" spc="0">
                          <a:solidFill>
                            <a:schemeClr val="bg1"/>
                          </a:solidFill>
                          <a:effectLst/>
                        </a:rPr>
                        <a:t>Literature review</a:t>
                      </a:r>
                    </a:p>
                    <a:p>
                      <a:r>
                        <a:rPr lang="en-GB" sz="1200" cap="none" spc="0">
                          <a:solidFill>
                            <a:schemeClr val="bg1"/>
                          </a:solidFill>
                          <a:effectLst/>
                        </a:rPr>
                        <a:t> </a:t>
                      </a:r>
                    </a:p>
                  </a:txBody>
                  <a:tcPr marL="68149" marR="0" marT="52422" marB="52422">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641959692"/>
                  </a:ext>
                </a:extLst>
              </a:tr>
              <a:tr h="1105894">
                <a:tc>
                  <a:txBody>
                    <a:bodyPr/>
                    <a:lstStyle/>
                    <a:p>
                      <a:br>
                        <a:rPr lang="en-GB" sz="1200" cap="none" spc="0" dirty="0">
                          <a:solidFill>
                            <a:schemeClr val="bg1"/>
                          </a:solidFill>
                          <a:effectLst/>
                        </a:rPr>
                      </a:br>
                      <a:br>
                        <a:rPr lang="en-GB" sz="1200" cap="none" spc="0" dirty="0">
                          <a:solidFill>
                            <a:schemeClr val="bg1"/>
                          </a:solidFill>
                          <a:effectLst/>
                        </a:rPr>
                      </a:br>
                      <a:r>
                        <a:rPr lang="en-GB" sz="1200" cap="none" spc="0" dirty="0">
                          <a:solidFill>
                            <a:schemeClr val="bg1"/>
                          </a:solidFill>
                          <a:effectLst/>
                        </a:rPr>
                        <a:t>How might you do the research?</a:t>
                      </a:r>
                    </a:p>
                    <a:p>
                      <a:pPr>
                        <a:buFont typeface="Arial" panose="020B0604020202020204" pitchFamily="34" charset="0"/>
                        <a:buChar char="•"/>
                      </a:pPr>
                      <a:r>
                        <a:rPr lang="en-GB" sz="1200" cap="none" spc="0" dirty="0">
                          <a:solidFill>
                            <a:schemeClr val="bg1"/>
                          </a:solidFill>
                          <a:effectLst/>
                        </a:rPr>
                        <a:t>What research philosophy will underpin your study?</a:t>
                      </a:r>
                    </a:p>
                    <a:p>
                      <a:pPr>
                        <a:buFont typeface="Arial" panose="020B0604020202020204" pitchFamily="34" charset="0"/>
                        <a:buChar char="•"/>
                      </a:pPr>
                      <a:r>
                        <a:rPr lang="en-GB" sz="1200" cap="none" spc="0" dirty="0">
                          <a:solidFill>
                            <a:schemeClr val="bg1"/>
                          </a:solidFill>
                          <a:effectLst/>
                        </a:rPr>
                        <a:t>What might your overall research strategy involve?</a:t>
                      </a:r>
                    </a:p>
                    <a:p>
                      <a:r>
                        <a:rPr lang="en-GB" sz="1200" cap="none" spc="0" dirty="0">
                          <a:solidFill>
                            <a:schemeClr val="bg1"/>
                          </a:solidFill>
                          <a:effectLst/>
                        </a:rPr>
                        <a:t> </a:t>
                      </a:r>
                    </a:p>
                  </a:txBody>
                  <a:tcPr marL="68149" marR="0" marT="52422" marB="5242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GB" sz="1200" cap="none" spc="0">
                          <a:solidFill>
                            <a:schemeClr val="bg1"/>
                          </a:solidFill>
                          <a:effectLst/>
                        </a:rPr>
                        <a:t> </a:t>
                      </a:r>
                    </a:p>
                    <a:p>
                      <a:r>
                        <a:rPr lang="en-GB" sz="1200" cap="none" spc="0">
                          <a:solidFill>
                            <a:schemeClr val="bg1"/>
                          </a:solidFill>
                          <a:effectLst/>
                        </a:rPr>
                        <a:t>Methodology</a:t>
                      </a:r>
                    </a:p>
                    <a:p>
                      <a:r>
                        <a:rPr lang="en-GB" sz="1200" cap="none" spc="0">
                          <a:solidFill>
                            <a:schemeClr val="bg1"/>
                          </a:solidFill>
                          <a:effectLst/>
                        </a:rPr>
                        <a:t> </a:t>
                      </a:r>
                    </a:p>
                  </a:txBody>
                  <a:tcPr marL="68149" marR="0" marT="52422" marB="52422">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2607473980"/>
                  </a:ext>
                </a:extLst>
              </a:tr>
              <a:tr h="1105894">
                <a:tc>
                  <a:txBody>
                    <a:bodyPr/>
                    <a:lstStyle/>
                    <a:p>
                      <a:r>
                        <a:rPr lang="en-GB" sz="1200" cap="none" spc="0">
                          <a:solidFill>
                            <a:schemeClr val="bg1"/>
                          </a:solidFill>
                          <a:effectLst/>
                        </a:rPr>
                        <a:t>Which methods of gathering data could you use to answer your research question?</a:t>
                      </a:r>
                    </a:p>
                    <a:p>
                      <a:pPr>
                        <a:buFont typeface="Arial" panose="020B0604020202020204" pitchFamily="34" charset="0"/>
                        <a:buChar char="•"/>
                      </a:pPr>
                      <a:r>
                        <a:rPr lang="en-GB" sz="1200" cap="none" spc="0">
                          <a:solidFill>
                            <a:schemeClr val="bg1"/>
                          </a:solidFill>
                          <a:effectLst/>
                        </a:rPr>
                        <a:t>Why not other methods?</a:t>
                      </a:r>
                    </a:p>
                    <a:p>
                      <a:pPr>
                        <a:buFont typeface="Arial" panose="020B0604020202020204" pitchFamily="34" charset="0"/>
                        <a:buChar char="•"/>
                      </a:pPr>
                      <a:r>
                        <a:rPr lang="en-GB" sz="1200" cap="none" spc="0">
                          <a:solidFill>
                            <a:schemeClr val="bg1"/>
                          </a:solidFill>
                          <a:effectLst/>
                        </a:rPr>
                        <a:t>Where and how will you get your data?</a:t>
                      </a:r>
                    </a:p>
                    <a:p>
                      <a:pPr>
                        <a:buFont typeface="Arial" panose="020B0604020202020204" pitchFamily="34" charset="0"/>
                        <a:buChar char="•"/>
                      </a:pPr>
                      <a:r>
                        <a:rPr lang="en-GB" sz="1200" cap="none" spc="0">
                          <a:solidFill>
                            <a:schemeClr val="bg1"/>
                          </a:solidFill>
                          <a:effectLst/>
                        </a:rPr>
                        <a:t>What will be your sampling strategy?</a:t>
                      </a:r>
                    </a:p>
                    <a:p>
                      <a:r>
                        <a:rPr lang="en-GB" sz="1200" cap="none" spc="0">
                          <a:solidFill>
                            <a:schemeClr val="bg1"/>
                          </a:solidFill>
                          <a:effectLst/>
                        </a:rPr>
                        <a:t> </a:t>
                      </a:r>
                    </a:p>
                  </a:txBody>
                  <a:tcPr marL="68149" marR="0" marT="52422" marB="52422">
                    <a:lnL w="38100" cap="flat" cmpd="sng" algn="ctr">
                      <a:no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tc>
                  <a:txBody>
                    <a:bodyPr/>
                    <a:lstStyle/>
                    <a:p>
                      <a:r>
                        <a:rPr lang="en-GB" sz="1200" cap="none" spc="0">
                          <a:solidFill>
                            <a:schemeClr val="bg1"/>
                          </a:solidFill>
                          <a:effectLst/>
                        </a:rPr>
                        <a:t> </a:t>
                      </a:r>
                    </a:p>
                    <a:p>
                      <a:r>
                        <a:rPr lang="en-GB" sz="1200" cap="none" spc="0">
                          <a:solidFill>
                            <a:schemeClr val="bg1"/>
                          </a:solidFill>
                          <a:effectLst/>
                        </a:rPr>
                        <a:t> </a:t>
                      </a:r>
                    </a:p>
                    <a:p>
                      <a:r>
                        <a:rPr lang="en-GB" sz="1200" cap="none" spc="0">
                          <a:solidFill>
                            <a:schemeClr val="bg1"/>
                          </a:solidFill>
                          <a:effectLst/>
                        </a:rPr>
                        <a:t>Methodology/sampling</a:t>
                      </a:r>
                    </a:p>
                  </a:txBody>
                  <a:tcPr marL="68149" marR="0" marT="52422" marB="52422">
                    <a:lnL w="6350" cap="flat" cmpd="sng" algn="ctr">
                      <a:solidFill>
                        <a:schemeClr val="tx1">
                          <a:lumMod val="50000"/>
                          <a:lumOff val="50000"/>
                        </a:schemeClr>
                      </a:solidFill>
                      <a:prstDash val="solid"/>
                    </a:lnL>
                    <a:lnR w="38100" cap="flat" cmpd="sng" algn="ctr">
                      <a:noFill/>
                      <a:prstDash val="solid"/>
                    </a:lnR>
                    <a:lnT w="12700" cmpd="sng">
                      <a:noFill/>
                      <a:prstDash val="solid"/>
                    </a:lnT>
                    <a:lnB w="6350" cap="flat" cmpd="sng" algn="ctr">
                      <a:solidFill>
                        <a:schemeClr val="tx1">
                          <a:lumMod val="50000"/>
                          <a:lumOff val="50000"/>
                        </a:schemeClr>
                      </a:solidFill>
                      <a:prstDash val="solid"/>
                    </a:lnB>
                    <a:solidFill>
                      <a:schemeClr val="tx1">
                        <a:lumMod val="75000"/>
                        <a:lumOff val="25000"/>
                      </a:schemeClr>
                    </a:solidFill>
                  </a:tcPr>
                </a:tc>
                <a:extLst>
                  <a:ext uri="{0D108BD9-81ED-4DB2-BD59-A6C34878D82A}">
                    <a16:rowId xmlns:a16="http://schemas.microsoft.com/office/drawing/2014/main" val="2729376909"/>
                  </a:ext>
                </a:extLst>
              </a:tr>
              <a:tr h="948551">
                <a:tc>
                  <a:txBody>
                    <a:bodyPr/>
                    <a:lstStyle/>
                    <a:p>
                      <a:r>
                        <a:rPr lang="en-GB" sz="1200" cap="none" spc="0">
                          <a:solidFill>
                            <a:schemeClr val="bg1"/>
                          </a:solidFill>
                          <a:effectLst/>
                        </a:rPr>
                        <a:t>Possible problems</a:t>
                      </a:r>
                    </a:p>
                    <a:p>
                      <a:pPr>
                        <a:buFont typeface="Arial" panose="020B0604020202020204" pitchFamily="34" charset="0"/>
                        <a:buChar char="•"/>
                      </a:pPr>
                      <a:r>
                        <a:rPr lang="en-GB" sz="1200" cap="none" spc="0">
                          <a:solidFill>
                            <a:schemeClr val="bg1"/>
                          </a:solidFill>
                          <a:effectLst/>
                        </a:rPr>
                        <a:t>Access to information or to research subjects/respondents?</a:t>
                      </a:r>
                    </a:p>
                    <a:p>
                      <a:pPr>
                        <a:buFont typeface="Arial" panose="020B0604020202020204" pitchFamily="34" charset="0"/>
                        <a:buChar char="•"/>
                      </a:pPr>
                      <a:r>
                        <a:rPr lang="en-GB" sz="1200" cap="none" spc="0">
                          <a:solidFill>
                            <a:schemeClr val="bg1"/>
                          </a:solidFill>
                          <a:effectLst/>
                        </a:rPr>
                        <a:t>How will you gain informed consent from participants?</a:t>
                      </a:r>
                    </a:p>
                    <a:p>
                      <a:pPr>
                        <a:buFont typeface="Arial" panose="020B0604020202020204" pitchFamily="34" charset="0"/>
                        <a:buChar char="•"/>
                      </a:pPr>
                      <a:r>
                        <a:rPr lang="en-GB" sz="1200" cap="none" spc="0">
                          <a:solidFill>
                            <a:schemeClr val="bg1"/>
                          </a:solidFill>
                          <a:effectLst/>
                        </a:rPr>
                        <a:t>Technical or resource issues?</a:t>
                      </a:r>
                    </a:p>
                    <a:p>
                      <a:r>
                        <a:rPr lang="en-GB" sz="1200" cap="none" spc="0">
                          <a:solidFill>
                            <a:schemeClr val="bg1"/>
                          </a:solidFill>
                          <a:effectLst/>
                        </a:rPr>
                        <a:t> </a:t>
                      </a:r>
                    </a:p>
                  </a:txBody>
                  <a:tcPr marL="68149" marR="0" marT="52422" marB="5242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tc>
                  <a:txBody>
                    <a:bodyPr/>
                    <a:lstStyle/>
                    <a:p>
                      <a:r>
                        <a:rPr lang="en-GB" sz="1200" cap="none" spc="0" dirty="0">
                          <a:solidFill>
                            <a:schemeClr val="bg1"/>
                          </a:solidFill>
                          <a:effectLst/>
                        </a:rPr>
                        <a:t> </a:t>
                      </a:r>
                    </a:p>
                    <a:p>
                      <a:r>
                        <a:rPr lang="en-GB" sz="1200" cap="none" spc="0" dirty="0">
                          <a:solidFill>
                            <a:schemeClr val="bg1"/>
                          </a:solidFill>
                          <a:effectLst/>
                        </a:rPr>
                        <a:t>Methodology</a:t>
                      </a:r>
                    </a:p>
                  </a:txBody>
                  <a:tcPr marL="68149" marR="0" marT="52422" marB="52422">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tx1">
                        <a:lumMod val="85000"/>
                        <a:lumOff val="15000"/>
                      </a:schemeClr>
                    </a:solidFill>
                  </a:tcPr>
                </a:tc>
                <a:extLst>
                  <a:ext uri="{0D108BD9-81ED-4DB2-BD59-A6C34878D82A}">
                    <a16:rowId xmlns:a16="http://schemas.microsoft.com/office/drawing/2014/main" val="451706209"/>
                  </a:ext>
                </a:extLst>
              </a:tr>
            </a:tbl>
          </a:graphicData>
        </a:graphic>
      </p:graphicFrame>
      <p:sp>
        <p:nvSpPr>
          <p:cNvPr id="6" name="TextBox 5">
            <a:extLst>
              <a:ext uri="{FF2B5EF4-FFF2-40B4-BE49-F238E27FC236}">
                <a16:creationId xmlns:a16="http://schemas.microsoft.com/office/drawing/2014/main" id="{8E5DA1BA-5E69-8147-B230-5F66EACB2033}"/>
              </a:ext>
            </a:extLst>
          </p:cNvPr>
          <p:cNvSpPr txBox="1"/>
          <p:nvPr/>
        </p:nvSpPr>
        <p:spPr>
          <a:xfrm>
            <a:off x="66908" y="2051824"/>
            <a:ext cx="4036742" cy="2554545"/>
          </a:xfrm>
          <a:prstGeom prst="rect">
            <a:avLst/>
          </a:prstGeom>
          <a:noFill/>
        </p:spPr>
        <p:txBody>
          <a:bodyPr wrap="square" rtlCol="0">
            <a:spAutoFit/>
          </a:bodyPr>
          <a:lstStyle/>
          <a:p>
            <a:r>
              <a:rPr lang="en-GB" sz="3200" dirty="0">
                <a:solidFill>
                  <a:schemeClr val="bg1"/>
                </a:solidFill>
              </a:rPr>
              <a:t>Some question to help you refine your research topic</a:t>
            </a:r>
          </a:p>
          <a:p>
            <a:endParaRPr lang="en-GB" sz="3200" dirty="0">
              <a:solidFill>
                <a:schemeClr val="bg1"/>
              </a:solidFill>
            </a:endParaRPr>
          </a:p>
          <a:p>
            <a:r>
              <a:rPr lang="en-GB" sz="3200" dirty="0">
                <a:solidFill>
                  <a:schemeClr val="bg1"/>
                </a:solidFill>
              </a:rPr>
              <a:t> (Anderson, 2009).</a:t>
            </a:r>
            <a:endParaRPr lang="en-US" sz="3200" dirty="0">
              <a:solidFill>
                <a:schemeClr val="bg1"/>
              </a:solidFill>
            </a:endParaRPr>
          </a:p>
        </p:txBody>
      </p:sp>
    </p:spTree>
    <p:extLst>
      <p:ext uri="{BB962C8B-B14F-4D97-AF65-F5344CB8AC3E}">
        <p14:creationId xmlns:p14="http://schemas.microsoft.com/office/powerpoint/2010/main" val="732608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3795" y="609600"/>
            <a:ext cx="3078749" cy="970450"/>
          </a:xfrm>
        </p:spPr>
        <p:txBody>
          <a:bodyPr anchor="b">
            <a:normAutofit/>
          </a:bodyPr>
          <a:lstStyle/>
          <a:p>
            <a:pPr algn="l"/>
            <a:r>
              <a:rPr lang="en-GB" sz="2800" dirty="0"/>
              <a:t>Research Methodology</a:t>
            </a:r>
          </a:p>
        </p:txBody>
      </p:sp>
      <p:sp>
        <p:nvSpPr>
          <p:cNvPr id="2" name="Content Placeholder 1"/>
          <p:cNvSpPr>
            <a:spLocks noGrp="1"/>
          </p:cNvSpPr>
          <p:nvPr>
            <p:ph idx="1"/>
          </p:nvPr>
        </p:nvSpPr>
        <p:spPr>
          <a:xfrm>
            <a:off x="913795" y="1732449"/>
            <a:ext cx="3078749" cy="4058751"/>
          </a:xfrm>
        </p:spPr>
        <p:txBody>
          <a:bodyPr anchor="t">
            <a:normAutofit/>
          </a:bodyPr>
          <a:lstStyle/>
          <a:p>
            <a:pPr marL="285750" indent="-285750">
              <a:buFont typeface="Wingdings" panose="05000000000000000000" pitchFamily="2" charset="2"/>
              <a:buChar char="§"/>
              <a:defRPr/>
            </a:pPr>
            <a:r>
              <a:rPr lang="en-US" sz="1600" dirty="0"/>
              <a:t>Your research philosophy and how this informs your approach to research </a:t>
            </a:r>
          </a:p>
          <a:p>
            <a:pPr marL="285750" indent="-285750">
              <a:buFont typeface="Wingdings" panose="05000000000000000000" pitchFamily="2" charset="2"/>
              <a:buChar char="§"/>
              <a:defRPr/>
            </a:pPr>
            <a:r>
              <a:rPr lang="en-US" sz="1600" dirty="0"/>
              <a:t>Research design:</a:t>
            </a:r>
            <a:endParaRPr lang="en-GB" sz="1600" dirty="0"/>
          </a:p>
          <a:p>
            <a:pPr marL="662305" lvl="1" indent="-285750">
              <a:buFont typeface="Wingdings" panose="05000000000000000000" pitchFamily="2" charset="2"/>
              <a:buChar char="§"/>
              <a:defRPr/>
            </a:pPr>
            <a:r>
              <a:rPr lang="en-US" sz="1600" dirty="0"/>
              <a:t>Inductive or deductive</a:t>
            </a:r>
            <a:endParaRPr lang="en-GB"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662305" lvl="1" indent="-285750">
              <a:buFont typeface="Wingdings" panose="05000000000000000000" pitchFamily="2" charset="2"/>
              <a:buChar char="§"/>
              <a:defRPr/>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Research strategy</a:t>
            </a:r>
            <a:endParaRPr lang="en-US" sz="1600" dirty="0"/>
          </a:p>
          <a:p>
            <a:pPr marL="662305" lvl="1" indent="-285750">
              <a:buFont typeface="Wingdings" panose="05000000000000000000" pitchFamily="2" charset="2"/>
              <a:buChar char="§"/>
              <a:defRPr/>
            </a:pPr>
            <a:r>
              <a:rPr lang="en-US" sz="1600" dirty="0"/>
              <a:t>Research choices</a:t>
            </a:r>
          </a:p>
          <a:p>
            <a:pPr marL="662305" lvl="1" indent="-285750">
              <a:buFont typeface="Wingdings" panose="05000000000000000000" pitchFamily="2" charset="2"/>
              <a:buChar char="§"/>
              <a:defRPr/>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Timing</a:t>
            </a:r>
          </a:p>
          <a:p>
            <a:pPr marL="662305" lvl="1" indent="-285750">
              <a:buFont typeface="Wingdings" panose="05000000000000000000" pitchFamily="2" charset="2"/>
              <a:buChar char="§"/>
              <a:defRPr/>
            </a:pPr>
            <a:r>
              <a:rPr lang="en-US" sz="1600" b="1" dirty="0">
                <a:ln>
                  <a:solidFill>
                    <a:srgbClr val="000000">
                      <a:lumMod val="75000"/>
                      <a:lumOff val="25000"/>
                      <a:alpha val="10000"/>
                    </a:srgbClr>
                  </a:solidFill>
                </a:ln>
                <a:effectLst>
                  <a:outerShdw blurRad="9525" dist="25400" dir="14640000" algn="tl" rotWithShape="0">
                    <a:srgbClr val="000000">
                      <a:alpha val="30000"/>
                    </a:srgbClr>
                  </a:outerShdw>
                </a:effectLst>
              </a:rPr>
              <a:t>Data collection </a:t>
            </a:r>
          </a:p>
          <a:p>
            <a:pPr indent="-305435"/>
            <a:endParaRPr lang="en-GB"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3" name="Picture 2" descr="A screenshot of a cell phone&#10;&#10;Description generated with high confidence">
            <a:extLst>
              <a:ext uri="{FF2B5EF4-FFF2-40B4-BE49-F238E27FC236}">
                <a16:creationId xmlns:a16="http://schemas.microsoft.com/office/drawing/2014/main" id="{657860CB-B277-4155-B955-FE722F750FF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288" r="3290" b="2"/>
          <a:stretch/>
        </p:blipFill>
        <p:spPr>
          <a:xfrm>
            <a:off x="4654295" y="10"/>
            <a:ext cx="7537705" cy="6857990"/>
          </a:xfrm>
          <a:prstGeom prst="rect">
            <a:avLst/>
          </a:prstGeom>
        </p:spPr>
      </p:pic>
    </p:spTree>
    <p:extLst>
      <p:ext uri="{BB962C8B-B14F-4D97-AF65-F5344CB8AC3E}">
        <p14:creationId xmlns:p14="http://schemas.microsoft.com/office/powerpoint/2010/main" val="2192620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CE320-47FA-4FA0-A8D8-2C097DDC1ACE}"/>
              </a:ext>
            </a:extLst>
          </p:cNvPr>
          <p:cNvSpPr>
            <a:spLocks noGrp="1"/>
          </p:cNvSpPr>
          <p:nvPr>
            <p:ph type="title"/>
          </p:nvPr>
        </p:nvSpPr>
        <p:spPr>
          <a:xfrm>
            <a:off x="913796" y="643465"/>
            <a:ext cx="4439913" cy="1370605"/>
          </a:xfrm>
        </p:spPr>
        <p:txBody>
          <a:bodyPr>
            <a:normAutofit/>
          </a:bodyPr>
          <a:lstStyle/>
          <a:p>
            <a:pPr algn="l"/>
            <a:r>
              <a:rPr lang="en-GB" sz="3000">
                <a:ln>
                  <a:solidFill>
                    <a:srgbClr val="000000">
                      <a:lumMod val="75000"/>
                      <a:lumOff val="25000"/>
                      <a:alpha val="10000"/>
                    </a:srgbClr>
                  </a:solidFill>
                </a:ln>
                <a:effectLst>
                  <a:outerShdw blurRad="9525" dist="25400" dir="14640000" algn="tl" rotWithShape="0">
                    <a:srgbClr val="000000">
                      <a:alpha val="30000"/>
                    </a:srgbClr>
                  </a:outerShdw>
                </a:effectLst>
              </a:rPr>
              <a:t>Research Philosophy</a:t>
            </a:r>
            <a:endParaRPr lang="en-GB" sz="3000"/>
          </a:p>
        </p:txBody>
      </p:sp>
      <p:sp>
        <p:nvSpPr>
          <p:cNvPr id="9" name="Content Placeholder 8">
            <a:extLst>
              <a:ext uri="{FF2B5EF4-FFF2-40B4-BE49-F238E27FC236}">
                <a16:creationId xmlns:a16="http://schemas.microsoft.com/office/drawing/2014/main" id="{30753496-B5AA-44AA-A790-587768C8BDA7}"/>
              </a:ext>
            </a:extLst>
          </p:cNvPr>
          <p:cNvSpPr>
            <a:spLocks noGrp="1"/>
          </p:cNvSpPr>
          <p:nvPr>
            <p:ph idx="1"/>
          </p:nvPr>
        </p:nvSpPr>
        <p:spPr>
          <a:xfrm>
            <a:off x="913796" y="1713753"/>
            <a:ext cx="4301059" cy="4563221"/>
          </a:xfrm>
        </p:spPr>
        <p:txBody>
          <a:bodyPr vert="horz" lIns="91440" tIns="45720" rIns="91440" bIns="45720" rtlCol="0">
            <a:normAutofit/>
          </a:bodyPr>
          <a:lstStyle/>
          <a:p>
            <a:pPr indent="-305435">
              <a:lnSpc>
                <a:spcPct val="90000"/>
              </a:lnSpc>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Refer to Chapter 4 of Saunders et al.</a:t>
            </a:r>
          </a:p>
          <a:p>
            <a:pPr indent="-305435">
              <a:lnSpc>
                <a:spcPct val="90000"/>
              </a:lnSpc>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Use the HARP assessment to determine your own </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epistemological, ontological and axiological stance – this will inform the philosophy you might adopt for this research: </a:t>
            </a:r>
          </a:p>
          <a:p>
            <a:pPr marL="719455" lvl="1" indent="-269875">
              <a:lnSpc>
                <a:spcPct val="90000"/>
              </a:lnSpc>
            </a:pP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ositivism, </a:t>
            </a:r>
          </a:p>
          <a:p>
            <a:pPr marL="719455" lvl="1" indent="-269875">
              <a:lnSpc>
                <a:spcPct val="90000"/>
              </a:lnSpc>
            </a:pP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ritical realism, </a:t>
            </a:r>
          </a:p>
          <a:p>
            <a:pPr marL="719455" lvl="1" indent="-269875">
              <a:lnSpc>
                <a:spcPct val="90000"/>
              </a:lnSpc>
            </a:pP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Constructivism,</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719455" lvl="1" indent="-269875">
              <a:lnSpc>
                <a:spcPct val="90000"/>
              </a:lnSpc>
            </a:pP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I</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nterpretivism, </a:t>
            </a:r>
          </a:p>
          <a:p>
            <a:pPr marL="719455" lvl="1" indent="-269875">
              <a:lnSpc>
                <a:spcPct val="90000"/>
              </a:lnSpc>
            </a:pP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ostmodernism and</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Pragmatism.</a:t>
            </a:r>
          </a:p>
          <a:p>
            <a:pPr indent="-305435">
              <a:lnSpc>
                <a:spcPct val="90000"/>
              </a:lnSpc>
            </a:pP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Do not spend too much time on this as it will only be one or two paragraphs in your report.</a:t>
            </a:r>
          </a:p>
          <a:p>
            <a:pPr marL="719455" lvl="1" indent="-269875">
              <a:lnSpc>
                <a:spcPct val="90000"/>
              </a:lnSpc>
            </a:pP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449580" lvl="1" indent="0">
              <a:lnSpc>
                <a:spcPct val="90000"/>
              </a:lnSpc>
              <a:buNone/>
            </a:pPr>
            <a:endParaRPr lang="en-US" sz="13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picture containing dark, sitting, black, table&#10;&#10;Description generated with very high confidence">
            <a:extLst>
              <a:ext uri="{FF2B5EF4-FFF2-40B4-BE49-F238E27FC236}">
                <a16:creationId xmlns:a16="http://schemas.microsoft.com/office/drawing/2014/main" id="{0AEB2F18-A333-47AA-A595-087AC03C20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282" r="24274" b="1"/>
          <a:stretch/>
        </p:blipFill>
        <p:spPr>
          <a:xfrm>
            <a:off x="5944054" y="643466"/>
            <a:ext cx="4575771" cy="5147733"/>
          </a:xfrm>
          <a:prstGeom prst="rect">
            <a:avLst/>
          </a:prstGeom>
        </p:spPr>
      </p:pic>
      <p:sp>
        <p:nvSpPr>
          <p:cNvPr id="5" name="TextBox 4">
            <a:extLst>
              <a:ext uri="{FF2B5EF4-FFF2-40B4-BE49-F238E27FC236}">
                <a16:creationId xmlns:a16="http://schemas.microsoft.com/office/drawing/2014/main" id="{474E8652-2B2D-4E42-A8D7-A210B530F825}"/>
              </a:ext>
            </a:extLst>
          </p:cNvPr>
          <p:cNvSpPr txBox="1"/>
          <p:nvPr/>
        </p:nvSpPr>
        <p:spPr>
          <a:xfrm>
            <a:off x="7804018" y="5591144"/>
            <a:ext cx="271580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681115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0078F-425C-42A7-BF8B-6EDBA38972A4}"/>
              </a:ext>
            </a:extLst>
          </p:cNvPr>
          <p:cNvSpPr>
            <a:spLocks noGrp="1"/>
          </p:cNvSpPr>
          <p:nvPr>
            <p:ph type="title"/>
          </p:nvPr>
        </p:nvSpPr>
        <p:spPr>
          <a:xfrm>
            <a:off x="1039905" y="845387"/>
            <a:ext cx="3470310" cy="1066689"/>
          </a:xfrm>
        </p:spPr>
        <p:txBody>
          <a:bodyPr anchor="b">
            <a:normAutofit/>
          </a:bodyPr>
          <a:lstStyle/>
          <a:p>
            <a:pPr algn="l"/>
            <a:r>
              <a:rPr lang="en-GB" sz="2400">
                <a:ln>
                  <a:solidFill>
                    <a:srgbClr val="000000">
                      <a:lumMod val="75000"/>
                      <a:lumOff val="25000"/>
                      <a:alpha val="10000"/>
                    </a:srgbClr>
                  </a:solidFill>
                </a:ln>
                <a:effectLst>
                  <a:outerShdw blurRad="9525" dist="25400" dir="14640000" algn="tl" rotWithShape="0">
                    <a:srgbClr val="000000">
                      <a:alpha val="30000"/>
                    </a:srgbClr>
                  </a:outerShdw>
                </a:effectLst>
              </a:rPr>
              <a:t>Research Approach</a:t>
            </a:r>
            <a:endParaRPr lang="en-GB" sz="2400"/>
          </a:p>
        </p:txBody>
      </p:sp>
      <p:sp>
        <p:nvSpPr>
          <p:cNvPr id="9" name="Content Placeholder 8">
            <a:extLst>
              <a:ext uri="{FF2B5EF4-FFF2-40B4-BE49-F238E27FC236}">
                <a16:creationId xmlns:a16="http://schemas.microsoft.com/office/drawing/2014/main" id="{DEB1D89C-BBB1-48BC-9797-9840CB274A93}"/>
              </a:ext>
            </a:extLst>
          </p:cNvPr>
          <p:cNvSpPr>
            <a:spLocks noGrp="1"/>
          </p:cNvSpPr>
          <p:nvPr>
            <p:ph idx="1"/>
          </p:nvPr>
        </p:nvSpPr>
        <p:spPr>
          <a:xfrm>
            <a:off x="1039905" y="2147862"/>
            <a:ext cx="3405573" cy="3499563"/>
          </a:xfrm>
        </p:spPr>
        <p:txBody>
          <a:bodyPr anchor="t">
            <a:normAutofit/>
          </a:bodyPr>
          <a:lstStyle/>
          <a:p>
            <a:pPr indent="-305435"/>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Read Approaches to Theory Development in Saunders at al. Chapter 4. </a:t>
            </a:r>
          </a:p>
          <a:p>
            <a:pPr indent="-305435"/>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You will need to articulate which approach you have adopted and why in your methodology chapter. </a:t>
            </a:r>
          </a:p>
          <a:p>
            <a:pPr indent="-305435"/>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Keep it simple and stick with these 2 as again this will only be a short paragraph in this section. </a:t>
            </a:r>
          </a:p>
        </p:txBody>
      </p:sp>
      <p:pic>
        <p:nvPicPr>
          <p:cNvPr id="4" name="Picture 4" descr="A close up of a sign&#10;&#10;Description generated with very high confidence">
            <a:extLst>
              <a:ext uri="{FF2B5EF4-FFF2-40B4-BE49-F238E27FC236}">
                <a16:creationId xmlns:a16="http://schemas.microsoft.com/office/drawing/2014/main" id="{CA027B25-F374-4760-AB88-320C44DAB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87351" y="1773462"/>
            <a:ext cx="6161183" cy="3320821"/>
          </a:xfrm>
          <a:prstGeom prst="rect">
            <a:avLst/>
          </a:prstGeom>
        </p:spPr>
      </p:pic>
      <p:sp>
        <p:nvSpPr>
          <p:cNvPr id="5" name="TextBox 4">
            <a:extLst>
              <a:ext uri="{FF2B5EF4-FFF2-40B4-BE49-F238E27FC236}">
                <a16:creationId xmlns:a16="http://schemas.microsoft.com/office/drawing/2014/main" id="{C69A0DD9-975B-45C4-A858-1C4BC4177C4F}"/>
              </a:ext>
            </a:extLst>
          </p:cNvPr>
          <p:cNvSpPr txBox="1"/>
          <p:nvPr/>
        </p:nvSpPr>
        <p:spPr>
          <a:xfrm>
            <a:off x="9025087" y="4894228"/>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272372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58563-B1C4-4639-A3EF-8DE4FCBEE18B}"/>
              </a:ext>
            </a:extLst>
          </p:cNvPr>
          <p:cNvSpPr>
            <a:spLocks noGrp="1"/>
          </p:cNvSpPr>
          <p:nvPr>
            <p:ph type="title"/>
          </p:nvPr>
        </p:nvSpPr>
        <p:spPr>
          <a:xfrm>
            <a:off x="328356" y="609600"/>
            <a:ext cx="4156700" cy="970450"/>
          </a:xfrm>
        </p:spPr>
        <p:txBody>
          <a:bodyPr anchor="b">
            <a:noAutofit/>
          </a:bodyPr>
          <a:lstStyle/>
          <a:p>
            <a:pPr algn="l"/>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Research Strategy</a:t>
            </a:r>
            <a:endParaRPr lang="en-GB" sz="36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F1B94BE-A604-43C7-8B25-033043ED653A}"/>
              </a:ext>
            </a:extLst>
          </p:cNvPr>
          <p:cNvSpPr>
            <a:spLocks noGrp="1"/>
          </p:cNvSpPr>
          <p:nvPr>
            <p:ph idx="1"/>
          </p:nvPr>
        </p:nvSpPr>
        <p:spPr>
          <a:xfrm>
            <a:off x="913795" y="1732449"/>
            <a:ext cx="3078749" cy="4710881"/>
          </a:xfrm>
        </p:spPr>
        <p:txBody>
          <a:bodyPr anchor="t">
            <a:normAutofit fontScale="92500" lnSpcReduction="10000"/>
          </a:bodyPr>
          <a:lstStyle/>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Action Research</a:t>
            </a:r>
            <a:endParaRPr lang="en-US"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Grounded Theory</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Ethnography</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Survey</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Experiment</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Case study </a:t>
            </a:r>
          </a:p>
          <a:p>
            <a:pPr marL="0" indent="0">
              <a:buNone/>
            </a:pPr>
            <a:endPar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0" indent="0">
              <a:buNone/>
            </a:pPr>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Activity – research first 3 and present to the wider group</a:t>
            </a:r>
          </a:p>
          <a:p>
            <a:pPr indent="-305435"/>
            <a:endParaRPr lang="en-GB"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black sign with white text&#10;&#10;Description generated with high confidence">
            <a:extLst>
              <a:ext uri="{FF2B5EF4-FFF2-40B4-BE49-F238E27FC236}">
                <a16:creationId xmlns:a16="http://schemas.microsoft.com/office/drawing/2014/main" id="{E9608B74-133E-4F5F-97AF-0C2B4C891AC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62" r="18344"/>
          <a:stretch/>
        </p:blipFill>
        <p:spPr>
          <a:xfrm>
            <a:off x="4654295" y="10"/>
            <a:ext cx="7537705" cy="6857990"/>
          </a:xfrm>
          <a:prstGeom prst="rect">
            <a:avLst/>
          </a:prstGeom>
        </p:spPr>
      </p:pic>
      <p:sp>
        <p:nvSpPr>
          <p:cNvPr id="5" name="TextBox 4">
            <a:extLst>
              <a:ext uri="{FF2B5EF4-FFF2-40B4-BE49-F238E27FC236}">
                <a16:creationId xmlns:a16="http://schemas.microsoft.com/office/drawing/2014/main" id="{7048468C-DE9A-4F36-BB72-D081F9B8472D}"/>
              </a:ext>
            </a:extLst>
          </p:cNvPr>
          <p:cNvSpPr txBox="1"/>
          <p:nvPr/>
        </p:nvSpPr>
        <p:spPr>
          <a:xfrm>
            <a:off x="9649317" y="6657945"/>
            <a:ext cx="254268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2877872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61791" y="835383"/>
            <a:ext cx="3382832" cy="3499549"/>
          </a:xfrm>
          <a:prstGeom prst="rect">
            <a:avLst/>
          </a:prstGeom>
        </p:spPr>
        <p:txBody>
          <a:bodyPr vert="horz" lIns="91440" tIns="45720" rIns="91440" bIns="45720" rtlCol="0" anchor="b">
            <a:normAutofit/>
          </a:bodyPr>
          <a:lstStyle/>
          <a:p>
            <a:pPr defTabSz="457200">
              <a:spcBef>
                <a:spcPct val="0"/>
              </a:spcBef>
              <a:spcAft>
                <a:spcPts val="600"/>
              </a:spcAft>
            </a:pPr>
            <a:r>
              <a:rPr lang="en-US" sz="4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Research </a:t>
            </a:r>
            <a:r>
              <a:rPr lang="en-US" sz="4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Strategy</a:t>
            </a:r>
            <a:endParaRPr lang="en-US">
              <a:solidFill>
                <a:schemeClr val="tx2"/>
              </a:solidFill>
              <a:ea typeface="+mj-ea"/>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4315" y="1786618"/>
            <a:ext cx="6197668" cy="3284764"/>
          </a:xfrm>
          <a:prstGeom prst="rect">
            <a:avLst/>
          </a:prstGeom>
        </p:spPr>
      </p:pic>
      <p:sp>
        <p:nvSpPr>
          <p:cNvPr id="4" name="TextBox 3">
            <a:extLst>
              <a:ext uri="{FF2B5EF4-FFF2-40B4-BE49-F238E27FC236}">
                <a16:creationId xmlns:a16="http://schemas.microsoft.com/office/drawing/2014/main" id="{96856620-5392-F725-3B76-DAB39E51F1B9}"/>
              </a:ext>
            </a:extLst>
          </p:cNvPr>
          <p:cNvSpPr txBox="1"/>
          <p:nvPr/>
        </p:nvSpPr>
        <p:spPr>
          <a:xfrm>
            <a:off x="106326" y="6022617"/>
            <a:ext cx="6337004" cy="646331"/>
          </a:xfrm>
          <a:prstGeom prst="rect">
            <a:avLst/>
          </a:prstGeom>
          <a:noFill/>
        </p:spPr>
        <p:txBody>
          <a:bodyPr wrap="square" rtlCol="0">
            <a:spAutoFit/>
          </a:bodyPr>
          <a:lstStyle/>
          <a:p>
            <a:r>
              <a:rPr lang="en-US" dirty="0"/>
              <a:t>Some questionnaires allow for open questions, so this can be termed a ”mixed method”</a:t>
            </a:r>
          </a:p>
        </p:txBody>
      </p:sp>
    </p:spTree>
    <p:extLst>
      <p:ext uri="{BB962C8B-B14F-4D97-AF65-F5344CB8AC3E}">
        <p14:creationId xmlns:p14="http://schemas.microsoft.com/office/powerpoint/2010/main" val="2901563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Different data collection methods</a:t>
            </a:r>
          </a:p>
        </p:txBody>
      </p:sp>
      <p:pic>
        <p:nvPicPr>
          <p:cNvPr id="6" name="Picture 5"/>
          <p:cNvPicPr>
            <a:picLocks noChangeAspect="1"/>
          </p:cNvPicPr>
          <p:nvPr/>
        </p:nvPicPr>
        <p:blipFill>
          <a:blip r:embed="rId3"/>
          <a:stretch>
            <a:fillRect/>
          </a:stretch>
        </p:blipFill>
        <p:spPr>
          <a:xfrm>
            <a:off x="2351584" y="1772817"/>
            <a:ext cx="7329748" cy="3875141"/>
          </a:xfrm>
          <a:prstGeom prst="rect">
            <a:avLst/>
          </a:prstGeom>
        </p:spPr>
      </p:pic>
      <p:sp>
        <p:nvSpPr>
          <p:cNvPr id="4" name="Vertical Text Placeholder 3"/>
          <p:cNvSpPr>
            <a:spLocks noGrp="1"/>
          </p:cNvSpPr>
          <p:nvPr>
            <p:ph type="body" orient="vert" idx="13"/>
          </p:nvPr>
        </p:nvSpPr>
        <p:spPr/>
        <p:txBody>
          <a:bodyPr/>
          <a:lstStyle/>
          <a:p>
            <a:pPr marL="0" indent="0">
              <a:buNone/>
            </a:pPr>
            <a:r>
              <a:rPr lang="en-GB" sz="2400" dirty="0"/>
              <a:t>Quantitative and Qualitative</a:t>
            </a:r>
          </a:p>
        </p:txBody>
      </p:sp>
    </p:spTree>
    <p:extLst>
      <p:ext uri="{BB962C8B-B14F-4D97-AF65-F5344CB8AC3E}">
        <p14:creationId xmlns:p14="http://schemas.microsoft.com/office/powerpoint/2010/main" val="2905709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a:normAutofit fontScale="92500"/>
          </a:bodyPr>
          <a:lstStyle/>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Primary: </a:t>
            </a:r>
            <a:r>
              <a:rPr lang="en-US" altLang="en-US" dirty="0">
                <a:latin typeface="Arial" pitchFamily="34" charset="0"/>
                <a:ea typeface="Helvetica" charset="0"/>
                <a:cs typeface="Arial" pitchFamily="34" charset="0"/>
                <a:sym typeface="Helvetica" charset="0"/>
              </a:rPr>
              <a:t>collected first hand for the study in which it will be used (e.g. questionnaires, observation, focus groups, interviews, brainstorms)</a:t>
            </a:r>
          </a:p>
          <a:p>
            <a:pPr marL="0" indent="0">
              <a:spcBef>
                <a:spcPts val="281"/>
              </a:spcBef>
              <a:buClr>
                <a:srgbClr val="000000"/>
              </a:buClr>
              <a:buNone/>
            </a:pPr>
            <a:r>
              <a:rPr lang="en-GB" dirty="0"/>
              <a:t>This is the information that you collect by doing  your own research. It is not data you analyse from pre-collected information e.g. a company survey.</a:t>
            </a: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Secondary: </a:t>
            </a:r>
            <a:r>
              <a:rPr lang="en-US" altLang="en-US" dirty="0">
                <a:latin typeface="Arial" pitchFamily="34" charset="0"/>
                <a:ea typeface="Helvetica" charset="0"/>
                <a:cs typeface="Arial" pitchFamily="34" charset="0"/>
                <a:sym typeface="Helvetica" charset="0"/>
              </a:rPr>
              <a:t>already published sources from other studies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 to draw a conclusion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(e.g. academic journals, online databases, industry reports, the Internet , governmental reports, market research, studies, podcasts, website articles). Can also be raw data from your organization such as absence data</a:t>
            </a:r>
            <a:endParaRPr lang="en-US" altLang="en-US" dirty="0">
              <a:latin typeface="Arial" pitchFamily="34" charset="0"/>
              <a:ea typeface="Helvetica" charset="0"/>
              <a:cs typeface="Arial" pitchFamily="34" charset="0"/>
              <a:sym typeface="Arial" pitchFamily="34" charset="0"/>
            </a:endParaRPr>
          </a:p>
          <a:p>
            <a:endParaRPr lang="en-GB" dirty="0"/>
          </a:p>
        </p:txBody>
      </p:sp>
      <p:sp>
        <p:nvSpPr>
          <p:cNvPr id="4" name="Vertical Text Placeholder 3"/>
          <p:cNvSpPr>
            <a:spLocks noGrp="1"/>
          </p:cNvSpPr>
          <p:nvPr>
            <p:ph type="body" orient="vert" idx="13"/>
          </p:nvPr>
        </p:nvSpPr>
        <p:spPr>
          <a:xfrm>
            <a:off x="540779" y="788013"/>
            <a:ext cx="11089640" cy="369741"/>
          </a:xfrm>
        </p:spPr>
        <p:txBody>
          <a:bodyPr/>
          <a:lstStyle/>
          <a:p>
            <a:pPr marL="0" indent="0">
              <a:buNone/>
            </a:pPr>
            <a:r>
              <a:rPr lang="en-GB" sz="2400" dirty="0"/>
              <a:t>Primary and Secondary Research</a:t>
            </a:r>
          </a:p>
        </p:txBody>
      </p:sp>
    </p:spTree>
    <p:extLst>
      <p:ext uri="{BB962C8B-B14F-4D97-AF65-F5344CB8AC3E}">
        <p14:creationId xmlns:p14="http://schemas.microsoft.com/office/powerpoint/2010/main" val="1153661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279472" y="609600"/>
            <a:ext cx="5844759" cy="970450"/>
          </a:xfrm>
        </p:spPr>
        <p:txBody>
          <a:bodyPr>
            <a:normAutofit/>
          </a:bodyPr>
          <a:lstStyle/>
          <a:p>
            <a:r>
              <a:rPr lang="en-US"/>
              <a:t>Research Choices</a:t>
            </a:r>
          </a:p>
        </p:txBody>
      </p:sp>
      <p:pic>
        <p:nvPicPr>
          <p:cNvPr id="10" name="Picture 9">
            <a:extLst>
              <a:ext uri="{FF2B5EF4-FFF2-40B4-BE49-F238E27FC236}">
                <a16:creationId xmlns:a16="http://schemas.microsoft.com/office/drawing/2014/main" id="{64199DA9-4F9B-4D3F-B4AC-C2C6B330FAFB}"/>
              </a:ext>
            </a:extLst>
          </p:cNvPr>
          <p:cNvPicPr>
            <a:picLocks noChangeAspect="1"/>
          </p:cNvPicPr>
          <p:nvPr/>
        </p:nvPicPr>
        <p:blipFill rotWithShape="1">
          <a:blip r:embed="rId3"/>
          <a:srcRect l="52151" r="-2" b="-2"/>
          <a:stretch/>
        </p:blipFill>
        <p:spPr>
          <a:xfrm>
            <a:off x="632815" y="643465"/>
            <a:ext cx="4003193" cy="5103372"/>
          </a:xfrm>
          <a:prstGeom prst="rect">
            <a:avLst/>
          </a:prstGeom>
        </p:spPr>
      </p:pic>
      <p:sp>
        <p:nvSpPr>
          <p:cNvPr id="8" name="Content Placeholder 7"/>
          <p:cNvSpPr>
            <a:spLocks noGrp="1"/>
          </p:cNvSpPr>
          <p:nvPr>
            <p:ph idx="1"/>
          </p:nvPr>
        </p:nvSpPr>
        <p:spPr>
          <a:xfrm>
            <a:off x="5279472" y="1828801"/>
            <a:ext cx="6473410" cy="4666148"/>
          </a:xfrm>
        </p:spPr>
        <p:txBody>
          <a:bodyPr anchor="ctr">
            <a:normAutofit/>
          </a:bodyPr>
          <a:lstStyle/>
          <a:p>
            <a:pPr indent="-305435">
              <a:lnSpc>
                <a:spcPct val="90000"/>
              </a:lnSpc>
              <a:buFont typeface="Wingdings" panose="05000000000000000000" pitchFamily="2" charset="2"/>
              <a:buChar char="§"/>
            </a:pPr>
            <a:r>
              <a:rPr lang="en-US" sz="1800"/>
              <a:t>Concerns the way you go about answering your research question (aims) and sub-questions (objectives)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t>Involves: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Data collection methods</a:t>
            </a:r>
          </a:p>
          <a:p>
            <a:pPr marL="719455" lvl="1" indent="-269875">
              <a:lnSpc>
                <a:spcPct val="90000"/>
              </a:lnSpc>
            </a:pPr>
            <a:r>
              <a:rPr lang="en-US"/>
              <a:t>Sampling strategies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Validity, reliability and generalisability</a:t>
            </a:r>
          </a:p>
          <a:p>
            <a:pPr marL="719455" lvl="1" indent="-269875">
              <a:lnSpc>
                <a:spcPct val="90000"/>
              </a:lnSpc>
            </a:pPr>
            <a:r>
              <a:rPr lang="en-US"/>
              <a:t>Ethical considerations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t>You should must be able to fully justify your research design – directed only to answering your research question and consistent with your research philosophy.</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ln>
                  <a:solidFill>
                    <a:srgbClr val="000000">
                      <a:lumMod val="75000"/>
                      <a:lumOff val="25000"/>
                      <a:alpha val="10000"/>
                    </a:srgbClr>
                  </a:solidFill>
                </a:ln>
                <a:effectLst>
                  <a:outerShdw blurRad="9525" dist="25400" dir="14640000" algn="tl" rotWithShape="0">
                    <a:srgbClr val="000000">
                      <a:alpha val="30000"/>
                    </a:srgbClr>
                  </a:outerShdw>
                </a:effectLst>
              </a:rPr>
              <a:t>Limitations of the adopted method should be considered.</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851843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913795" y="609600"/>
            <a:ext cx="3078749" cy="970450"/>
          </a:xfrm>
        </p:spPr>
        <p:txBody>
          <a:bodyPr anchor="b">
            <a:normAutofit/>
          </a:bodyPr>
          <a:lstStyle/>
          <a:p>
            <a:pPr algn="l"/>
            <a:r>
              <a:rPr lang="en-US" altLang="en-US" sz="2800"/>
              <a:t>Questionnaire Design Process</a:t>
            </a:r>
          </a:p>
        </p:txBody>
      </p:sp>
      <p:sp>
        <p:nvSpPr>
          <p:cNvPr id="46083" name="Rectangle 3"/>
          <p:cNvSpPr>
            <a:spLocks noGrp="1" noChangeArrowheads="1"/>
          </p:cNvSpPr>
          <p:nvPr>
            <p:ph type="body" idx="1"/>
          </p:nvPr>
        </p:nvSpPr>
        <p:spPr>
          <a:xfrm>
            <a:off x="913795" y="1732449"/>
            <a:ext cx="3078749" cy="4058751"/>
          </a:xfrm>
        </p:spPr>
        <p:txBody>
          <a:bodyPr anchor="t">
            <a:normAutofit lnSpcReduction="10000"/>
          </a:bodyPr>
          <a:lstStyle/>
          <a:p>
            <a:pPr marL="533400" indent="-533400">
              <a:spcBef>
                <a:spcPct val="50000"/>
              </a:spcBef>
              <a:buFontTx/>
              <a:buAutoNum type="arabicPeriod"/>
            </a:pPr>
            <a:r>
              <a:rPr lang="en-US" altLang="en-US" sz="1600"/>
              <a:t>Questionnaire objectives</a:t>
            </a:r>
          </a:p>
          <a:p>
            <a:pPr marL="533400" indent="-533400">
              <a:spcBef>
                <a:spcPct val="50000"/>
              </a:spcBef>
              <a:buFontTx/>
              <a:buAutoNum type="arabicPeriod"/>
            </a:pPr>
            <a:r>
              <a:rPr lang="en-US" altLang="en-US" sz="1600"/>
              <a:t>Data collection method (in person, by post, online)</a:t>
            </a:r>
          </a:p>
          <a:p>
            <a:pPr marL="533400" indent="-533400">
              <a:spcBef>
                <a:spcPct val="50000"/>
              </a:spcBef>
              <a:buFontTx/>
              <a:buAutoNum type="arabicPeriod"/>
            </a:pPr>
            <a:r>
              <a:rPr lang="en-US" altLang="en-US" sz="1600"/>
              <a:t>Question response format and question wording</a:t>
            </a:r>
          </a:p>
          <a:p>
            <a:pPr marL="533400" indent="-533400">
              <a:spcBef>
                <a:spcPct val="50000"/>
              </a:spcBef>
              <a:buFontTx/>
              <a:buAutoNum type="arabicPeriod"/>
            </a:pPr>
            <a:r>
              <a:rPr lang="en-US" altLang="en-US" sz="1600"/>
              <a:t>Questionnaire flow and layout (satisficing)</a:t>
            </a:r>
          </a:p>
          <a:p>
            <a:pPr marL="533400" indent="-533400">
              <a:spcBef>
                <a:spcPct val="50000"/>
              </a:spcBef>
              <a:buFontTx/>
              <a:buAutoNum type="arabicPeriod"/>
            </a:pPr>
            <a:r>
              <a:rPr lang="en-US" altLang="en-US" sz="1600"/>
              <a:t>Reliability and validity</a:t>
            </a:r>
            <a:endParaRPr lang="en-US"/>
          </a:p>
          <a:p>
            <a:pPr marL="533400" indent="-533400">
              <a:spcBef>
                <a:spcPct val="50000"/>
              </a:spcBef>
              <a:buFontTx/>
              <a:buAutoNum type="arabicPeriod"/>
            </a:pPr>
            <a:r>
              <a:rPr lang="en-US" altLang="en-US" sz="1600"/>
              <a:t>Testing &amp; revision</a:t>
            </a:r>
          </a:p>
          <a:p>
            <a:pPr marL="533400" indent="-533400">
              <a:spcBef>
                <a:spcPct val="50000"/>
              </a:spcBef>
              <a:buFontTx/>
              <a:buAutoNum type="arabicPeriod"/>
            </a:pPr>
            <a:r>
              <a:rPr lang="en-US" altLang="en-US" sz="1600"/>
              <a:t>Finalisation &amp; implementation</a:t>
            </a:r>
          </a:p>
        </p:txBody>
      </p:sp>
      <p:pic>
        <p:nvPicPr>
          <p:cNvPr id="5" name="Picture 4" descr="survey 2.jpg"/>
          <p:cNvPicPr>
            <a:picLocks noChangeAspect="1"/>
          </p:cNvPicPr>
          <p:nvPr/>
        </p:nvPicPr>
        <p:blipFill rotWithShape="1">
          <a:blip r:embed="rId3"/>
          <a:srcRect l="25638" r="1545" b="-1"/>
          <a:stretch/>
        </p:blipFill>
        <p:spPr>
          <a:xfrm>
            <a:off x="4654295" y="10"/>
            <a:ext cx="7537705" cy="6857990"/>
          </a:xfrm>
          <a:prstGeom prst="rect">
            <a:avLst/>
          </a:prstGeom>
        </p:spPr>
      </p:pic>
    </p:spTree>
    <p:extLst>
      <p:ext uri="{BB962C8B-B14F-4D97-AF65-F5344CB8AC3E}">
        <p14:creationId xmlns:p14="http://schemas.microsoft.com/office/powerpoint/2010/main" val="978633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65806" y="643463"/>
            <a:ext cx="3706762" cy="1608124"/>
          </a:xfrm>
        </p:spPr>
        <p:txBody>
          <a:bodyPr>
            <a:normAutofit/>
          </a:bodyPr>
          <a:lstStyle/>
          <a:p>
            <a:pPr>
              <a:lnSpc>
                <a:spcPct val="90000"/>
              </a:lnSpc>
            </a:pPr>
            <a:r>
              <a:rPr lang="en-GB"/>
              <a:t>Some commonly used research methods</a:t>
            </a:r>
          </a:p>
        </p:txBody>
      </p:sp>
      <p:pic>
        <p:nvPicPr>
          <p:cNvPr id="4" name="Picture 4" descr="A screenshot of a cell phone&#10;&#10;Description generated with high confidence">
            <a:extLst>
              <a:ext uri="{FF2B5EF4-FFF2-40B4-BE49-F238E27FC236}">
                <a16:creationId xmlns:a16="http://schemas.microsoft.com/office/drawing/2014/main" id="{F154EB61-6D21-4A0E-A6AC-BDFEF4CBB93C}"/>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3519" r="13518" b="-1"/>
          <a:stretch/>
        </p:blipFill>
        <p:spPr>
          <a:xfrm>
            <a:off x="20" y="975"/>
            <a:ext cx="7552924" cy="6858000"/>
          </a:xfrm>
          <a:prstGeom prst="rect">
            <a:avLst/>
          </a:prstGeom>
        </p:spPr>
      </p:pic>
      <p:sp>
        <p:nvSpPr>
          <p:cNvPr id="3" name="Content Placeholder 2"/>
          <p:cNvSpPr>
            <a:spLocks noGrp="1"/>
          </p:cNvSpPr>
          <p:nvPr>
            <p:ph idx="1"/>
          </p:nvPr>
        </p:nvSpPr>
        <p:spPr>
          <a:xfrm>
            <a:off x="7865806" y="2251587"/>
            <a:ext cx="3706762" cy="3972232"/>
          </a:xfrm>
        </p:spPr>
        <p:txBody>
          <a:bodyPr>
            <a:normAutofit/>
          </a:bodyPr>
          <a:lstStyle/>
          <a:p>
            <a:pPr marL="457200" indent="-457200">
              <a:lnSpc>
                <a:spcPct val="90000"/>
              </a:lnSpc>
              <a:spcBef>
                <a:spcPts val="0"/>
              </a:spcBef>
              <a:buFont typeface="Wingdings,Sans-Serif"/>
              <a:buChar char="§"/>
            </a:pPr>
            <a:r>
              <a:rPr lang="en-GB" sz="1400">
                <a:ea typeface="+mn-lt"/>
                <a:cs typeface="+mn-lt"/>
              </a:rPr>
              <a:t>Questionnaires, surveys</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lnSpc>
                <a:spcPct val="90000"/>
              </a:lnSpc>
              <a:spcBef>
                <a:spcPts val="0"/>
              </a:spcBef>
              <a:buFont typeface="Wingdings,Sans-Serif"/>
              <a:buChar char="§"/>
            </a:pPr>
            <a:r>
              <a:rPr lang="en-GB" sz="1400">
                <a:ea typeface="+mn-lt"/>
                <a:cs typeface="+mn-lt"/>
              </a:rPr>
              <a:t>Interviews</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lnSpc>
                <a:spcPct val="90000"/>
              </a:lnSpc>
              <a:spcBef>
                <a:spcPts val="0"/>
              </a:spcBef>
              <a:buFont typeface="Wingdings,Sans-Serif"/>
              <a:buChar char="§"/>
            </a:pPr>
            <a:r>
              <a:rPr lang="en-GB" sz="1400">
                <a:ea typeface="+mn-lt"/>
                <a:cs typeface="+mn-lt"/>
              </a:rPr>
              <a:t>Documentation review</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lnSpc>
                <a:spcPct val="90000"/>
              </a:lnSpc>
              <a:spcBef>
                <a:spcPts val="0"/>
              </a:spcBef>
              <a:buFont typeface="Wingdings,Sans-Serif"/>
              <a:buChar char="§"/>
            </a:pPr>
            <a:r>
              <a:rPr lang="en-GB" sz="1400">
                <a:ea typeface="+mn-lt"/>
                <a:cs typeface="+mn-lt"/>
              </a:rPr>
              <a:t>Observation</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lnSpc>
                <a:spcPct val="90000"/>
              </a:lnSpc>
              <a:spcBef>
                <a:spcPts val="0"/>
              </a:spcBef>
              <a:buFont typeface="Wingdings,Sans-Serif"/>
              <a:buChar char="§"/>
            </a:pPr>
            <a:r>
              <a:rPr lang="en-GB" sz="1400">
                <a:ea typeface="+mn-lt"/>
                <a:cs typeface="+mn-lt"/>
              </a:rPr>
              <a:t>Focus Groups</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0" indent="0">
              <a:lnSpc>
                <a:spcPct val="90000"/>
              </a:lnSpc>
              <a:buNone/>
            </a:pPr>
            <a:endParaRPr lang="en-GB" sz="1400"/>
          </a:p>
          <a:p>
            <a:pPr marL="0" indent="0">
              <a:lnSpc>
                <a:spcPct val="90000"/>
              </a:lnSpc>
              <a:buNone/>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Tip:  </a:t>
            </a:r>
            <a:r>
              <a:rPr lang="en-GB" sz="1400"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You will need to justify your selection, so write up the advantages and disadvantages of different research methods, why you decided on the method you chose </a:t>
            </a:r>
            <a:r>
              <a:rPr lang="en-GB" sz="1400" b="1"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and </a:t>
            </a:r>
            <a:r>
              <a:rPr lang="en-GB" sz="1400"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why you didn’t choose the other possible methods.</a:t>
            </a:r>
            <a:endParaRPr lang="en-GB" sz="1400"/>
          </a:p>
          <a:p>
            <a:pPr marL="0" indent="0">
              <a:lnSpc>
                <a:spcPct val="90000"/>
              </a:lnSpc>
              <a:buNone/>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https://managementhelp.org/businessresearch/methods.htm</a:t>
            </a:r>
            <a:endParaRPr lang="en-GB" sz="1400"/>
          </a:p>
          <a:p>
            <a:pPr indent="-305435">
              <a:lnSpc>
                <a:spcPct val="90000"/>
              </a:lnSpc>
            </a:pP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7" name="TextBox 6"/>
          <p:cNvSpPr txBox="1"/>
          <p:nvPr/>
        </p:nvSpPr>
        <p:spPr>
          <a:xfrm>
            <a:off x="2279577" y="1700808"/>
            <a:ext cx="646331" cy="584775"/>
          </a:xfrm>
          <a:prstGeom prst="rect">
            <a:avLst/>
          </a:prstGeom>
          <a:noFill/>
        </p:spPr>
        <p:txBody>
          <a:bodyPr wrap="none" rtlCol="0" anchor="t">
            <a:spAutoFit/>
          </a:bodyPr>
          <a:lstStyle/>
          <a:p>
            <a:pPr marL="457200" indent="-457200">
              <a:spcAft>
                <a:spcPts val="600"/>
              </a:spcAft>
              <a:buFont typeface="Wingdings" panose="05000000000000000000" pitchFamily="2" charset="2"/>
              <a:buChar char="§"/>
            </a:pPr>
            <a:endParaRPr lang="en-GB" sz="3200"/>
          </a:p>
        </p:txBody>
      </p:sp>
      <p:sp>
        <p:nvSpPr>
          <p:cNvPr id="5" name="TextBox 4">
            <a:extLst>
              <a:ext uri="{FF2B5EF4-FFF2-40B4-BE49-F238E27FC236}">
                <a16:creationId xmlns:a16="http://schemas.microsoft.com/office/drawing/2014/main" id="{C9CAC154-4290-4C7C-8236-317DAC8963ED}"/>
              </a:ext>
            </a:extLst>
          </p:cNvPr>
          <p:cNvSpPr txBox="1"/>
          <p:nvPr/>
        </p:nvSpPr>
        <p:spPr>
          <a:xfrm>
            <a:off x="5098426" y="665892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582005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8" name="Picture 1" descr="C:\Users\antje\AppData\Local\Microsoft\Windows\Temporary Internet Files\Content.IE5\3ZHUY4ZY\MC900441428[1].png"/>
          <p:cNvPicPr>
            <a:picLocks noChangeAspect="1" noChangeArrowheads="1"/>
          </p:cNvPicPr>
          <p:nvPr/>
        </p:nvPicPr>
        <p:blipFill rotWithShape="1">
          <a:blip r:embed="rId3">
            <a:extLst>
              <a:ext uri="{28A0092B-C50C-407E-A947-70E740481C1C}">
                <a14:useLocalDpi xmlns:a14="http://schemas.microsoft.com/office/drawing/2010/main" val="0"/>
              </a:ext>
            </a:extLst>
          </a:blip>
          <a:srcRect l="4605" r="6504" b="-2"/>
          <a:stretch/>
        </p:blipFill>
        <p:spPr bwMode="auto">
          <a:xfrm>
            <a:off x="-8622"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Rectangle 2"/>
          <p:cNvSpPr>
            <a:spLocks noGrp="1" noChangeArrowheads="1"/>
          </p:cNvSpPr>
          <p:nvPr>
            <p:ph type="title"/>
          </p:nvPr>
        </p:nvSpPr>
        <p:spPr>
          <a:xfrm>
            <a:off x="6900493" y="609600"/>
            <a:ext cx="4538124" cy="970450"/>
          </a:xfrm>
        </p:spPr>
        <p:txBody>
          <a:bodyPr anchor="b">
            <a:normAutofit/>
          </a:bodyPr>
          <a:lstStyle/>
          <a:p>
            <a:pPr algn="l"/>
            <a:r>
              <a:rPr lang="en-GB" altLang="en-US" sz="3200" dirty="0"/>
              <a:t>Important Issues </a:t>
            </a:r>
            <a:endParaRPr lang="en-US" altLang="en-US" sz="3200" dirty="0"/>
          </a:p>
        </p:txBody>
      </p:sp>
      <p:sp>
        <p:nvSpPr>
          <p:cNvPr id="200707" name="Rectangle 3"/>
          <p:cNvSpPr>
            <a:spLocks noGrp="1" noChangeArrowheads="1"/>
          </p:cNvSpPr>
          <p:nvPr>
            <p:ph type="body" idx="1"/>
          </p:nvPr>
        </p:nvSpPr>
        <p:spPr>
          <a:xfrm>
            <a:off x="6900493" y="1732449"/>
            <a:ext cx="4403596" cy="4058751"/>
          </a:xfrm>
        </p:spPr>
        <p:txBody>
          <a:bodyPr anchor="t">
            <a:normAutofit fontScale="92500" lnSpcReduction="20000"/>
          </a:bodyPr>
          <a:lstStyle/>
          <a:p>
            <a:pPr indent="-305435">
              <a:lnSpc>
                <a:spcPct val="90000"/>
              </a:lnSpc>
              <a:spcBef>
                <a:spcPct val="50000"/>
              </a:spcBef>
              <a:defRPr/>
            </a:pPr>
            <a:r>
              <a:rPr lang="en-US" sz="1700"/>
              <a:t>Are the response options clear and complete?</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r>
              <a:rPr lang="en-GB" sz="1700"/>
              <a:t>How many response categories are required?</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r>
              <a:rPr lang="en-GB" sz="1700"/>
              <a:t>How do the response options link with the planned analysis? (Will you get what you need?)</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Is the question necessary?</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Several questions or just one?</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i="1">
                <a:effectLst>
                  <a:outerShdw blurRad="38100" dist="38100" dir="2700000" algn="tl">
                    <a:srgbClr val="C0C0C0"/>
                  </a:outerShdw>
                </a:effectLst>
              </a:rPr>
              <a:t>Can</a:t>
            </a:r>
            <a:r>
              <a:rPr lang="en-US" sz="1700"/>
              <a:t> respondents answer the question?</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i="1">
                <a:effectLst>
                  <a:outerShdw blurRad="38100" dist="38100" dir="2700000" algn="tl">
                    <a:srgbClr val="C0C0C0"/>
                  </a:outerShdw>
                </a:effectLst>
              </a:rPr>
              <a:t>Will</a:t>
            </a:r>
            <a:r>
              <a:rPr lang="en-US" sz="1700"/>
              <a:t> respondents answer the question?</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Is the question clear and unbiased?</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endParaRPr lang="en-US" sz="17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lnSpc>
                <a:spcPct val="90000"/>
              </a:lnSpc>
              <a:buNone/>
              <a:defRPr/>
            </a:pPr>
            <a:r>
              <a:rPr lang="en-US" sz="1700">
                <a:ln>
                  <a:solidFill>
                    <a:srgbClr val="000000">
                      <a:lumMod val="75000"/>
                      <a:lumOff val="25000"/>
                      <a:alpha val="10000"/>
                    </a:srgbClr>
                  </a:solidFill>
                </a:ln>
                <a:effectLst>
                  <a:outerShdw blurRad="9525" dist="25400" dir="14640000" algn="tl" rotWithShape="0">
                    <a:srgbClr val="000000">
                      <a:alpha val="30000"/>
                    </a:srgbClr>
                  </a:outerShdw>
                </a:effectLst>
              </a:rPr>
              <a:t>You can find out the answers to the questions by completing a pilot. </a:t>
            </a:r>
            <a:endParaRPr lang="en-US" sz="17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250055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4B92A-1F18-4013-853E-AED2C75FFF8C}"/>
              </a:ext>
            </a:extLst>
          </p:cNvPr>
          <p:cNvSpPr>
            <a:spLocks noGrp="1"/>
          </p:cNvSpPr>
          <p:nvPr>
            <p:ph type="title"/>
          </p:nvPr>
        </p:nvSpPr>
        <p:spPr>
          <a:xfrm>
            <a:off x="825909" y="808055"/>
            <a:ext cx="3979205" cy="1453363"/>
          </a:xfrm>
        </p:spPr>
        <p:txBody>
          <a:bodyPr>
            <a:normAutofit/>
          </a:bodyPr>
          <a:lstStyle/>
          <a:p>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Sampling Strategy</a:t>
            </a:r>
            <a:endParaRPr lang="en-GB" dirty="0"/>
          </a:p>
        </p:txBody>
      </p:sp>
      <p:sp>
        <p:nvSpPr>
          <p:cNvPr id="16" name="Content Placeholder 2">
            <a:extLst>
              <a:ext uri="{FF2B5EF4-FFF2-40B4-BE49-F238E27FC236}">
                <a16:creationId xmlns:a16="http://schemas.microsoft.com/office/drawing/2014/main" id="{4D3F5483-A258-413D-ABA3-29C6B51E02E9}"/>
              </a:ext>
            </a:extLst>
          </p:cNvPr>
          <p:cNvSpPr>
            <a:spLocks noGrp="1"/>
          </p:cNvSpPr>
          <p:nvPr>
            <p:ph idx="1"/>
          </p:nvPr>
        </p:nvSpPr>
        <p:spPr>
          <a:xfrm>
            <a:off x="802178" y="2261420"/>
            <a:ext cx="4002936" cy="3637935"/>
          </a:xfrm>
        </p:spPr>
        <p:txBody>
          <a:bodyPr>
            <a:normAutofit/>
          </a:bodyPr>
          <a:lstStyle/>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Who is your research population (overall who are the people being researched) and the sample (who is targeted as a participant); sample strategy used (how you selected the participants) &amp; size explanation &amp; justification.</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Methods include probability sampling and selective sampling.</a:t>
            </a:r>
          </a:p>
          <a:p>
            <a:pPr indent="-305435"/>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Your selected sample will impact on the </a:t>
            </a:r>
            <a:r>
              <a:rPr lang="en-GB" dirty="0" err="1">
                <a:ln>
                  <a:solidFill>
                    <a:srgbClr val="000000">
                      <a:lumMod val="75000"/>
                      <a:lumOff val="25000"/>
                      <a:alpha val="10000"/>
                    </a:srgbClr>
                  </a:solidFill>
                </a:ln>
                <a:effectLst>
                  <a:outerShdw blurRad="9525" dist="25400" dir="14640000" algn="tl" rotWithShape="0">
                    <a:srgbClr val="000000">
                      <a:alpha val="30000"/>
                    </a:srgbClr>
                  </a:outerShdw>
                </a:effectLst>
              </a:rPr>
              <a:t>generalisabilty</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of your findings. </a:t>
            </a: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picture containing implement, stationary&#10;&#10;Description generated with very high confidence">
            <a:extLst>
              <a:ext uri="{FF2B5EF4-FFF2-40B4-BE49-F238E27FC236}">
                <a16:creationId xmlns:a16="http://schemas.microsoft.com/office/drawing/2014/main" id="{93FF7584-7789-4CE7-888B-128FCAA36D9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89752" y="2363882"/>
            <a:ext cx="6095593" cy="196800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47276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591823" y="609600"/>
            <a:ext cx="3706889" cy="1821918"/>
          </a:xfrm>
        </p:spPr>
        <p:txBody>
          <a:bodyPr vert="horz" lIns="91440" tIns="45720" rIns="91440" bIns="45720" rtlCol="0" anchor="b">
            <a:normAutofit/>
          </a:bodyPr>
          <a:lstStyle/>
          <a:p>
            <a:pPr algn="l"/>
            <a:r>
              <a:rPr lang="en-US" sz="2800"/>
              <a:t>Reliability and Validity</a:t>
            </a:r>
          </a:p>
        </p:txBody>
      </p:sp>
      <p:sp>
        <p:nvSpPr>
          <p:cNvPr id="3" name="Content Placeholder 2">
            <a:extLst>
              <a:ext uri="{FF2B5EF4-FFF2-40B4-BE49-F238E27FC236}">
                <a16:creationId xmlns:a16="http://schemas.microsoft.com/office/drawing/2014/main" id="{E52568DD-9A7F-4EE1-A827-16BEB8E9CF7B}"/>
              </a:ext>
            </a:extLst>
          </p:cNvPr>
          <p:cNvSpPr>
            <a:spLocks noGrp="1"/>
          </p:cNvSpPr>
          <p:nvPr>
            <p:ph idx="1"/>
          </p:nvPr>
        </p:nvSpPr>
        <p:spPr/>
        <p:txBody>
          <a:bodyPr vert="horz" lIns="91440" tIns="45720" rIns="91440" bIns="45720" rtlCol="0" anchor="t">
            <a:normAutofit/>
          </a:bodyPr>
          <a:lstStyle/>
          <a:p>
            <a:pPr indent="-305435"/>
            <a:endParaRPr lang="en-US" sz="1600"/>
          </a:p>
          <a:p>
            <a:pPr indent="-305435"/>
            <a:endParaRPr lang="en-US" sz="1600"/>
          </a:p>
          <a:p>
            <a:pPr indent="-305435"/>
            <a:endParaRPr lang="en-US" sz="1600"/>
          </a:p>
        </p:txBody>
      </p:sp>
      <p:sp>
        <p:nvSpPr>
          <p:cNvPr id="23" name="Text Placeholder 22">
            <a:extLst>
              <a:ext uri="{FF2B5EF4-FFF2-40B4-BE49-F238E27FC236}">
                <a16:creationId xmlns:a16="http://schemas.microsoft.com/office/drawing/2014/main" id="{50A40B6E-8C8E-47C1-B345-306EA303FD85}"/>
              </a:ext>
            </a:extLst>
          </p:cNvPr>
          <p:cNvSpPr>
            <a:spLocks noGrp="1"/>
          </p:cNvSpPr>
          <p:nvPr>
            <p:ph type="body" sz="half" idx="2"/>
          </p:nvPr>
        </p:nvSpPr>
        <p:spPr>
          <a:xfrm>
            <a:off x="591823" y="2619689"/>
            <a:ext cx="3706889" cy="3016250"/>
          </a:xfrm>
        </p:spPr>
        <p:txBody>
          <a:bodyPr/>
          <a:lstStyle/>
          <a:p>
            <a:pPr marL="285750" indent="-285750" algn="l">
              <a:spcBef>
                <a:spcPts val="0"/>
              </a:spcBef>
              <a:spcAft>
                <a:spcPts val="0"/>
              </a:spcAft>
              <a:buFont typeface="Wingdings,Sans-Serif"/>
              <a:buChar char="§"/>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To what extent will your data collection techniques or analysis procedures yield consistent findings?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algn="l">
              <a:spcBef>
                <a:spcPts val="0"/>
              </a:spcBef>
              <a:spcAft>
                <a:spcPts val="0"/>
              </a:spcAft>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285750" indent="-285750" algn="l">
              <a:spcBef>
                <a:spcPts val="0"/>
              </a:spcBef>
              <a:spcAft>
                <a:spcPts val="0"/>
              </a:spcAft>
              <a:buFont typeface="Wingdings,Sans-Serif"/>
              <a:buChar char="§"/>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Is your study replicable?</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285750" indent="-285750" algn="l">
              <a:spcBef>
                <a:spcPts val="0"/>
              </a:spcBef>
              <a:spcAft>
                <a:spcPts val="0"/>
              </a:spcAft>
              <a:buFont typeface="Wingdings,Sans-Serif"/>
              <a:buChar char="§"/>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5" name="Picture 15" descr="A close up of a street sign on a pole&#10;&#10;Description generated with very high confidence">
            <a:extLst>
              <a:ext uri="{FF2B5EF4-FFF2-40B4-BE49-F238E27FC236}">
                <a16:creationId xmlns:a16="http://schemas.microsoft.com/office/drawing/2014/main" id="{491E5167-F0CB-420E-B542-E61712AF727C}"/>
              </a:ext>
            </a:extLst>
          </p:cNvPr>
          <p:cNvPicPr>
            <a:picLocks noGrp="1" noChangeAspect="1"/>
          </p:cNvPicPr>
          <p:nvPr>
            <p:ph type="pic" idx="4294967295"/>
          </p:nvPr>
        </p:nvPicPr>
        <p:blipFill rotWithShape="1">
          <a:blip r:embed="rId3">
            <a:extLst>
              <a:ext uri="{837473B0-CC2E-450A-ABE3-18F120FF3D39}">
                <a1611:picAttrSrcUrl xmlns:a1611="http://schemas.microsoft.com/office/drawing/2016/11/main" r:id="rId4"/>
              </a:ext>
            </a:extLst>
          </a:blip>
          <a:srcRect l="12742" r="14167"/>
          <a:stretch/>
        </p:blipFill>
        <p:spPr>
          <a:xfrm>
            <a:off x="4654550" y="0"/>
            <a:ext cx="7537450" cy="6858000"/>
          </a:xfrm>
          <a:prstGeom prst="rect">
            <a:avLst/>
          </a:prstGeom>
        </p:spPr>
      </p:pic>
    </p:spTree>
    <p:extLst>
      <p:ext uri="{BB962C8B-B14F-4D97-AF65-F5344CB8AC3E}">
        <p14:creationId xmlns:p14="http://schemas.microsoft.com/office/powerpoint/2010/main" val="27218998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A picture containing wooden, table, board, piece&#10;&#10;Description generated with very high confidence">
            <a:extLst>
              <a:ext uri="{FF2B5EF4-FFF2-40B4-BE49-F238E27FC236}">
                <a16:creationId xmlns:a16="http://schemas.microsoft.com/office/drawing/2014/main" id="{77F40D8B-566B-4738-8584-BC9E070C18C6}"/>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l="20334" r="20332" b="-1"/>
          <a:stretch/>
        </p:blipFill>
        <p:spPr>
          <a:xfrm>
            <a:off x="-8622" y="10"/>
            <a:ext cx="6096000" cy="6857990"/>
          </a:xfrm>
          <a:prstGeom prst="rect">
            <a:avLst/>
          </a:prstGeom>
        </p:spPr>
      </p:pic>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a:t>Reliability and Validity</a:t>
            </a:r>
          </a:p>
        </p:txBody>
      </p:sp>
      <p:sp>
        <p:nvSpPr>
          <p:cNvPr id="10" name="Text Placeholder 9">
            <a:extLst>
              <a:ext uri="{FF2B5EF4-FFF2-40B4-BE49-F238E27FC236}">
                <a16:creationId xmlns:a16="http://schemas.microsoft.com/office/drawing/2014/main" id="{76BE133A-787F-4E04-B939-7C9F3F8B56C3}"/>
              </a:ext>
            </a:extLst>
          </p:cNvPr>
          <p:cNvSpPr>
            <a:spLocks noGrp="1"/>
          </p:cNvSpPr>
          <p:nvPr>
            <p:ph type="body" sz="half" idx="2"/>
          </p:nvPr>
        </p:nvSpPr>
        <p:spPr>
          <a:xfrm>
            <a:off x="6900493" y="1732449"/>
            <a:ext cx="4403596" cy="4058751"/>
          </a:xfrm>
        </p:spPr>
        <p:txBody>
          <a:bodyPr vert="horz" lIns="91440" tIns="45720" rIns="91440" bIns="45720" rtlCol="0" anchor="t">
            <a:normAutofit/>
          </a:bodyPr>
          <a:lstStyle/>
          <a:p>
            <a:pPr marL="285750" indent="-305435" algn="l">
              <a:lnSpc>
                <a:spcPct val="90000"/>
              </a:lnSpc>
              <a:buFont typeface="Wingdings 2" charset="2"/>
              <a:buChar char="•"/>
            </a:pPr>
            <a:r>
              <a:rPr lang="en-US" sz="1400"/>
              <a:t>Refers to the credibility or believability of the research.</a:t>
            </a:r>
          </a:p>
          <a:p>
            <a:pPr marL="285750" indent="-305435" algn="l">
              <a:lnSpc>
                <a:spcPct val="90000"/>
              </a:lnSpc>
              <a:buFont typeface="Wingdings 2" charset="2"/>
              <a:buChar char="•"/>
            </a:pPr>
            <a:r>
              <a:rPr lang="en-US" sz="1400" b="1"/>
              <a:t>Internal validity</a:t>
            </a:r>
            <a:r>
              <a:rPr lang="en-US" sz="1400"/>
              <a:t> - the instruments or procedures used in the research measured what they were supposed to measure. Example: As part of a stress experiment, people are shown photos of war atrocities. After the study, they are asked how the pictures made them feel, and they respond that the pictures were very upsetting. In this study, the photos have good internal validity as stress producers. </a:t>
            </a:r>
          </a:p>
          <a:p>
            <a:pPr marL="285750" indent="-305435" algn="l">
              <a:lnSpc>
                <a:spcPct val="90000"/>
              </a:lnSpc>
              <a:buFont typeface="Wingdings 2" charset="2"/>
              <a:buChar char="•"/>
            </a:pPr>
            <a:r>
              <a:rPr lang="en-US" sz="1400" b="1"/>
              <a:t>External validity</a:t>
            </a:r>
            <a:r>
              <a:rPr lang="en-US" sz="1400"/>
              <a:t> - the results can be generalized beyond the immediate study. In order to have external validity, the claim that spaced study (studying in several sessions ahead of time) is better than cramming for exams should apply to more than one subject (e.g., to math as well as history). It should also apply to people beyond the sample in the study.</a:t>
            </a:r>
          </a:p>
          <a:p>
            <a:pPr algn="l">
              <a:lnSpc>
                <a:spcPct val="90000"/>
              </a:lnSpc>
            </a:pPr>
            <a:endParaRPr lang="en-US" sz="1400"/>
          </a:p>
        </p:txBody>
      </p:sp>
    </p:spTree>
    <p:extLst>
      <p:ext uri="{BB962C8B-B14F-4D97-AF65-F5344CB8AC3E}">
        <p14:creationId xmlns:p14="http://schemas.microsoft.com/office/powerpoint/2010/main" val="12149891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913796" y="643465"/>
            <a:ext cx="3382638" cy="1370605"/>
          </a:xfrm>
        </p:spPr>
        <p:txBody>
          <a:bodyPr vert="horz" lIns="91440" tIns="45720" rIns="91440" bIns="45720" rtlCol="0" anchor="ctr">
            <a:normAutofit/>
          </a:bodyPr>
          <a:lstStyle/>
          <a:p>
            <a:pPr algn="l"/>
            <a:r>
              <a:rPr lang="en-US" sz="3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Generalisability</a:t>
            </a:r>
          </a:p>
        </p:txBody>
      </p:sp>
      <p:sp>
        <p:nvSpPr>
          <p:cNvPr id="10" name="Text Placeholder 9">
            <a:extLst>
              <a:ext uri="{FF2B5EF4-FFF2-40B4-BE49-F238E27FC236}">
                <a16:creationId xmlns:a16="http://schemas.microsoft.com/office/drawing/2014/main" id="{76BE133A-787F-4E04-B939-7C9F3F8B56C3}"/>
              </a:ext>
            </a:extLst>
          </p:cNvPr>
          <p:cNvSpPr>
            <a:spLocks noGrp="1"/>
          </p:cNvSpPr>
          <p:nvPr>
            <p:ph type="body" sz="half" idx="2"/>
          </p:nvPr>
        </p:nvSpPr>
        <p:spPr>
          <a:xfrm>
            <a:off x="913796" y="2247153"/>
            <a:ext cx="3358084" cy="3544046"/>
          </a:xfrm>
        </p:spPr>
        <p:txBody>
          <a:bodyPr vert="horz" lIns="91440" tIns="45720" rIns="91440" bIns="45720" rtlCol="0" anchor="t">
            <a:normAutofit/>
          </a:bodyPr>
          <a:lstStyle/>
          <a:p>
            <a:pPr algn="l"/>
            <a:r>
              <a:rPr lang="en-US" sz="1800" dirty="0"/>
              <a:t>How far can your findings be </a:t>
            </a:r>
            <a:r>
              <a:rPr lang="en-US" sz="1800" dirty="0" err="1"/>
              <a:t>generalised</a:t>
            </a:r>
            <a:r>
              <a:rPr lang="en-US" sz="1800" dirty="0"/>
              <a:t>? </a:t>
            </a:r>
            <a:endParaRPr lang="en-US" dirty="0"/>
          </a:p>
          <a:p>
            <a:pPr marL="285750" indent="-285750" algn="l">
              <a:buFont typeface="Arial" charset="2"/>
              <a:buChar char="•"/>
            </a:pPr>
            <a:r>
              <a:rPr lang="en-US" sz="1800" dirty="0"/>
              <a:t>Within your </a:t>
            </a:r>
            <a:r>
              <a:rPr lang="en-US" sz="1800" dirty="0" err="1"/>
              <a:t>organisation</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dirty="0"/>
              <a:t>Within the wider industry</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dirty="0"/>
              <a:t>Across industries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dirty="0"/>
              <a:t>Within geographical areas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b="1" dirty="0">
                <a:ln>
                  <a:solidFill>
                    <a:srgbClr val="000000">
                      <a:lumMod val="75000"/>
                      <a:lumOff val="25000"/>
                      <a:alpha val="10000"/>
                    </a:srgbClr>
                  </a:solidFill>
                </a:ln>
                <a:effectLst>
                  <a:outerShdw blurRad="9525" dist="25400" dir="14640000" algn="tl" rotWithShape="0">
                    <a:srgbClr val="000000">
                      <a:alpha val="30000"/>
                    </a:srgbClr>
                  </a:outerShdw>
                </a:effectLst>
              </a:rPr>
              <a:t>Across different demographics (WEIRD)</a:t>
            </a:r>
          </a:p>
          <a:p>
            <a:pPr marL="285750" indent="-285750" algn="l">
              <a:buFont typeface="Arial" charset="2"/>
              <a:buChar char="•"/>
            </a:pP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algn="l"/>
            <a:endParaRPr lang="en-US" sz="1800" dirty="0"/>
          </a:p>
          <a:p>
            <a:pPr algn="l"/>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5" name="Picture 5" descr="A group of people in front of a crowd posing for the camera&#10;&#10;Description generated with very high confidence">
            <a:extLst>
              <a:ext uri="{FF2B5EF4-FFF2-40B4-BE49-F238E27FC236}">
                <a16:creationId xmlns:a16="http://schemas.microsoft.com/office/drawing/2014/main" id="{368F9F4B-B4BB-41EE-920D-4237025C6558}"/>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3723" r="-1" b="5065"/>
          <a:stretch/>
        </p:blipFill>
        <p:spPr>
          <a:xfrm>
            <a:off x="5402989" y="643466"/>
            <a:ext cx="5657902" cy="5147733"/>
          </a:xfrm>
          <a:prstGeom prst="rect">
            <a:avLst/>
          </a:prstGeom>
        </p:spPr>
      </p:pic>
    </p:spTree>
    <p:extLst>
      <p:ext uri="{BB962C8B-B14F-4D97-AF65-F5344CB8AC3E}">
        <p14:creationId xmlns:p14="http://schemas.microsoft.com/office/powerpoint/2010/main" val="544376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6F1FD-C67B-4FCD-AA5D-C523CDA77B9E}"/>
              </a:ext>
            </a:extLst>
          </p:cNvPr>
          <p:cNvSpPr>
            <a:spLocks noGrp="1"/>
          </p:cNvSpPr>
          <p:nvPr>
            <p:ph type="title"/>
          </p:nvPr>
        </p:nvSpPr>
        <p:spPr>
          <a:xfrm>
            <a:off x="685801" y="609600"/>
            <a:ext cx="5219699" cy="1456267"/>
          </a:xfrm>
        </p:spPr>
        <p:txBody>
          <a:bodyPr>
            <a:normAutofit/>
          </a:bodyPr>
          <a:lstStyle/>
          <a:p>
            <a:r>
              <a:rPr lang="en-GB">
                <a:ln>
                  <a:solidFill>
                    <a:srgbClr val="000000">
                      <a:lumMod val="75000"/>
                      <a:lumOff val="25000"/>
                      <a:alpha val="10000"/>
                    </a:srgbClr>
                  </a:solidFill>
                </a:ln>
                <a:effectLst>
                  <a:outerShdw blurRad="9525" dist="25400" dir="14640000" algn="tl" rotWithShape="0">
                    <a:srgbClr val="000000">
                      <a:alpha val="30000"/>
                    </a:srgbClr>
                  </a:outerShdw>
                </a:effectLst>
              </a:rPr>
              <a:t>Timing</a:t>
            </a:r>
            <a:endParaRPr lang="en-GB"/>
          </a:p>
        </p:txBody>
      </p:sp>
      <p:sp>
        <p:nvSpPr>
          <p:cNvPr id="8" name="Content Placeholder 7">
            <a:extLst>
              <a:ext uri="{FF2B5EF4-FFF2-40B4-BE49-F238E27FC236}">
                <a16:creationId xmlns:a16="http://schemas.microsoft.com/office/drawing/2014/main" id="{BF09DE8F-5E4D-486E-A882-AB535F37D8F5}"/>
              </a:ext>
            </a:extLst>
          </p:cNvPr>
          <p:cNvSpPr>
            <a:spLocks noGrp="1"/>
          </p:cNvSpPr>
          <p:nvPr>
            <p:ph idx="1"/>
          </p:nvPr>
        </p:nvSpPr>
        <p:spPr>
          <a:xfrm>
            <a:off x="685801" y="2142067"/>
            <a:ext cx="5219699" cy="3649133"/>
          </a:xfrm>
        </p:spPr>
        <p:txBody>
          <a:bodyPr>
            <a:normAutofit fontScale="92500" lnSpcReduction="10000"/>
          </a:bodyPr>
          <a:lstStyle/>
          <a:p>
            <a:pPr indent="-305435"/>
            <a:r>
              <a:rPr lang="en-US" dirty="0">
                <a:ln>
                  <a:solidFill>
                    <a:srgbClr val="000000">
                      <a:lumMod val="75000"/>
                      <a:lumOff val="25000"/>
                      <a:alpha val="10000"/>
                    </a:srgbClr>
                  </a:solidFill>
                </a:ln>
                <a:effectLst>
                  <a:outerShdw blurRad="9525" dist="25400" dir="14640000" algn="tl" rotWithShape="0">
                    <a:srgbClr val="000000">
                      <a:alpha val="30000"/>
                    </a:srgbClr>
                  </a:outerShdw>
                </a:effectLst>
              </a:rPr>
              <a:t>Within the scope of this project it is not possible to conduct a longitudinal study.</a:t>
            </a:r>
            <a:endParaRPr lang="en-US" dirty="0"/>
          </a:p>
          <a:p>
            <a:pPr indent="-305435"/>
            <a:r>
              <a:rPr lang="en-US" dirty="0">
                <a:ln>
                  <a:solidFill>
                    <a:srgbClr val="000000">
                      <a:lumMod val="75000"/>
                      <a:lumOff val="25000"/>
                      <a:alpha val="10000"/>
                    </a:srgbClr>
                  </a:solidFill>
                </a:ln>
                <a:effectLst>
                  <a:outerShdw blurRad="9525" dist="25400" dir="14640000" algn="tl" rotWithShape="0">
                    <a:srgbClr val="000000">
                      <a:alpha val="30000"/>
                    </a:srgbClr>
                  </a:outerShdw>
                </a:effectLst>
              </a:rPr>
              <a:t>All projects will be cross-sectional:</a:t>
            </a:r>
          </a:p>
          <a:p>
            <a:pPr marL="719455" lvl="1" indent="-269875"/>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based on data gathered for a specific point in time. </a:t>
            </a:r>
          </a:p>
          <a:p>
            <a:pPr marL="719455" lvl="1" indent="-269875"/>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from a pool of participants with varied characteristics and demographics known as variables.</a:t>
            </a:r>
          </a:p>
          <a:p>
            <a:pPr marL="719455" lvl="1" indent="-269875"/>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findings help remove assumptions and replace them with actual data on the specific variables studied during the time period accounted for in the cross-sectional study.</a:t>
            </a:r>
          </a:p>
          <a:p>
            <a:pPr marL="719455" lvl="1" indent="-269875"/>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Triangulation may be possible – data from different sources are used to ‘cross check’ the findings </a:t>
            </a:r>
            <a:r>
              <a:rPr lang="en-US" dirty="0" err="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e.g</a:t>
            </a:r>
            <a:r>
              <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 an initial survey with follow up interviews. </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picture containing table, timepiece, indoor, object&#10;&#10;Description generated with very high confidence">
            <a:extLst>
              <a:ext uri="{FF2B5EF4-FFF2-40B4-BE49-F238E27FC236}">
                <a16:creationId xmlns:a16="http://schemas.microsoft.com/office/drawing/2014/main" id="{B8D4DFA9-46D0-4B7D-86F2-1AE999CF5F11}"/>
              </a:ext>
            </a:extLst>
          </p:cNvPr>
          <p:cNvPicPr>
            <a:picLocks noChangeAspect="1"/>
          </p:cNvPicPr>
          <p:nvPr/>
        </p:nvPicPr>
        <p:blipFill rotWithShape="1">
          <a:blip r:embed="rId4"/>
          <a:srcRect l="15245" r="15245" b="-1"/>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1576343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B8AAF-71C8-B548-8173-000F87C774A3}"/>
              </a:ext>
            </a:extLst>
          </p:cNvPr>
          <p:cNvSpPr>
            <a:spLocks noGrp="1"/>
          </p:cNvSpPr>
          <p:nvPr>
            <p:ph type="ctrTitle"/>
          </p:nvPr>
        </p:nvSpPr>
        <p:spPr/>
        <p:txBody>
          <a:bodyPr/>
          <a:lstStyle/>
          <a:p>
            <a:r>
              <a:rPr lang="en-US" dirty="0" err="1"/>
              <a:t>Analysing</a:t>
            </a:r>
            <a:r>
              <a:rPr lang="en-US" dirty="0"/>
              <a:t> and presenting data</a:t>
            </a:r>
          </a:p>
        </p:txBody>
      </p:sp>
    </p:spTree>
    <p:extLst>
      <p:ext uri="{BB962C8B-B14F-4D97-AF65-F5344CB8AC3E}">
        <p14:creationId xmlns:p14="http://schemas.microsoft.com/office/powerpoint/2010/main" val="2664796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 name="Content Placeholder 2">
            <a:extLst>
              <a:ext uri="{FF2B5EF4-FFF2-40B4-BE49-F238E27FC236}">
                <a16:creationId xmlns:a16="http://schemas.microsoft.com/office/drawing/2014/main" id="{46B15A86-3705-9770-9AAD-1603C70CA536}"/>
              </a:ext>
            </a:extLst>
          </p:cNvPr>
          <p:cNvGraphicFramePr>
            <a:graphicFrameLocks noGrp="1"/>
          </p:cNvGraphicFramePr>
          <p:nvPr>
            <p:ph idx="1"/>
            <p:extLst>
              <p:ext uri="{D42A27DB-BD31-4B8C-83A1-F6EECF244321}">
                <p14:modId xmlns:p14="http://schemas.microsoft.com/office/powerpoint/2010/main" val="1857837036"/>
              </p:ext>
            </p:extLst>
          </p:nvPr>
        </p:nvGraphicFramePr>
        <p:xfrm>
          <a:off x="855921" y="1231841"/>
          <a:ext cx="10297632" cy="5132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5D48CA1-A1B6-D044-8FD3-7E5237258C54}"/>
              </a:ext>
            </a:extLst>
          </p:cNvPr>
          <p:cNvSpPr txBox="1"/>
          <p:nvPr/>
        </p:nvSpPr>
        <p:spPr>
          <a:xfrm>
            <a:off x="762000" y="493176"/>
            <a:ext cx="7017488" cy="523220"/>
          </a:xfrm>
          <a:prstGeom prst="rect">
            <a:avLst/>
          </a:prstGeom>
          <a:noFill/>
        </p:spPr>
        <p:txBody>
          <a:bodyPr wrap="square" rtlCol="0">
            <a:spAutoFit/>
          </a:bodyPr>
          <a:lstStyle/>
          <a:p>
            <a:r>
              <a:rPr lang="en-US" sz="2800" dirty="0"/>
              <a:t>ANALYSING QUALITATIVE DATA </a:t>
            </a:r>
          </a:p>
        </p:txBody>
      </p:sp>
    </p:spTree>
    <p:extLst>
      <p:ext uri="{BB962C8B-B14F-4D97-AF65-F5344CB8AC3E}">
        <p14:creationId xmlns:p14="http://schemas.microsoft.com/office/powerpoint/2010/main" val="8914151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D48CA1-A1B6-D044-8FD3-7E5237258C54}"/>
              </a:ext>
            </a:extLst>
          </p:cNvPr>
          <p:cNvSpPr txBox="1"/>
          <p:nvPr/>
        </p:nvSpPr>
        <p:spPr>
          <a:xfrm>
            <a:off x="4955458" y="0"/>
            <a:ext cx="6593075" cy="1612490"/>
          </a:xfrm>
          <a:prstGeom prst="rect">
            <a:avLst/>
          </a:prstGeom>
        </p:spPr>
        <p:txBody>
          <a:bodyPr vert="horz" lIns="91440" tIns="45720" rIns="91440" bIns="45720" rtlCol="0" anchor="ctr">
            <a:normAutofit/>
          </a:bodyPr>
          <a:lstStyle/>
          <a:p>
            <a:pPr>
              <a:spcBef>
                <a:spcPct val="0"/>
              </a:spcBef>
              <a:spcAft>
                <a:spcPts val="600"/>
              </a:spcAft>
            </a:pPr>
            <a:r>
              <a:rPr lang="en-US" sz="3600" cap="all" dirty="0" err="1">
                <a:ln w="3175" cmpd="sng">
                  <a:noFill/>
                </a:ln>
                <a:latin typeface="+mj-lt"/>
                <a:ea typeface="+mj-ea"/>
                <a:cs typeface="+mj-cs"/>
              </a:rPr>
              <a:t>Analysing</a:t>
            </a:r>
            <a:r>
              <a:rPr lang="en-US" sz="3600" cap="all" dirty="0">
                <a:ln w="3175" cmpd="sng">
                  <a:noFill/>
                </a:ln>
                <a:latin typeface="+mj-lt"/>
                <a:ea typeface="+mj-ea"/>
                <a:cs typeface="+mj-cs"/>
              </a:rPr>
              <a:t> quantitative data </a:t>
            </a:r>
          </a:p>
        </p:txBody>
      </p:sp>
      <p:pic>
        <p:nvPicPr>
          <p:cNvPr id="17" name="Picture 4" descr="Magnifying glass showing decling performance">
            <a:extLst>
              <a:ext uri="{FF2B5EF4-FFF2-40B4-BE49-F238E27FC236}">
                <a16:creationId xmlns:a16="http://schemas.microsoft.com/office/drawing/2014/main" id="{4B4E0040-CD1E-5470-D152-4110CBB3651F}"/>
              </a:ext>
            </a:extLst>
          </p:cNvPr>
          <p:cNvPicPr>
            <a:picLocks noChangeAspect="1"/>
          </p:cNvPicPr>
          <p:nvPr/>
        </p:nvPicPr>
        <p:blipFill rotWithShape="1">
          <a:blip r:embed="rId4"/>
          <a:srcRect l="12157" r="42720" b="-2"/>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C7296BBA-AB4C-4646-8C37-302EBC291C8E}"/>
              </a:ext>
            </a:extLst>
          </p:cNvPr>
          <p:cNvSpPr>
            <a:spLocks noGrp="1"/>
          </p:cNvSpPr>
          <p:nvPr>
            <p:ph idx="1"/>
          </p:nvPr>
        </p:nvSpPr>
        <p:spPr>
          <a:xfrm>
            <a:off x="4955458" y="1709326"/>
            <a:ext cx="6593075" cy="3972232"/>
          </a:xfrm>
        </p:spPr>
        <p:txBody>
          <a:bodyPr vert="horz" lIns="91440" tIns="45720" rIns="91440" bIns="45720" rtlCol="0" anchor="ctr">
            <a:noAutofit/>
          </a:bodyPr>
          <a:lstStyle/>
          <a:p>
            <a:pPr>
              <a:lnSpc>
                <a:spcPct val="90000"/>
              </a:lnSpc>
            </a:pPr>
            <a:r>
              <a:rPr lang="en-US" dirty="0"/>
              <a:t>If you have used Google forms, Survey Monkey etc., will populate within an CSV file that can be exported to Excel for manipulation and analysis</a:t>
            </a:r>
          </a:p>
          <a:p>
            <a:pPr>
              <a:lnSpc>
                <a:spcPct val="90000"/>
              </a:lnSpc>
            </a:pPr>
            <a:r>
              <a:rPr lang="en-US" dirty="0"/>
              <a:t>‘Clean’ the data set e.g. check over for impossible codes, e.g. in a scale of 1-5 a value of 6 would be an error in the case of </a:t>
            </a:r>
            <a:r>
              <a:rPr lang="en-US"/>
              <a:t>manual input</a:t>
            </a:r>
            <a:endParaRPr lang="en-US" dirty="0"/>
          </a:p>
          <a:p>
            <a:pPr>
              <a:lnSpc>
                <a:spcPct val="90000"/>
              </a:lnSpc>
            </a:pPr>
            <a:r>
              <a:rPr lang="en-US" dirty="0" err="1"/>
              <a:t>Organise</a:t>
            </a:r>
            <a:r>
              <a:rPr lang="en-US" dirty="0"/>
              <a:t> your data – consider ways in which you will label it up </a:t>
            </a:r>
          </a:p>
          <a:p>
            <a:pPr>
              <a:lnSpc>
                <a:spcPct val="90000"/>
              </a:lnSpc>
            </a:pPr>
            <a:r>
              <a:rPr lang="en-US" dirty="0"/>
              <a:t>Consider how to present it using tables and charts (Pivot table function)</a:t>
            </a:r>
          </a:p>
          <a:p>
            <a:pPr>
              <a:lnSpc>
                <a:spcPct val="90000"/>
              </a:lnSpc>
            </a:pPr>
            <a:r>
              <a:rPr lang="en-US" dirty="0"/>
              <a:t>Consider the chart options and layouts within Excel, ensure your approach is consistent, using consistent </a:t>
            </a:r>
            <a:r>
              <a:rPr lang="en-US" dirty="0" err="1"/>
              <a:t>colour</a:t>
            </a:r>
            <a:r>
              <a:rPr lang="en-US" dirty="0"/>
              <a:t> themes throughout</a:t>
            </a:r>
          </a:p>
          <a:p>
            <a:pPr>
              <a:lnSpc>
                <a:spcPct val="90000"/>
              </a:lnSpc>
            </a:pPr>
            <a:r>
              <a:rPr lang="en-US" dirty="0"/>
              <a:t>Consider statistical analysis: Variables: probability and significance, tests of correlation etc. </a:t>
            </a:r>
          </a:p>
          <a:p>
            <a:pPr>
              <a:lnSpc>
                <a:spcPct val="90000"/>
              </a:lnSpc>
            </a:pPr>
            <a:r>
              <a:rPr lang="en-US" dirty="0"/>
              <a:t>Excel has some statistical functionality. For in-depth </a:t>
            </a:r>
            <a:r>
              <a:rPr lang="en-US" dirty="0" err="1"/>
              <a:t>programmes</a:t>
            </a:r>
            <a:r>
              <a:rPr lang="en-US" dirty="0"/>
              <a:t> include SPSS and </a:t>
            </a:r>
            <a:r>
              <a:rPr lang="en-US" dirty="0" err="1"/>
              <a:t>StatPlus</a:t>
            </a:r>
            <a:r>
              <a:rPr lang="en-US" dirty="0"/>
              <a:t> </a:t>
            </a:r>
          </a:p>
        </p:txBody>
      </p:sp>
    </p:spTree>
    <p:extLst>
      <p:ext uri="{BB962C8B-B14F-4D97-AF65-F5344CB8AC3E}">
        <p14:creationId xmlns:p14="http://schemas.microsoft.com/office/powerpoint/2010/main" val="3727845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296BBA-AB4C-4646-8C37-302EBC291C8E}"/>
              </a:ext>
            </a:extLst>
          </p:cNvPr>
          <p:cNvSpPr>
            <a:spLocks noGrp="1"/>
          </p:cNvSpPr>
          <p:nvPr>
            <p:ph idx="1"/>
          </p:nvPr>
        </p:nvSpPr>
        <p:spPr>
          <a:xfrm>
            <a:off x="855921" y="862508"/>
            <a:ext cx="10297632" cy="5132983"/>
          </a:xfrm>
        </p:spPr>
        <p:txBody>
          <a:bodyPr>
            <a:noAutofit/>
          </a:bodyPr>
          <a:lstStyle/>
          <a:p>
            <a:r>
              <a:rPr lang="en-GB" sz="2200" dirty="0"/>
              <a:t>The aim of the results section is to create an argument to accept or reject your hypothesis, or to answer positively or negatively to your research question(s). Therefore, only include the information that helps to develop the argument. You may place a presentation of "raw data" as an appendix if necessary.</a:t>
            </a:r>
          </a:p>
          <a:p>
            <a:r>
              <a:rPr lang="en-GB" sz="2200" dirty="0"/>
              <a:t>In presenting the results, you should ensure that the approach you have used, whether it be pie charts, tables, or graphs, is the most appropriate. It is easier for the reader if there is consistency of approach throughout the chapter, so keep your presentation easy to read and follow. </a:t>
            </a:r>
          </a:p>
          <a:p>
            <a:r>
              <a:rPr lang="en-GB" sz="2200" dirty="0"/>
              <a:t>You need to plan and organise carefully the presentation of your results and the analysis. You can either present and analyse issue by issue or have separate sections where you first present your findings and then secondly discuss them. If you are presenting and analysing qualitative data such as responses to interviews, you must include quotes as evidence. Quantitative data will usually be presented as graphs or charts and figures.</a:t>
            </a:r>
          </a:p>
          <a:p>
            <a:r>
              <a:rPr lang="en-GB" sz="2200" dirty="0"/>
              <a:t>Consider your audience at all times, and how it will be presented on your A0 poster effectively in summary form. </a:t>
            </a:r>
          </a:p>
        </p:txBody>
      </p:sp>
    </p:spTree>
    <p:extLst>
      <p:ext uri="{BB962C8B-B14F-4D97-AF65-F5344CB8AC3E}">
        <p14:creationId xmlns:p14="http://schemas.microsoft.com/office/powerpoint/2010/main" val="34261389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8590</TotalTime>
  <Words>3063</Words>
  <Application>Microsoft Office PowerPoint</Application>
  <PresentationFormat>Widescreen</PresentationFormat>
  <Paragraphs>320</Paragraphs>
  <Slides>30</Slides>
  <Notes>30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Wingdings,Sans-Serif</vt:lpstr>
      <vt:lpstr>Arial</vt:lpstr>
      <vt:lpstr>Calibri</vt:lpstr>
      <vt:lpstr>Calibri Light</vt:lpstr>
      <vt:lpstr>Helvetica</vt:lpstr>
      <vt:lpstr>Wingdings</vt:lpstr>
      <vt:lpstr>Wingdings 2</vt:lpstr>
      <vt:lpstr>Celestial</vt:lpstr>
      <vt:lpstr>LO2: How to undertake research In the area of people management </vt:lpstr>
      <vt:lpstr>PowerPoint Presentation</vt:lpstr>
      <vt:lpstr>The research process</vt:lpstr>
      <vt:lpstr>Importance of planning </vt:lpstr>
      <vt:lpstr>Identifying a suitable area of people management </vt:lpstr>
      <vt:lpstr>Research topic ideas:  </vt:lpstr>
      <vt:lpstr>DISCUSSION</vt:lpstr>
      <vt:lpstr>Deciding between alternative topics</vt:lpstr>
      <vt:lpstr>Establishing focus</vt:lpstr>
      <vt:lpstr>PowerPoint Presentation</vt:lpstr>
      <vt:lpstr>Research Methodology</vt:lpstr>
      <vt:lpstr>Research Philosophy</vt:lpstr>
      <vt:lpstr>Research Approach</vt:lpstr>
      <vt:lpstr>Research Strategy</vt:lpstr>
      <vt:lpstr>PowerPoint Presentation</vt:lpstr>
      <vt:lpstr>Different data collection methods</vt:lpstr>
      <vt:lpstr>PowerPoint Presentation</vt:lpstr>
      <vt:lpstr>Research Choices</vt:lpstr>
      <vt:lpstr>Questionnaire Design Process</vt:lpstr>
      <vt:lpstr>Some commonly used research methods</vt:lpstr>
      <vt:lpstr>Important Issues </vt:lpstr>
      <vt:lpstr>Sampling Strategy</vt:lpstr>
      <vt:lpstr>Reliability and Validity</vt:lpstr>
      <vt:lpstr>Reliability and Validity</vt:lpstr>
      <vt:lpstr>Generalisability</vt:lpstr>
      <vt:lpstr>Timing</vt:lpstr>
      <vt:lpstr>Analysing and presenting data</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LO2: How to undertake research In the area of people management</dc:title>
  <dc:creator>Sharon Atkins</dc:creator>
  <cp:lastModifiedBy>Sharon Atkins</cp:lastModifiedBy>
  <cp:revision>11</cp:revision>
  <cp:lastPrinted>2022-04-27T08:09:07Z</cp:lastPrinted>
  <dcterms:created xsi:type="dcterms:W3CDTF">2022-04-08T13:11:41Z</dcterms:created>
  <dcterms:modified xsi:type="dcterms:W3CDTF">2022-04-27T16:38:39Z</dcterms:modified>
</cp:coreProperties>
</file>