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9" r:id="rId4"/>
    <p:sldId id="270" r:id="rId5"/>
    <p:sldId id="271" r:id="rId6"/>
    <p:sldId id="272" r:id="rId7"/>
    <p:sldId id="273" r:id="rId8"/>
    <p:sldId id="274" r:id="rId9"/>
    <p:sldId id="275" r:id="rId10"/>
    <p:sldId id="276" r:id="rId11"/>
    <p:sldId id="277" r:id="rId12"/>
    <p:sldId id="278"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353" autoAdjust="0"/>
  </p:normalViewPr>
  <p:slideViewPr>
    <p:cSldViewPr snapToGrid="0">
      <p:cViewPr>
        <p:scale>
          <a:sx n="80" d="100"/>
          <a:sy n="80" d="100"/>
        </p:scale>
        <p:origin x="1794" y="792"/>
      </p:cViewPr>
      <p:guideLst/>
    </p:cSldViewPr>
  </p:slideViewPr>
  <p:notesTextViewPr>
    <p:cViewPr>
      <p:scale>
        <a:sx n="1" d="1"/>
        <a:sy n="1" d="1"/>
      </p:scale>
      <p:origin x="0" y="0"/>
    </p:cViewPr>
  </p:notesTextViewPr>
  <p:notesViewPr>
    <p:cSldViewPr snapToGrid="0">
      <p:cViewPr varScale="1">
        <p:scale>
          <a:sx n="56" d="100"/>
          <a:sy n="56" d="100"/>
        </p:scale>
        <p:origin x="199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98080B-ADC1-4F52-B11A-10874490FE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40F62EAE-AB6B-4FC7-B78B-D8BA6FB35B37}">
      <dgm:prSet custT="1"/>
      <dgm:spPr/>
      <dgm:t>
        <a:bodyPr/>
        <a:lstStyle/>
        <a:p>
          <a:pPr algn="just" rtl="0"/>
          <a:r>
            <a:rPr lang="en-GB" sz="1800" dirty="0">
              <a:latin typeface="Arial" panose="020B0604020202020204" pitchFamily="34" charset="0"/>
              <a:cs typeface="Arial" panose="020B0604020202020204" pitchFamily="34" charset="0"/>
            </a:rPr>
            <a:t>A business plan is a documentation of creative ideas that resolve social problems (Evans, 2022).</a:t>
          </a:r>
        </a:p>
      </dgm:t>
    </dgm:pt>
    <dgm:pt modelId="{17A4CDA7-8D02-4D5F-B6DA-643D77164AB7}" type="parTrans" cxnId="{FB20A908-6F23-4971-B29A-10FD24D4D91A}">
      <dgm:prSet/>
      <dgm:spPr/>
      <dgm:t>
        <a:bodyPr/>
        <a:lstStyle/>
        <a:p>
          <a:endParaRPr lang="en-GB" sz="1800">
            <a:latin typeface="Arial" panose="020B0604020202020204" pitchFamily="34" charset="0"/>
            <a:cs typeface="Arial" panose="020B0604020202020204" pitchFamily="34" charset="0"/>
          </a:endParaRPr>
        </a:p>
      </dgm:t>
    </dgm:pt>
    <dgm:pt modelId="{76B7D384-AA70-4CE4-B989-9B569FA4246C}" type="sibTrans" cxnId="{FB20A908-6F23-4971-B29A-10FD24D4D91A}">
      <dgm:prSet/>
      <dgm:spPr/>
      <dgm:t>
        <a:bodyPr/>
        <a:lstStyle/>
        <a:p>
          <a:endParaRPr lang="en-GB" sz="1800">
            <a:latin typeface="Arial" panose="020B0604020202020204" pitchFamily="34" charset="0"/>
            <a:cs typeface="Arial" panose="020B0604020202020204" pitchFamily="34" charset="0"/>
          </a:endParaRPr>
        </a:p>
      </dgm:t>
    </dgm:pt>
    <dgm:pt modelId="{78D20E13-BE8C-458A-8298-A476A704CA7B}">
      <dgm:prSet custT="1"/>
      <dgm:spPr/>
      <dgm:t>
        <a:bodyPr/>
        <a:lstStyle/>
        <a:p>
          <a:pPr algn="just" rtl="0"/>
          <a:r>
            <a:rPr lang="en-GB" sz="1800" dirty="0">
              <a:latin typeface="Arial" panose="020B0604020202020204" pitchFamily="34" charset="0"/>
              <a:cs typeface="Arial" panose="020B0604020202020204" pitchFamily="34" charset="0"/>
            </a:rPr>
            <a:t>The purpose of this presentation is to attract angel investors to invest £100k to establish the homecare service of </a:t>
          </a:r>
          <a:r>
            <a:rPr lang="en-GB" sz="1800" dirty="0" err="1">
              <a:latin typeface="Arial" panose="020B0604020202020204" pitchFamily="34" charset="0"/>
              <a:cs typeface="Arial" panose="020B0604020202020204" pitchFamily="34" charset="0"/>
            </a:rPr>
            <a:t>Ecoharmony</a:t>
          </a:r>
          <a:r>
            <a:rPr lang="en-GB" sz="1800" dirty="0">
              <a:latin typeface="Arial" panose="020B0604020202020204" pitchFamily="34" charset="0"/>
              <a:cs typeface="Arial" panose="020B0604020202020204" pitchFamily="34" charset="0"/>
            </a:rPr>
            <a:t> Homecare. </a:t>
          </a:r>
        </a:p>
      </dgm:t>
    </dgm:pt>
    <dgm:pt modelId="{7F6EA82F-CEFA-4DFF-A9C1-296CBA6D88FF}" type="parTrans" cxnId="{1DED813E-C8F2-4FB3-A392-2B153EABB62A}">
      <dgm:prSet/>
      <dgm:spPr/>
      <dgm:t>
        <a:bodyPr/>
        <a:lstStyle/>
        <a:p>
          <a:endParaRPr lang="en-GB" sz="1800">
            <a:latin typeface="Arial" panose="020B0604020202020204" pitchFamily="34" charset="0"/>
            <a:cs typeface="Arial" panose="020B0604020202020204" pitchFamily="34" charset="0"/>
          </a:endParaRPr>
        </a:p>
      </dgm:t>
    </dgm:pt>
    <dgm:pt modelId="{C76139E1-ACCF-4AEE-853A-540856984232}" type="sibTrans" cxnId="{1DED813E-C8F2-4FB3-A392-2B153EABB62A}">
      <dgm:prSet/>
      <dgm:spPr/>
      <dgm:t>
        <a:bodyPr/>
        <a:lstStyle/>
        <a:p>
          <a:endParaRPr lang="en-GB" sz="1800">
            <a:latin typeface="Arial" panose="020B0604020202020204" pitchFamily="34" charset="0"/>
            <a:cs typeface="Arial" panose="020B0604020202020204" pitchFamily="34" charset="0"/>
          </a:endParaRPr>
        </a:p>
      </dgm:t>
    </dgm:pt>
    <dgm:pt modelId="{5A98CBE7-AE48-4E60-AF23-90DA5B005DD8}" type="pres">
      <dgm:prSet presAssocID="{0798080B-ADC1-4F52-B11A-10874490FE67}" presName="linear" presStyleCnt="0">
        <dgm:presLayoutVars>
          <dgm:animLvl val="lvl"/>
          <dgm:resizeHandles val="exact"/>
        </dgm:presLayoutVars>
      </dgm:prSet>
      <dgm:spPr/>
    </dgm:pt>
    <dgm:pt modelId="{A4F6427A-AE9B-4B92-B0E0-9A3C620303F0}" type="pres">
      <dgm:prSet presAssocID="{40F62EAE-AB6B-4FC7-B78B-D8BA6FB35B37}" presName="parentText" presStyleLbl="node1" presStyleIdx="0" presStyleCnt="2">
        <dgm:presLayoutVars>
          <dgm:chMax val="0"/>
          <dgm:bulletEnabled val="1"/>
        </dgm:presLayoutVars>
      </dgm:prSet>
      <dgm:spPr/>
    </dgm:pt>
    <dgm:pt modelId="{C61E79D6-E8B1-4B51-B423-19E1B730895A}" type="pres">
      <dgm:prSet presAssocID="{76B7D384-AA70-4CE4-B989-9B569FA4246C}" presName="spacer" presStyleCnt="0"/>
      <dgm:spPr/>
    </dgm:pt>
    <dgm:pt modelId="{85D3B3B2-A934-443C-B0B5-3CD16D7F59DB}" type="pres">
      <dgm:prSet presAssocID="{78D20E13-BE8C-458A-8298-A476A704CA7B}" presName="parentText" presStyleLbl="node1" presStyleIdx="1" presStyleCnt="2">
        <dgm:presLayoutVars>
          <dgm:chMax val="0"/>
          <dgm:bulletEnabled val="1"/>
        </dgm:presLayoutVars>
      </dgm:prSet>
      <dgm:spPr/>
    </dgm:pt>
  </dgm:ptLst>
  <dgm:cxnLst>
    <dgm:cxn modelId="{FB20A908-6F23-4971-B29A-10FD24D4D91A}" srcId="{0798080B-ADC1-4F52-B11A-10874490FE67}" destId="{40F62EAE-AB6B-4FC7-B78B-D8BA6FB35B37}" srcOrd="0" destOrd="0" parTransId="{17A4CDA7-8D02-4D5F-B6DA-643D77164AB7}" sibTransId="{76B7D384-AA70-4CE4-B989-9B569FA4246C}"/>
    <dgm:cxn modelId="{1DED813E-C8F2-4FB3-A392-2B153EABB62A}" srcId="{0798080B-ADC1-4F52-B11A-10874490FE67}" destId="{78D20E13-BE8C-458A-8298-A476A704CA7B}" srcOrd="1" destOrd="0" parTransId="{7F6EA82F-CEFA-4DFF-A9C1-296CBA6D88FF}" sibTransId="{C76139E1-ACCF-4AEE-853A-540856984232}"/>
    <dgm:cxn modelId="{48B8B86C-AC6D-4448-981D-94E0C162A35A}" type="presOf" srcId="{78D20E13-BE8C-458A-8298-A476A704CA7B}" destId="{85D3B3B2-A934-443C-B0B5-3CD16D7F59DB}" srcOrd="0" destOrd="0" presId="urn:microsoft.com/office/officeart/2005/8/layout/vList2"/>
    <dgm:cxn modelId="{EEB64577-040B-4932-9235-C49EA71A2AD2}" type="presOf" srcId="{40F62EAE-AB6B-4FC7-B78B-D8BA6FB35B37}" destId="{A4F6427A-AE9B-4B92-B0E0-9A3C620303F0}" srcOrd="0" destOrd="0" presId="urn:microsoft.com/office/officeart/2005/8/layout/vList2"/>
    <dgm:cxn modelId="{A7CFECA2-C2B5-4F08-BB55-C2B300D63386}" type="presOf" srcId="{0798080B-ADC1-4F52-B11A-10874490FE67}" destId="{5A98CBE7-AE48-4E60-AF23-90DA5B005DD8}" srcOrd="0" destOrd="0" presId="urn:microsoft.com/office/officeart/2005/8/layout/vList2"/>
    <dgm:cxn modelId="{E5AABFEC-D1A3-48A4-9AC7-1A343806A891}" type="presParOf" srcId="{5A98CBE7-AE48-4E60-AF23-90DA5B005DD8}" destId="{A4F6427A-AE9B-4B92-B0E0-9A3C620303F0}" srcOrd="0" destOrd="0" presId="urn:microsoft.com/office/officeart/2005/8/layout/vList2"/>
    <dgm:cxn modelId="{74090B1A-3525-469A-AD75-72B452CDF02B}" type="presParOf" srcId="{5A98CBE7-AE48-4E60-AF23-90DA5B005DD8}" destId="{C61E79D6-E8B1-4B51-B423-19E1B730895A}" srcOrd="1" destOrd="0" presId="urn:microsoft.com/office/officeart/2005/8/layout/vList2"/>
    <dgm:cxn modelId="{C319828A-C64A-40B7-A4D2-46ED8361A634}" type="presParOf" srcId="{5A98CBE7-AE48-4E60-AF23-90DA5B005DD8}" destId="{85D3B3B2-A934-443C-B0B5-3CD16D7F59D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A38BE-7634-4D69-8EC7-C69D553E7FC5}" type="doc">
      <dgm:prSet loTypeId="urn:microsoft.com/office/officeart/2008/layout/VerticalAccentList" loCatId="list" qsTypeId="urn:microsoft.com/office/officeart/2005/8/quickstyle/simple1" qsCatId="simple" csTypeId="urn:microsoft.com/office/officeart/2005/8/colors/accent1_2" csCatId="accent1"/>
      <dgm:spPr/>
      <dgm:t>
        <a:bodyPr/>
        <a:lstStyle/>
        <a:p>
          <a:endParaRPr lang="en-GB"/>
        </a:p>
      </dgm:t>
    </dgm:pt>
    <dgm:pt modelId="{D7D3F81A-F5E4-4923-9BA2-DFE32319B800}">
      <dgm:prSet custT="1"/>
      <dgm:spPr/>
      <dgm:t>
        <a:bodyPr/>
        <a:lstStyle/>
        <a:p>
          <a:pPr algn="just" rtl="0">
            <a:lnSpc>
              <a:spcPct val="150000"/>
            </a:lnSpc>
          </a:pPr>
          <a:r>
            <a:rPr lang="en-GB" sz="1800" dirty="0" err="1">
              <a:latin typeface="Arial" panose="020B0604020202020204" pitchFamily="34" charset="0"/>
              <a:cs typeface="Arial" panose="020B0604020202020204" pitchFamily="34" charset="0"/>
            </a:rPr>
            <a:t>Ecoharmony</a:t>
          </a:r>
          <a:r>
            <a:rPr lang="en-GB" sz="1800" dirty="0">
              <a:latin typeface="Arial" panose="020B0604020202020204" pitchFamily="34" charset="0"/>
              <a:cs typeface="Arial" panose="020B0604020202020204" pitchFamily="34" charset="0"/>
            </a:rPr>
            <a:t> Homecare will provide patient care, companion care, medicine assistance and meal preparation related services.</a:t>
          </a:r>
        </a:p>
      </dgm:t>
    </dgm:pt>
    <dgm:pt modelId="{EA6F99E5-A91C-41D8-A0F5-0EEC7B22C950}" type="parTrans" cxnId="{F4BEED3E-CF89-4534-BDC7-C65C8F0D2BF1}">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323B6A19-4492-4ED0-A8A1-85AB4D5870E3}" type="sibTrans" cxnId="{F4BEED3E-CF89-4534-BDC7-C65C8F0D2BF1}">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F6114080-E54C-4909-A969-CB7D6CEAD5C5}">
      <dgm:prSet custT="1"/>
      <dgm:spPr/>
      <dgm:t>
        <a:bodyPr/>
        <a:lstStyle/>
        <a:p>
          <a:pPr algn="just" rtl="0">
            <a:lnSpc>
              <a:spcPct val="150000"/>
            </a:lnSpc>
          </a:pPr>
          <a:r>
            <a:rPr lang="en-GB" sz="1800">
              <a:latin typeface="Arial" panose="020B0604020202020204" pitchFamily="34" charset="0"/>
              <a:cs typeface="Arial" panose="020B0604020202020204" pitchFamily="34" charset="0"/>
            </a:rPr>
            <a:t>The client can book their service slot by visiting the official website of Ecoharmony homecare or the office at Cowgate. </a:t>
          </a:r>
        </a:p>
      </dgm:t>
    </dgm:pt>
    <dgm:pt modelId="{1A227860-6AB3-42DF-80EC-9B4EF93CB88D}" type="parTrans" cxnId="{B64934AA-B46C-447A-AC0D-8F789E618DAA}">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61EF9CD9-7CE4-4199-8A4B-576DFDE98916}" type="sibTrans" cxnId="{B64934AA-B46C-447A-AC0D-8F789E618DAA}">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F6054F2A-DBD8-4DD2-83B0-DCBFE574EC9F}" type="pres">
      <dgm:prSet presAssocID="{BF1A38BE-7634-4D69-8EC7-C69D553E7FC5}" presName="Name0" presStyleCnt="0">
        <dgm:presLayoutVars>
          <dgm:chMax/>
          <dgm:chPref/>
          <dgm:dir/>
        </dgm:presLayoutVars>
      </dgm:prSet>
      <dgm:spPr/>
    </dgm:pt>
    <dgm:pt modelId="{F7D39662-1FC2-492A-96E9-D29D4E1327CE}" type="pres">
      <dgm:prSet presAssocID="{D7D3F81A-F5E4-4923-9BA2-DFE32319B800}" presName="parenttextcomposite" presStyleCnt="0"/>
      <dgm:spPr/>
    </dgm:pt>
    <dgm:pt modelId="{E5FE6EA8-4961-4D95-AD98-0408FA7403B3}" type="pres">
      <dgm:prSet presAssocID="{D7D3F81A-F5E4-4923-9BA2-DFE32319B800}" presName="parenttext" presStyleLbl="revTx" presStyleIdx="0" presStyleCnt="2">
        <dgm:presLayoutVars>
          <dgm:chMax/>
          <dgm:chPref val="2"/>
          <dgm:bulletEnabled val="1"/>
        </dgm:presLayoutVars>
      </dgm:prSet>
      <dgm:spPr/>
    </dgm:pt>
    <dgm:pt modelId="{6D29266E-5D2D-4F27-9550-21760236CF40}" type="pres">
      <dgm:prSet presAssocID="{D7D3F81A-F5E4-4923-9BA2-DFE32319B800}" presName="parallelogramComposite" presStyleCnt="0"/>
      <dgm:spPr/>
    </dgm:pt>
    <dgm:pt modelId="{FD53ACE2-20CA-4356-B715-6D62D51C9EDF}" type="pres">
      <dgm:prSet presAssocID="{D7D3F81A-F5E4-4923-9BA2-DFE32319B800}" presName="parallelogram1" presStyleLbl="alignNode1" presStyleIdx="0" presStyleCnt="14"/>
      <dgm:spPr/>
    </dgm:pt>
    <dgm:pt modelId="{F8E4DB24-090A-4744-A077-B422B4722166}" type="pres">
      <dgm:prSet presAssocID="{D7D3F81A-F5E4-4923-9BA2-DFE32319B800}" presName="parallelogram2" presStyleLbl="alignNode1" presStyleIdx="1" presStyleCnt="14"/>
      <dgm:spPr/>
    </dgm:pt>
    <dgm:pt modelId="{F0B805DB-585A-4886-BA7C-2E1B9BE16E41}" type="pres">
      <dgm:prSet presAssocID="{D7D3F81A-F5E4-4923-9BA2-DFE32319B800}" presName="parallelogram3" presStyleLbl="alignNode1" presStyleIdx="2" presStyleCnt="14"/>
      <dgm:spPr/>
    </dgm:pt>
    <dgm:pt modelId="{1EC90930-D776-472B-B2C2-312C35A7B4D3}" type="pres">
      <dgm:prSet presAssocID="{D7D3F81A-F5E4-4923-9BA2-DFE32319B800}" presName="parallelogram4" presStyleLbl="alignNode1" presStyleIdx="3" presStyleCnt="14"/>
      <dgm:spPr/>
    </dgm:pt>
    <dgm:pt modelId="{1322E55D-B50A-4359-B04C-7B7717E0B534}" type="pres">
      <dgm:prSet presAssocID="{D7D3F81A-F5E4-4923-9BA2-DFE32319B800}" presName="parallelogram5" presStyleLbl="alignNode1" presStyleIdx="4" presStyleCnt="14"/>
      <dgm:spPr/>
    </dgm:pt>
    <dgm:pt modelId="{1EB7BC22-E409-482E-860B-64F1C28C1B35}" type="pres">
      <dgm:prSet presAssocID="{D7D3F81A-F5E4-4923-9BA2-DFE32319B800}" presName="parallelogram6" presStyleLbl="alignNode1" presStyleIdx="5" presStyleCnt="14"/>
      <dgm:spPr/>
    </dgm:pt>
    <dgm:pt modelId="{1777D465-422B-4B06-9D7D-470A7A31C2E0}" type="pres">
      <dgm:prSet presAssocID="{D7D3F81A-F5E4-4923-9BA2-DFE32319B800}" presName="parallelogram7" presStyleLbl="alignNode1" presStyleIdx="6" presStyleCnt="14"/>
      <dgm:spPr/>
    </dgm:pt>
    <dgm:pt modelId="{402614FD-D06F-4575-A740-D4692E48FCA4}" type="pres">
      <dgm:prSet presAssocID="{323B6A19-4492-4ED0-A8A1-85AB4D5870E3}" presName="sibTrans" presStyleCnt="0"/>
      <dgm:spPr/>
    </dgm:pt>
    <dgm:pt modelId="{0DFBB9B5-3B61-4629-A0D3-17F3E6B891AB}" type="pres">
      <dgm:prSet presAssocID="{F6114080-E54C-4909-A969-CB7D6CEAD5C5}" presName="parenttextcomposite" presStyleCnt="0"/>
      <dgm:spPr/>
    </dgm:pt>
    <dgm:pt modelId="{506EB85E-A2C9-478E-BEAD-0BF46976410C}" type="pres">
      <dgm:prSet presAssocID="{F6114080-E54C-4909-A969-CB7D6CEAD5C5}" presName="parenttext" presStyleLbl="revTx" presStyleIdx="1" presStyleCnt="2">
        <dgm:presLayoutVars>
          <dgm:chMax/>
          <dgm:chPref val="2"/>
          <dgm:bulletEnabled val="1"/>
        </dgm:presLayoutVars>
      </dgm:prSet>
      <dgm:spPr/>
    </dgm:pt>
    <dgm:pt modelId="{612CED9B-C5C8-4F39-AB15-ECCF182EF1A0}" type="pres">
      <dgm:prSet presAssocID="{F6114080-E54C-4909-A969-CB7D6CEAD5C5}" presName="parallelogramComposite" presStyleCnt="0"/>
      <dgm:spPr/>
    </dgm:pt>
    <dgm:pt modelId="{AF2F73A4-8A1E-43F4-99BF-C149AF222A5C}" type="pres">
      <dgm:prSet presAssocID="{F6114080-E54C-4909-A969-CB7D6CEAD5C5}" presName="parallelogram1" presStyleLbl="alignNode1" presStyleIdx="7" presStyleCnt="14"/>
      <dgm:spPr/>
    </dgm:pt>
    <dgm:pt modelId="{523F6683-8F62-4823-94D0-78A7CB10B689}" type="pres">
      <dgm:prSet presAssocID="{F6114080-E54C-4909-A969-CB7D6CEAD5C5}" presName="parallelogram2" presStyleLbl="alignNode1" presStyleIdx="8" presStyleCnt="14"/>
      <dgm:spPr/>
    </dgm:pt>
    <dgm:pt modelId="{55B16782-E373-4905-B072-0758BEEE48F4}" type="pres">
      <dgm:prSet presAssocID="{F6114080-E54C-4909-A969-CB7D6CEAD5C5}" presName="parallelogram3" presStyleLbl="alignNode1" presStyleIdx="9" presStyleCnt="14"/>
      <dgm:spPr/>
    </dgm:pt>
    <dgm:pt modelId="{78482F45-F2E8-4D25-BDED-BD48E6FDF79E}" type="pres">
      <dgm:prSet presAssocID="{F6114080-E54C-4909-A969-CB7D6CEAD5C5}" presName="parallelogram4" presStyleLbl="alignNode1" presStyleIdx="10" presStyleCnt="14"/>
      <dgm:spPr/>
    </dgm:pt>
    <dgm:pt modelId="{722E0B00-837F-4C70-BAA5-4DC996F6CBC2}" type="pres">
      <dgm:prSet presAssocID="{F6114080-E54C-4909-A969-CB7D6CEAD5C5}" presName="parallelogram5" presStyleLbl="alignNode1" presStyleIdx="11" presStyleCnt="14"/>
      <dgm:spPr/>
    </dgm:pt>
    <dgm:pt modelId="{0279E729-9451-4E76-8DF3-CCAE767B8F22}" type="pres">
      <dgm:prSet presAssocID="{F6114080-E54C-4909-A969-CB7D6CEAD5C5}" presName="parallelogram6" presStyleLbl="alignNode1" presStyleIdx="12" presStyleCnt="14"/>
      <dgm:spPr/>
    </dgm:pt>
    <dgm:pt modelId="{2BC820F1-6F79-442C-8841-8026AD07908B}" type="pres">
      <dgm:prSet presAssocID="{F6114080-E54C-4909-A969-CB7D6CEAD5C5}" presName="parallelogram7" presStyleLbl="alignNode1" presStyleIdx="13" presStyleCnt="14"/>
      <dgm:spPr/>
    </dgm:pt>
  </dgm:ptLst>
  <dgm:cxnLst>
    <dgm:cxn modelId="{F4BEED3E-CF89-4534-BDC7-C65C8F0D2BF1}" srcId="{BF1A38BE-7634-4D69-8EC7-C69D553E7FC5}" destId="{D7D3F81A-F5E4-4923-9BA2-DFE32319B800}" srcOrd="0" destOrd="0" parTransId="{EA6F99E5-A91C-41D8-A0F5-0EEC7B22C950}" sibTransId="{323B6A19-4492-4ED0-A8A1-85AB4D5870E3}"/>
    <dgm:cxn modelId="{443DADA9-CC82-401F-8727-DAD99AE0B06B}" type="presOf" srcId="{BF1A38BE-7634-4D69-8EC7-C69D553E7FC5}" destId="{F6054F2A-DBD8-4DD2-83B0-DCBFE574EC9F}" srcOrd="0" destOrd="0" presId="urn:microsoft.com/office/officeart/2008/layout/VerticalAccentList"/>
    <dgm:cxn modelId="{B64934AA-B46C-447A-AC0D-8F789E618DAA}" srcId="{BF1A38BE-7634-4D69-8EC7-C69D553E7FC5}" destId="{F6114080-E54C-4909-A969-CB7D6CEAD5C5}" srcOrd="1" destOrd="0" parTransId="{1A227860-6AB3-42DF-80EC-9B4EF93CB88D}" sibTransId="{61EF9CD9-7CE4-4199-8A4B-576DFDE98916}"/>
    <dgm:cxn modelId="{24B3C0F2-CC87-4F39-9783-CBBF779D04CC}" type="presOf" srcId="{D7D3F81A-F5E4-4923-9BA2-DFE32319B800}" destId="{E5FE6EA8-4961-4D95-AD98-0408FA7403B3}" srcOrd="0" destOrd="0" presId="urn:microsoft.com/office/officeart/2008/layout/VerticalAccentList"/>
    <dgm:cxn modelId="{D32CB2F6-763A-409F-A0D1-FA919FC581FE}" type="presOf" srcId="{F6114080-E54C-4909-A969-CB7D6CEAD5C5}" destId="{506EB85E-A2C9-478E-BEAD-0BF46976410C}" srcOrd="0" destOrd="0" presId="urn:microsoft.com/office/officeart/2008/layout/VerticalAccentList"/>
    <dgm:cxn modelId="{29B7E22F-3DDB-4D30-B363-3802424AF2B3}" type="presParOf" srcId="{F6054F2A-DBD8-4DD2-83B0-DCBFE574EC9F}" destId="{F7D39662-1FC2-492A-96E9-D29D4E1327CE}" srcOrd="0" destOrd="0" presId="urn:microsoft.com/office/officeart/2008/layout/VerticalAccentList"/>
    <dgm:cxn modelId="{A8122DF3-D5B6-4969-B023-7B5F27A56367}" type="presParOf" srcId="{F7D39662-1FC2-492A-96E9-D29D4E1327CE}" destId="{E5FE6EA8-4961-4D95-AD98-0408FA7403B3}" srcOrd="0" destOrd="0" presId="urn:microsoft.com/office/officeart/2008/layout/VerticalAccentList"/>
    <dgm:cxn modelId="{E65ECF3E-35AE-4402-8900-645DDA91FD41}" type="presParOf" srcId="{F6054F2A-DBD8-4DD2-83B0-DCBFE574EC9F}" destId="{6D29266E-5D2D-4F27-9550-21760236CF40}" srcOrd="1" destOrd="0" presId="urn:microsoft.com/office/officeart/2008/layout/VerticalAccentList"/>
    <dgm:cxn modelId="{F23AF070-B504-43AD-BEB1-385E36F72DA7}" type="presParOf" srcId="{6D29266E-5D2D-4F27-9550-21760236CF40}" destId="{FD53ACE2-20CA-4356-B715-6D62D51C9EDF}" srcOrd="0" destOrd="0" presId="urn:microsoft.com/office/officeart/2008/layout/VerticalAccentList"/>
    <dgm:cxn modelId="{FBFBBDAA-4F5D-4467-99D0-2969D8625E9E}" type="presParOf" srcId="{6D29266E-5D2D-4F27-9550-21760236CF40}" destId="{F8E4DB24-090A-4744-A077-B422B4722166}" srcOrd="1" destOrd="0" presId="urn:microsoft.com/office/officeart/2008/layout/VerticalAccentList"/>
    <dgm:cxn modelId="{CA8F8499-6015-46F7-952F-F65F630BCACE}" type="presParOf" srcId="{6D29266E-5D2D-4F27-9550-21760236CF40}" destId="{F0B805DB-585A-4886-BA7C-2E1B9BE16E41}" srcOrd="2" destOrd="0" presId="urn:microsoft.com/office/officeart/2008/layout/VerticalAccentList"/>
    <dgm:cxn modelId="{33B92AC6-1A4D-4471-BA52-29647E7521D2}" type="presParOf" srcId="{6D29266E-5D2D-4F27-9550-21760236CF40}" destId="{1EC90930-D776-472B-B2C2-312C35A7B4D3}" srcOrd="3" destOrd="0" presId="urn:microsoft.com/office/officeart/2008/layout/VerticalAccentList"/>
    <dgm:cxn modelId="{E3EF3301-042E-4A25-A7CB-0D3971C08845}" type="presParOf" srcId="{6D29266E-5D2D-4F27-9550-21760236CF40}" destId="{1322E55D-B50A-4359-B04C-7B7717E0B534}" srcOrd="4" destOrd="0" presId="urn:microsoft.com/office/officeart/2008/layout/VerticalAccentList"/>
    <dgm:cxn modelId="{323767A2-02A5-4F08-B60C-5423099753CC}" type="presParOf" srcId="{6D29266E-5D2D-4F27-9550-21760236CF40}" destId="{1EB7BC22-E409-482E-860B-64F1C28C1B35}" srcOrd="5" destOrd="0" presId="urn:microsoft.com/office/officeart/2008/layout/VerticalAccentList"/>
    <dgm:cxn modelId="{5CB77EDD-4952-46CA-BB3A-25EFA8979A11}" type="presParOf" srcId="{6D29266E-5D2D-4F27-9550-21760236CF40}" destId="{1777D465-422B-4B06-9D7D-470A7A31C2E0}" srcOrd="6" destOrd="0" presId="urn:microsoft.com/office/officeart/2008/layout/VerticalAccentList"/>
    <dgm:cxn modelId="{3BBBF9BF-56B6-4482-AD47-060D14CE9A75}" type="presParOf" srcId="{F6054F2A-DBD8-4DD2-83B0-DCBFE574EC9F}" destId="{402614FD-D06F-4575-A740-D4692E48FCA4}" srcOrd="2" destOrd="0" presId="urn:microsoft.com/office/officeart/2008/layout/VerticalAccentList"/>
    <dgm:cxn modelId="{0B521D46-6153-4C12-BD3F-AF620ECA1419}" type="presParOf" srcId="{F6054F2A-DBD8-4DD2-83B0-DCBFE574EC9F}" destId="{0DFBB9B5-3B61-4629-A0D3-17F3E6B891AB}" srcOrd="3" destOrd="0" presId="urn:microsoft.com/office/officeart/2008/layout/VerticalAccentList"/>
    <dgm:cxn modelId="{B61E10B2-FE67-49D1-8CC9-23330BDA120E}" type="presParOf" srcId="{0DFBB9B5-3B61-4629-A0D3-17F3E6B891AB}" destId="{506EB85E-A2C9-478E-BEAD-0BF46976410C}" srcOrd="0" destOrd="0" presId="urn:microsoft.com/office/officeart/2008/layout/VerticalAccentList"/>
    <dgm:cxn modelId="{8250A30B-F4C7-4F98-9503-9B1DE1B9D028}" type="presParOf" srcId="{F6054F2A-DBD8-4DD2-83B0-DCBFE574EC9F}" destId="{612CED9B-C5C8-4F39-AB15-ECCF182EF1A0}" srcOrd="4" destOrd="0" presId="urn:microsoft.com/office/officeart/2008/layout/VerticalAccentList"/>
    <dgm:cxn modelId="{2FFF0ABD-87AA-4673-9148-40AFD3A736D6}" type="presParOf" srcId="{612CED9B-C5C8-4F39-AB15-ECCF182EF1A0}" destId="{AF2F73A4-8A1E-43F4-99BF-C149AF222A5C}" srcOrd="0" destOrd="0" presId="urn:microsoft.com/office/officeart/2008/layout/VerticalAccentList"/>
    <dgm:cxn modelId="{832912EA-F831-4A30-9823-1A0EAFBA042F}" type="presParOf" srcId="{612CED9B-C5C8-4F39-AB15-ECCF182EF1A0}" destId="{523F6683-8F62-4823-94D0-78A7CB10B689}" srcOrd="1" destOrd="0" presId="urn:microsoft.com/office/officeart/2008/layout/VerticalAccentList"/>
    <dgm:cxn modelId="{89EF5C5B-928E-4A99-A66B-0113827D062D}" type="presParOf" srcId="{612CED9B-C5C8-4F39-AB15-ECCF182EF1A0}" destId="{55B16782-E373-4905-B072-0758BEEE48F4}" srcOrd="2" destOrd="0" presId="urn:microsoft.com/office/officeart/2008/layout/VerticalAccentList"/>
    <dgm:cxn modelId="{21F7618F-4610-404E-A538-FC76017D0856}" type="presParOf" srcId="{612CED9B-C5C8-4F39-AB15-ECCF182EF1A0}" destId="{78482F45-F2E8-4D25-BDED-BD48E6FDF79E}" srcOrd="3" destOrd="0" presId="urn:microsoft.com/office/officeart/2008/layout/VerticalAccentList"/>
    <dgm:cxn modelId="{61F8B88B-D725-4B28-A12A-A603FE29511C}" type="presParOf" srcId="{612CED9B-C5C8-4F39-AB15-ECCF182EF1A0}" destId="{722E0B00-837F-4C70-BAA5-4DC996F6CBC2}" srcOrd="4" destOrd="0" presId="urn:microsoft.com/office/officeart/2008/layout/VerticalAccentList"/>
    <dgm:cxn modelId="{0F6E0E1C-FA4F-45EE-AFAA-F2CE66BA0171}" type="presParOf" srcId="{612CED9B-C5C8-4F39-AB15-ECCF182EF1A0}" destId="{0279E729-9451-4E76-8DF3-CCAE767B8F22}" srcOrd="5" destOrd="0" presId="urn:microsoft.com/office/officeart/2008/layout/VerticalAccentList"/>
    <dgm:cxn modelId="{CC47B2A1-3577-4409-B752-13E3CC8377FB}" type="presParOf" srcId="{612CED9B-C5C8-4F39-AB15-ECCF182EF1A0}" destId="{2BC820F1-6F79-442C-8841-8026AD07908B}"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BFFB69-61B1-4F5E-9969-24E699A2FA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E92DD00-A5F3-4537-8E9F-D96A563B7F55}">
      <dgm:prSet custT="1"/>
      <dgm:spPr/>
      <dgm:t>
        <a:bodyPr/>
        <a:lstStyle/>
        <a:p>
          <a:pPr algn="just" rtl="0">
            <a:lnSpc>
              <a:spcPct val="150000"/>
            </a:lnSpc>
          </a:pPr>
          <a:r>
            <a:rPr lang="en-GB" sz="1800" dirty="0">
              <a:latin typeface="Arial" panose="020B0604020202020204" pitchFamily="34" charset="0"/>
              <a:cs typeface="Arial" panose="020B0604020202020204" pitchFamily="34" charset="0"/>
            </a:rPr>
            <a:t>Human resource management is a process of hiring and retaining employees to execute the business operations (da Silva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2022).   </a:t>
          </a:r>
        </a:p>
      </dgm:t>
    </dgm:pt>
    <dgm:pt modelId="{3969DBED-FD58-479B-8B65-9A46AEBD1170}" type="parTrans" cxnId="{7C991F55-8836-4A6C-B589-8C20BBE48A72}">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5C04BA33-3B6B-4478-A2DA-C3CF005465D2}" type="sibTrans" cxnId="{7C991F55-8836-4A6C-B589-8C20BBE48A72}">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FBABE867-527E-4A55-AEBA-0324F762EE99}">
      <dgm:prSet custT="1"/>
      <dgm:spPr/>
      <dgm:t>
        <a:bodyPr/>
        <a:lstStyle/>
        <a:p>
          <a:pPr algn="just" rtl="0">
            <a:lnSpc>
              <a:spcPct val="150000"/>
            </a:lnSpc>
          </a:pPr>
          <a:r>
            <a:rPr lang="en-GB" sz="1800">
              <a:latin typeface="Arial" panose="020B0604020202020204" pitchFamily="34" charset="0"/>
              <a:cs typeface="Arial" panose="020B0604020202020204" pitchFamily="34" charset="0"/>
            </a:rPr>
            <a:t>Around 30 staff including nursing, clinical employees and doctors will be involved to deliver patient centric homecare to the clients.</a:t>
          </a:r>
        </a:p>
      </dgm:t>
    </dgm:pt>
    <dgm:pt modelId="{EC013459-130A-4B5E-89D8-ACA0D9F958F2}" type="parTrans" cxnId="{2E01369F-3417-4B5A-9272-A48283A04ED6}">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32A45895-D52B-49EE-923E-5BBEE471EBCD}" type="sibTrans" cxnId="{2E01369F-3417-4B5A-9272-A48283A04ED6}">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60D1033A-DD1E-4296-B25C-D2F12FE19C86}">
      <dgm:prSet custT="1"/>
      <dgm:spPr/>
      <dgm:t>
        <a:bodyPr/>
        <a:lstStyle/>
        <a:p>
          <a:pPr algn="just" rtl="0">
            <a:lnSpc>
              <a:spcPct val="150000"/>
            </a:lnSpc>
          </a:pPr>
          <a:r>
            <a:rPr lang="en-GB" sz="1800" dirty="0">
              <a:latin typeface="Arial" panose="020B0604020202020204" pitchFamily="34" charset="0"/>
              <a:cs typeface="Arial" panose="020B0604020202020204" pitchFamily="34" charset="0"/>
            </a:rPr>
            <a:t>Hierarchical organisational structure will be followed by Ecoharmony Homecare in terms of managing operations related to accounting, healthcare service delivery. </a:t>
          </a:r>
        </a:p>
      </dgm:t>
    </dgm:pt>
    <dgm:pt modelId="{F65E1131-D9B1-4BE7-9200-9C7A2C77A2A4}" type="parTrans" cxnId="{FB8C6ABE-35E9-4736-8290-7AA6C00A0BCC}">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0A3DB24B-DFC2-4617-BBDB-0F1C60445142}" type="sibTrans" cxnId="{FB8C6ABE-35E9-4736-8290-7AA6C00A0BCC}">
      <dgm:prSet/>
      <dgm:spPr/>
      <dgm:t>
        <a:bodyPr/>
        <a:lstStyle/>
        <a:p>
          <a:pPr algn="just">
            <a:lnSpc>
              <a:spcPct val="150000"/>
            </a:lnSpc>
          </a:pPr>
          <a:endParaRPr lang="en-GB" sz="1800">
            <a:latin typeface="Arial" panose="020B0604020202020204" pitchFamily="34" charset="0"/>
            <a:cs typeface="Arial" panose="020B0604020202020204" pitchFamily="34" charset="0"/>
          </a:endParaRPr>
        </a:p>
      </dgm:t>
    </dgm:pt>
    <dgm:pt modelId="{D74A28A8-FBC8-4EF5-A856-BE1F431AB253}" type="pres">
      <dgm:prSet presAssocID="{AABFFB69-61B1-4F5E-9969-24E699A2FAE7}" presName="linear" presStyleCnt="0">
        <dgm:presLayoutVars>
          <dgm:animLvl val="lvl"/>
          <dgm:resizeHandles val="exact"/>
        </dgm:presLayoutVars>
      </dgm:prSet>
      <dgm:spPr/>
    </dgm:pt>
    <dgm:pt modelId="{0B08A7EF-4253-4717-9A39-1A498DB1127D}" type="pres">
      <dgm:prSet presAssocID="{2E92DD00-A5F3-4537-8E9F-D96A563B7F55}" presName="parentText" presStyleLbl="node1" presStyleIdx="0" presStyleCnt="3">
        <dgm:presLayoutVars>
          <dgm:chMax val="0"/>
          <dgm:bulletEnabled val="1"/>
        </dgm:presLayoutVars>
      </dgm:prSet>
      <dgm:spPr/>
    </dgm:pt>
    <dgm:pt modelId="{27D0247A-9130-4054-A557-516BF5ADA726}" type="pres">
      <dgm:prSet presAssocID="{5C04BA33-3B6B-4478-A2DA-C3CF005465D2}" presName="spacer" presStyleCnt="0"/>
      <dgm:spPr/>
    </dgm:pt>
    <dgm:pt modelId="{6AE59731-117E-4BF7-A76B-91C76A949450}" type="pres">
      <dgm:prSet presAssocID="{FBABE867-527E-4A55-AEBA-0324F762EE99}" presName="parentText" presStyleLbl="node1" presStyleIdx="1" presStyleCnt="3">
        <dgm:presLayoutVars>
          <dgm:chMax val="0"/>
          <dgm:bulletEnabled val="1"/>
        </dgm:presLayoutVars>
      </dgm:prSet>
      <dgm:spPr/>
    </dgm:pt>
    <dgm:pt modelId="{60D625E7-1A57-4ABD-A64D-61AB73600127}" type="pres">
      <dgm:prSet presAssocID="{32A45895-D52B-49EE-923E-5BBEE471EBCD}" presName="spacer" presStyleCnt="0"/>
      <dgm:spPr/>
    </dgm:pt>
    <dgm:pt modelId="{22FE5F8D-B497-4983-8068-EBFEB4B3CF5A}" type="pres">
      <dgm:prSet presAssocID="{60D1033A-DD1E-4296-B25C-D2F12FE19C86}" presName="parentText" presStyleLbl="node1" presStyleIdx="2" presStyleCnt="3">
        <dgm:presLayoutVars>
          <dgm:chMax val="0"/>
          <dgm:bulletEnabled val="1"/>
        </dgm:presLayoutVars>
      </dgm:prSet>
      <dgm:spPr/>
    </dgm:pt>
  </dgm:ptLst>
  <dgm:cxnLst>
    <dgm:cxn modelId="{1CE3C609-AF0B-416A-B36A-0FBCE7D83285}" type="presOf" srcId="{AABFFB69-61B1-4F5E-9969-24E699A2FAE7}" destId="{D74A28A8-FBC8-4EF5-A856-BE1F431AB253}" srcOrd="0" destOrd="0" presId="urn:microsoft.com/office/officeart/2005/8/layout/vList2"/>
    <dgm:cxn modelId="{52861844-75DD-4E48-9232-9C94AB0DDBFF}" type="presOf" srcId="{2E92DD00-A5F3-4537-8E9F-D96A563B7F55}" destId="{0B08A7EF-4253-4717-9A39-1A498DB1127D}" srcOrd="0" destOrd="0" presId="urn:microsoft.com/office/officeart/2005/8/layout/vList2"/>
    <dgm:cxn modelId="{7C991F55-8836-4A6C-B589-8C20BBE48A72}" srcId="{AABFFB69-61B1-4F5E-9969-24E699A2FAE7}" destId="{2E92DD00-A5F3-4537-8E9F-D96A563B7F55}" srcOrd="0" destOrd="0" parTransId="{3969DBED-FD58-479B-8B65-9A46AEBD1170}" sibTransId="{5C04BA33-3B6B-4478-A2DA-C3CF005465D2}"/>
    <dgm:cxn modelId="{FA0EE477-7213-4451-9AC7-6965A6A46C82}" type="presOf" srcId="{FBABE867-527E-4A55-AEBA-0324F762EE99}" destId="{6AE59731-117E-4BF7-A76B-91C76A949450}" srcOrd="0" destOrd="0" presId="urn:microsoft.com/office/officeart/2005/8/layout/vList2"/>
    <dgm:cxn modelId="{12E93D97-7B4F-41A5-8BDF-2EEFE89FCC90}" type="presOf" srcId="{60D1033A-DD1E-4296-B25C-D2F12FE19C86}" destId="{22FE5F8D-B497-4983-8068-EBFEB4B3CF5A}" srcOrd="0" destOrd="0" presId="urn:microsoft.com/office/officeart/2005/8/layout/vList2"/>
    <dgm:cxn modelId="{2E01369F-3417-4B5A-9272-A48283A04ED6}" srcId="{AABFFB69-61B1-4F5E-9969-24E699A2FAE7}" destId="{FBABE867-527E-4A55-AEBA-0324F762EE99}" srcOrd="1" destOrd="0" parTransId="{EC013459-130A-4B5E-89D8-ACA0D9F958F2}" sibTransId="{32A45895-D52B-49EE-923E-5BBEE471EBCD}"/>
    <dgm:cxn modelId="{FB8C6ABE-35E9-4736-8290-7AA6C00A0BCC}" srcId="{AABFFB69-61B1-4F5E-9969-24E699A2FAE7}" destId="{60D1033A-DD1E-4296-B25C-D2F12FE19C86}" srcOrd="2" destOrd="0" parTransId="{F65E1131-D9B1-4BE7-9200-9C7A2C77A2A4}" sibTransId="{0A3DB24B-DFC2-4617-BBDB-0F1C60445142}"/>
    <dgm:cxn modelId="{E9386545-04FB-4C84-A41E-B02DB0FE89C3}" type="presParOf" srcId="{D74A28A8-FBC8-4EF5-A856-BE1F431AB253}" destId="{0B08A7EF-4253-4717-9A39-1A498DB1127D}" srcOrd="0" destOrd="0" presId="urn:microsoft.com/office/officeart/2005/8/layout/vList2"/>
    <dgm:cxn modelId="{437E7C26-5D20-46BE-BD33-5361FB5A607B}" type="presParOf" srcId="{D74A28A8-FBC8-4EF5-A856-BE1F431AB253}" destId="{27D0247A-9130-4054-A557-516BF5ADA726}" srcOrd="1" destOrd="0" presId="urn:microsoft.com/office/officeart/2005/8/layout/vList2"/>
    <dgm:cxn modelId="{20BCB7A2-2A6B-4358-8FE9-9FD8E5DD2804}" type="presParOf" srcId="{D74A28A8-FBC8-4EF5-A856-BE1F431AB253}" destId="{6AE59731-117E-4BF7-A76B-91C76A949450}" srcOrd="2" destOrd="0" presId="urn:microsoft.com/office/officeart/2005/8/layout/vList2"/>
    <dgm:cxn modelId="{1B6FF107-5621-4B70-A22A-7CF5E305960C}" type="presParOf" srcId="{D74A28A8-FBC8-4EF5-A856-BE1F431AB253}" destId="{60D625E7-1A57-4ABD-A64D-61AB73600127}" srcOrd="3" destOrd="0" presId="urn:microsoft.com/office/officeart/2005/8/layout/vList2"/>
    <dgm:cxn modelId="{451647B3-D079-4AA8-A393-204D12D4A049}" type="presParOf" srcId="{D74A28A8-FBC8-4EF5-A856-BE1F431AB253}" destId="{22FE5F8D-B497-4983-8068-EBFEB4B3CF5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6427A-AE9B-4B92-B0E0-9A3C620303F0}">
      <dsp:nvSpPr>
        <dsp:cNvPr id="0" name=""/>
        <dsp:cNvSpPr/>
      </dsp:nvSpPr>
      <dsp:spPr>
        <a:xfrm>
          <a:off x="0" y="7842"/>
          <a:ext cx="5777133" cy="1141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 business plan is a documentation of creative ideas that resolve social problems (Evans, 2022).</a:t>
          </a:r>
        </a:p>
      </dsp:txBody>
      <dsp:txXfrm>
        <a:off x="55744" y="63586"/>
        <a:ext cx="5665645" cy="1030432"/>
      </dsp:txXfrm>
    </dsp:sp>
    <dsp:sp modelId="{85D3B3B2-A934-443C-B0B5-3CD16D7F59DB}">
      <dsp:nvSpPr>
        <dsp:cNvPr id="0" name=""/>
        <dsp:cNvSpPr/>
      </dsp:nvSpPr>
      <dsp:spPr>
        <a:xfrm>
          <a:off x="0" y="1325442"/>
          <a:ext cx="5777133" cy="114192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purpose of this presentation is to attract angel investors to invest £100k to establish the homecare service of </a:t>
          </a:r>
          <a:r>
            <a:rPr lang="en-GB" sz="1800" kern="1200" dirty="0" err="1">
              <a:latin typeface="Arial" panose="020B0604020202020204" pitchFamily="34" charset="0"/>
              <a:cs typeface="Arial" panose="020B0604020202020204" pitchFamily="34" charset="0"/>
            </a:rPr>
            <a:t>Ecoharmony</a:t>
          </a:r>
          <a:r>
            <a:rPr lang="en-GB" sz="1800" kern="1200" dirty="0">
              <a:latin typeface="Arial" panose="020B0604020202020204" pitchFamily="34" charset="0"/>
              <a:cs typeface="Arial" panose="020B0604020202020204" pitchFamily="34" charset="0"/>
            </a:rPr>
            <a:t> Homecare. </a:t>
          </a:r>
        </a:p>
      </dsp:txBody>
      <dsp:txXfrm>
        <a:off x="55744" y="1381186"/>
        <a:ext cx="5665645" cy="1030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E6EA8-4961-4D95-AD98-0408FA7403B3}">
      <dsp:nvSpPr>
        <dsp:cNvPr id="0" name=""/>
        <dsp:cNvSpPr/>
      </dsp:nvSpPr>
      <dsp:spPr>
        <a:xfrm>
          <a:off x="551922" y="324336"/>
          <a:ext cx="9934604" cy="903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just" defTabSz="800100" rtl="0">
            <a:lnSpc>
              <a:spcPct val="150000"/>
            </a:lnSpc>
            <a:spcBef>
              <a:spcPct val="0"/>
            </a:spcBef>
            <a:spcAft>
              <a:spcPct val="35000"/>
            </a:spcAft>
            <a:buNone/>
          </a:pPr>
          <a:r>
            <a:rPr lang="en-GB" sz="1800" kern="1200" dirty="0" err="1">
              <a:latin typeface="Arial" panose="020B0604020202020204" pitchFamily="34" charset="0"/>
              <a:cs typeface="Arial" panose="020B0604020202020204" pitchFamily="34" charset="0"/>
            </a:rPr>
            <a:t>Ecoharmony</a:t>
          </a:r>
          <a:r>
            <a:rPr lang="en-GB" sz="1800" kern="1200" dirty="0">
              <a:latin typeface="Arial" panose="020B0604020202020204" pitchFamily="34" charset="0"/>
              <a:cs typeface="Arial" panose="020B0604020202020204" pitchFamily="34" charset="0"/>
            </a:rPr>
            <a:t> Homecare will provide patient care, companion care, medicine assistance and meal preparation related services.</a:t>
          </a:r>
        </a:p>
      </dsp:txBody>
      <dsp:txXfrm>
        <a:off x="551922" y="324336"/>
        <a:ext cx="9934604" cy="903145"/>
      </dsp:txXfrm>
    </dsp:sp>
    <dsp:sp modelId="{FD53ACE2-20CA-4356-B715-6D62D51C9EDF}">
      <dsp:nvSpPr>
        <dsp:cNvPr id="0" name=""/>
        <dsp:cNvSpPr/>
      </dsp:nvSpPr>
      <dsp:spPr>
        <a:xfrm>
          <a:off x="551922" y="1227482"/>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E4DB24-090A-4744-A077-B422B4722166}">
      <dsp:nvSpPr>
        <dsp:cNvPr id="0" name=""/>
        <dsp:cNvSpPr/>
      </dsp:nvSpPr>
      <dsp:spPr>
        <a:xfrm>
          <a:off x="1953805" y="1227482"/>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805DB-585A-4886-BA7C-2E1B9BE16E41}">
      <dsp:nvSpPr>
        <dsp:cNvPr id="0" name=""/>
        <dsp:cNvSpPr/>
      </dsp:nvSpPr>
      <dsp:spPr>
        <a:xfrm>
          <a:off x="3355688" y="1227482"/>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C90930-D776-472B-B2C2-312C35A7B4D3}">
      <dsp:nvSpPr>
        <dsp:cNvPr id="0" name=""/>
        <dsp:cNvSpPr/>
      </dsp:nvSpPr>
      <dsp:spPr>
        <a:xfrm>
          <a:off x="4757571" y="1227482"/>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22E55D-B50A-4359-B04C-7B7717E0B534}">
      <dsp:nvSpPr>
        <dsp:cNvPr id="0" name=""/>
        <dsp:cNvSpPr/>
      </dsp:nvSpPr>
      <dsp:spPr>
        <a:xfrm>
          <a:off x="6159454" y="1227482"/>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7BC22-E409-482E-860B-64F1C28C1B35}">
      <dsp:nvSpPr>
        <dsp:cNvPr id="0" name=""/>
        <dsp:cNvSpPr/>
      </dsp:nvSpPr>
      <dsp:spPr>
        <a:xfrm>
          <a:off x="7561337" y="1227482"/>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7D465-422B-4B06-9D7D-470A7A31C2E0}">
      <dsp:nvSpPr>
        <dsp:cNvPr id="0" name=""/>
        <dsp:cNvSpPr/>
      </dsp:nvSpPr>
      <dsp:spPr>
        <a:xfrm>
          <a:off x="8963220" y="1227482"/>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6EB85E-A2C9-478E-BEAD-0BF46976410C}">
      <dsp:nvSpPr>
        <dsp:cNvPr id="0" name=""/>
        <dsp:cNvSpPr/>
      </dsp:nvSpPr>
      <dsp:spPr>
        <a:xfrm>
          <a:off x="551922" y="1507363"/>
          <a:ext cx="9934604" cy="903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just" defTabSz="800100" rtl="0">
            <a:lnSpc>
              <a:spcPct val="150000"/>
            </a:lnSpc>
            <a:spcBef>
              <a:spcPct val="0"/>
            </a:spcBef>
            <a:spcAft>
              <a:spcPct val="35000"/>
            </a:spcAft>
            <a:buNone/>
          </a:pPr>
          <a:r>
            <a:rPr lang="en-GB" sz="1800" kern="1200">
              <a:latin typeface="Arial" panose="020B0604020202020204" pitchFamily="34" charset="0"/>
              <a:cs typeface="Arial" panose="020B0604020202020204" pitchFamily="34" charset="0"/>
            </a:rPr>
            <a:t>The client can book their service slot by visiting the official website of Ecoharmony homecare or the office at Cowgate. </a:t>
          </a:r>
        </a:p>
      </dsp:txBody>
      <dsp:txXfrm>
        <a:off x="551922" y="1507363"/>
        <a:ext cx="9934604" cy="903145"/>
      </dsp:txXfrm>
    </dsp:sp>
    <dsp:sp modelId="{AF2F73A4-8A1E-43F4-99BF-C149AF222A5C}">
      <dsp:nvSpPr>
        <dsp:cNvPr id="0" name=""/>
        <dsp:cNvSpPr/>
      </dsp:nvSpPr>
      <dsp:spPr>
        <a:xfrm>
          <a:off x="551922" y="2410509"/>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3F6683-8F62-4823-94D0-78A7CB10B689}">
      <dsp:nvSpPr>
        <dsp:cNvPr id="0" name=""/>
        <dsp:cNvSpPr/>
      </dsp:nvSpPr>
      <dsp:spPr>
        <a:xfrm>
          <a:off x="1953805" y="2410509"/>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16782-E373-4905-B072-0758BEEE48F4}">
      <dsp:nvSpPr>
        <dsp:cNvPr id="0" name=""/>
        <dsp:cNvSpPr/>
      </dsp:nvSpPr>
      <dsp:spPr>
        <a:xfrm>
          <a:off x="3355688" y="2410509"/>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82F45-F2E8-4D25-BDED-BD48E6FDF79E}">
      <dsp:nvSpPr>
        <dsp:cNvPr id="0" name=""/>
        <dsp:cNvSpPr/>
      </dsp:nvSpPr>
      <dsp:spPr>
        <a:xfrm>
          <a:off x="4757571" y="2410509"/>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2E0B00-837F-4C70-BAA5-4DC996F6CBC2}">
      <dsp:nvSpPr>
        <dsp:cNvPr id="0" name=""/>
        <dsp:cNvSpPr/>
      </dsp:nvSpPr>
      <dsp:spPr>
        <a:xfrm>
          <a:off x="6159454" y="2410509"/>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79E729-9451-4E76-8DF3-CCAE767B8F22}">
      <dsp:nvSpPr>
        <dsp:cNvPr id="0" name=""/>
        <dsp:cNvSpPr/>
      </dsp:nvSpPr>
      <dsp:spPr>
        <a:xfrm>
          <a:off x="7561337" y="2410509"/>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C820F1-6F79-442C-8841-8026AD07908B}">
      <dsp:nvSpPr>
        <dsp:cNvPr id="0" name=""/>
        <dsp:cNvSpPr/>
      </dsp:nvSpPr>
      <dsp:spPr>
        <a:xfrm>
          <a:off x="8963220" y="2410509"/>
          <a:ext cx="1324613" cy="220768"/>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8A7EF-4253-4717-9A39-1A498DB1127D}">
      <dsp:nvSpPr>
        <dsp:cNvPr id="0" name=""/>
        <dsp:cNvSpPr/>
      </dsp:nvSpPr>
      <dsp:spPr>
        <a:xfrm>
          <a:off x="0" y="25634"/>
          <a:ext cx="6212680" cy="14145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Human resource management is a process of hiring and retaining employees to execute the business operations (da Silva </a:t>
          </a:r>
          <a:r>
            <a:rPr lang="en-GB" sz="1800" i="1" kern="1200" dirty="0">
              <a:latin typeface="Arial" panose="020B0604020202020204" pitchFamily="34" charset="0"/>
              <a:cs typeface="Arial" panose="020B0604020202020204" pitchFamily="34" charset="0"/>
            </a:rPr>
            <a:t>et al.</a:t>
          </a:r>
          <a:r>
            <a:rPr lang="en-GB" sz="1800" kern="1200" dirty="0">
              <a:latin typeface="Arial" panose="020B0604020202020204" pitchFamily="34" charset="0"/>
              <a:cs typeface="Arial" panose="020B0604020202020204" pitchFamily="34" charset="0"/>
            </a:rPr>
            <a:t>, 2022).   </a:t>
          </a:r>
        </a:p>
      </dsp:txBody>
      <dsp:txXfrm>
        <a:off x="69052" y="94686"/>
        <a:ext cx="6074576" cy="1276425"/>
      </dsp:txXfrm>
    </dsp:sp>
    <dsp:sp modelId="{6AE59731-117E-4BF7-A76B-91C76A949450}">
      <dsp:nvSpPr>
        <dsp:cNvPr id="0" name=""/>
        <dsp:cNvSpPr/>
      </dsp:nvSpPr>
      <dsp:spPr>
        <a:xfrm>
          <a:off x="0" y="1618724"/>
          <a:ext cx="6212680" cy="14145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150000"/>
            </a:lnSpc>
            <a:spcBef>
              <a:spcPct val="0"/>
            </a:spcBef>
            <a:spcAft>
              <a:spcPct val="35000"/>
            </a:spcAft>
            <a:buNone/>
          </a:pPr>
          <a:r>
            <a:rPr lang="en-GB" sz="1800" kern="1200">
              <a:latin typeface="Arial" panose="020B0604020202020204" pitchFamily="34" charset="0"/>
              <a:cs typeface="Arial" panose="020B0604020202020204" pitchFamily="34" charset="0"/>
            </a:rPr>
            <a:t>Around 30 staff including nursing, clinical employees and doctors will be involved to deliver patient centric homecare to the clients.</a:t>
          </a:r>
        </a:p>
      </dsp:txBody>
      <dsp:txXfrm>
        <a:off x="69052" y="1687776"/>
        <a:ext cx="6074576" cy="1276425"/>
      </dsp:txXfrm>
    </dsp:sp>
    <dsp:sp modelId="{22FE5F8D-B497-4983-8068-EBFEB4B3CF5A}">
      <dsp:nvSpPr>
        <dsp:cNvPr id="0" name=""/>
        <dsp:cNvSpPr/>
      </dsp:nvSpPr>
      <dsp:spPr>
        <a:xfrm>
          <a:off x="0" y="3211814"/>
          <a:ext cx="6212680" cy="14145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Hierarchical organisational structure will be followed by Ecoharmony Homecare in terms of managing operations related to accounting, healthcare service delivery. </a:t>
          </a:r>
        </a:p>
      </dsp:txBody>
      <dsp:txXfrm>
        <a:off x="69052" y="3280866"/>
        <a:ext cx="6074576" cy="12764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1165E-C3DB-4A51-90D7-392257EF898E}"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C1337-8668-4AA7-B33C-B10B6EC88E5A}" type="slidenum">
              <a:rPr lang="en-GB" smtClean="0"/>
              <a:t>‹#›</a:t>
            </a:fld>
            <a:endParaRPr lang="en-GB"/>
          </a:p>
        </p:txBody>
      </p:sp>
    </p:spTree>
    <p:extLst>
      <p:ext uri="{BB962C8B-B14F-4D97-AF65-F5344CB8AC3E}">
        <p14:creationId xmlns:p14="http://schemas.microsoft.com/office/powerpoint/2010/main" val="3533068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conducted this presentation to attract angel investors to acquire funds of £100k. The business idea will be establishing sustainable health and social care practices that will be provided through booking from online and offline medium.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2</a:t>
            </a:fld>
            <a:endParaRPr lang="en-GB"/>
          </a:p>
        </p:txBody>
      </p:sp>
    </p:spTree>
    <p:extLst>
      <p:ext uri="{BB962C8B-B14F-4D97-AF65-F5344CB8AC3E}">
        <p14:creationId xmlns:p14="http://schemas.microsoft.com/office/powerpoint/2010/main" val="2190401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identified that </a:t>
            </a:r>
            <a:r>
              <a:rPr lang="en-GB" sz="1200" kern="1200" dirty="0" err="1">
                <a:solidFill>
                  <a:schemeClr val="tx1"/>
                </a:solidFill>
                <a:effectLst/>
                <a:latin typeface="+mn-lt"/>
                <a:ea typeface="+mn-ea"/>
                <a:cs typeface="+mn-cs"/>
              </a:rPr>
              <a:t>Ecoharmony</a:t>
            </a:r>
            <a:r>
              <a:rPr lang="en-GB" sz="1200" kern="1200" dirty="0">
                <a:solidFill>
                  <a:schemeClr val="tx1"/>
                </a:solidFill>
                <a:effectLst/>
                <a:latin typeface="+mn-lt"/>
                <a:ea typeface="+mn-ea"/>
                <a:cs typeface="+mn-cs"/>
              </a:rPr>
              <a:t> Homecare will provide patient centric care including medicine assistant, meal preparation, and companion care to the old and young age people. The service will be provided through an online website and offline slot booking from the office of </a:t>
            </a:r>
            <a:r>
              <a:rPr lang="en-GB" sz="1200" kern="1200" dirty="0" err="1">
                <a:solidFill>
                  <a:schemeClr val="tx1"/>
                </a:solidFill>
                <a:effectLst/>
                <a:latin typeface="+mn-lt"/>
                <a:ea typeface="+mn-ea"/>
                <a:cs typeface="+mn-cs"/>
              </a:rPr>
              <a:t>Cowgate</a:t>
            </a:r>
            <a:r>
              <a:rPr lang="en-GB" sz="1200" kern="1200" dirty="0">
                <a:solidFill>
                  <a:schemeClr val="tx1"/>
                </a:solidFill>
                <a:effectLst/>
                <a:latin typeface="+mn-lt"/>
                <a:ea typeface="+mn-ea"/>
                <a:cs typeface="+mn-cs"/>
              </a:rPr>
              <a:t>.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3</a:t>
            </a:fld>
            <a:endParaRPr lang="en-GB"/>
          </a:p>
        </p:txBody>
      </p:sp>
    </p:spTree>
    <p:extLst>
      <p:ext uri="{BB962C8B-B14F-4D97-AF65-F5344CB8AC3E}">
        <p14:creationId xmlns:p14="http://schemas.microsoft.com/office/powerpoint/2010/main" val="3141636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identified that the aim of Ecoharmony Homecare business will be to provide healthcare services to the doorstep of the patients for their fast recovery. The business aims to support old and young age people to recover from their physical and mental health issues.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4</a:t>
            </a:fld>
            <a:endParaRPr lang="en-GB"/>
          </a:p>
        </p:txBody>
      </p:sp>
    </p:spTree>
    <p:extLst>
      <p:ext uri="{BB962C8B-B14F-4D97-AF65-F5344CB8AC3E}">
        <p14:creationId xmlns:p14="http://schemas.microsoft.com/office/powerpoint/2010/main" val="326043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analysed sole trade ownership will be followed by Ecoharmony Homecare in the location of Scotland. Sole trade is a common business structure in which financial profitability and investment of the business on one person (</a:t>
            </a:r>
            <a:r>
              <a:rPr lang="en-GB" sz="1200" kern="1200" dirty="0" err="1">
                <a:solidFill>
                  <a:schemeClr val="tx1"/>
                </a:solidFill>
                <a:effectLst/>
                <a:latin typeface="Arial" panose="020B0604020202020204" pitchFamily="34" charset="0"/>
                <a:ea typeface="+mn-ea"/>
                <a:cs typeface="Arial" panose="020B0604020202020204" pitchFamily="34" charset="0"/>
              </a:rPr>
              <a:t>Reuschke</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i="1" kern="1200" dirty="0">
                <a:solidFill>
                  <a:schemeClr val="tx1"/>
                </a:solidFill>
                <a:effectLst/>
                <a:latin typeface="Arial" panose="020B0604020202020204" pitchFamily="34" charset="0"/>
                <a:ea typeface="+mn-ea"/>
                <a:cs typeface="Arial" panose="020B0604020202020204" pitchFamily="34" charset="0"/>
              </a:rPr>
              <a:t>et al.</a:t>
            </a:r>
            <a:r>
              <a:rPr lang="en-GB" sz="1200" kern="1200" dirty="0">
                <a:solidFill>
                  <a:schemeClr val="tx1"/>
                </a:solidFill>
                <a:effectLst/>
                <a:latin typeface="Arial" panose="020B0604020202020204" pitchFamily="34" charset="0"/>
                <a:ea typeface="+mn-ea"/>
                <a:cs typeface="Arial" panose="020B0604020202020204" pitchFamily="34" charset="0"/>
              </a:rPr>
              <a:t>, 2022). The booking will be taken from the official websites and office present at Scotland.  </a:t>
            </a:r>
            <a:br>
              <a:rPr lang="en-GB" sz="1200" kern="1200" dirty="0">
                <a:solidFill>
                  <a:schemeClr val="tx1"/>
                </a:solidFill>
                <a:effectLst/>
                <a:latin typeface="Arial" panose="020B0604020202020204" pitchFamily="34" charset="0"/>
                <a:ea typeface="+mn-ea"/>
                <a:cs typeface="Arial" panose="020B0604020202020204" pitchFamily="34" charset="0"/>
              </a:rPr>
            </a:br>
            <a:endParaRPr lang="en-GB"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5</a:t>
            </a:fld>
            <a:endParaRPr lang="en-GB"/>
          </a:p>
        </p:txBody>
      </p:sp>
    </p:spTree>
    <p:extLst>
      <p:ext uri="{BB962C8B-B14F-4D97-AF65-F5344CB8AC3E}">
        <p14:creationId xmlns:p14="http://schemas.microsoft.com/office/powerpoint/2010/main" val="2170315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analysed that hierarchical organisational structure has followed Ecoharmony Homecare to provide homecare. Organisational structure is a formal system to build a relationship between different levels of stakeholders to meet the business goals (Wood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Around 30 employees including nurses, clinical staff and doctors will be appointed in terms of providing effective healthcare services to the patient.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6</a:t>
            </a:fld>
            <a:endParaRPr lang="en-GB"/>
          </a:p>
        </p:txBody>
      </p:sp>
    </p:spTree>
    <p:extLst>
      <p:ext uri="{BB962C8B-B14F-4D97-AF65-F5344CB8AC3E}">
        <p14:creationId xmlns:p14="http://schemas.microsoft.com/office/powerpoint/2010/main" val="3442370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performed the financial projection for 12 months. Financial projection is an identification of key areas of investment and required funds to execute the business operations (</a:t>
            </a:r>
            <a:r>
              <a:rPr lang="en-GB" sz="1200" kern="1200" dirty="0" err="1">
                <a:solidFill>
                  <a:schemeClr val="tx1"/>
                </a:solidFill>
                <a:effectLst/>
                <a:latin typeface="+mn-lt"/>
                <a:ea typeface="+mn-ea"/>
                <a:cs typeface="+mn-cs"/>
              </a:rPr>
              <a:t>Boffa</a:t>
            </a:r>
            <a:r>
              <a:rPr lang="en-GB" sz="1200" kern="1200" dirty="0">
                <a:solidFill>
                  <a:schemeClr val="tx1"/>
                </a:solidFill>
                <a:effectLst/>
                <a:latin typeface="+mn-lt"/>
                <a:ea typeface="+mn-ea"/>
                <a:cs typeface="+mn-cs"/>
              </a:rPr>
              <a:t>, 2023). A high growth of cash flow will be identified in Ecoharmony Homecare due to high preferences of the Scottish people regarding homecare services.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7</a:t>
            </a:fld>
            <a:endParaRPr lang="en-GB"/>
          </a:p>
        </p:txBody>
      </p:sp>
    </p:spTree>
    <p:extLst>
      <p:ext uri="{BB962C8B-B14F-4D97-AF65-F5344CB8AC3E}">
        <p14:creationId xmlns:p14="http://schemas.microsoft.com/office/powerpoint/2010/main" val="2291520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performed SWOT analysis to identify the reliability and feasibility of this business. The SWOT model includes four factors such as strength, weakness, opportunities and threats to identify the market opportunities (</a:t>
            </a:r>
            <a:r>
              <a:rPr lang="en-GB" sz="1200" kern="1200" dirty="0" err="1">
                <a:solidFill>
                  <a:schemeClr val="tx1"/>
                </a:solidFill>
                <a:effectLst/>
                <a:latin typeface="+mn-lt"/>
                <a:ea typeface="+mn-ea"/>
                <a:cs typeface="+mn-cs"/>
              </a:rPr>
              <a:t>Safitri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As per the findings of SWOT analysis, the sustainable homecare service of Ecoharmony Homecare will be feasible due to strength of expert healthcare professionals and sustainability infrastructure.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8</a:t>
            </a:fld>
            <a:endParaRPr lang="en-GB"/>
          </a:p>
        </p:txBody>
      </p:sp>
    </p:spTree>
    <p:extLst>
      <p:ext uri="{BB962C8B-B14F-4D97-AF65-F5344CB8AC3E}">
        <p14:creationId xmlns:p14="http://schemas.microsoft.com/office/powerpoint/2010/main" val="1350733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per the primary and secondary market research, it can be stated that homecare service is in the high demand in Scotland. The preferences of fast recovery from health issues will increase the feasibility of this business idea.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9</a:t>
            </a:fld>
            <a:endParaRPr lang="en-GB"/>
          </a:p>
        </p:txBody>
      </p:sp>
    </p:spTree>
    <p:extLst>
      <p:ext uri="{BB962C8B-B14F-4D97-AF65-F5344CB8AC3E}">
        <p14:creationId xmlns:p14="http://schemas.microsoft.com/office/powerpoint/2010/main" val="3403950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 will be performed the social media marketing for 12 months. Marketing strategies are identified as a set of actions to promote the products and services of the organisation (</a:t>
            </a:r>
            <a:r>
              <a:rPr lang="en-GB" sz="1200" kern="1200" dirty="0" err="1">
                <a:solidFill>
                  <a:schemeClr val="tx1"/>
                </a:solidFill>
                <a:effectLst/>
                <a:latin typeface="+mn-lt"/>
                <a:ea typeface="+mn-ea"/>
                <a:cs typeface="+mn-cs"/>
              </a:rPr>
              <a:t>Rosário</a:t>
            </a:r>
            <a:r>
              <a:rPr lang="en-GB" sz="1200" kern="1200" dirty="0">
                <a:solidFill>
                  <a:schemeClr val="tx1"/>
                </a:solidFill>
                <a:effectLst/>
                <a:latin typeface="+mn-lt"/>
                <a:ea typeface="+mn-ea"/>
                <a:cs typeface="+mn-cs"/>
              </a:rPr>
              <a:t> and Dias, 2023). The engagement in preparation of creative flyers and post those content to Facebook and Instagram for five months to deliver specifications and uniqueness of homecare service. Facebook launch post will be published for 5 months to spread awareness and attract customers to purchase homecare services from Ecoharmony Homecare.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10</a:t>
            </a:fld>
            <a:endParaRPr lang="en-GB"/>
          </a:p>
        </p:txBody>
      </p:sp>
    </p:spTree>
    <p:extLst>
      <p:ext uri="{BB962C8B-B14F-4D97-AF65-F5344CB8AC3E}">
        <p14:creationId xmlns:p14="http://schemas.microsoft.com/office/powerpoint/2010/main" val="21255538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will utilise the £1, 00,000 for marketing, setting an own office building, hiring more staff and equipment’s to expand the business in different areas of Scotland. Budget is a documentation of total amount to establish a business (</a:t>
            </a:r>
            <a:r>
              <a:rPr lang="en-GB" sz="1200" kern="1200" dirty="0" err="1">
                <a:solidFill>
                  <a:schemeClr val="tx1"/>
                </a:solidFill>
                <a:effectLst/>
                <a:latin typeface="+mn-lt"/>
                <a:ea typeface="+mn-ea"/>
                <a:cs typeface="+mn-cs"/>
              </a:rPr>
              <a:t>Andrushchak</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expansion of the business in different location of Scotland will be beneficial in terms of accomplishing financial growth of the firm.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11</a:t>
            </a:fld>
            <a:endParaRPr lang="en-GB"/>
          </a:p>
        </p:txBody>
      </p:sp>
    </p:spTree>
    <p:extLst>
      <p:ext uri="{BB962C8B-B14F-4D97-AF65-F5344CB8AC3E}">
        <p14:creationId xmlns:p14="http://schemas.microsoft.com/office/powerpoint/2010/main" val="2842035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It is concluded that the feasibility of the Ecoharmony Homecare will be high due to the high demand of the homecare services in Scotland. The investment of £100k will be utilised for marketing, rent, office set-up related purposes. </a:t>
            </a:r>
            <a:r>
              <a:rPr lang="en-GB" sz="1200" b="1"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17C1337-8668-4AA7-B33C-B10B6EC88E5A}" type="slidenum">
              <a:rPr lang="en-GB" smtClean="0"/>
              <a:t>12</a:t>
            </a:fld>
            <a:endParaRPr lang="en-GB"/>
          </a:p>
        </p:txBody>
      </p:sp>
    </p:spTree>
    <p:extLst>
      <p:ext uri="{BB962C8B-B14F-4D97-AF65-F5344CB8AC3E}">
        <p14:creationId xmlns:p14="http://schemas.microsoft.com/office/powerpoint/2010/main" val="32819236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7C1337-8668-4AA7-B33C-B10B6EC88E5A}" type="slidenum">
              <a:rPr lang="en-GB" smtClean="0"/>
              <a:t>13</a:t>
            </a:fld>
            <a:endParaRPr lang="en-GB"/>
          </a:p>
        </p:txBody>
      </p:sp>
    </p:spTree>
    <p:extLst>
      <p:ext uri="{BB962C8B-B14F-4D97-AF65-F5344CB8AC3E}">
        <p14:creationId xmlns:p14="http://schemas.microsoft.com/office/powerpoint/2010/main" val="3587830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85B70F-D260-49DB-9CA5-EC96EB9B007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453294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85B70F-D260-49DB-9CA5-EC96EB9B007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1217854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85B70F-D260-49DB-9CA5-EC96EB9B007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2538461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85B70F-D260-49DB-9CA5-EC96EB9B0077}"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4148205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85B70F-D260-49DB-9CA5-EC96EB9B0077}"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47090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85B70F-D260-49DB-9CA5-EC96EB9B0077}"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1435044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85B70F-D260-49DB-9CA5-EC96EB9B0077}"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3596250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5B70F-D260-49DB-9CA5-EC96EB9B0077}"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291922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5B70F-D260-49DB-9CA5-EC96EB9B0077}"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2252575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85B70F-D260-49DB-9CA5-EC96EB9B007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536092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85B70F-D260-49DB-9CA5-EC96EB9B007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AF10D-DCB3-46AB-B417-A4FA69EFAE34}" type="slidenum">
              <a:rPr lang="en-GB" smtClean="0"/>
              <a:t>‹#›</a:t>
            </a:fld>
            <a:endParaRPr lang="en-GB"/>
          </a:p>
        </p:txBody>
      </p:sp>
    </p:spTree>
    <p:extLst>
      <p:ext uri="{BB962C8B-B14F-4D97-AF65-F5344CB8AC3E}">
        <p14:creationId xmlns:p14="http://schemas.microsoft.com/office/powerpoint/2010/main" val="1340115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85B70F-D260-49DB-9CA5-EC96EB9B0077}" type="datetimeFigureOut">
              <a:rPr lang="en-GB" smtClean="0"/>
              <a:t>09/03/2026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7AF10D-DCB3-46AB-B417-A4FA69EFAE34}" type="slidenum">
              <a:rPr lang="en-GB" smtClean="0"/>
              <a:t>‹#›</a:t>
            </a:fld>
            <a:endParaRPr lang="en-GB"/>
          </a:p>
        </p:txBody>
      </p:sp>
    </p:spTree>
    <p:extLst>
      <p:ext uri="{BB962C8B-B14F-4D97-AF65-F5344CB8AC3E}">
        <p14:creationId xmlns:p14="http://schemas.microsoft.com/office/powerpoint/2010/main" val="2870295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image" Target="../media/image3.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1.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1.xml" /><Relationship Id="rId6" Type="http://schemas.openxmlformats.org/officeDocument/2006/relationships/image" Target="../media/image7.png" /><Relationship Id="rId5" Type="http://schemas.openxmlformats.org/officeDocument/2006/relationships/image" Target="../media/image6.png"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1.xml" /><Relationship Id="rId5" Type="http://schemas.openxmlformats.org/officeDocument/2006/relationships/image" Target="../media/image11.png" /><Relationship Id="rId4" Type="http://schemas.openxmlformats.org/officeDocument/2006/relationships/image" Target="../media/image10.png"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12.png" /><Relationship Id="rId7" Type="http://schemas.openxmlformats.org/officeDocument/2006/relationships/image" Target="../media/image16.png" /><Relationship Id="rId2" Type="http://schemas.openxmlformats.org/officeDocument/2006/relationships/notesSlide" Target="../notesSlides/notesSlide8.xml" /><Relationship Id="rId1" Type="http://schemas.openxmlformats.org/officeDocument/2006/relationships/slideLayout" Target="../slideLayouts/slideLayout1.xml" /><Relationship Id="rId6" Type="http://schemas.openxmlformats.org/officeDocument/2006/relationships/image" Target="../media/image15.png" /><Relationship Id="rId5" Type="http://schemas.openxmlformats.org/officeDocument/2006/relationships/image" Target="../media/image14.png" /><Relationship Id="rId4" Type="http://schemas.openxmlformats.org/officeDocument/2006/relationships/image" Target="../media/image13.png" /></Relationships>
</file>

<file path=ppt/slides/_rels/slide10.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9.xml" /><Relationship Id="rId1" Type="http://schemas.openxmlformats.org/officeDocument/2006/relationships/slideLayout" Target="../slideLayouts/slideLayout1.xml" /><Relationship Id="rId4" Type="http://schemas.openxmlformats.org/officeDocument/2006/relationships/image" Target="../media/image18.png"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8" Type="http://schemas.openxmlformats.org/officeDocument/2006/relationships/hyperlink" Target="https://journal.pandawan.id/sabda/article/download/341/346" TargetMode="External" /><Relationship Id="rId3" Type="http://schemas.openxmlformats.org/officeDocument/2006/relationships/image" Target="../media/image1.jpg" /><Relationship Id="rId7" Type="http://schemas.openxmlformats.org/officeDocument/2006/relationships/hyperlink" Target="https://www.igi-global.com/gateway/article/full-text-pdf/316969&amp;riu=true" TargetMode="External" /><Relationship Id="rId2" Type="http://schemas.openxmlformats.org/officeDocument/2006/relationships/notesSlide" Target="../notesSlides/notesSlide12.xml" /><Relationship Id="rId1" Type="http://schemas.openxmlformats.org/officeDocument/2006/relationships/slideLayout" Target="../slideLayouts/slideLayout1.xml" /><Relationship Id="rId6" Type="http://schemas.openxmlformats.org/officeDocument/2006/relationships/hyperlink" Target="https://eprints.gla.ac.uk/234941/2/234941.pdf" TargetMode="External" /><Relationship Id="rId5" Type="http://schemas.openxmlformats.org/officeDocument/2006/relationships/hyperlink" Target="https://www.annualreviews.org/content/journals/10.1146/annurev-orgpsych-120920-055646?crawler=true&amp;mimetype=application/pdf" TargetMode="External" /><Relationship Id="rId4" Type="http://schemas.openxmlformats.org/officeDocument/2006/relationships/hyperlink" Target="https://bibliotecadigital.ipb.pt/bitstreams/57323f99-2c6c-4461-a85a-f5e6b50a100c/download"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337516"/>
            <a:ext cx="9144000" cy="2387600"/>
          </a:xfrm>
        </p:spPr>
        <p:txBody>
          <a:bodyPr anchor="ctr">
            <a:noAutofit/>
          </a:bodyPr>
          <a:lstStyle/>
          <a:p>
            <a:r>
              <a:rPr lang="en-GB" sz="4500" b="1" dirty="0">
                <a:latin typeface="Arial" panose="020B0604020202020204" pitchFamily="34" charset="0"/>
                <a:cs typeface="Arial" panose="020B0604020202020204" pitchFamily="34" charset="0"/>
              </a:rPr>
              <a:t>BMSW4011</a:t>
            </a:r>
            <a:br>
              <a:rPr lang="en-GB" sz="4500" b="1" dirty="0">
                <a:latin typeface="Arial" panose="020B0604020202020204" pitchFamily="34" charset="0"/>
                <a:cs typeface="Arial" panose="020B0604020202020204" pitchFamily="34" charset="0"/>
              </a:rPr>
            </a:br>
            <a:r>
              <a:rPr lang="en-GB" sz="4500" b="1" dirty="0">
                <a:latin typeface="Arial" panose="020B0604020202020204" pitchFamily="34" charset="0"/>
                <a:cs typeface="Arial" panose="020B0604020202020204" pitchFamily="34" charset="0"/>
              </a:rPr>
              <a:t>Managing Enterprise</a:t>
            </a:r>
            <a:br>
              <a:rPr lang="en-GB" sz="4500" dirty="0">
                <a:latin typeface="Arial" panose="020B0604020202020204" pitchFamily="34" charset="0"/>
                <a:cs typeface="Arial" panose="020B0604020202020204" pitchFamily="34" charset="0"/>
              </a:rPr>
            </a:br>
            <a:r>
              <a:rPr lang="en-GB" sz="4500" b="1" dirty="0">
                <a:latin typeface="Arial" panose="020B0604020202020204" pitchFamily="34" charset="0"/>
                <a:cs typeface="Arial" panose="020B0604020202020204" pitchFamily="34" charset="0"/>
              </a:rPr>
              <a:t>Task 2: Individual Presentation </a:t>
            </a:r>
            <a:endParaRPr lang="en-GB" sz="45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4320988"/>
            <a:ext cx="9144000" cy="936812"/>
          </a:xfrm>
        </p:spPr>
        <p:txBody>
          <a:bodyPr anchor="ctr">
            <a:normAutofit/>
          </a:bodyPr>
          <a:lstStyle/>
          <a:p>
            <a:r>
              <a:rPr lang="en-GB" sz="2000" b="1" dirty="0">
                <a:latin typeface="Arial" panose="020B0604020202020204" pitchFamily="34" charset="0"/>
                <a:cs typeface="Arial" panose="020B0604020202020204" pitchFamily="34" charset="0"/>
              </a:rPr>
              <a:t>Student ID: </a:t>
            </a:r>
            <a:r>
              <a:rPr lang="en-GB" sz="2000" b="1" dirty="0" err="1">
                <a:latin typeface="Arial" panose="020B0604020202020204" pitchFamily="34" charset="0"/>
                <a:cs typeface="Arial" panose="020B0604020202020204" pitchFamily="34" charset="0"/>
              </a:rPr>
              <a:t>Silviu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Ciobotaru</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Student name</a:t>
            </a:r>
            <a:r>
              <a:rPr lang="en-GB" sz="2000" b="1">
                <a:latin typeface="Arial" panose="020B0604020202020204" pitchFamily="34" charset="0"/>
                <a:cs typeface="Arial" panose="020B0604020202020204" pitchFamily="34" charset="0"/>
              </a:rPr>
              <a:t>: 2421416</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78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73" y="503384"/>
            <a:ext cx="11038449" cy="776776"/>
          </a:xfrm>
        </p:spPr>
        <p:txBody>
          <a:bodyPr>
            <a:normAutofit/>
          </a:bodyPr>
          <a:lstStyle/>
          <a:p>
            <a:r>
              <a:rPr lang="en-GB" sz="4500" b="1" dirty="0">
                <a:latin typeface="Arial" panose="020B0604020202020204" pitchFamily="34" charset="0"/>
                <a:cs typeface="Arial" panose="020B0604020202020204" pitchFamily="34" charset="0"/>
              </a:rPr>
              <a:t>Introduction </a:t>
            </a:r>
          </a:p>
        </p:txBody>
      </p:sp>
      <p:graphicFrame>
        <p:nvGraphicFramePr>
          <p:cNvPr id="4" name="Diagram 3"/>
          <p:cNvGraphicFramePr/>
          <p:nvPr>
            <p:extLst>
              <p:ext uri="{D42A27DB-BD31-4B8C-83A1-F6EECF244321}">
                <p14:modId xmlns:p14="http://schemas.microsoft.com/office/powerpoint/2010/main" val="3537700282"/>
              </p:ext>
            </p:extLst>
          </p:nvPr>
        </p:nvGraphicFramePr>
        <p:xfrm>
          <a:off x="5420750" y="2420351"/>
          <a:ext cx="5777133" cy="2475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11.png"/>
          <p:cNvPicPr/>
          <p:nvPr/>
        </p:nvPicPr>
        <p:blipFill>
          <a:blip r:embed="rId8"/>
          <a:srcRect/>
          <a:stretch>
            <a:fillRect/>
          </a:stretch>
        </p:blipFill>
        <p:spPr>
          <a:xfrm>
            <a:off x="1271978" y="2256508"/>
            <a:ext cx="2811145" cy="2802890"/>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52173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73" y="503383"/>
            <a:ext cx="11038449" cy="1110263"/>
          </a:xfrm>
        </p:spPr>
        <p:txBody>
          <a:bodyPr>
            <a:noAutofit/>
          </a:bodyPr>
          <a:lstStyle/>
          <a:p>
            <a:r>
              <a:rPr lang="en-US" sz="4500" b="1" dirty="0">
                <a:latin typeface="Arial" panose="020B0604020202020204" pitchFamily="34" charset="0"/>
                <a:cs typeface="Arial" panose="020B0604020202020204" pitchFamily="34" charset="0"/>
              </a:rPr>
              <a:t>Description of services of </a:t>
            </a:r>
            <a:r>
              <a:rPr lang="en-US" sz="4500" b="1" dirty="0" err="1">
                <a:latin typeface="Arial" panose="020B0604020202020204" pitchFamily="34" charset="0"/>
                <a:cs typeface="Arial" panose="020B0604020202020204" pitchFamily="34" charset="0"/>
              </a:rPr>
              <a:t>Ecoharmony</a:t>
            </a:r>
            <a:r>
              <a:rPr lang="en-US" sz="4500" b="1" dirty="0">
                <a:latin typeface="Arial" panose="020B0604020202020204" pitchFamily="34" charset="0"/>
                <a:cs typeface="Arial" panose="020B0604020202020204" pitchFamily="34" charset="0"/>
              </a:rPr>
              <a:t> Homecare</a:t>
            </a:r>
            <a:endParaRPr lang="en-GB" sz="4500" b="1"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987908750"/>
              </p:ext>
            </p:extLst>
          </p:nvPr>
        </p:nvGraphicFramePr>
        <p:xfrm>
          <a:off x="708073" y="2638361"/>
          <a:ext cx="11038449" cy="2955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0709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4995" y="503384"/>
            <a:ext cx="11411528" cy="1217840"/>
          </a:xfrm>
        </p:spPr>
        <p:txBody>
          <a:bodyPr>
            <a:noAutofit/>
          </a:bodyPr>
          <a:lstStyle/>
          <a:p>
            <a:r>
              <a:rPr lang="en-US" sz="4500" b="1" dirty="0">
                <a:latin typeface="Arial" panose="020B0604020202020204" pitchFamily="34" charset="0"/>
                <a:cs typeface="Arial" panose="020B0604020202020204" pitchFamily="34" charset="0"/>
              </a:rPr>
              <a:t>Mission statement, business aims, USP and objectives </a:t>
            </a:r>
            <a:endParaRPr lang="en-GB" sz="4500" b="1" dirty="0">
              <a:latin typeface="Arial" panose="020B0604020202020204" pitchFamily="34" charset="0"/>
              <a:cs typeface="Arial" panose="020B0604020202020204" pitchFamily="34" charset="0"/>
            </a:endParaRPr>
          </a:p>
        </p:txBody>
      </p:sp>
      <p:sp>
        <p:nvSpPr>
          <p:cNvPr id="3" name="Rectangle 2"/>
          <p:cNvSpPr/>
          <p:nvPr/>
        </p:nvSpPr>
        <p:spPr>
          <a:xfrm>
            <a:off x="5650522" y="2078269"/>
            <a:ext cx="6096000" cy="1287532"/>
          </a:xfrm>
          <a:prstGeom prst="rect">
            <a:avLst/>
          </a:prstGeom>
          <a:ln>
            <a:solidFill>
              <a:schemeClr val="tx1"/>
            </a:solidFill>
          </a:ln>
        </p:spPr>
        <p:style>
          <a:lnRef idx="0">
            <a:schemeClr val="accent1"/>
          </a:lnRef>
          <a:fillRef idx="3">
            <a:schemeClr val="accent1"/>
          </a:fillRef>
          <a:effectRef idx="3">
            <a:schemeClr val="accent1"/>
          </a:effectRef>
          <a:fontRef idx="minor">
            <a:schemeClr val="lt1"/>
          </a:fontRef>
        </p:style>
        <p:txBody>
          <a:bodyPr>
            <a:spAutoFit/>
          </a:bodyPr>
          <a:lstStyle/>
          <a:p>
            <a:pPr algn="just">
              <a:lnSpc>
                <a:spcPct val="150000"/>
              </a:lnSpc>
              <a:spcAft>
                <a:spcPts val="0"/>
              </a:spcAft>
            </a:pPr>
            <a:r>
              <a:rPr lang="en-GB" b="1" i="1" dirty="0">
                <a:effectLst/>
                <a:latin typeface="Arial" panose="020B0604020202020204" pitchFamily="34" charset="0"/>
                <a:ea typeface="Arial" panose="020B0604020202020204" pitchFamily="34" charset="0"/>
              </a:rPr>
              <a:t>Mission: </a:t>
            </a:r>
            <a:r>
              <a:rPr lang="en-GB" dirty="0">
                <a:effectLst/>
                <a:latin typeface="Arial" panose="020B0604020202020204" pitchFamily="34" charset="0"/>
                <a:ea typeface="Arial" panose="020B0604020202020204" pitchFamily="34" charset="0"/>
              </a:rPr>
              <a:t>The mission statement will be to provide healthcare services at the doorstep of patients based on online and offline bookings.</a:t>
            </a:r>
          </a:p>
        </p:txBody>
      </p:sp>
      <p:sp>
        <p:nvSpPr>
          <p:cNvPr id="6" name="Rectangle 5"/>
          <p:cNvSpPr/>
          <p:nvPr/>
        </p:nvSpPr>
        <p:spPr>
          <a:xfrm>
            <a:off x="5650522" y="3709845"/>
            <a:ext cx="6096000" cy="1287532"/>
          </a:xfrm>
          <a:prstGeom prst="rect">
            <a:avLst/>
          </a:prstGeom>
          <a:ln>
            <a:solidFill>
              <a:schemeClr val="tx1"/>
            </a:solidFill>
          </a:ln>
        </p:spPr>
        <p:style>
          <a:lnRef idx="0">
            <a:schemeClr val="accent3"/>
          </a:lnRef>
          <a:fillRef idx="3">
            <a:schemeClr val="accent3"/>
          </a:fillRef>
          <a:effectRef idx="3">
            <a:schemeClr val="accent3"/>
          </a:effectRef>
          <a:fontRef idx="minor">
            <a:schemeClr val="lt1"/>
          </a:fontRef>
        </p:style>
        <p:txBody>
          <a:bodyPr>
            <a:spAutoFit/>
          </a:bodyPr>
          <a:lstStyle/>
          <a:p>
            <a:pPr algn="just">
              <a:lnSpc>
                <a:spcPct val="150000"/>
              </a:lnSpc>
              <a:spcAft>
                <a:spcPts val="0"/>
              </a:spcAft>
            </a:pPr>
            <a:r>
              <a:rPr lang="en-GB" b="1" i="1" dirty="0">
                <a:effectLst/>
                <a:latin typeface="Arial" panose="020B0604020202020204" pitchFamily="34" charset="0"/>
                <a:ea typeface="Arial" panose="020B0604020202020204" pitchFamily="34" charset="0"/>
              </a:rPr>
              <a:t>Aim: </a:t>
            </a:r>
            <a:r>
              <a:rPr lang="en-GB" dirty="0">
                <a:effectLst/>
                <a:latin typeface="Arial" panose="020B0604020202020204" pitchFamily="34" charset="0"/>
                <a:ea typeface="Arial" panose="020B0604020202020204" pitchFamily="34" charset="0"/>
              </a:rPr>
              <a:t>The business aim is to support the old and young age people to improve their health issues through patient centric homecare.</a:t>
            </a:r>
          </a:p>
        </p:txBody>
      </p:sp>
      <p:sp>
        <p:nvSpPr>
          <p:cNvPr id="7" name="Rectangle 6"/>
          <p:cNvSpPr/>
          <p:nvPr/>
        </p:nvSpPr>
        <p:spPr>
          <a:xfrm>
            <a:off x="5650522" y="5341421"/>
            <a:ext cx="6096000" cy="872034"/>
          </a:xfrm>
          <a:prstGeom prst="rect">
            <a:avLst/>
          </a:prstGeom>
          <a:ln>
            <a:solidFill>
              <a:schemeClr val="tx1"/>
            </a:solidFill>
          </a:ln>
        </p:spPr>
        <p:style>
          <a:lnRef idx="0">
            <a:schemeClr val="accent5"/>
          </a:lnRef>
          <a:fillRef idx="3">
            <a:schemeClr val="accent5"/>
          </a:fillRef>
          <a:effectRef idx="3">
            <a:schemeClr val="accent5"/>
          </a:effectRef>
          <a:fontRef idx="minor">
            <a:schemeClr val="lt1"/>
          </a:fontRef>
        </p:style>
        <p:txBody>
          <a:bodyPr>
            <a:spAutoFit/>
          </a:bodyPr>
          <a:lstStyle/>
          <a:p>
            <a:pPr algn="just">
              <a:lnSpc>
                <a:spcPct val="150000"/>
              </a:lnSpc>
              <a:spcAft>
                <a:spcPts val="0"/>
              </a:spcAft>
            </a:pPr>
            <a:r>
              <a:rPr lang="en-GB" b="1" i="1" dirty="0">
                <a:effectLst/>
                <a:latin typeface="Arial" panose="020B0604020202020204" pitchFamily="34" charset="0"/>
                <a:ea typeface="Arial" panose="020B0604020202020204" pitchFamily="34" charset="0"/>
              </a:rPr>
              <a:t>USP: </a:t>
            </a:r>
            <a:r>
              <a:rPr lang="en-GB" dirty="0">
                <a:effectLst/>
                <a:latin typeface="Arial" panose="020B0604020202020204" pitchFamily="34" charset="0"/>
                <a:ea typeface="Arial" panose="020B0604020202020204" pitchFamily="34" charset="0"/>
              </a:rPr>
              <a:t>“Commitment to health and environment is our priority” </a:t>
            </a:r>
          </a:p>
        </p:txBody>
      </p:sp>
      <p:pic>
        <p:nvPicPr>
          <p:cNvPr id="8" name="Picture 7"/>
          <p:cNvPicPr>
            <a:picLocks noChangeAspect="1"/>
          </p:cNvPicPr>
          <p:nvPr/>
        </p:nvPicPr>
        <p:blipFill>
          <a:blip r:embed="rId3"/>
          <a:stretch>
            <a:fillRect/>
          </a:stretch>
        </p:blipFill>
        <p:spPr>
          <a:xfrm>
            <a:off x="334994" y="2621809"/>
            <a:ext cx="2390278" cy="1798198"/>
          </a:xfrm>
          <a:prstGeom prst="rect">
            <a:avLst/>
          </a:prstGeom>
          <a:ln>
            <a:solidFill>
              <a:schemeClr val="tx1"/>
            </a:solidFill>
          </a:ln>
        </p:spPr>
      </p:pic>
      <p:pic>
        <p:nvPicPr>
          <p:cNvPr id="9" name="Picture 8"/>
          <p:cNvPicPr>
            <a:picLocks noChangeAspect="1"/>
          </p:cNvPicPr>
          <p:nvPr/>
        </p:nvPicPr>
        <p:blipFill>
          <a:blip r:embed="rId4"/>
          <a:stretch>
            <a:fillRect/>
          </a:stretch>
        </p:blipFill>
        <p:spPr>
          <a:xfrm>
            <a:off x="2941802" y="2632223"/>
            <a:ext cx="2492189" cy="1798198"/>
          </a:xfrm>
          <a:prstGeom prst="rect">
            <a:avLst/>
          </a:prstGeom>
          <a:ln>
            <a:solidFill>
              <a:schemeClr val="tx1"/>
            </a:solidFill>
          </a:ln>
        </p:spPr>
      </p:pic>
      <p:pic>
        <p:nvPicPr>
          <p:cNvPr id="10" name="Picture 9"/>
          <p:cNvPicPr>
            <a:picLocks noChangeAspect="1"/>
          </p:cNvPicPr>
          <p:nvPr/>
        </p:nvPicPr>
        <p:blipFill>
          <a:blip r:embed="rId5"/>
          <a:stretch>
            <a:fillRect/>
          </a:stretch>
        </p:blipFill>
        <p:spPr>
          <a:xfrm>
            <a:off x="334994" y="4567212"/>
            <a:ext cx="2390278" cy="1732869"/>
          </a:xfrm>
          <a:prstGeom prst="rect">
            <a:avLst/>
          </a:prstGeom>
          <a:ln>
            <a:solidFill>
              <a:schemeClr val="tx1"/>
            </a:solidFill>
          </a:ln>
        </p:spPr>
      </p:pic>
      <p:pic>
        <p:nvPicPr>
          <p:cNvPr id="11" name="Picture 10"/>
          <p:cNvPicPr>
            <a:picLocks noChangeAspect="1"/>
          </p:cNvPicPr>
          <p:nvPr/>
        </p:nvPicPr>
        <p:blipFill>
          <a:blip r:embed="rId6"/>
          <a:stretch>
            <a:fillRect/>
          </a:stretch>
        </p:blipFill>
        <p:spPr>
          <a:xfrm>
            <a:off x="2941802" y="4567212"/>
            <a:ext cx="2492189" cy="1732869"/>
          </a:xfrm>
          <a:prstGeom prst="rect">
            <a:avLst/>
          </a:prstGeom>
          <a:ln>
            <a:solidFill>
              <a:schemeClr val="tx1"/>
            </a:solidFill>
          </a:ln>
        </p:spPr>
      </p:pic>
      <p:sp>
        <p:nvSpPr>
          <p:cNvPr id="12" name="Rectangle 11"/>
          <p:cNvSpPr/>
          <p:nvPr/>
        </p:nvSpPr>
        <p:spPr>
          <a:xfrm>
            <a:off x="334994" y="1945204"/>
            <a:ext cx="5098997" cy="496996"/>
          </a:xfrm>
          <a:prstGeom prst="rect">
            <a:avLst/>
          </a:prstGeom>
          <a:ln>
            <a:solidFill>
              <a:schemeClr val="tx1"/>
            </a:solidFill>
          </a:ln>
        </p:spPr>
        <p:style>
          <a:lnRef idx="0">
            <a:schemeClr val="accent1"/>
          </a:lnRef>
          <a:fillRef idx="3">
            <a:schemeClr val="accent1"/>
          </a:fillRef>
          <a:effectRef idx="3">
            <a:schemeClr val="accent1"/>
          </a:effectRef>
          <a:fontRef idx="minor">
            <a:schemeClr val="lt1"/>
          </a:fontRef>
        </p:style>
        <p:txBody>
          <a:bodyPr wrap="square">
            <a:spAutoFit/>
          </a:bodyPr>
          <a:lstStyle/>
          <a:p>
            <a:pPr algn="ctr">
              <a:lnSpc>
                <a:spcPct val="150000"/>
              </a:lnSpc>
              <a:spcAft>
                <a:spcPts val="0"/>
              </a:spcAft>
            </a:pPr>
            <a:r>
              <a:rPr lang="en-GB" sz="2000" b="1" i="1" dirty="0">
                <a:effectLst/>
                <a:latin typeface="Arial" panose="020B0604020202020204" pitchFamily="34" charset="0"/>
                <a:ea typeface="Arial" panose="020B0604020202020204" pitchFamily="34" charset="0"/>
              </a:rPr>
              <a:t>Objectives</a:t>
            </a:r>
          </a:p>
        </p:txBody>
      </p:sp>
    </p:spTree>
    <p:extLst>
      <p:ext uri="{BB962C8B-B14F-4D97-AF65-F5344CB8AC3E}">
        <p14:creationId xmlns:p14="http://schemas.microsoft.com/office/powerpoint/2010/main" val="2164743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73" y="503384"/>
            <a:ext cx="11038449" cy="776776"/>
          </a:xfrm>
        </p:spPr>
        <p:txBody>
          <a:bodyPr>
            <a:normAutofit/>
          </a:bodyPr>
          <a:lstStyle/>
          <a:p>
            <a:r>
              <a:rPr lang="en-GB" sz="4500" b="1" dirty="0">
                <a:latin typeface="Arial" panose="020B0604020202020204" pitchFamily="34" charset="0"/>
                <a:cs typeface="Arial" panose="020B0604020202020204" pitchFamily="34" charset="0"/>
              </a:rPr>
              <a:t>Legal Structure and Proposed location </a:t>
            </a:r>
          </a:p>
        </p:txBody>
      </p:sp>
      <p:sp>
        <p:nvSpPr>
          <p:cNvPr id="3" name="Rectangle 2"/>
          <p:cNvSpPr/>
          <p:nvPr/>
        </p:nvSpPr>
        <p:spPr>
          <a:xfrm>
            <a:off x="914401" y="1837783"/>
            <a:ext cx="6096000" cy="1287532"/>
          </a:xfrm>
          <a:prstGeom prst="rect">
            <a:avLst/>
          </a:prstGeom>
          <a:ln>
            <a:solidFill>
              <a:schemeClr val="tx1"/>
            </a:solidFill>
          </a:ln>
        </p:spPr>
        <p:style>
          <a:lnRef idx="1">
            <a:schemeClr val="accent3"/>
          </a:lnRef>
          <a:fillRef idx="3">
            <a:schemeClr val="accent3"/>
          </a:fillRef>
          <a:effectRef idx="2">
            <a:schemeClr val="accent3"/>
          </a:effectRef>
          <a:fontRef idx="minor">
            <a:schemeClr val="lt1"/>
          </a:fontRef>
        </p:style>
        <p:txBody>
          <a:bodyPr>
            <a:spAutoFit/>
          </a:bodyPr>
          <a:lstStyle/>
          <a:p>
            <a:pPr algn="just">
              <a:lnSpc>
                <a:spcPct val="150000"/>
              </a:lnSpc>
            </a:pPr>
            <a:r>
              <a:rPr lang="en-GB" dirty="0">
                <a:effectLst/>
                <a:latin typeface="Arial" panose="020B0604020202020204" pitchFamily="34" charset="0"/>
                <a:ea typeface="Arial" panose="020B0604020202020204" pitchFamily="34" charset="0"/>
              </a:rPr>
              <a:t>The sole trade legal structure will be followed by the business to provide homecare services to the people of Scotland. </a:t>
            </a:r>
            <a:endParaRPr lang="en-GB" dirty="0"/>
          </a:p>
        </p:txBody>
      </p:sp>
      <p:sp>
        <p:nvSpPr>
          <p:cNvPr id="6" name="Rectangle 5"/>
          <p:cNvSpPr/>
          <p:nvPr/>
        </p:nvSpPr>
        <p:spPr>
          <a:xfrm>
            <a:off x="914401" y="3792087"/>
            <a:ext cx="6096000" cy="872034"/>
          </a:xfrm>
          <a:prstGeom prst="rect">
            <a:avLst/>
          </a:prstGeom>
          <a:ln>
            <a:solidFill>
              <a:schemeClr val="tx1"/>
            </a:solidFill>
          </a:ln>
        </p:spPr>
        <p:style>
          <a:lnRef idx="0">
            <a:schemeClr val="accent4"/>
          </a:lnRef>
          <a:fillRef idx="3">
            <a:schemeClr val="accent4"/>
          </a:fillRef>
          <a:effectRef idx="3">
            <a:schemeClr val="accent4"/>
          </a:effectRef>
          <a:fontRef idx="minor">
            <a:schemeClr val="lt1"/>
          </a:fontRef>
        </p:style>
        <p:txBody>
          <a:bodyPr>
            <a:spAutoFit/>
          </a:bodyPr>
          <a:lstStyle/>
          <a:p>
            <a:pPr algn="just">
              <a:lnSpc>
                <a:spcPct val="150000"/>
              </a:lnSpc>
              <a:spcAft>
                <a:spcPts val="0"/>
              </a:spcAft>
            </a:pPr>
            <a:r>
              <a:rPr lang="en-GB" dirty="0">
                <a:solidFill>
                  <a:schemeClr val="tx1"/>
                </a:solidFill>
                <a:effectLst/>
                <a:latin typeface="Arial" panose="020B0604020202020204" pitchFamily="34" charset="0"/>
                <a:ea typeface="Arial" panose="020B0604020202020204" pitchFamily="34" charset="0"/>
              </a:rPr>
              <a:t>The proposed location will be </a:t>
            </a:r>
            <a:r>
              <a:rPr lang="en-GB" dirty="0" err="1">
                <a:solidFill>
                  <a:schemeClr val="tx1"/>
                </a:solidFill>
                <a:effectLst/>
                <a:latin typeface="Arial" panose="020B0604020202020204" pitchFamily="34" charset="0"/>
                <a:ea typeface="Arial" panose="020B0604020202020204" pitchFamily="34" charset="0"/>
              </a:rPr>
              <a:t>Cowgate</a:t>
            </a:r>
            <a:r>
              <a:rPr lang="en-GB" dirty="0">
                <a:solidFill>
                  <a:schemeClr val="tx1"/>
                </a:solidFill>
                <a:effectLst/>
                <a:latin typeface="Arial" panose="020B0604020202020204" pitchFamily="34" charset="0"/>
                <a:ea typeface="Arial" panose="020B0604020202020204" pitchFamily="34" charset="0"/>
              </a:rPr>
              <a:t> of Scotland where the registered office of Ecoharmony Homecare is situated. </a:t>
            </a:r>
          </a:p>
        </p:txBody>
      </p:sp>
      <p:sp>
        <p:nvSpPr>
          <p:cNvPr id="7" name="Rectangle 6"/>
          <p:cNvSpPr/>
          <p:nvPr/>
        </p:nvSpPr>
        <p:spPr>
          <a:xfrm>
            <a:off x="914401" y="5136791"/>
            <a:ext cx="6096000" cy="1287532"/>
          </a:xfrm>
          <a:prstGeom prst="rect">
            <a:avLst/>
          </a:prstGeom>
          <a:ln>
            <a:solidFill>
              <a:schemeClr val="tx1"/>
            </a:solidFill>
          </a:ln>
        </p:spPr>
        <p:style>
          <a:lnRef idx="0">
            <a:schemeClr val="accent5"/>
          </a:lnRef>
          <a:fillRef idx="3">
            <a:schemeClr val="accent5"/>
          </a:fillRef>
          <a:effectRef idx="3">
            <a:schemeClr val="accent5"/>
          </a:effectRef>
          <a:fontRef idx="minor">
            <a:schemeClr val="lt1"/>
          </a:fontRef>
        </p:style>
        <p:txBody>
          <a:bodyPr>
            <a:spAutoFit/>
          </a:bodyPr>
          <a:lstStyle/>
          <a:p>
            <a:pPr algn="just">
              <a:lnSpc>
                <a:spcPct val="150000"/>
              </a:lnSpc>
              <a:spcAft>
                <a:spcPts val="0"/>
              </a:spcAft>
            </a:pPr>
            <a:r>
              <a:rPr lang="en-GB" dirty="0">
                <a:effectLst/>
                <a:latin typeface="Arial" panose="020B0604020202020204" pitchFamily="34" charset="0"/>
                <a:ea typeface="Arial" panose="020B0604020202020204" pitchFamily="34" charset="0"/>
              </a:rPr>
              <a:t>The bookings from the official website will be taken to deliver quality of healthcare services to the target customers of Ecoharmony Homecare. </a:t>
            </a:r>
          </a:p>
        </p:txBody>
      </p:sp>
      <p:sp>
        <p:nvSpPr>
          <p:cNvPr id="8" name="Rounded Rectangular Callout 7"/>
          <p:cNvSpPr/>
          <p:nvPr/>
        </p:nvSpPr>
        <p:spPr>
          <a:xfrm>
            <a:off x="7963416" y="1837783"/>
            <a:ext cx="3783106" cy="1192288"/>
          </a:xfrm>
          <a:prstGeom prst="wedgeRoundRectCallout">
            <a:avLst>
              <a:gd name="adj1" fmla="val -74679"/>
              <a:gd name="adj2" fmla="val -20109"/>
              <a:gd name="adj3" fmla="val 16667"/>
            </a:avLst>
          </a:prstGeom>
          <a:ln>
            <a:solidFill>
              <a:schemeClr val="tx1"/>
            </a:solidFill>
          </a:ln>
        </p:spPr>
        <p:style>
          <a:lnRef idx="1">
            <a:schemeClr val="accent2"/>
          </a:lnRef>
          <a:fillRef idx="3">
            <a:schemeClr val="accent2"/>
          </a:fillRef>
          <a:effectRef idx="2">
            <a:schemeClr val="accent2"/>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Legal Structure</a:t>
            </a:r>
          </a:p>
        </p:txBody>
      </p:sp>
      <p:sp>
        <p:nvSpPr>
          <p:cNvPr id="10" name="Right Brace 9"/>
          <p:cNvSpPr/>
          <p:nvPr/>
        </p:nvSpPr>
        <p:spPr>
          <a:xfrm>
            <a:off x="7279341" y="3657600"/>
            <a:ext cx="684075" cy="2899516"/>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1" name="Rounded Rectangle 10"/>
          <p:cNvSpPr/>
          <p:nvPr/>
        </p:nvSpPr>
        <p:spPr>
          <a:xfrm>
            <a:off x="8232356" y="4411633"/>
            <a:ext cx="3242468" cy="14503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Proposed location</a:t>
            </a:r>
          </a:p>
        </p:txBody>
      </p:sp>
    </p:spTree>
    <p:extLst>
      <p:ext uri="{BB962C8B-B14F-4D97-AF65-F5344CB8AC3E}">
        <p14:creationId xmlns:p14="http://schemas.microsoft.com/office/powerpoint/2010/main" val="3759110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73" y="503384"/>
            <a:ext cx="11038449" cy="776776"/>
          </a:xfrm>
        </p:spPr>
        <p:txBody>
          <a:bodyPr>
            <a:normAutofit/>
          </a:bodyPr>
          <a:lstStyle/>
          <a:p>
            <a:r>
              <a:rPr lang="en-GB" sz="4500" b="1" dirty="0">
                <a:latin typeface="Arial" panose="020B0604020202020204" pitchFamily="34" charset="0"/>
                <a:cs typeface="Arial" panose="020B0604020202020204" pitchFamily="34" charset="0"/>
              </a:rPr>
              <a:t>HRM strategy </a:t>
            </a:r>
          </a:p>
        </p:txBody>
      </p:sp>
      <p:graphicFrame>
        <p:nvGraphicFramePr>
          <p:cNvPr id="6" name="Diagram 5"/>
          <p:cNvGraphicFramePr/>
          <p:nvPr>
            <p:extLst>
              <p:ext uri="{D42A27DB-BD31-4B8C-83A1-F6EECF244321}">
                <p14:modId xmlns:p14="http://schemas.microsoft.com/office/powerpoint/2010/main" val="1930311376"/>
              </p:ext>
            </p:extLst>
          </p:nvPr>
        </p:nvGraphicFramePr>
        <p:xfrm>
          <a:off x="564638" y="1871680"/>
          <a:ext cx="6212680" cy="4651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image4.png"/>
          <p:cNvPicPr/>
          <p:nvPr/>
        </p:nvPicPr>
        <p:blipFill>
          <a:blip r:embed="rId8"/>
          <a:srcRect/>
          <a:stretch>
            <a:fillRect/>
          </a:stretch>
        </p:blipFill>
        <p:spPr>
          <a:xfrm>
            <a:off x="7233995" y="2560507"/>
            <a:ext cx="4312546" cy="2848610"/>
          </a:xfrm>
          <a:prstGeom prst="rect">
            <a:avLst/>
          </a:prstGeom>
          <a:ln>
            <a:solidFill>
              <a:schemeClr val="tx1"/>
            </a:solidFill>
          </a:ln>
          <a:effectLst>
            <a:outerShdw blurRad="292100" dist="139700" dir="2700000" algn="tl" rotWithShape="0">
              <a:srgbClr val="333333">
                <a:alpha val="65000"/>
              </a:srgbClr>
            </a:outerShdw>
          </a:effectLst>
        </p:spPr>
      </p:pic>
      <p:sp>
        <p:nvSpPr>
          <p:cNvPr id="8" name="Rounded Rectangular Callout 7"/>
          <p:cNvSpPr/>
          <p:nvPr/>
        </p:nvSpPr>
        <p:spPr>
          <a:xfrm>
            <a:off x="8086165" y="5737411"/>
            <a:ext cx="2545976" cy="786247"/>
          </a:xfrm>
          <a:prstGeom prst="wedgeRoundRectCallout">
            <a:avLst>
              <a:gd name="adj1" fmla="val -410"/>
              <a:gd name="adj2" fmla="val -131331"/>
              <a:gd name="adj3" fmla="val 16667"/>
            </a:avLst>
          </a:prstGeom>
          <a:ln>
            <a:solidFill>
              <a:schemeClr val="tx1"/>
            </a:solidFill>
          </a:ln>
        </p:spPr>
        <p:style>
          <a:lnRef idx="0">
            <a:schemeClr val="accent1"/>
          </a:lnRef>
          <a:fillRef idx="3">
            <a:schemeClr val="accent1"/>
          </a:fillRef>
          <a:effectRef idx="3">
            <a:schemeClr val="accent1"/>
          </a:effectRef>
          <a:fontRef idx="minor">
            <a:schemeClr val="lt1"/>
          </a:fontRef>
        </p:style>
        <p:txBody>
          <a:bodyPr rtlCol="0" anchor="ctr"/>
          <a:lstStyle/>
          <a:p>
            <a:pPr algn="ctr"/>
            <a:r>
              <a:rPr lang="en-GB" dirty="0"/>
              <a:t>Organisational chart</a:t>
            </a:r>
          </a:p>
        </p:txBody>
      </p:sp>
    </p:spTree>
    <p:extLst>
      <p:ext uri="{BB962C8B-B14F-4D97-AF65-F5344CB8AC3E}">
        <p14:creationId xmlns:p14="http://schemas.microsoft.com/office/powerpoint/2010/main" val="2456229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6003" y="266536"/>
            <a:ext cx="11038449" cy="776776"/>
          </a:xfrm>
        </p:spPr>
        <p:txBody>
          <a:bodyPr>
            <a:normAutofit/>
          </a:bodyPr>
          <a:lstStyle/>
          <a:p>
            <a:r>
              <a:rPr lang="en-GB" sz="4500" b="1" dirty="0">
                <a:latin typeface="Arial" panose="020B0604020202020204" pitchFamily="34" charset="0"/>
                <a:cs typeface="Arial" panose="020B0604020202020204" pitchFamily="34" charset="0"/>
              </a:rPr>
              <a:t>Brief financial overview </a:t>
            </a:r>
          </a:p>
        </p:txBody>
      </p:sp>
      <p:pic>
        <p:nvPicPr>
          <p:cNvPr id="6" name="image1.png"/>
          <p:cNvPicPr/>
          <p:nvPr/>
        </p:nvPicPr>
        <p:blipFill>
          <a:blip r:embed="rId3"/>
          <a:srcRect/>
          <a:stretch>
            <a:fillRect/>
          </a:stretch>
        </p:blipFill>
        <p:spPr>
          <a:xfrm>
            <a:off x="726003" y="1590322"/>
            <a:ext cx="4007362" cy="1968500"/>
          </a:xfrm>
          <a:prstGeom prst="rect">
            <a:avLst/>
          </a:prstGeom>
          <a:ln w="12700">
            <a:solidFill>
              <a:srgbClr val="000000"/>
            </a:solidFill>
            <a:prstDash val="solid"/>
          </a:ln>
        </p:spPr>
      </p:pic>
      <p:pic>
        <p:nvPicPr>
          <p:cNvPr id="7" name="image9.png"/>
          <p:cNvPicPr/>
          <p:nvPr/>
        </p:nvPicPr>
        <p:blipFill>
          <a:blip r:embed="rId4"/>
          <a:srcRect/>
          <a:stretch>
            <a:fillRect/>
          </a:stretch>
        </p:blipFill>
        <p:spPr>
          <a:xfrm>
            <a:off x="726003" y="3969310"/>
            <a:ext cx="3155577" cy="2137709"/>
          </a:xfrm>
          <a:prstGeom prst="rect">
            <a:avLst/>
          </a:prstGeom>
          <a:ln w="12700">
            <a:solidFill>
              <a:srgbClr val="000000"/>
            </a:solidFill>
            <a:prstDash val="solid"/>
          </a:ln>
        </p:spPr>
      </p:pic>
      <p:pic>
        <p:nvPicPr>
          <p:cNvPr id="8" name="image8.png"/>
          <p:cNvPicPr/>
          <p:nvPr/>
        </p:nvPicPr>
        <p:blipFill>
          <a:blip r:embed="rId5"/>
          <a:srcRect/>
          <a:stretch>
            <a:fillRect/>
          </a:stretch>
        </p:blipFill>
        <p:spPr>
          <a:xfrm>
            <a:off x="8214429" y="4443774"/>
            <a:ext cx="3711388" cy="2035570"/>
          </a:xfrm>
          <a:prstGeom prst="rect">
            <a:avLst/>
          </a:prstGeom>
          <a:ln w="12700">
            <a:solidFill>
              <a:srgbClr val="000000"/>
            </a:solidFill>
            <a:prstDash val="solid"/>
          </a:ln>
        </p:spPr>
      </p:pic>
      <p:sp>
        <p:nvSpPr>
          <p:cNvPr id="3" name="Rounded Rectangular Callout 2"/>
          <p:cNvSpPr/>
          <p:nvPr/>
        </p:nvSpPr>
        <p:spPr>
          <a:xfrm>
            <a:off x="7655858" y="1590322"/>
            <a:ext cx="4108593" cy="1654901"/>
          </a:xfrm>
          <a:prstGeom prst="wedgeRoundRectCallout">
            <a:avLst>
              <a:gd name="adj1" fmla="val 47527"/>
              <a:gd name="adj2" fmla="val 132627"/>
              <a:gd name="adj3" fmla="val 16667"/>
            </a:avLst>
          </a:prstGeom>
          <a:ln>
            <a:solidFill>
              <a:schemeClr val="tx1"/>
            </a:solidFill>
          </a:ln>
        </p:spPr>
        <p:style>
          <a:lnRef idx="0">
            <a:schemeClr val="accent2"/>
          </a:lnRef>
          <a:fillRef idx="3">
            <a:schemeClr val="accent2"/>
          </a:fillRef>
          <a:effectRef idx="3">
            <a:schemeClr val="accent2"/>
          </a:effectRef>
          <a:fontRef idx="minor">
            <a:schemeClr val="lt1"/>
          </a:fontRef>
        </p:style>
        <p:txBody>
          <a:bodyPr rtlCol="0" anchor="ctr"/>
          <a:lstStyle/>
          <a:p>
            <a:r>
              <a:rPr lang="en-GB" sz="2000" dirty="0"/>
              <a:t>A high growth of cash flow is identified which results in accomplishing the success through delivering patient centric care to the people of Scotland. </a:t>
            </a:r>
          </a:p>
        </p:txBody>
      </p:sp>
      <p:sp>
        <p:nvSpPr>
          <p:cNvPr id="10" name="Rectangular Callout 9"/>
          <p:cNvSpPr/>
          <p:nvPr/>
        </p:nvSpPr>
        <p:spPr>
          <a:xfrm>
            <a:off x="4479179" y="4443774"/>
            <a:ext cx="3532095" cy="1849450"/>
          </a:xfrm>
          <a:prstGeom prst="wedgeRectCallout">
            <a:avLst>
              <a:gd name="adj1" fmla="val -76573"/>
              <a:gd name="adj2" fmla="val -56970"/>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latin typeface="Arial" panose="020B0604020202020204" pitchFamily="34" charset="0"/>
                <a:cs typeface="Arial" panose="020B0604020202020204" pitchFamily="34" charset="0"/>
              </a:rPr>
              <a:t>An incremental nature of the opening balance will be identified for Ecoharmony Homecare, which projected a financial growth of this business. </a:t>
            </a:r>
          </a:p>
        </p:txBody>
      </p:sp>
      <p:sp>
        <p:nvSpPr>
          <p:cNvPr id="11" name="Rounded Rectangular Callout 10"/>
          <p:cNvSpPr/>
          <p:nvPr/>
        </p:nvSpPr>
        <p:spPr>
          <a:xfrm>
            <a:off x="5307106" y="1380565"/>
            <a:ext cx="1972235" cy="2026023"/>
          </a:xfrm>
          <a:prstGeom prst="wedgeRoundRectCallout">
            <a:avLst>
              <a:gd name="adj1" fmla="val -85378"/>
              <a:gd name="adj2" fmla="val -9181"/>
              <a:gd name="adj3" fmla="val 16667"/>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latin typeface="Arial" panose="020B0604020202020204" pitchFamily="34" charset="0"/>
                <a:cs typeface="Arial" panose="020B0604020202020204" pitchFamily="34" charset="0"/>
              </a:rPr>
              <a:t>The business will be started in August 2026 with the start-up cost of £20,000. </a:t>
            </a:r>
          </a:p>
        </p:txBody>
      </p:sp>
    </p:spTree>
    <p:extLst>
      <p:ext uri="{BB962C8B-B14F-4D97-AF65-F5344CB8AC3E}">
        <p14:creationId xmlns:p14="http://schemas.microsoft.com/office/powerpoint/2010/main" val="4173714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4448" y="503384"/>
            <a:ext cx="11223812" cy="776776"/>
          </a:xfrm>
        </p:spPr>
        <p:txBody>
          <a:bodyPr>
            <a:normAutofit/>
          </a:bodyPr>
          <a:lstStyle/>
          <a:p>
            <a:r>
              <a:rPr lang="en-GB" sz="4500" b="1" dirty="0">
                <a:latin typeface="Arial" panose="020B0604020202020204" pitchFamily="34" charset="0"/>
                <a:cs typeface="Arial" panose="020B0604020202020204" pitchFamily="34" charset="0"/>
              </a:rPr>
              <a:t>SWOT Analysis </a:t>
            </a:r>
          </a:p>
        </p:txBody>
      </p:sp>
      <p:graphicFrame>
        <p:nvGraphicFramePr>
          <p:cNvPr id="3" name="Table 2"/>
          <p:cNvGraphicFramePr>
            <a:graphicFrameLocks noGrp="1"/>
          </p:cNvGraphicFramePr>
          <p:nvPr>
            <p:extLst>
              <p:ext uri="{D42A27DB-BD31-4B8C-83A1-F6EECF244321}">
                <p14:modId xmlns:p14="http://schemas.microsoft.com/office/powerpoint/2010/main" val="576664001"/>
              </p:ext>
            </p:extLst>
          </p:nvPr>
        </p:nvGraphicFramePr>
        <p:xfrm>
          <a:off x="394447" y="1954306"/>
          <a:ext cx="11223812" cy="4351310"/>
        </p:xfrm>
        <a:graphic>
          <a:graphicData uri="http://schemas.openxmlformats.org/drawingml/2006/table">
            <a:tbl>
              <a:tblPr>
                <a:tableStyleId>{D7AC3CCA-C797-4891-BE02-D94E43425B78}</a:tableStyleId>
              </a:tblPr>
              <a:tblGrid>
                <a:gridCol w="6958763">
                  <a:extLst>
                    <a:ext uri="{9D8B030D-6E8A-4147-A177-3AD203B41FA5}">
                      <a16:colId xmlns:a16="http://schemas.microsoft.com/office/drawing/2014/main" val="20000"/>
                    </a:ext>
                  </a:extLst>
                </a:gridCol>
                <a:gridCol w="4265049">
                  <a:extLst>
                    <a:ext uri="{9D8B030D-6E8A-4147-A177-3AD203B41FA5}">
                      <a16:colId xmlns:a16="http://schemas.microsoft.com/office/drawing/2014/main" val="20001"/>
                    </a:ext>
                  </a:extLst>
                </a:gridCol>
              </a:tblGrid>
              <a:tr h="696451">
                <a:tc>
                  <a:txBody>
                    <a:bodyPr/>
                    <a:lstStyle/>
                    <a:p>
                      <a:pPr algn="ctr">
                        <a:lnSpc>
                          <a:spcPct val="150000"/>
                        </a:lnSpc>
                        <a:spcAft>
                          <a:spcPts val="0"/>
                        </a:spcAft>
                      </a:pPr>
                      <a:r>
                        <a:rPr lang="en-GB" sz="1500" b="1" i="1" dirty="0">
                          <a:effectLst/>
                        </a:rPr>
                        <a:t>Strengths </a:t>
                      </a:r>
                      <a:endParaRPr lang="en-GB" sz="15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Aft>
                          <a:spcPts val="0"/>
                        </a:spcAft>
                      </a:pPr>
                      <a:r>
                        <a:rPr lang="en-GB" sz="1500" b="1" i="1" dirty="0">
                          <a:effectLst/>
                        </a:rPr>
                        <a:t>Weaknesses </a:t>
                      </a:r>
                      <a:endParaRPr lang="en-GB" sz="15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1427953">
                <a:tc>
                  <a:txBody>
                    <a:bodyPr/>
                    <a:lstStyle/>
                    <a:p>
                      <a:pPr algn="just">
                        <a:lnSpc>
                          <a:spcPct val="150000"/>
                        </a:lnSpc>
                        <a:spcAft>
                          <a:spcPts val="0"/>
                        </a:spcAft>
                      </a:pPr>
                      <a:r>
                        <a:rPr lang="en-GB" sz="1500">
                          <a:effectLst/>
                        </a:rPr>
                        <a:t>The strength of Ecoharmony Homecare will be expert healthcare professionals  </a:t>
                      </a:r>
                    </a:p>
                    <a:p>
                      <a:pPr algn="just">
                        <a:lnSpc>
                          <a:spcPct val="150000"/>
                        </a:lnSpc>
                        <a:spcAft>
                          <a:spcPts val="0"/>
                        </a:spcAft>
                      </a:pPr>
                      <a:r>
                        <a:rPr lang="en-GB" sz="1500">
                          <a:effectLst/>
                        </a:rPr>
                        <a:t>The adoption of sustainable framework to deliver patient centred care will be the strength </a:t>
                      </a:r>
                      <a:endParaRPr lang="en-GB" sz="15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1500">
                          <a:effectLst/>
                        </a:rPr>
                        <a:t>The insufficient funds availability and high chances of financial risk </a:t>
                      </a:r>
                      <a:endParaRPr lang="en-GB" sz="15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455262">
                <a:tc>
                  <a:txBody>
                    <a:bodyPr/>
                    <a:lstStyle/>
                    <a:p>
                      <a:pPr algn="ctr">
                        <a:lnSpc>
                          <a:spcPct val="150000"/>
                        </a:lnSpc>
                        <a:spcAft>
                          <a:spcPts val="0"/>
                        </a:spcAft>
                      </a:pPr>
                      <a:r>
                        <a:rPr lang="en-GB" sz="1500" b="1" i="1" dirty="0">
                          <a:effectLst/>
                        </a:rPr>
                        <a:t>Opportunities </a:t>
                      </a:r>
                      <a:endParaRPr lang="en-GB" sz="15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Aft>
                          <a:spcPts val="0"/>
                        </a:spcAft>
                      </a:pPr>
                      <a:r>
                        <a:rPr lang="en-GB" sz="1500" b="1" i="1" dirty="0">
                          <a:effectLst/>
                        </a:rPr>
                        <a:t>Threats </a:t>
                      </a:r>
                      <a:endParaRPr lang="en-GB" sz="1500" b="1" i="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1757006">
                <a:tc>
                  <a:txBody>
                    <a:bodyPr/>
                    <a:lstStyle/>
                    <a:p>
                      <a:pPr algn="just">
                        <a:lnSpc>
                          <a:spcPct val="150000"/>
                        </a:lnSpc>
                        <a:spcAft>
                          <a:spcPts val="0"/>
                        </a:spcAft>
                      </a:pPr>
                      <a:r>
                        <a:rPr lang="en-GB" sz="1500">
                          <a:effectLst/>
                        </a:rPr>
                        <a:t>It will be an opportunity to utilise sustainability infrastructure to provide patient centric care with biodegradable medical equipment’s</a:t>
                      </a:r>
                    </a:p>
                    <a:p>
                      <a:pPr algn="just">
                        <a:lnSpc>
                          <a:spcPct val="150000"/>
                        </a:lnSpc>
                        <a:spcAft>
                          <a:spcPts val="0"/>
                        </a:spcAft>
                      </a:pPr>
                      <a:r>
                        <a:rPr lang="en-GB" sz="1500">
                          <a:effectLst/>
                        </a:rPr>
                        <a:t>It will be an opportunity to attract investors to expand business in different branch of Scotland</a:t>
                      </a:r>
                      <a:endParaRPr lang="en-GB" sz="15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spcAft>
                          <a:spcPts val="0"/>
                        </a:spcAft>
                      </a:pPr>
                      <a:r>
                        <a:rPr lang="en-GB" sz="1500" dirty="0">
                          <a:effectLst/>
                        </a:rPr>
                        <a:t>High competition will be a threat in Scotland</a:t>
                      </a:r>
                      <a:endParaRPr lang="en-GB" sz="15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669297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73" y="147776"/>
            <a:ext cx="11038449" cy="776776"/>
          </a:xfrm>
        </p:spPr>
        <p:txBody>
          <a:bodyPr>
            <a:normAutofit/>
          </a:bodyPr>
          <a:lstStyle/>
          <a:p>
            <a:r>
              <a:rPr lang="en-GB" sz="4500" b="1" dirty="0">
                <a:latin typeface="Arial" panose="020B0604020202020204" pitchFamily="34" charset="0"/>
                <a:cs typeface="Arial" panose="020B0604020202020204" pitchFamily="34" charset="0"/>
              </a:rPr>
              <a:t>Market research </a:t>
            </a:r>
          </a:p>
        </p:txBody>
      </p:sp>
      <p:pic>
        <p:nvPicPr>
          <p:cNvPr id="6" name="image2.png" descr="Forms response chart. Question title: How often do you and your family members need homecare services?. Number of responses: 20 responses."/>
          <p:cNvPicPr/>
          <p:nvPr/>
        </p:nvPicPr>
        <p:blipFill>
          <a:blip r:embed="rId3"/>
          <a:srcRect/>
          <a:stretch>
            <a:fillRect/>
          </a:stretch>
        </p:blipFill>
        <p:spPr>
          <a:xfrm>
            <a:off x="845951" y="1612901"/>
            <a:ext cx="3026802" cy="1160780"/>
          </a:xfrm>
          <a:prstGeom prst="rect">
            <a:avLst/>
          </a:prstGeom>
          <a:ln w="12700">
            <a:solidFill>
              <a:srgbClr val="000000"/>
            </a:solidFill>
            <a:prstDash val="solid"/>
          </a:ln>
        </p:spPr>
      </p:pic>
      <p:pic>
        <p:nvPicPr>
          <p:cNvPr id="7" name="image6.png" descr="Forms response chart. Question title: What health issues do your family or you suffer from?. Number of responses: 20 responses."/>
          <p:cNvPicPr/>
          <p:nvPr/>
        </p:nvPicPr>
        <p:blipFill>
          <a:blip r:embed="rId4"/>
          <a:srcRect/>
          <a:stretch>
            <a:fillRect/>
          </a:stretch>
        </p:blipFill>
        <p:spPr>
          <a:xfrm>
            <a:off x="845951" y="2872065"/>
            <a:ext cx="3026801" cy="1268357"/>
          </a:xfrm>
          <a:prstGeom prst="rect">
            <a:avLst/>
          </a:prstGeom>
          <a:ln w="12700">
            <a:solidFill>
              <a:srgbClr val="000000"/>
            </a:solidFill>
            <a:prstDash val="solid"/>
          </a:ln>
        </p:spPr>
      </p:pic>
      <p:pic>
        <p:nvPicPr>
          <p:cNvPr id="8" name="image3.png" descr="Forms response chart. Question title: Do you feel convenient in getting care services from your home?. Number of responses: 20 responses."/>
          <p:cNvPicPr/>
          <p:nvPr/>
        </p:nvPicPr>
        <p:blipFill>
          <a:blip r:embed="rId5"/>
          <a:srcRect/>
          <a:stretch>
            <a:fillRect/>
          </a:stretch>
        </p:blipFill>
        <p:spPr>
          <a:xfrm>
            <a:off x="845950" y="4238806"/>
            <a:ext cx="3026801" cy="1104159"/>
          </a:xfrm>
          <a:prstGeom prst="rect">
            <a:avLst/>
          </a:prstGeom>
          <a:ln w="12700">
            <a:solidFill>
              <a:srgbClr val="000000"/>
            </a:solidFill>
            <a:prstDash val="solid"/>
          </a:ln>
        </p:spPr>
      </p:pic>
      <p:pic>
        <p:nvPicPr>
          <p:cNvPr id="9" name="image5.png" descr="Forms response chart. Question title: To what extent does the medical team provide effective healthcare services to your home?. Number of responses: 20 responses."/>
          <p:cNvPicPr/>
          <p:nvPr/>
        </p:nvPicPr>
        <p:blipFill>
          <a:blip r:embed="rId6"/>
          <a:srcRect/>
          <a:stretch>
            <a:fillRect/>
          </a:stretch>
        </p:blipFill>
        <p:spPr>
          <a:xfrm>
            <a:off x="845949" y="5441349"/>
            <a:ext cx="3026801" cy="959451"/>
          </a:xfrm>
          <a:prstGeom prst="rect">
            <a:avLst/>
          </a:prstGeom>
          <a:ln w="12700">
            <a:solidFill>
              <a:srgbClr val="000000"/>
            </a:solidFill>
            <a:prstDash val="solid"/>
          </a:ln>
        </p:spPr>
      </p:pic>
      <p:pic>
        <p:nvPicPr>
          <p:cNvPr id="10" name="image7.png"/>
          <p:cNvPicPr/>
          <p:nvPr/>
        </p:nvPicPr>
        <p:blipFill>
          <a:blip r:embed="rId7"/>
          <a:srcRect/>
          <a:stretch>
            <a:fillRect/>
          </a:stretch>
        </p:blipFill>
        <p:spPr>
          <a:xfrm>
            <a:off x="4876799" y="5054365"/>
            <a:ext cx="3316943" cy="1597446"/>
          </a:xfrm>
          <a:prstGeom prst="rect">
            <a:avLst/>
          </a:prstGeom>
          <a:ln w="12700">
            <a:solidFill>
              <a:srgbClr val="000000"/>
            </a:solidFill>
            <a:prstDash val="solid"/>
          </a:ln>
        </p:spPr>
      </p:pic>
      <p:sp>
        <p:nvSpPr>
          <p:cNvPr id="11" name="Right Brace 10"/>
          <p:cNvSpPr/>
          <p:nvPr/>
        </p:nvSpPr>
        <p:spPr>
          <a:xfrm>
            <a:off x="4177553" y="1792941"/>
            <a:ext cx="394447" cy="4338918"/>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2" name="Rounded Rectangle 11"/>
          <p:cNvSpPr/>
          <p:nvPr/>
        </p:nvSpPr>
        <p:spPr>
          <a:xfrm>
            <a:off x="4876799" y="1380566"/>
            <a:ext cx="6869723" cy="3418274"/>
          </a:xfrm>
          <a:prstGeom prst="roundRect">
            <a:avLst>
              <a:gd name="adj" fmla="val 768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b="1" i="1" dirty="0"/>
              <a:t>Primary findings: </a:t>
            </a:r>
          </a:p>
          <a:p>
            <a:pPr algn="just"/>
            <a:r>
              <a:rPr lang="en-GB" dirty="0"/>
              <a:t>A high requirement of homecare services are required among the people of Scotland as per the responses of 60% (12) and 30% (6) in often and always options.  </a:t>
            </a:r>
          </a:p>
          <a:p>
            <a:pPr algn="just"/>
            <a:r>
              <a:rPr lang="en-GB" dirty="0"/>
              <a:t>Scottish people are suffering highly in mental and physical health issues as per the response of 35% (7) and 25% (5) for physical and mental health issues. </a:t>
            </a:r>
          </a:p>
          <a:p>
            <a:pPr algn="just"/>
            <a:r>
              <a:rPr lang="en-GB" dirty="0"/>
              <a:t>Scottish people are preferred to purchase homecare services for fast recovery of the patient as per the responses of 90% (18) in Yes option.</a:t>
            </a:r>
          </a:p>
          <a:p>
            <a:pPr algn="just"/>
            <a:r>
              <a:rPr lang="en-GB" dirty="0"/>
              <a:t>60% (12) participants responded that they get effective healthcare services from the medical team. </a:t>
            </a:r>
          </a:p>
        </p:txBody>
      </p:sp>
      <p:sp>
        <p:nvSpPr>
          <p:cNvPr id="13" name="Rounded Rectangular Callout 12"/>
          <p:cNvSpPr/>
          <p:nvPr/>
        </p:nvSpPr>
        <p:spPr>
          <a:xfrm>
            <a:off x="8462682" y="5441348"/>
            <a:ext cx="3283840" cy="1210463"/>
          </a:xfrm>
          <a:prstGeom prst="wedgeRoundRectCallout">
            <a:avLst>
              <a:gd name="adj1" fmla="val -62328"/>
              <a:gd name="adj2" fmla="val -4915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b="1" i="1" dirty="0"/>
              <a:t>Secondary findings: </a:t>
            </a:r>
            <a:r>
              <a:rPr lang="en-GB" sz="1400" dirty="0"/>
              <a:t>Most of the people of Scotland highly prefer the homecare facilities for their fast recovery. </a:t>
            </a:r>
          </a:p>
        </p:txBody>
      </p:sp>
    </p:spTree>
    <p:extLst>
      <p:ext uri="{BB962C8B-B14F-4D97-AF65-F5344CB8AC3E}">
        <p14:creationId xmlns:p14="http://schemas.microsoft.com/office/powerpoint/2010/main" val="2312442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0144" y="234443"/>
            <a:ext cx="11038449" cy="776776"/>
          </a:xfrm>
        </p:spPr>
        <p:txBody>
          <a:bodyPr>
            <a:normAutofit/>
          </a:bodyPr>
          <a:lstStyle/>
          <a:p>
            <a:r>
              <a:rPr lang="en-GB" sz="4500" b="1" dirty="0">
                <a:latin typeface="Arial" panose="020B0604020202020204" pitchFamily="34" charset="0"/>
                <a:cs typeface="Arial" panose="020B0604020202020204" pitchFamily="34" charset="0"/>
              </a:rPr>
              <a:t>Market strategy for 12 months</a:t>
            </a:r>
          </a:p>
        </p:txBody>
      </p:sp>
      <p:sp>
        <p:nvSpPr>
          <p:cNvPr id="3" name="Rectangle 2"/>
          <p:cNvSpPr/>
          <p:nvPr/>
        </p:nvSpPr>
        <p:spPr>
          <a:xfrm>
            <a:off x="690144" y="2254239"/>
            <a:ext cx="5334138" cy="3416320"/>
          </a:xfrm>
          <a:prstGeom prst="rect">
            <a:avLst/>
          </a:prstGeom>
        </p:spPr>
        <p:txBody>
          <a:bodyPr wrap="square">
            <a:spAutoFit/>
          </a:bodyPr>
          <a:lstStyle/>
          <a:p>
            <a:pPr algn="just">
              <a:lnSpc>
                <a:spcPct val="150000"/>
              </a:lnSpc>
              <a:spcAft>
                <a:spcPts val="0"/>
              </a:spcAft>
            </a:pPr>
            <a:r>
              <a:rPr lang="en-GB" dirty="0">
                <a:effectLst/>
                <a:latin typeface="Arial" panose="020B0604020202020204" pitchFamily="34" charset="0"/>
                <a:ea typeface="Arial" panose="020B0604020202020204" pitchFamily="34" charset="0"/>
              </a:rPr>
              <a:t>Social media marketing strategy will be followed by Ecoharmony Homecare</a:t>
            </a:r>
          </a:p>
          <a:p>
            <a:pPr algn="just">
              <a:lnSpc>
                <a:spcPct val="150000"/>
              </a:lnSpc>
              <a:spcAft>
                <a:spcPts val="0"/>
              </a:spcAft>
            </a:pPr>
            <a:r>
              <a:rPr lang="en-GB" dirty="0">
                <a:effectLst/>
                <a:latin typeface="Arial" panose="020B0604020202020204" pitchFamily="34" charset="0"/>
                <a:ea typeface="Arial" panose="020B0604020202020204" pitchFamily="34" charset="0"/>
              </a:rPr>
              <a:t>This strategy will be adopted to promote the eco-friendly homecare services to the people of Scotland. </a:t>
            </a:r>
          </a:p>
          <a:p>
            <a:pPr algn="just">
              <a:lnSpc>
                <a:spcPct val="150000"/>
              </a:lnSpc>
              <a:spcAft>
                <a:spcPts val="0"/>
              </a:spcAft>
            </a:pPr>
            <a:r>
              <a:rPr lang="en-GB" dirty="0">
                <a:effectLst/>
                <a:latin typeface="Arial" panose="020B0604020202020204" pitchFamily="34" charset="0"/>
                <a:ea typeface="Arial" panose="020B0604020202020204" pitchFamily="34" charset="0"/>
              </a:rPr>
              <a:t>Facebook launch post will be published in social media platform for 5 months and flyers will be posted for 7 months </a:t>
            </a:r>
          </a:p>
        </p:txBody>
      </p:sp>
      <p:pic>
        <p:nvPicPr>
          <p:cNvPr id="6" name="image12.png"/>
          <p:cNvPicPr/>
          <p:nvPr/>
        </p:nvPicPr>
        <p:blipFill>
          <a:blip r:embed="rId3"/>
          <a:srcRect/>
          <a:stretch>
            <a:fillRect/>
          </a:stretch>
        </p:blipFill>
        <p:spPr>
          <a:xfrm>
            <a:off x="6382871" y="3693458"/>
            <a:ext cx="2009122" cy="2601183"/>
          </a:xfrm>
          <a:prstGeom prst="rect">
            <a:avLst/>
          </a:prstGeom>
          <a:ln>
            <a:solidFill>
              <a:schemeClr val="tx1"/>
            </a:solidFill>
          </a:ln>
          <a:effectLst>
            <a:outerShdw blurRad="292100" dist="139700" dir="2700000" algn="tl" rotWithShape="0">
              <a:srgbClr val="333333">
                <a:alpha val="65000"/>
              </a:srgbClr>
            </a:outerShdw>
          </a:effectLst>
        </p:spPr>
      </p:pic>
      <p:pic>
        <p:nvPicPr>
          <p:cNvPr id="7" name="image10.png"/>
          <p:cNvPicPr/>
          <p:nvPr/>
        </p:nvPicPr>
        <p:blipFill>
          <a:blip r:embed="rId4"/>
          <a:srcRect/>
          <a:stretch>
            <a:fillRect/>
          </a:stretch>
        </p:blipFill>
        <p:spPr>
          <a:xfrm>
            <a:off x="8625075" y="1129888"/>
            <a:ext cx="3246953" cy="3243711"/>
          </a:xfrm>
          <a:prstGeom prst="rect">
            <a:avLst/>
          </a:prstGeom>
          <a:ln>
            <a:solidFill>
              <a:schemeClr val="tx1"/>
            </a:solidFill>
          </a:ln>
          <a:effectLst>
            <a:outerShdw blurRad="292100" dist="139700" dir="2700000" algn="tl" rotWithShape="0">
              <a:srgbClr val="333333">
                <a:alpha val="65000"/>
              </a:srgbClr>
            </a:outerShdw>
          </a:effectLst>
        </p:spPr>
      </p:pic>
      <p:sp>
        <p:nvSpPr>
          <p:cNvPr id="8" name="Oval Callout 7"/>
          <p:cNvSpPr/>
          <p:nvPr/>
        </p:nvSpPr>
        <p:spPr>
          <a:xfrm>
            <a:off x="8391993" y="5522259"/>
            <a:ext cx="1899489" cy="772382"/>
          </a:xfrm>
          <a:prstGeom prst="wedgeEllipseCallout">
            <a:avLst>
              <a:gd name="adj1" fmla="val -56701"/>
              <a:gd name="adj2" fmla="val -106956"/>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Flyer</a:t>
            </a:r>
          </a:p>
        </p:txBody>
      </p:sp>
      <p:sp>
        <p:nvSpPr>
          <p:cNvPr id="9" name="Oval Callout 8"/>
          <p:cNvSpPr/>
          <p:nvPr/>
        </p:nvSpPr>
        <p:spPr>
          <a:xfrm>
            <a:off x="9412941" y="4561738"/>
            <a:ext cx="2459087" cy="772382"/>
          </a:xfrm>
          <a:prstGeom prst="wedgeEllipseCallout">
            <a:avLst>
              <a:gd name="adj1" fmla="val -7618"/>
              <a:gd name="adj2" fmla="val -111599"/>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Facebook launch Posts</a:t>
            </a:r>
          </a:p>
        </p:txBody>
      </p:sp>
    </p:spTree>
    <p:extLst>
      <p:ext uri="{BB962C8B-B14F-4D97-AF65-F5344CB8AC3E}">
        <p14:creationId xmlns:p14="http://schemas.microsoft.com/office/powerpoint/2010/main" val="4269155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73" y="503383"/>
            <a:ext cx="11038449" cy="1235769"/>
          </a:xfrm>
        </p:spPr>
        <p:txBody>
          <a:bodyPr>
            <a:noAutofit/>
          </a:bodyPr>
          <a:lstStyle/>
          <a:p>
            <a:r>
              <a:rPr lang="en-US" sz="4500" b="1" dirty="0">
                <a:latin typeface="Arial" panose="020B0604020202020204" pitchFamily="34" charset="0"/>
                <a:cs typeface="Arial" panose="020B0604020202020204" pitchFamily="34" charset="0"/>
              </a:rPr>
              <a:t>Detailed action plan for business expansion in 12 months </a:t>
            </a:r>
            <a:endParaRPr lang="en-GB" sz="4500" b="1" dirty="0">
              <a:latin typeface="Arial" panose="020B0604020202020204" pitchFamily="34" charset="0"/>
              <a:cs typeface="Arial" panose="020B0604020202020204" pitchFamily="34" charset="0"/>
            </a:endParaRPr>
          </a:p>
        </p:txBody>
      </p:sp>
      <p:sp>
        <p:nvSpPr>
          <p:cNvPr id="3" name="Rectangle 2"/>
          <p:cNvSpPr/>
          <p:nvPr/>
        </p:nvSpPr>
        <p:spPr>
          <a:xfrm>
            <a:off x="842682" y="3476074"/>
            <a:ext cx="4679577" cy="1338828"/>
          </a:xfrm>
          <a:prstGeom prst="rect">
            <a:avLst/>
          </a:prstGeom>
          <a:ln>
            <a:solidFill>
              <a:schemeClr val="tx1"/>
            </a:solidFill>
          </a:ln>
        </p:spPr>
        <p:style>
          <a:lnRef idx="1">
            <a:schemeClr val="accent2"/>
          </a:lnRef>
          <a:fillRef idx="3">
            <a:schemeClr val="accent2"/>
          </a:fillRef>
          <a:effectRef idx="2">
            <a:schemeClr val="accent2"/>
          </a:effectRef>
          <a:fontRef idx="minor">
            <a:schemeClr val="lt1"/>
          </a:fontRef>
        </p:style>
        <p:txBody>
          <a:bodyPr wrap="square">
            <a:spAutoFit/>
          </a:bodyPr>
          <a:lstStyle/>
          <a:p>
            <a:pPr algn="just">
              <a:lnSpc>
                <a:spcPct val="150000"/>
              </a:lnSpc>
              <a:spcAft>
                <a:spcPts val="0"/>
              </a:spcAft>
            </a:pPr>
            <a:r>
              <a:rPr lang="en-GB" dirty="0">
                <a:effectLst/>
                <a:latin typeface="Arial" panose="020B0604020202020204" pitchFamily="34" charset="0"/>
                <a:ea typeface="Arial" panose="020B0604020202020204" pitchFamily="34" charset="0"/>
              </a:rPr>
              <a:t>An action plan is used to allocate the financial resources to establish a business (</a:t>
            </a:r>
            <a:r>
              <a:rPr lang="en-GB" dirty="0" err="1">
                <a:effectLst/>
                <a:latin typeface="Arial" panose="020B0604020202020204" pitchFamily="34" charset="0"/>
                <a:ea typeface="Arial" panose="020B0604020202020204" pitchFamily="34" charset="0"/>
              </a:rPr>
              <a:t>Frese</a:t>
            </a:r>
            <a:r>
              <a:rPr lang="en-GB" dirty="0">
                <a:effectLst/>
                <a:latin typeface="Arial" panose="020B0604020202020204" pitchFamily="34" charset="0"/>
                <a:ea typeface="Arial" panose="020B0604020202020204" pitchFamily="34" charset="0"/>
              </a:rPr>
              <a:t> and </a:t>
            </a:r>
            <a:r>
              <a:rPr lang="en-GB" dirty="0" err="1">
                <a:effectLst/>
                <a:latin typeface="Arial" panose="020B0604020202020204" pitchFamily="34" charset="0"/>
                <a:ea typeface="Arial" panose="020B0604020202020204" pitchFamily="34" charset="0"/>
              </a:rPr>
              <a:t>Gielnik</a:t>
            </a:r>
            <a:r>
              <a:rPr lang="en-GB" dirty="0">
                <a:effectLst/>
                <a:latin typeface="Arial" panose="020B0604020202020204" pitchFamily="34" charset="0"/>
                <a:ea typeface="Arial" panose="020B0604020202020204" pitchFamily="34" charset="0"/>
              </a:rPr>
              <a:t>, 2023). </a:t>
            </a:r>
            <a:endParaRPr lang="en-GB" sz="1600" dirty="0">
              <a:effectLst/>
              <a:latin typeface="Arial" panose="020B0604020202020204" pitchFamily="34" charset="0"/>
              <a:ea typeface="Arial" panose="020B0604020202020204"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3097580319"/>
              </p:ext>
            </p:extLst>
          </p:nvPr>
        </p:nvGraphicFramePr>
        <p:xfrm>
          <a:off x="5838264" y="2375172"/>
          <a:ext cx="5715000" cy="3540633"/>
        </p:xfrm>
        <a:graphic>
          <a:graphicData uri="http://schemas.openxmlformats.org/drawingml/2006/table">
            <a:tbl>
              <a:tblPr>
                <a:tableStyleId>{18603FDC-E32A-4AB5-989C-0864C3EAD2B8}</a:tableStyleId>
              </a:tblPr>
              <a:tblGrid>
                <a:gridCol w="657225">
                  <a:extLst>
                    <a:ext uri="{9D8B030D-6E8A-4147-A177-3AD203B41FA5}">
                      <a16:colId xmlns:a16="http://schemas.microsoft.com/office/drawing/2014/main" val="20000"/>
                    </a:ext>
                  </a:extLst>
                </a:gridCol>
                <a:gridCol w="3448050">
                  <a:extLst>
                    <a:ext uri="{9D8B030D-6E8A-4147-A177-3AD203B41FA5}">
                      <a16:colId xmlns:a16="http://schemas.microsoft.com/office/drawing/2014/main" val="20001"/>
                    </a:ext>
                  </a:extLst>
                </a:gridCol>
                <a:gridCol w="1609725">
                  <a:extLst>
                    <a:ext uri="{9D8B030D-6E8A-4147-A177-3AD203B41FA5}">
                      <a16:colId xmlns:a16="http://schemas.microsoft.com/office/drawing/2014/main" val="20002"/>
                    </a:ext>
                  </a:extLst>
                </a:gridCol>
              </a:tblGrid>
              <a:tr h="0">
                <a:tc>
                  <a:txBody>
                    <a:bodyPr/>
                    <a:lstStyle/>
                    <a:p>
                      <a:pPr algn="ctr">
                        <a:lnSpc>
                          <a:spcPct val="115000"/>
                        </a:lnSpc>
                        <a:spcAft>
                          <a:spcPts val="0"/>
                        </a:spcAft>
                      </a:pPr>
                      <a:r>
                        <a:rPr lang="en-GB" sz="1800" b="1" i="1" dirty="0">
                          <a:effectLst/>
                        </a:rPr>
                        <a:t>SL no</a:t>
                      </a:r>
                      <a:endParaRPr lang="en-GB" sz="1800" b="1" i="1"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en-GB" sz="1800" b="1" i="1" dirty="0">
                          <a:effectLst/>
                        </a:rPr>
                        <a:t>Actions  </a:t>
                      </a:r>
                      <a:endParaRPr lang="en-GB" sz="1800" b="1" i="1"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15000"/>
                        </a:lnSpc>
                        <a:spcAft>
                          <a:spcPts val="0"/>
                        </a:spcAft>
                      </a:pPr>
                      <a:r>
                        <a:rPr lang="en-GB" sz="1800" b="1" i="1" dirty="0">
                          <a:effectLst/>
                        </a:rPr>
                        <a:t>Cost (£)</a:t>
                      </a:r>
                      <a:endParaRPr lang="en-GB" sz="1800" b="1" i="1"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0">
                <a:tc>
                  <a:txBody>
                    <a:bodyPr/>
                    <a:lstStyle/>
                    <a:p>
                      <a:pPr>
                        <a:lnSpc>
                          <a:spcPct val="115000"/>
                        </a:lnSpc>
                        <a:spcAft>
                          <a:spcPts val="0"/>
                        </a:spcAft>
                      </a:pPr>
                      <a:r>
                        <a:rPr lang="en-GB" sz="1800">
                          <a:effectLst/>
                        </a:rPr>
                        <a:t>1</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a:effectLst/>
                        </a:rPr>
                        <a:t>Marketing </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dirty="0">
                          <a:effectLst/>
                        </a:rPr>
                        <a:t>5000</a:t>
                      </a:r>
                      <a:endParaRPr lang="en-GB" sz="1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0">
                <a:tc>
                  <a:txBody>
                    <a:bodyPr/>
                    <a:lstStyle/>
                    <a:p>
                      <a:pPr>
                        <a:lnSpc>
                          <a:spcPct val="115000"/>
                        </a:lnSpc>
                        <a:spcAft>
                          <a:spcPts val="0"/>
                        </a:spcAft>
                      </a:pPr>
                      <a:r>
                        <a:rPr lang="en-GB" sz="1800">
                          <a:effectLst/>
                        </a:rPr>
                        <a:t>2</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a:effectLst/>
                        </a:rPr>
                        <a:t>Own office setup</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dirty="0">
                          <a:effectLst/>
                        </a:rPr>
                        <a:t>47.000</a:t>
                      </a:r>
                      <a:endParaRPr lang="en-GB" sz="1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0">
                <a:tc>
                  <a:txBody>
                    <a:bodyPr/>
                    <a:lstStyle/>
                    <a:p>
                      <a:pPr>
                        <a:lnSpc>
                          <a:spcPct val="115000"/>
                        </a:lnSpc>
                        <a:spcAft>
                          <a:spcPts val="0"/>
                        </a:spcAft>
                      </a:pPr>
                      <a:r>
                        <a:rPr lang="en-GB" sz="1800">
                          <a:effectLst/>
                        </a:rPr>
                        <a:t>3</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a:effectLst/>
                        </a:rPr>
                        <a:t>Staffing and payroll </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dirty="0">
                          <a:effectLst/>
                        </a:rPr>
                        <a:t>20.000</a:t>
                      </a:r>
                      <a:endParaRPr lang="en-GB" sz="1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0">
                <a:tc>
                  <a:txBody>
                    <a:bodyPr/>
                    <a:lstStyle/>
                    <a:p>
                      <a:pPr>
                        <a:lnSpc>
                          <a:spcPct val="115000"/>
                        </a:lnSpc>
                        <a:spcAft>
                          <a:spcPts val="0"/>
                        </a:spcAft>
                      </a:pPr>
                      <a:r>
                        <a:rPr lang="en-GB" sz="1800">
                          <a:effectLst/>
                        </a:rPr>
                        <a:t>5</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a:effectLst/>
                        </a:rPr>
                        <a:t>Equipment </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dirty="0">
                          <a:effectLst/>
                        </a:rPr>
                        <a:t>8000</a:t>
                      </a:r>
                      <a:endParaRPr lang="en-GB" sz="1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0">
                <a:tc>
                  <a:txBody>
                    <a:bodyPr/>
                    <a:lstStyle/>
                    <a:p>
                      <a:pPr>
                        <a:lnSpc>
                          <a:spcPct val="115000"/>
                        </a:lnSpc>
                        <a:spcAft>
                          <a:spcPts val="0"/>
                        </a:spcAft>
                      </a:pPr>
                      <a:r>
                        <a:rPr lang="en-GB" sz="1800">
                          <a:effectLst/>
                        </a:rPr>
                        <a:t>7</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a:effectLst/>
                        </a:rPr>
                        <a:t>Business expansion in 5 to 8 branches </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dirty="0">
                          <a:effectLst/>
                        </a:rPr>
                        <a:t>20.000</a:t>
                      </a:r>
                      <a:endParaRPr lang="en-GB" sz="1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0">
                <a:tc>
                  <a:txBody>
                    <a:bodyPr/>
                    <a:lstStyle/>
                    <a:p>
                      <a:pPr>
                        <a:lnSpc>
                          <a:spcPct val="115000"/>
                        </a:lnSpc>
                        <a:spcAft>
                          <a:spcPts val="0"/>
                        </a:spcAft>
                      </a:pPr>
                      <a:r>
                        <a:rPr lang="en-GB" sz="1800">
                          <a:effectLst/>
                        </a:rPr>
                        <a:t>8</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a:effectLst/>
                        </a:rPr>
                        <a:t>Total </a:t>
                      </a:r>
                      <a:endParaRPr lang="en-GB" sz="1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1800" dirty="0">
                          <a:effectLst/>
                        </a:rPr>
                        <a:t>100.000</a:t>
                      </a:r>
                      <a:endParaRPr lang="en-GB" sz="1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377606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8073" y="503384"/>
            <a:ext cx="11038449" cy="776776"/>
          </a:xfrm>
        </p:spPr>
        <p:txBody>
          <a:bodyPr>
            <a:normAutofit/>
          </a:bodyPr>
          <a:lstStyle/>
          <a:p>
            <a:r>
              <a:rPr lang="en-GB" sz="4500" b="1" dirty="0">
                <a:latin typeface="Arial" panose="020B0604020202020204" pitchFamily="34" charset="0"/>
                <a:cs typeface="Arial" panose="020B0604020202020204" pitchFamily="34" charset="0"/>
              </a:rPr>
              <a:t>Conclusion</a:t>
            </a:r>
          </a:p>
        </p:txBody>
      </p:sp>
      <p:sp>
        <p:nvSpPr>
          <p:cNvPr id="3" name="Rectangle 2"/>
          <p:cNvSpPr/>
          <p:nvPr/>
        </p:nvSpPr>
        <p:spPr>
          <a:xfrm>
            <a:off x="1018802" y="2853516"/>
            <a:ext cx="10416989" cy="1754326"/>
          </a:xfrm>
          <a:prstGeom prst="rect">
            <a:avLst/>
          </a:prstGeom>
        </p:spPr>
        <p:txBody>
          <a:bodyPr wrap="square">
            <a:spAutoFit/>
          </a:bodyPr>
          <a:lstStyle/>
          <a:p>
            <a:pPr algn="just">
              <a:lnSpc>
                <a:spcPct val="150000"/>
              </a:lnSpc>
              <a:spcAft>
                <a:spcPts val="0"/>
              </a:spcAft>
            </a:pPr>
            <a:r>
              <a:rPr lang="en-GB" dirty="0">
                <a:effectLst/>
                <a:latin typeface="Arial" panose="020B0604020202020204" pitchFamily="34" charset="0"/>
                <a:ea typeface="Arial" panose="020B0604020202020204" pitchFamily="34" charset="0"/>
              </a:rPr>
              <a:t>It is concluded that Ecoharmony Homecare will be feasible as the presence of high demand of homecare services </a:t>
            </a:r>
          </a:p>
          <a:p>
            <a:pPr algn="just">
              <a:lnSpc>
                <a:spcPct val="150000"/>
              </a:lnSpc>
              <a:spcAft>
                <a:spcPts val="0"/>
              </a:spcAft>
            </a:pPr>
            <a:r>
              <a:rPr lang="en-GB" dirty="0">
                <a:effectLst/>
                <a:latin typeface="Arial" panose="020B0604020202020204" pitchFamily="34" charset="0"/>
                <a:ea typeface="Arial" panose="020B0604020202020204" pitchFamily="34" charset="0"/>
              </a:rPr>
              <a:t>The investment of £100k will be utilised in the area of marketing, rent, office setup and electricity and provide effective homecare services to the patient.</a:t>
            </a:r>
          </a:p>
        </p:txBody>
      </p:sp>
    </p:spTree>
    <p:extLst>
      <p:ext uri="{BB962C8B-B14F-4D97-AF65-F5344CB8AC3E}">
        <p14:creationId xmlns:p14="http://schemas.microsoft.com/office/powerpoint/2010/main" val="595620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22730" y="243823"/>
            <a:ext cx="11564470" cy="885731"/>
          </a:xfrm>
        </p:spPr>
        <p:txBody>
          <a:bodyPr>
            <a:normAutofit/>
          </a:bodyPr>
          <a:lstStyle/>
          <a:p>
            <a:r>
              <a:rPr lang="en-GB" sz="4500" b="1" dirty="0"/>
              <a:t>Reference List</a:t>
            </a:r>
          </a:p>
        </p:txBody>
      </p:sp>
      <p:sp>
        <p:nvSpPr>
          <p:cNvPr id="3" name="Subtitle 2"/>
          <p:cNvSpPr>
            <a:spLocks noGrp="1"/>
          </p:cNvSpPr>
          <p:nvPr>
            <p:ph type="subTitle" idx="1"/>
          </p:nvPr>
        </p:nvSpPr>
        <p:spPr>
          <a:xfrm>
            <a:off x="322730" y="1380564"/>
            <a:ext cx="11564470" cy="5253317"/>
          </a:xfrm>
        </p:spPr>
        <p:txBody>
          <a:bodyPr>
            <a:noAutofit/>
          </a:bodyPr>
          <a:lstStyle/>
          <a:p>
            <a:pPr algn="just"/>
            <a:r>
              <a:rPr lang="en-GB" sz="1200" dirty="0" err="1">
                <a:latin typeface="Arial" panose="020B0604020202020204" pitchFamily="34" charset="0"/>
                <a:cs typeface="Arial" panose="020B0604020202020204" pitchFamily="34" charset="0"/>
              </a:rPr>
              <a:t>Andrushchak</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Zhydovska</a:t>
            </a:r>
            <a:r>
              <a:rPr lang="en-GB" sz="1200" dirty="0">
                <a:latin typeface="Arial" panose="020B0604020202020204" pitchFamily="34" charset="0"/>
                <a:cs typeface="Arial" panose="020B0604020202020204" pitchFamily="34" charset="0"/>
              </a:rPr>
              <a:t>, N., </a:t>
            </a:r>
            <a:r>
              <a:rPr lang="en-GB" sz="1200" dirty="0" err="1">
                <a:latin typeface="Arial" panose="020B0604020202020204" pitchFamily="34" charset="0"/>
                <a:cs typeface="Arial" panose="020B0604020202020204" pitchFamily="34" charset="0"/>
              </a:rPr>
              <a:t>Prokopyshyn</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Marchenko</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Salnikova</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Lomeiko</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Kozin</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Denysenko</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Breus</a:t>
            </a:r>
            <a:r>
              <a:rPr lang="en-GB" sz="1200" dirty="0">
                <a:latin typeface="Arial" panose="020B0604020202020204" pitchFamily="34" charset="0"/>
                <a:cs typeface="Arial" panose="020B0604020202020204" pitchFamily="34" charset="0"/>
              </a:rPr>
              <a:t>, S. (2024). </a:t>
            </a:r>
            <a:r>
              <a:rPr lang="en-GB" sz="1200" i="1" dirty="0">
                <a:latin typeface="Arial" panose="020B0604020202020204" pitchFamily="34" charset="0"/>
                <a:cs typeface="Arial" panose="020B0604020202020204" pitchFamily="34" charset="0"/>
              </a:rPr>
              <a:t>Budget, finance, economy and management: the latest trends in business and </a:t>
            </a:r>
            <a:r>
              <a:rPr lang="en-GB" sz="1200" i="1" dirty="0" err="1">
                <a:latin typeface="Arial" panose="020B0604020202020204" pitchFamily="34" charset="0"/>
                <a:cs typeface="Arial" panose="020B0604020202020204" pitchFamily="34" charset="0"/>
              </a:rPr>
              <a:t>startup</a:t>
            </a:r>
            <a:r>
              <a:rPr lang="en-GB" sz="1200" i="1" dirty="0">
                <a:latin typeface="Arial" panose="020B0604020202020204" pitchFamily="34" charset="0"/>
                <a:cs typeface="Arial" panose="020B0604020202020204" pitchFamily="34" charset="0"/>
              </a:rPr>
              <a:t> development</a:t>
            </a:r>
            <a:r>
              <a:rPr lang="en-GB" sz="1200" dirty="0">
                <a:latin typeface="Arial" panose="020B0604020202020204" pitchFamily="34" charset="0"/>
                <a:cs typeface="Arial" panose="020B0604020202020204" pitchFamily="34" charset="0"/>
              </a:rPr>
              <a:t>. International Science Group.</a:t>
            </a:r>
          </a:p>
          <a:p>
            <a:pPr algn="just"/>
            <a:r>
              <a:rPr lang="en-GB" sz="1200" dirty="0" err="1">
                <a:latin typeface="Arial" panose="020B0604020202020204" pitchFamily="34" charset="0"/>
                <a:cs typeface="Arial" panose="020B0604020202020204" pitchFamily="34" charset="0"/>
              </a:rPr>
              <a:t>Boffa</a:t>
            </a:r>
            <a:r>
              <a:rPr lang="en-GB" sz="1200" dirty="0">
                <a:latin typeface="Arial" panose="020B0604020202020204" pitchFamily="34" charset="0"/>
                <a:cs typeface="Arial" panose="020B0604020202020204" pitchFamily="34" charset="0"/>
              </a:rPr>
              <a:t>, J. (2023). Financial Projections. In </a:t>
            </a:r>
            <a:r>
              <a:rPr lang="en-GB" sz="1200" i="1" dirty="0">
                <a:latin typeface="Arial" panose="020B0604020202020204" pitchFamily="34" charset="0"/>
                <a:cs typeface="Arial" panose="020B0604020202020204" pitchFamily="34" charset="0"/>
              </a:rPr>
              <a:t>AI Assisted Business Analytics: Techniques for Reshaping Competitiveness</a:t>
            </a:r>
            <a:r>
              <a:rPr lang="en-GB" sz="1200" dirty="0">
                <a:latin typeface="Arial" panose="020B0604020202020204" pitchFamily="34" charset="0"/>
                <a:cs typeface="Arial" panose="020B0604020202020204" pitchFamily="34" charset="0"/>
              </a:rPr>
              <a:t> (pp. 59-67). Cham: Springer Nature Switzerland.</a:t>
            </a:r>
          </a:p>
          <a:p>
            <a:pPr algn="just"/>
            <a:r>
              <a:rPr lang="en-GB" sz="1200" dirty="0">
                <a:latin typeface="Arial" panose="020B0604020202020204" pitchFamily="34" charset="0"/>
                <a:cs typeface="Arial" panose="020B0604020202020204" pitchFamily="34" charset="0"/>
              </a:rPr>
              <a:t>da Silva, L.B.P., </a:t>
            </a:r>
            <a:r>
              <a:rPr lang="en-GB" sz="1200" dirty="0" err="1">
                <a:latin typeface="Arial" panose="020B0604020202020204" pitchFamily="34" charset="0"/>
                <a:cs typeface="Arial" panose="020B0604020202020204" pitchFamily="34" charset="0"/>
              </a:rPr>
              <a:t>Soltovski</a:t>
            </a:r>
            <a:r>
              <a:rPr lang="en-GB" sz="1200" dirty="0">
                <a:latin typeface="Arial" panose="020B0604020202020204" pitchFamily="34" charset="0"/>
                <a:cs typeface="Arial" panose="020B0604020202020204" pitchFamily="34" charset="0"/>
              </a:rPr>
              <a:t>, R., Pontes, J., Treinta, F.T., </a:t>
            </a:r>
            <a:r>
              <a:rPr lang="en-GB" sz="1200" dirty="0" err="1">
                <a:latin typeface="Arial" panose="020B0604020202020204" pitchFamily="34" charset="0"/>
                <a:cs typeface="Arial" panose="020B0604020202020204" pitchFamily="34" charset="0"/>
              </a:rPr>
              <a:t>Leitão</a:t>
            </a:r>
            <a:r>
              <a:rPr lang="en-GB" sz="1200" dirty="0">
                <a:latin typeface="Arial" panose="020B0604020202020204" pitchFamily="34" charset="0"/>
                <a:cs typeface="Arial" panose="020B0604020202020204" pitchFamily="34" charset="0"/>
              </a:rPr>
              <a:t>, P., </a:t>
            </a:r>
            <a:r>
              <a:rPr lang="en-GB" sz="1200" dirty="0" err="1">
                <a:latin typeface="Arial" panose="020B0604020202020204" pitchFamily="34" charset="0"/>
                <a:cs typeface="Arial" panose="020B0604020202020204" pitchFamily="34" charset="0"/>
              </a:rPr>
              <a:t>Mosconi</a:t>
            </a:r>
            <a:r>
              <a:rPr lang="en-GB" sz="1200" dirty="0">
                <a:latin typeface="Arial" panose="020B0604020202020204" pitchFamily="34" charset="0"/>
                <a:cs typeface="Arial" panose="020B0604020202020204" pitchFamily="34" charset="0"/>
              </a:rPr>
              <a:t>, E., de </a:t>
            </a:r>
            <a:r>
              <a:rPr lang="en-GB" sz="1200" dirty="0" err="1">
                <a:latin typeface="Arial" panose="020B0604020202020204" pitchFamily="34" charset="0"/>
                <a:cs typeface="Arial" panose="020B0604020202020204" pitchFamily="34" charset="0"/>
              </a:rPr>
              <a:t>Resende</a:t>
            </a:r>
            <a:r>
              <a:rPr lang="en-GB" sz="1200" dirty="0">
                <a:latin typeface="Arial" panose="020B0604020202020204" pitchFamily="34" charset="0"/>
                <a:cs typeface="Arial" panose="020B0604020202020204" pitchFamily="34" charset="0"/>
              </a:rPr>
              <a:t>, L.M.M. and Yoshino, R.T. (2022). Human resources management 4.0: Literature review and trends. </a:t>
            </a:r>
            <a:r>
              <a:rPr lang="en-GB" sz="1200" i="1" dirty="0">
                <a:latin typeface="Arial" panose="020B0604020202020204" pitchFamily="34" charset="0"/>
                <a:cs typeface="Arial" panose="020B0604020202020204" pitchFamily="34" charset="0"/>
              </a:rPr>
              <a:t>Computers &amp; Industrial Engineering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168</a:t>
            </a:r>
            <a:r>
              <a:rPr lang="en-GB" sz="1200" dirty="0">
                <a:latin typeface="Arial" panose="020B0604020202020204" pitchFamily="34" charset="0"/>
                <a:cs typeface="Arial" panose="020B0604020202020204" pitchFamily="34" charset="0"/>
              </a:rPr>
              <a:t>, p.108111. </a:t>
            </a:r>
            <a:r>
              <a:rPr lang="en-GB" sz="1200" dirty="0">
                <a:latin typeface="Arial" panose="020B0604020202020204" pitchFamily="34" charset="0"/>
                <a:cs typeface="Arial" panose="020B0604020202020204" pitchFamily="34" charset="0"/>
                <a:hlinkClick r:id="rId4"/>
              </a:rPr>
              <a:t>https://bibliotecadigital.ipb.pt/bitstreams/57323f99-2c6c-4461-a85a-f5e6b50a100c/download</a:t>
            </a:r>
            <a:r>
              <a:rPr lang="en-GB" sz="1200"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Evans, V. (2022). </a:t>
            </a:r>
            <a:r>
              <a:rPr lang="en-GB" sz="1200" i="1" dirty="0">
                <a:latin typeface="Arial" panose="020B0604020202020204" pitchFamily="34" charset="0"/>
                <a:cs typeface="Arial" panose="020B0604020202020204" pitchFamily="34" charset="0"/>
              </a:rPr>
              <a:t>The FT Essential Guide to Writing a Business Plan</a:t>
            </a:r>
            <a:r>
              <a:rPr lang="en-GB" sz="1200" dirty="0">
                <a:latin typeface="Arial" panose="020B0604020202020204" pitchFamily="34" charset="0"/>
                <a:cs typeface="Arial" panose="020B0604020202020204" pitchFamily="34" charset="0"/>
              </a:rPr>
              <a:t>. Pearson UK.</a:t>
            </a:r>
          </a:p>
          <a:p>
            <a:pPr algn="just"/>
            <a:r>
              <a:rPr lang="en-GB" sz="1200" dirty="0" err="1">
                <a:latin typeface="Arial" panose="020B0604020202020204" pitchFamily="34" charset="0"/>
                <a:cs typeface="Arial" panose="020B0604020202020204" pitchFamily="34" charset="0"/>
              </a:rPr>
              <a:t>Frese</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Gielnik</a:t>
            </a:r>
            <a:r>
              <a:rPr lang="en-GB" sz="1200" dirty="0">
                <a:latin typeface="Arial" panose="020B0604020202020204" pitchFamily="34" charset="0"/>
                <a:cs typeface="Arial" panose="020B0604020202020204" pitchFamily="34" charset="0"/>
              </a:rPr>
              <a:t>, M.M. (2023). The psychology of entrepreneurship: Action and process. </a:t>
            </a:r>
            <a:r>
              <a:rPr lang="en-GB" sz="1200" i="1" dirty="0">
                <a:latin typeface="Arial" panose="020B0604020202020204" pitchFamily="34" charset="0"/>
                <a:cs typeface="Arial" panose="020B0604020202020204" pitchFamily="34" charset="0"/>
              </a:rPr>
              <a:t>Annual Review of Organizational Psychology and Organizational </a:t>
            </a:r>
            <a:r>
              <a:rPr lang="en-GB" sz="1200" i="1" dirty="0" err="1">
                <a:latin typeface="Arial" panose="020B0604020202020204" pitchFamily="34" charset="0"/>
                <a:cs typeface="Arial" panose="020B0604020202020204" pitchFamily="34" charset="0"/>
              </a:rPr>
              <a:t>Behavior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10</a:t>
            </a:r>
            <a:r>
              <a:rPr lang="en-GB" sz="1200" dirty="0">
                <a:latin typeface="Arial" panose="020B0604020202020204" pitchFamily="34" charset="0"/>
                <a:cs typeface="Arial" panose="020B0604020202020204" pitchFamily="34" charset="0"/>
              </a:rPr>
              <a:t>(1), pp.137-164. </a:t>
            </a:r>
            <a:r>
              <a:rPr lang="en-GB" sz="1200" dirty="0">
                <a:latin typeface="Arial" panose="020B0604020202020204" pitchFamily="34" charset="0"/>
                <a:cs typeface="Arial" panose="020B0604020202020204" pitchFamily="34" charset="0"/>
                <a:hlinkClick r:id="rId5"/>
              </a:rPr>
              <a:t>https://www.annualreviews.org/content/journals/10.1146/annurev-orgpsych-120920-055646?crawler=true&amp;mimetype=application/pdf</a:t>
            </a:r>
            <a:r>
              <a:rPr lang="en-GB" sz="1200"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Public Health Scotland (2023). </a:t>
            </a:r>
            <a:r>
              <a:rPr lang="en-GB" sz="1200" i="1" dirty="0">
                <a:latin typeface="Arial" panose="020B0604020202020204" pitchFamily="34" charset="0"/>
                <a:cs typeface="Arial" panose="020B0604020202020204" pitchFamily="34" charset="0"/>
              </a:rPr>
              <a:t>Care at Home Statistics for Scotland: Support and services funded by Health and Social Care Partnerships in Scotland 2023/2024 - Care at Home Statistics for Scotland - Publications - Public Health Scotland</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Publichealthscotland.scot</a:t>
            </a:r>
            <a:r>
              <a:rPr lang="en-GB" sz="1200" dirty="0">
                <a:latin typeface="Arial" panose="020B0604020202020204" pitchFamily="34" charset="0"/>
                <a:cs typeface="Arial" panose="020B0604020202020204" pitchFamily="34" charset="0"/>
              </a:rPr>
              <a:t>. Available at: https://publichealthscotland.scot/publications/care-at-home-statistics-for-scotland/care-at-home-statistics-for-scotland-support-and-services-funded-by-health-and-social-care-partnerships-in-scotland-20232024/ [Accessed 13 Feb. 2026].</a:t>
            </a:r>
          </a:p>
          <a:p>
            <a:pPr algn="just"/>
            <a:r>
              <a:rPr lang="en-GB" sz="1200" dirty="0" err="1">
                <a:latin typeface="Arial" panose="020B0604020202020204" pitchFamily="34" charset="0"/>
                <a:cs typeface="Arial" panose="020B0604020202020204" pitchFamily="34" charset="0"/>
              </a:rPr>
              <a:t>Reuschke</a:t>
            </a:r>
            <a:r>
              <a:rPr lang="en-GB" sz="1200" dirty="0">
                <a:latin typeface="Arial" panose="020B0604020202020204" pitchFamily="34" charset="0"/>
                <a:cs typeface="Arial" panose="020B0604020202020204" pitchFamily="34" charset="0"/>
              </a:rPr>
              <a:t>, D., Mason, C. and </a:t>
            </a:r>
            <a:r>
              <a:rPr lang="en-GB" sz="1200" dirty="0" err="1">
                <a:latin typeface="Arial" panose="020B0604020202020204" pitchFamily="34" charset="0"/>
                <a:cs typeface="Arial" panose="020B0604020202020204" pitchFamily="34" charset="0"/>
              </a:rPr>
              <a:t>Syrett</a:t>
            </a:r>
            <a:r>
              <a:rPr lang="en-GB" sz="1200" dirty="0">
                <a:latin typeface="Arial" panose="020B0604020202020204" pitchFamily="34" charset="0"/>
                <a:cs typeface="Arial" panose="020B0604020202020204" pitchFamily="34" charset="0"/>
              </a:rPr>
              <a:t>, S. (2022). Digital futures of small businesses and entrepreneurial opportunity. </a:t>
            </a:r>
            <a:r>
              <a:rPr lang="en-GB" sz="1200" i="1" dirty="0">
                <a:latin typeface="Arial" panose="020B0604020202020204" pitchFamily="34" charset="0"/>
                <a:cs typeface="Arial" panose="020B0604020202020204" pitchFamily="34" charset="0"/>
              </a:rPr>
              <a:t>Futures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135</a:t>
            </a:r>
            <a:r>
              <a:rPr lang="en-GB" sz="1200" dirty="0">
                <a:latin typeface="Arial" panose="020B0604020202020204" pitchFamily="34" charset="0"/>
                <a:cs typeface="Arial" panose="020B0604020202020204" pitchFamily="34" charset="0"/>
              </a:rPr>
              <a:t>, p.1-28. </a:t>
            </a:r>
            <a:r>
              <a:rPr lang="en-GB" sz="1200" dirty="0">
                <a:latin typeface="Arial" panose="020B0604020202020204" pitchFamily="34" charset="0"/>
                <a:cs typeface="Arial" panose="020B0604020202020204" pitchFamily="34" charset="0"/>
                <a:hlinkClick r:id="rId6"/>
              </a:rPr>
              <a:t>https://eprints.gla.ac.uk/234941/2/234941.pdf</a:t>
            </a:r>
            <a:r>
              <a:rPr lang="en-GB" sz="1200" dirty="0">
                <a:latin typeface="Arial" panose="020B0604020202020204" pitchFamily="34" charset="0"/>
                <a:cs typeface="Arial" panose="020B0604020202020204" pitchFamily="34" charset="0"/>
              </a:rPr>
              <a:t> </a:t>
            </a:r>
          </a:p>
          <a:p>
            <a:pPr algn="just"/>
            <a:r>
              <a:rPr lang="en-GB" sz="1200" dirty="0" err="1">
                <a:latin typeface="Arial" panose="020B0604020202020204" pitchFamily="34" charset="0"/>
                <a:cs typeface="Arial" panose="020B0604020202020204" pitchFamily="34" charset="0"/>
              </a:rPr>
              <a:t>Rosário</a:t>
            </a:r>
            <a:r>
              <a:rPr lang="en-GB" sz="1200" dirty="0">
                <a:latin typeface="Arial" panose="020B0604020202020204" pitchFamily="34" charset="0"/>
                <a:cs typeface="Arial" panose="020B0604020202020204" pitchFamily="34" charset="0"/>
              </a:rPr>
              <a:t>, A.T. and Dias, J.C. (2023). Marketing strategies on social media platforms. </a:t>
            </a:r>
            <a:r>
              <a:rPr lang="en-GB" sz="1200" i="1" dirty="0">
                <a:latin typeface="Arial" panose="020B0604020202020204" pitchFamily="34" charset="0"/>
                <a:cs typeface="Arial" panose="020B0604020202020204" pitchFamily="34" charset="0"/>
              </a:rPr>
              <a:t>International Journal of E-Business Research (IJEBR)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19</a:t>
            </a:r>
            <a:r>
              <a:rPr lang="en-GB" sz="1200" dirty="0">
                <a:latin typeface="Arial" panose="020B0604020202020204" pitchFamily="34" charset="0"/>
                <a:cs typeface="Arial" panose="020B0604020202020204" pitchFamily="34" charset="0"/>
              </a:rPr>
              <a:t>(1), pp.1-25. </a:t>
            </a:r>
            <a:r>
              <a:rPr lang="en-GB" sz="1200" dirty="0">
                <a:latin typeface="Arial" panose="020B0604020202020204" pitchFamily="34" charset="0"/>
                <a:cs typeface="Arial" panose="020B0604020202020204" pitchFamily="34" charset="0"/>
                <a:hlinkClick r:id="rId7"/>
              </a:rPr>
              <a:t>https://www.igi-global.com/gateway/article/full-text-pdf/316969&amp;riu=true</a:t>
            </a:r>
            <a:r>
              <a:rPr lang="en-GB" sz="1200" dirty="0">
                <a:latin typeface="Arial" panose="020B0604020202020204" pitchFamily="34" charset="0"/>
                <a:cs typeface="Arial" panose="020B0604020202020204" pitchFamily="34" charset="0"/>
              </a:rPr>
              <a:t> </a:t>
            </a:r>
          </a:p>
          <a:p>
            <a:pPr algn="just"/>
            <a:r>
              <a:rPr lang="en-GB" sz="1200" dirty="0" err="1">
                <a:latin typeface="Arial" panose="020B0604020202020204" pitchFamily="34" charset="0"/>
                <a:cs typeface="Arial" panose="020B0604020202020204" pitchFamily="34" charset="0"/>
              </a:rPr>
              <a:t>Safitri</a:t>
            </a:r>
            <a:r>
              <a:rPr lang="en-GB" sz="1200" dirty="0">
                <a:latin typeface="Arial" panose="020B0604020202020204" pitchFamily="34" charset="0"/>
                <a:cs typeface="Arial" panose="020B0604020202020204" pitchFamily="34" charset="0"/>
              </a:rPr>
              <a:t>, E.D., </a:t>
            </a:r>
            <a:r>
              <a:rPr lang="en-GB" sz="1200" dirty="0" err="1">
                <a:latin typeface="Arial" panose="020B0604020202020204" pitchFamily="34" charset="0"/>
                <a:cs typeface="Arial" panose="020B0604020202020204" pitchFamily="34" charset="0"/>
              </a:rPr>
              <a:t>Junaedi</a:t>
            </a:r>
            <a:r>
              <a:rPr lang="en-GB" sz="1200" dirty="0">
                <a:latin typeface="Arial" panose="020B0604020202020204" pitchFamily="34" charset="0"/>
                <a:cs typeface="Arial" panose="020B0604020202020204" pitchFamily="34" charset="0"/>
              </a:rPr>
              <a:t>, S.R.P. and </a:t>
            </a:r>
            <a:r>
              <a:rPr lang="en-GB" sz="1200" dirty="0" err="1">
                <a:latin typeface="Arial" panose="020B0604020202020204" pitchFamily="34" charset="0"/>
                <a:cs typeface="Arial" panose="020B0604020202020204" pitchFamily="34" charset="0"/>
              </a:rPr>
              <a:t>Priono</a:t>
            </a:r>
            <a:r>
              <a:rPr lang="en-GB" sz="1200" dirty="0">
                <a:latin typeface="Arial" panose="020B0604020202020204" pitchFamily="34" charset="0"/>
                <a:cs typeface="Arial" panose="020B0604020202020204" pitchFamily="34" charset="0"/>
              </a:rPr>
              <a:t>, A. (2023). Swot analysis is used in the </a:t>
            </a:r>
            <a:r>
              <a:rPr lang="en-GB" sz="1200" dirty="0" err="1">
                <a:latin typeface="Arial" panose="020B0604020202020204" pitchFamily="34" charset="0"/>
                <a:cs typeface="Arial" panose="020B0604020202020204" pitchFamily="34" charset="0"/>
              </a:rPr>
              <a:t>startup</a:t>
            </a:r>
            <a:r>
              <a:rPr lang="en-GB" sz="1200" dirty="0">
                <a:latin typeface="Arial" panose="020B0604020202020204" pitchFamily="34" charset="0"/>
                <a:cs typeface="Arial" panose="020B0604020202020204" pitchFamily="34" charset="0"/>
              </a:rPr>
              <a:t> business development strategy. </a:t>
            </a:r>
            <a:r>
              <a:rPr lang="en-GB" sz="1200" i="1" dirty="0" err="1">
                <a:latin typeface="Arial" panose="020B0604020202020204" pitchFamily="34" charset="0"/>
                <a:cs typeface="Arial" panose="020B0604020202020204" pitchFamily="34" charset="0"/>
              </a:rPr>
              <a:t>Startupreneur</a:t>
            </a:r>
            <a:r>
              <a:rPr lang="en-GB" sz="1200" i="1" dirty="0">
                <a:latin typeface="Arial" panose="020B0604020202020204" pitchFamily="34" charset="0"/>
                <a:cs typeface="Arial" panose="020B0604020202020204" pitchFamily="34" charset="0"/>
              </a:rPr>
              <a:t> Business Digital (SABDA Journal)</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a:t>
            </a:r>
            <a:r>
              <a:rPr lang="en-GB" sz="1200" dirty="0">
                <a:latin typeface="Arial" panose="020B0604020202020204" pitchFamily="34" charset="0"/>
                <a:cs typeface="Arial" panose="020B0604020202020204" pitchFamily="34" charset="0"/>
              </a:rPr>
              <a:t>(2), pp.136-142. </a:t>
            </a:r>
            <a:r>
              <a:rPr lang="en-GB" sz="1200" dirty="0">
                <a:latin typeface="Arial" panose="020B0604020202020204" pitchFamily="34" charset="0"/>
                <a:cs typeface="Arial" panose="020B0604020202020204" pitchFamily="34" charset="0"/>
                <a:hlinkClick r:id="rId8"/>
              </a:rPr>
              <a:t>https://journal.pandawan.id/sabda/article/download/341/346</a:t>
            </a:r>
            <a:r>
              <a:rPr lang="en-GB" sz="1200"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Wood, J.M., </a:t>
            </a:r>
            <a:r>
              <a:rPr lang="en-GB" sz="1200" dirty="0" err="1">
                <a:latin typeface="Arial" panose="020B0604020202020204" pitchFamily="34" charset="0"/>
                <a:cs typeface="Arial" panose="020B0604020202020204" pitchFamily="34" charset="0"/>
              </a:rPr>
              <a:t>Wiesner</a:t>
            </a:r>
            <a:r>
              <a:rPr lang="en-GB" sz="1200" dirty="0">
                <a:latin typeface="Arial" panose="020B0604020202020204" pitchFamily="34" charset="0"/>
                <a:cs typeface="Arial" panose="020B0604020202020204" pitchFamily="34" charset="0"/>
              </a:rPr>
              <a:t>, R., Morrison, R.R., Factor, A. and McKeown, T. (2024). </a:t>
            </a:r>
            <a:r>
              <a:rPr lang="en-GB" sz="1200" i="1" dirty="0">
                <a:latin typeface="Arial" panose="020B0604020202020204" pitchFamily="34" charset="0"/>
                <a:cs typeface="Arial" panose="020B0604020202020204" pitchFamily="34" charset="0"/>
              </a:rPr>
              <a:t>Organisational behaviour: Core concepts and applications</a:t>
            </a:r>
            <a:r>
              <a:rPr lang="en-GB" sz="1200" dirty="0">
                <a:latin typeface="Arial" panose="020B0604020202020204" pitchFamily="34" charset="0"/>
                <a:cs typeface="Arial" panose="020B0604020202020204" pitchFamily="34" charset="0"/>
              </a:rPr>
              <a:t>. John Wiley &amp; Sons.</a:t>
            </a:r>
          </a:p>
          <a:p>
            <a:pPr algn="just"/>
            <a:r>
              <a:rPr lang="en-GB" sz="1200" b="1" dirty="0">
                <a:latin typeface="Arial" panose="020B0604020202020204" pitchFamily="34" charset="0"/>
                <a:cs typeface="Arial" panose="020B0604020202020204" pitchFamily="34" charset="0"/>
              </a:rPr>
              <a:t>Bibliography </a:t>
            </a:r>
            <a:endParaRPr lang="en-GB"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Brueggemann</a:t>
            </a:r>
            <a:r>
              <a:rPr lang="en-GB" sz="1200" dirty="0">
                <a:latin typeface="Arial" panose="020B0604020202020204" pitchFamily="34" charset="0"/>
                <a:cs typeface="Arial" panose="020B0604020202020204" pitchFamily="34" charset="0"/>
              </a:rPr>
              <a:t>, R.F. and Matthews, C.H., 2024. </a:t>
            </a:r>
            <a:r>
              <a:rPr lang="en-GB" sz="1200" i="1" dirty="0">
                <a:latin typeface="Arial" panose="020B0604020202020204" pitchFamily="34" charset="0"/>
                <a:cs typeface="Arial" panose="020B0604020202020204" pitchFamily="34" charset="0"/>
              </a:rPr>
              <a:t>Innovation and entrepreneurship: A competency framework</a:t>
            </a:r>
            <a:r>
              <a:rPr lang="en-GB" sz="1200" dirty="0">
                <a:latin typeface="Arial" panose="020B0604020202020204" pitchFamily="34" charset="0"/>
                <a:cs typeface="Arial" panose="020B0604020202020204" pitchFamily="34" charset="0"/>
              </a:rPr>
              <a:t>. Routledge.</a:t>
            </a:r>
          </a:p>
          <a:p>
            <a:pPr algn="just"/>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5260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1982</Words>
  <Application>Microsoft Office PowerPoint</Application>
  <PresentationFormat>Widescreen</PresentationFormat>
  <Paragraphs>116</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BMSW4011 Managing Enterprise Task 2: Individual Presentation </vt:lpstr>
      <vt:lpstr>Introduction </vt:lpstr>
      <vt:lpstr>Description of services of Ecoharmony Homecare</vt:lpstr>
      <vt:lpstr>Mission statement, business aims, USP and objectives </vt:lpstr>
      <vt:lpstr>Legal Structure and Proposed location </vt:lpstr>
      <vt:lpstr>HRM strategy </vt:lpstr>
      <vt:lpstr>Brief financial overview </vt:lpstr>
      <vt:lpstr>SWOT Analysis </vt:lpstr>
      <vt:lpstr>Market research </vt:lpstr>
      <vt:lpstr>Market strategy for 12 months</vt:lpstr>
      <vt:lpstr>Detailed action plan for business expansion in 12 months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Silviu Ciobotaru</cp:lastModifiedBy>
  <cp:revision>12</cp:revision>
  <dcterms:created xsi:type="dcterms:W3CDTF">2026-02-13T10:42:14Z</dcterms:created>
  <dcterms:modified xsi:type="dcterms:W3CDTF">2026-03-09T01:46:09Z</dcterms:modified>
</cp:coreProperties>
</file>