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9144000" cy="5143500" type="screen16x9"/>
  <p:notesSz cx="6858000" cy="9144000"/>
  <p:embeddedFontLst>
    <p:embeddedFont>
      <p:font typeface="Nunito"/>
      <p:regular r:id="rId22"/>
    </p:embeddedFont>
    <p:embeddedFont>
      <p:font typeface="Calibri" panose="020F0502020204030204"/>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02" d="100"/>
          <a:sy n="102" d="100"/>
        </p:scale>
        <p:origin x="826" y="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font" Target="fonts/font2.fntdata"/><Relationship Id="rId22" Type="http://schemas.openxmlformats.org/officeDocument/2006/relationships/font" Target="fonts/font1.fntdata"/><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0"/>
        <p:cNvGrpSpPr/>
        <p:nvPr/>
      </p:nvGrpSpPr>
      <p:grpSpPr>
        <a:xfrm>
          <a:off x="0" y="0"/>
          <a:ext cx="0" cy="0"/>
          <a:chOff x="0" y="0"/>
          <a:chExt cx="0" cy="0"/>
        </a:xfrm>
      </p:grpSpPr>
      <p:sp>
        <p:nvSpPr>
          <p:cNvPr id="131" name="Google Shape;131;g383dee6fc56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83dee6fc56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6"/>
        <p:cNvGrpSpPr/>
        <p:nvPr/>
      </p:nvGrpSpPr>
      <p:grpSpPr>
        <a:xfrm>
          <a:off x="0" y="0"/>
          <a:ext cx="0" cy="0"/>
          <a:chOff x="0" y="0"/>
          <a:chExt cx="0" cy="0"/>
        </a:xfrm>
      </p:grpSpPr>
      <p:sp>
        <p:nvSpPr>
          <p:cNvPr id="137" name="Google Shape;137;g383dee6fc5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83dee6fc5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panose="020B0604020202020204"/>
              <a:buNone/>
            </a:pPr>
            <a:r>
              <a:rPr lang="en-GB" sz="1200">
                <a:latin typeface="Times New Roman" panose="02020603050405020304"/>
                <a:ea typeface="Times New Roman" panose="02020603050405020304"/>
                <a:cs typeface="Times New Roman" panose="02020603050405020304"/>
                <a:sym typeface="Times New Roman" panose="02020603050405020304"/>
              </a:rPr>
              <a:t>PwC is one of the leading professional service companies in the United Kingdom. It offers services in audit, tax and consulting. The organisation is able to ensure a global PwC network and the company has employees over 20000 professionals across the UK, along with its main headquarter located in London. By delivering complex business transformation projects, implementing digital strategies and helping clients with modernised processes, the organisation gained its popularity. Successful delivery of this type of product relies on high expertise, skills and engagement of employees. The organisation emphasises recruiting individuals who not only have the expertise in technology, financial or operational, but also align with the core values of the company. PwC is highly valued for integrity, collaboration and innovation. </a:t>
            </a:r>
            <a:endParaRPr sz="12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0"/>
              </a:spcAft>
              <a:buNone/>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4"/>
        <p:cNvGrpSpPr/>
        <p:nvPr/>
      </p:nvGrpSpPr>
      <p:grpSpPr>
        <a:xfrm>
          <a:off x="0" y="0"/>
          <a:ext cx="0" cy="0"/>
          <a:chOff x="0" y="0"/>
          <a:chExt cx="0" cy="0"/>
        </a:xfrm>
      </p:grpSpPr>
      <p:sp>
        <p:nvSpPr>
          <p:cNvPr id="145" name="Google Shape;145;g383dee6fc56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83dee6fc56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latin typeface="Times New Roman" panose="02020603050405020304"/>
                <a:ea typeface="Times New Roman" panose="02020603050405020304"/>
                <a:cs typeface="Times New Roman" panose="02020603050405020304"/>
                <a:sym typeface="Times New Roman" panose="02020603050405020304"/>
              </a:rPr>
              <a:t>Effective recruitment process at an organisation has a high importance. An effective recruitment process ensures that the right skills are available at the right time. This is highly important for transformation projects, as timely coordination is highly important. An effective recruitment process also reduces employee turnover and mitigate project risks. Moving forward, a structured recruitment contributes to a strong employer brand attracting top talent in the professional service sectors. The recruitment approach of PwC ensures employees are motivated and committed towards achieving the common goal and ensuring overall organisation growth. For example, by possessing both expertise and cultural-fit, the organisation will be able to navigate change, implement new processes and drive innovation within the organisation. The discussion indicates that recruitment is not just about filling roles, but also about creating a high-performing team that supports organisational growth and sustainable success.</a:t>
            </a:r>
            <a:endParaRPr sz="12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0"/>
              </a:spcAft>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2"/>
        <p:cNvGrpSpPr/>
        <p:nvPr/>
      </p:nvGrpSpPr>
      <p:grpSpPr>
        <a:xfrm>
          <a:off x="0" y="0"/>
          <a:ext cx="0" cy="0"/>
          <a:chOff x="0" y="0"/>
          <a:chExt cx="0" cy="0"/>
        </a:xfrm>
      </p:grpSpPr>
      <p:sp>
        <p:nvSpPr>
          <p:cNvPr id="153" name="Google Shape;153;g383dee6fc56_1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83dee6fc56_1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latin typeface="Times New Roman" panose="02020603050405020304"/>
                <a:ea typeface="Times New Roman" panose="02020603050405020304"/>
                <a:cs typeface="Times New Roman" panose="02020603050405020304"/>
                <a:sym typeface="Times New Roman" panose="02020603050405020304"/>
              </a:rPr>
              <a:t>In the context of the recruitment process, it is identified that job analysis is the fundamental step. Job analysis provides a detailed understanding of a job role and ensures that the right candidate is selected for the job role. Line manager at PwC UK, the job analysis focuses on identifying responsibilities and tasks related to manage teams, effectively maintaining performance standards and others. Line managers have the responsibilities and roles of monitor employee performance, supervise teams, dividing responsibilities among team members and others. It also identified that competencies required for line managers are leadership, communication, decision-making, conflict resolution and others. Observations, interviews, questions and review of previous job descriptions are some primary methods used in conducting a job analysis. </a:t>
            </a:r>
            <a:endParaRPr sz="12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0"/>
              </a:spcAft>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0"/>
        <p:cNvGrpSpPr/>
        <p:nvPr/>
      </p:nvGrpSpPr>
      <p:grpSpPr>
        <a:xfrm>
          <a:off x="0" y="0"/>
          <a:ext cx="0" cy="0"/>
          <a:chOff x="0" y="0"/>
          <a:chExt cx="0" cy="0"/>
        </a:xfrm>
      </p:grpSpPr>
      <p:sp>
        <p:nvSpPr>
          <p:cNvPr id="161" name="Google Shape;161;g383dee6fc56_1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383dee6fc56_1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line manager at PWC will significantly play a crucial role for ensuring the smooth operation present for the business transformation project. The main responsibility includes supervising the staff, coordinating the workflow and also aligning with different project delivery associated with the organisation goals. It is required to ensure the compliance with the standards of PWC and support the overall cross functional collaboration. Some of the essential skills focus on including leadership, problem solving ability and inclusion of effective communication with the involvement of experience in quality management.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0"/>
              </a:spcAft>
              <a:buNone/>
            </a:p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8"/>
        <p:cNvGrpSpPr/>
        <p:nvPr/>
      </p:nvGrpSpPr>
      <p:grpSpPr>
        <a:xfrm>
          <a:off x="0" y="0"/>
          <a:ext cx="0" cy="0"/>
          <a:chOff x="0" y="0"/>
          <a:chExt cx="0" cy="0"/>
        </a:xfrm>
      </p:grpSpPr>
      <p:sp>
        <p:nvSpPr>
          <p:cNvPr id="169" name="Google Shape;169;g383dee6fc56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83dee6fc56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involvement of a structured interview is one of the reliable approaches for the recruiting of the line manager post. Each of the candidates is significantly asked some set of free determined questions which help in ensuring fairness and comparability. The technique helps in reducing bias and also focuses on evaluating the skills and competencies along with consideration to the behaviour pattern against the requirement of PWC. The method is observed to be effective for the case of identification of the candidates who significantly align with the goal of the project and the company culture. The structured format helps the recruiter to compare the responses in an objective way and also make some of the informed hiring decision making process.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0"/>
              </a:spcAft>
              <a:buNone/>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76"/>
        <p:cNvGrpSpPr/>
        <p:nvPr/>
      </p:nvGrpSpPr>
      <p:grpSpPr>
        <a:xfrm>
          <a:off x="0" y="0"/>
          <a:ext cx="0" cy="0"/>
          <a:chOff x="0" y="0"/>
          <a:chExt cx="0" cy="0"/>
        </a:xfrm>
      </p:grpSpPr>
      <p:sp>
        <p:nvSpPr>
          <p:cNvPr id="177" name="Google Shape;177;g383dee6fc56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83dee6fc56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panel interview is considered to be another important and effective model for selecting a line manager at PWC. It significantly includes several interviewers, such as the HR, senior managers and also the project lead who can question the candidate simultaneously. This approach helps in ensuring a diverse perspective and also helps in reducing the risk of individual bias in the decision making process. It is also taken as one of the important tests for understanding the ability of the candidate to handle pressure, think quickly and also communicate effectively with different stakeholders. The leadership role is considered to be crucial for the case of line manager and interaction with different departments is one of the important tasks. The panel setting helps in providing the candidate with the usage of interpersonal skills, confidence and also the significant ability to influence the overall business transformation project.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0"/>
              </a:spcAft>
              <a:buNone/>
            </a:p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84"/>
        <p:cNvGrpSpPr/>
        <p:nvPr/>
      </p:nvGrpSpPr>
      <p:grpSpPr>
        <a:xfrm>
          <a:off x="0" y="0"/>
          <a:ext cx="0" cy="0"/>
          <a:chOff x="0" y="0"/>
          <a:chExt cx="0" cy="0"/>
        </a:xfrm>
      </p:grpSpPr>
      <p:sp>
        <p:nvSpPr>
          <p:cNvPr id="185" name="Google Shape;185;g383dee6fc56_1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83dee6fc56_1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Interviews based on competency are specially curated in order to evaluate skills and behaviours. This eventually make them specifically noticeable in terms of </a:t>
            </a:r>
            <a:r>
              <a:rPr lang="en-IN"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PwCs</a:t>
            </a: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project related to business transformation. The STAR method assists for well-organised as well as comprehensive interview responses. It eventually enables the job recruiters to judge for appropriateness and consistency throughout job candidates. This competency-based interview method assists the job recruiters to investigate not just about technological experience, however additionally potential attributes. These attributes include skills like problem-solving, adaptability, and leadership. These are extremely important in terms of gaining success in business transformation.</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90"/>
        <p:cNvGrpSpPr/>
        <p:nvPr/>
      </p:nvGrpSpPr>
      <p:grpSpPr>
        <a:xfrm>
          <a:off x="0" y="0"/>
          <a:ext cx="0" cy="0"/>
          <a:chOff x="0" y="0"/>
          <a:chExt cx="0" cy="0"/>
        </a:xfrm>
      </p:grpSpPr>
      <p:sp>
        <p:nvSpPr>
          <p:cNvPr id="191" name="Google Shape;191;g383dee6fc56_1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383dee6fc56_1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Efficient approaches in questioning area is very much important in terms of obtaining insightful information from the job candidates. In this area, the probing queries assists them to offer contextual and complete responses. This guarantees the job recruiters comprehend their knowledge depth. Moving further, the </a:t>
            </a:r>
            <a:r>
              <a:rPr lang="en-IN"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socratic</a:t>
            </a: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approach of questioning, that is integrated in exploration and discussion highlight ways job candidates surpass complicated queries.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96"/>
        <p:cNvGrpSpPr/>
        <p:nvPr/>
      </p:nvGrpSpPr>
      <p:grpSpPr>
        <a:xfrm>
          <a:off x="0" y="0"/>
          <a:ext cx="0" cy="0"/>
          <a:chOff x="0" y="0"/>
          <a:chExt cx="0" cy="0"/>
        </a:xfrm>
      </p:grpSpPr>
      <p:sp>
        <p:nvSpPr>
          <p:cNvPr id="197" name="Google Shape;197;g383dee6fc56_1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83dee6fc56_1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Face-to-face method of interviews offer several benefits to job recruiters. It offers detailed interpersonal information. This is because the non-verbal cues like the body posture or the eye contract assists to evaluate both skills of communication and their confidence. This face-to-face technique additionally promotes excellent involvement, which is specifically significant in terms of the roles of leadership.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02"/>
        <p:cNvGrpSpPr/>
        <p:nvPr/>
      </p:nvGrpSpPr>
      <p:grpSpPr>
        <a:xfrm>
          <a:off x="0" y="0"/>
          <a:ext cx="0" cy="0"/>
          <a:chOff x="0" y="0"/>
          <a:chExt cx="0" cy="0"/>
        </a:xfrm>
      </p:grpSpPr>
      <p:sp>
        <p:nvSpPr>
          <p:cNvPr id="203" name="Google Shape;203;g383dee6fc56_1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83dee6fc56_1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role of line manager pioneer an essential part in business transformation initiative of PwC. This eventually makes interviews based on competency extremely appropriate. This particular approach further assesses ability of leadership, capacity in terms of solving problems, and adjustability with changes as these skills are very much important to this job role. Through employing the Socratic or Probing queries, the job recruiters could evaluate ways job candidates embrace resolution for a conflict, bifurcate the works, as well as take timely project decisions in pressure situations. This information are very much important in terms of handling different teams and offering results well resonated along organisational values of the company about integrity and collaboration.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08"/>
        <p:cNvGrpSpPr/>
        <p:nvPr/>
      </p:nvGrpSpPr>
      <p:grpSpPr>
        <a:xfrm>
          <a:off x="0" y="0"/>
          <a:ext cx="0" cy="0"/>
          <a:chOff x="0" y="0"/>
          <a:chExt cx="0" cy="0"/>
        </a:xfrm>
      </p:grpSpPr>
      <p:sp>
        <p:nvSpPr>
          <p:cNvPr id="209" name="Google Shape;209;g383dee6fc56_1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383dee6fc56_1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Selecting one particular approach, whether online or face-to-face interviews is specifically important in terms of hiring a Line Manager. Moving further, interactions that are of in-person allows evaluation of interpersonal skills. All of these are essential in terms of encouraging and supervising the teams. Nevertheless, the online mode of interviews could widen accessibility into different types of candidates and decrease limitations in logistics. PwC might hence embrace a mixed method, that leverages digitalised formats in terms of screening initially as well as reserving sessions of face-to-face interviews for the ultimate job selection.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14"/>
        <p:cNvGrpSpPr/>
        <p:nvPr/>
      </p:nvGrpSpPr>
      <p:grpSpPr>
        <a:xfrm>
          <a:off x="0" y="0"/>
          <a:ext cx="0" cy="0"/>
          <a:chOff x="0" y="0"/>
          <a:chExt cx="0" cy="0"/>
        </a:xfrm>
      </p:grpSpPr>
      <p:sp>
        <p:nvSpPr>
          <p:cNvPr id="215" name="Google Shape;215;g383dee6fc56_1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83dee6fc56_1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Choosing the suitable Line Manager is very much important in terms of guaranteeing transformation success for the projects of PwC. A balanced and hybrid approach in interviews will allow for complete and fair evaluation about behavioural and technological skills of the candidates. Moreover, the approaches of questioning like Socratic and Probing dialogue further assists to unravel ways candidates mitigate or lead the disputes, as well as take choices in pressure situations.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20"/>
        <p:cNvGrpSpPr/>
        <p:nvPr/>
      </p:nvGrpSpPr>
      <p:grpSpPr>
        <a:xfrm>
          <a:off x="0" y="0"/>
          <a:ext cx="0" cy="0"/>
          <a:chOff x="0" y="0"/>
          <a:chExt cx="0" cy="0"/>
        </a:xfrm>
      </p:grpSpPr>
      <p:sp>
        <p:nvSpPr>
          <p:cNvPr id="221" name="Google Shape;221;g383dee6fc56_1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383dee6fc56_1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panose="020F0502020204030204"/>
              <a:buChar char="●"/>
              <a:defRPr sz="1300">
                <a:solidFill>
                  <a:schemeClr val="dk2"/>
                </a:solidFill>
                <a:latin typeface="Calibri" panose="020F0502020204030204"/>
                <a:ea typeface="Calibri" panose="020F0502020204030204"/>
                <a:cs typeface="Calibri" panose="020F0502020204030204"/>
                <a:sym typeface="Calibri" panose="020F0502020204030204"/>
              </a:defRPr>
            </a:lvl1pPr>
            <a:lvl2pPr marL="914400" lvl="1"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2pPr>
            <a:lvl3pPr marL="1371600" lvl="2"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3pPr>
            <a:lvl4pPr marL="1828800" lvl="3"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4pPr>
            <a:lvl5pPr marL="2286000" lvl="4"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5pPr>
            <a:lvl6pPr marL="2743200" lvl="5"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6pPr>
            <a:lvl7pPr marL="3200400" lvl="6"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7pPr>
            <a:lvl8pPr marL="3657600" lvl="7"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8pPr>
            <a:lvl9pPr marL="4114800" lvl="8"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9pPr>
          </a:lstStyle>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9" Type="http://schemas.openxmlformats.org/officeDocument/2006/relationships/hyperlink" Target="#_Toc209815611" TargetMode="External"/><Relationship Id="rId8" Type="http://schemas.openxmlformats.org/officeDocument/2006/relationships/hyperlink" Target="#_Toc209815610" TargetMode="External"/><Relationship Id="rId7" Type="http://schemas.openxmlformats.org/officeDocument/2006/relationships/hyperlink" Target="#_Toc209815609" TargetMode="External"/><Relationship Id="rId6" Type="http://schemas.openxmlformats.org/officeDocument/2006/relationships/hyperlink" Target="#_Toc209815608" TargetMode="External"/><Relationship Id="rId5" Type="http://schemas.openxmlformats.org/officeDocument/2006/relationships/hyperlink" Target="#_Toc209815607" TargetMode="External"/><Relationship Id="rId4" Type="http://schemas.openxmlformats.org/officeDocument/2006/relationships/hyperlink" Target="#_Toc209815606" TargetMode="External"/><Relationship Id="rId3" Type="http://schemas.openxmlformats.org/officeDocument/2006/relationships/hyperlink" Target="#_Toc209815605" TargetMode="External"/><Relationship Id="rId2" Type="http://schemas.openxmlformats.org/officeDocument/2006/relationships/hyperlink" Target="#_Toc209815604" TargetMode="External"/><Relationship Id="rId17" Type="http://schemas.openxmlformats.org/officeDocument/2006/relationships/notesSlide" Target="../notesSlides/notesSlide2.xml"/><Relationship Id="rId16" Type="http://schemas.openxmlformats.org/officeDocument/2006/relationships/slideLayout" Target="../slideLayouts/slideLayout3.xml"/><Relationship Id="rId15" Type="http://schemas.openxmlformats.org/officeDocument/2006/relationships/hyperlink" Target="#_Toc209815617" TargetMode="External"/><Relationship Id="rId14" Type="http://schemas.openxmlformats.org/officeDocument/2006/relationships/hyperlink" Target="#_Toc209815616" TargetMode="External"/><Relationship Id="rId13" Type="http://schemas.openxmlformats.org/officeDocument/2006/relationships/hyperlink" Target="#_Toc209815615" TargetMode="External"/><Relationship Id="rId12" Type="http://schemas.openxmlformats.org/officeDocument/2006/relationships/hyperlink" Target="#_Toc209815614" TargetMode="External"/><Relationship Id="rId11" Type="http://schemas.openxmlformats.org/officeDocument/2006/relationships/hyperlink" Target="#_Toc209815613" TargetMode="External"/><Relationship Id="rId10" Type="http://schemas.openxmlformats.org/officeDocument/2006/relationships/hyperlink" Target="#_Toc209815612" TargetMode="External"/><Relationship Id="rId1" Type="http://schemas.openxmlformats.org/officeDocument/2006/relationships/hyperlink" Target="#_Toc209815603"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image" Target="../media/image11.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15.xml"/><Relationship Id="rId6" Type="http://schemas.openxmlformats.org/officeDocument/2006/relationships/slideLayout" Target="../slideLayouts/slideLayout3.xml"/><Relationship Id="rId5" Type="http://schemas.openxmlformats.org/officeDocument/2006/relationships/hyperlink" Target="https://www.prospects.ac.uk/careers-advice/interview-tips/competency-based-interviews" TargetMode="External"/><Relationship Id="rId4" Type="http://schemas.openxmlformats.org/officeDocument/2006/relationships/hyperlink" Target="https://kredily.com/recruitment-process/" TargetMode="External"/><Relationship Id="rId3" Type="http://schemas.openxmlformats.org/officeDocument/2006/relationships/hyperlink" Target="https://in.indeed.com/career-advice/finding-a-job/recruiting-process" TargetMode="External"/><Relationship Id="rId2" Type="http://schemas.openxmlformats.org/officeDocument/2006/relationships/hyperlink" Target="https://uk.indeed.com/career-advice/interviewing/face-to-face-interviews" TargetMode="External"/><Relationship Id="rId1" Type="http://schemas.openxmlformats.org/officeDocument/2006/relationships/hyperlink" Target="https://www.bbc.com/news/business-619415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p>
            <a:pPr marL="0" lvl="0" indent="0" algn="ctr" rtl="0">
              <a:lnSpc>
                <a:spcPct val="150000"/>
              </a:lnSpc>
              <a:spcBef>
                <a:spcPts val="1200"/>
              </a:spcBef>
              <a:spcAft>
                <a:spcPts val="1200"/>
              </a:spcAft>
              <a:buNone/>
            </a:pPr>
            <a:r>
              <a:rPr lang="en-GB" sz="1600" b="1">
                <a:latin typeface="Times New Roman" panose="02020603050405020304"/>
                <a:ea typeface="Times New Roman" panose="02020603050405020304"/>
                <a:cs typeface="Times New Roman" panose="02020603050405020304"/>
                <a:sym typeface="Times New Roman" panose="02020603050405020304"/>
              </a:rPr>
              <a:t>Recruitment and Selection for business transformation project at PwC</a:t>
            </a:r>
            <a:endParaRPr lang="en-GB" sz="1600" b="1">
              <a:latin typeface="Times New Roman" panose="02020603050405020304"/>
              <a:ea typeface="Times New Roman" panose="02020603050405020304"/>
              <a:cs typeface="Times New Roman" panose="02020603050405020304"/>
              <a:sym typeface="Times New Roman" panose="02020603050405020304"/>
            </a:endParaRPr>
          </a:p>
        </p:txBody>
      </p:sp>
      <p:sp>
        <p:nvSpPr>
          <p:cNvPr id="129" name="Google Shape;129;p13"/>
          <p:cNvSpPr txBox="1">
            <a:spLocks noGrp="1"/>
          </p:cNvSpPr>
          <p:nvPr>
            <p:ph type="subTitle" idx="1"/>
          </p:nvPr>
        </p:nvSpPr>
        <p:spPr>
          <a:xfrm>
            <a:off x="1280160" y="2938780"/>
            <a:ext cx="5939790" cy="1605915"/>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panose="020B0604020202020204"/>
              <a:buNone/>
            </a:pPr>
            <a:r>
              <a:rPr lang="en-GB" sz="1100" b="1">
                <a:solidFill>
                  <a:srgbClr val="000000"/>
                </a:solidFill>
              </a:rPr>
              <a:t>Module code: LCLM5002</a:t>
            </a:r>
            <a:endParaRPr sz="1100" b="1">
              <a:solidFill>
                <a:srgbClr val="000000"/>
              </a:solidFill>
            </a:endParaRPr>
          </a:p>
          <a:p>
            <a:pPr marL="0" lvl="0" indent="0" algn="ctr" rtl="0">
              <a:lnSpc>
                <a:spcPct val="150000"/>
              </a:lnSpc>
              <a:spcBef>
                <a:spcPts val="0"/>
              </a:spcBef>
              <a:spcAft>
                <a:spcPts val="0"/>
              </a:spcAft>
              <a:buClr>
                <a:schemeClr val="dk1"/>
              </a:buClr>
              <a:buSzPts val="1100"/>
              <a:buFont typeface="Arial" panose="020B0604020202020204"/>
              <a:buNone/>
            </a:pPr>
            <a:r>
              <a:rPr lang="en-GB" sz="1100" b="1">
                <a:solidFill>
                  <a:srgbClr val="000000"/>
                </a:solidFill>
              </a:rPr>
              <a:t>Assignment No: Component 1</a:t>
            </a:r>
            <a:endParaRPr sz="1100" b="1">
              <a:solidFill>
                <a:srgbClr val="000000"/>
              </a:solidFill>
            </a:endParaRPr>
          </a:p>
          <a:p>
            <a:pPr marL="0" lvl="0" indent="0" algn="ctr" rtl="0">
              <a:lnSpc>
                <a:spcPct val="150000"/>
              </a:lnSpc>
              <a:spcBef>
                <a:spcPts val="0"/>
              </a:spcBef>
              <a:spcAft>
                <a:spcPts val="0"/>
              </a:spcAft>
              <a:buNone/>
            </a:pPr>
            <a:r>
              <a:rPr lang="en-US" altLang="en-GB">
                <a:solidFill>
                  <a:srgbClr val="000000"/>
                </a:solidFill>
              </a:rPr>
              <a:t>Student Name: George Burlui</a:t>
            </a:r>
            <a:endParaRPr lang="en-US" altLang="en-GB">
              <a:solidFill>
                <a:srgbClr val="000000"/>
              </a:solidFill>
            </a:endParaRPr>
          </a:p>
          <a:p>
            <a:pPr marL="0" lvl="0" indent="0" algn="ctr" rtl="0">
              <a:lnSpc>
                <a:spcPct val="150000"/>
              </a:lnSpc>
              <a:spcBef>
                <a:spcPts val="0"/>
              </a:spcBef>
              <a:spcAft>
                <a:spcPts val="0"/>
              </a:spcAft>
              <a:buNone/>
            </a:pPr>
            <a:r>
              <a:rPr lang="en-US" altLang="en-GB">
                <a:solidFill>
                  <a:srgbClr val="000000"/>
                </a:solidFill>
              </a:rPr>
              <a:t>Student ID: 1907641</a:t>
            </a:r>
            <a:endParaRPr lang="en-US" altLang="en-GB">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200" b="1">
                <a:solidFill>
                  <a:srgbClr val="000000"/>
                </a:solidFill>
                <a:latin typeface="Times New Roman" panose="02020603050405020304"/>
                <a:ea typeface="Times New Roman" panose="02020603050405020304"/>
                <a:cs typeface="Times New Roman" panose="02020603050405020304"/>
                <a:sym typeface="Times New Roman" panose="02020603050405020304"/>
              </a:rPr>
              <a:t>Table of content</a:t>
            </a:r>
            <a:endParaRPr lang="en-GB" sz="1200" b="1">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 name="Text Placeholder 1"/>
          <p:cNvSpPr>
            <a:spLocks noGrp="1" noChangeArrowheads="1"/>
          </p:cNvSpPr>
          <p:nvPr>
            <p:ph type="body" idx="1"/>
          </p:nvPr>
        </p:nvSpPr>
        <p:spPr bwMode="auto">
          <a:xfrm>
            <a:off x="819150" y="1468056"/>
            <a:ext cx="6175088" cy="3493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dirty="0">
                <a:latin typeface="Times New Roman" panose="02020603050405020304" pitchFamily="18" charset="0"/>
                <a:cs typeface="Times New Roman" panose="02020603050405020304" pitchFamily="18" charset="0"/>
              </a:rPr>
              <a:t>Table of Contents</a:t>
            </a: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dirty="0">
                <a:latin typeface="Times New Roman" panose="02020603050405020304" pitchFamily="18" charset="0"/>
                <a:cs typeface="Times New Roman" panose="02020603050405020304" pitchFamily="18" charset="0"/>
                <a:hlinkClick r:id="rId1"/>
              </a:rPr>
              <a:t>Slide 1: Cover page</a:t>
            </a: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dirty="0">
                <a:latin typeface="Times New Roman" panose="02020603050405020304" pitchFamily="18" charset="0"/>
                <a:cs typeface="Times New Roman" panose="02020603050405020304" pitchFamily="18" charset="0"/>
                <a:hlinkClick r:id="rId2"/>
              </a:rPr>
              <a:t>Slide 2: Table of content</a:t>
            </a: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dirty="0">
                <a:latin typeface="Times New Roman" panose="02020603050405020304" pitchFamily="18" charset="0"/>
                <a:cs typeface="Times New Roman" panose="02020603050405020304" pitchFamily="18" charset="0"/>
                <a:hlinkClick r:id="rId3"/>
              </a:rPr>
              <a:t>Slide 3: Introduction of Company</a:t>
            </a: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dirty="0">
                <a:latin typeface="Times New Roman" panose="02020603050405020304" pitchFamily="18" charset="0"/>
                <a:cs typeface="Times New Roman" panose="02020603050405020304" pitchFamily="18" charset="0"/>
                <a:hlinkClick r:id="rId4"/>
              </a:rPr>
              <a:t>Slide 4: Importance of Recruitment process</a:t>
            </a: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dirty="0">
                <a:latin typeface="Times New Roman" panose="02020603050405020304" pitchFamily="18" charset="0"/>
                <a:cs typeface="Times New Roman" panose="02020603050405020304" pitchFamily="18" charset="0"/>
                <a:hlinkClick r:id="rId5"/>
              </a:rPr>
              <a:t>Slide 5: Job analysis</a:t>
            </a: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6"/>
              </a:rPr>
              <a:t>Slide 6: Job description and Person specification</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7"/>
              </a:rPr>
              <a:t>Slide 7: Interview Type 1: Structured Interview</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8"/>
              </a:rPr>
              <a:t>Slide 8:  Interview Type 2: Panel Interview</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9"/>
              </a:rPr>
              <a:t>Slide 9: Interview Type 3: Competency-Based Interview</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10"/>
              </a:rPr>
              <a:t>Slide 10: Questioning Techniques</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11"/>
              </a:rPr>
              <a:t>Slide 11: Comparison and Contrast between Face-to-Face Interview and Online Interview</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12"/>
              </a:rPr>
              <a:t>Slide 12: Application to Role – Line Manager (Competency Fit)</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13"/>
              </a:rPr>
              <a:t>Slide 13: Application to Role – Line Manager (Interview Format)</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14"/>
              </a:rPr>
              <a:t>Slide 14: Conclusion</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dirty="0">
                <a:latin typeface="Times New Roman" panose="02020603050405020304" pitchFamily="18" charset="0"/>
                <a:cs typeface="Times New Roman" panose="02020603050405020304" pitchFamily="18" charset="0"/>
                <a:hlinkClick r:id="rId15"/>
              </a:rPr>
              <a:t>Slide 15: References</a:t>
            </a:r>
            <a:endParaRPr lang="en-GB"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lang="en-GB" alt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rtl="0">
              <a:lnSpc>
                <a:spcPct val="150000"/>
              </a:lnSpc>
              <a:spcBef>
                <a:spcPts val="0"/>
              </a:spcBef>
              <a:spcAft>
                <a:spcPts val="0"/>
              </a:spcAft>
              <a:buNone/>
            </a:pPr>
            <a:r>
              <a:rPr lang="en-GB" sz="32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Introduction of Company</a:t>
            </a:r>
            <a:endParaRPr sz="6000" dirty="0"/>
          </a:p>
        </p:txBody>
      </p:sp>
      <p:sp>
        <p:nvSpPr>
          <p:cNvPr id="141" name="Google Shape;141;p15"/>
          <p:cNvSpPr txBox="1">
            <a:spLocks noGrp="1"/>
          </p:cNvSpPr>
          <p:nvPr>
            <p:ph type="body" idx="1"/>
          </p:nvPr>
        </p:nvSpPr>
        <p:spPr>
          <a:xfrm>
            <a:off x="667700" y="1852325"/>
            <a:ext cx="4094100" cy="2448000"/>
          </a:xfrm>
          <a:prstGeom prst="rect">
            <a:avLst/>
          </a:prstGeom>
        </p:spPr>
        <p:txBody>
          <a:bodyPr spcFirstLastPara="1" wrap="square" lIns="91425" tIns="91425" rIns="91425" bIns="91425" anchor="t" anchorCtr="0">
            <a:normAutofit fontScale="25000" lnSpcReduction="20000"/>
          </a:bodyPr>
          <a:lstStyle/>
          <a:p>
            <a:pPr marL="457200" lvl="0" indent="-305435" algn="just" rtl="0">
              <a:lnSpc>
                <a:spcPct val="150000"/>
              </a:lnSpc>
              <a:spcBef>
                <a:spcPts val="1200"/>
              </a:spcBef>
              <a:spcAft>
                <a:spcPts val="0"/>
              </a:spcAft>
              <a:buSzPct val="100000"/>
              <a:buFont typeface="Times New Roman" panose="02020603050405020304"/>
              <a:buChar char="●"/>
            </a:pPr>
            <a:r>
              <a:rPr lang="en-GB" sz="4850">
                <a:latin typeface="Times New Roman" panose="02020603050405020304"/>
                <a:ea typeface="Times New Roman" panose="02020603050405020304"/>
                <a:cs typeface="Times New Roman" panose="02020603050405020304"/>
                <a:sym typeface="Times New Roman" panose="02020603050405020304"/>
              </a:rPr>
              <a:t>Selected Company: PwC (PwC, 2025)</a:t>
            </a:r>
            <a:endParaRPr sz="4850">
              <a:latin typeface="Times New Roman" panose="02020603050405020304"/>
              <a:ea typeface="Times New Roman" panose="02020603050405020304"/>
              <a:cs typeface="Times New Roman" panose="02020603050405020304"/>
              <a:sym typeface="Times New Roman" panose="02020603050405020304"/>
            </a:endParaRPr>
          </a:p>
          <a:p>
            <a:pPr marL="457200" lvl="0" indent="-305435" algn="just" rtl="0">
              <a:lnSpc>
                <a:spcPct val="150000"/>
              </a:lnSpc>
              <a:spcBef>
                <a:spcPts val="0"/>
              </a:spcBef>
              <a:spcAft>
                <a:spcPts val="0"/>
              </a:spcAft>
              <a:buSzPct val="100000"/>
              <a:buFont typeface="Times New Roman" panose="02020603050405020304"/>
              <a:buChar char="●"/>
            </a:pPr>
            <a:r>
              <a:rPr lang="en-GB" sz="4850">
                <a:latin typeface="Times New Roman" panose="02020603050405020304"/>
                <a:ea typeface="Times New Roman" panose="02020603050405020304"/>
                <a:cs typeface="Times New Roman" panose="02020603050405020304"/>
                <a:sym typeface="Times New Roman" panose="02020603050405020304"/>
              </a:rPr>
              <a:t>Strong presence in London</a:t>
            </a:r>
            <a:endParaRPr sz="4850">
              <a:latin typeface="Times New Roman" panose="02020603050405020304"/>
              <a:ea typeface="Times New Roman" panose="02020603050405020304"/>
              <a:cs typeface="Times New Roman" panose="02020603050405020304"/>
              <a:sym typeface="Times New Roman" panose="02020603050405020304"/>
            </a:endParaRPr>
          </a:p>
          <a:p>
            <a:pPr marL="457200" lvl="0" indent="-305435" algn="just" rtl="0">
              <a:lnSpc>
                <a:spcPct val="150000"/>
              </a:lnSpc>
              <a:spcBef>
                <a:spcPts val="0"/>
              </a:spcBef>
              <a:spcAft>
                <a:spcPts val="0"/>
              </a:spcAft>
              <a:buSzPct val="100000"/>
              <a:buFont typeface="Times New Roman" panose="02020603050405020304"/>
              <a:buChar char="●"/>
            </a:pPr>
            <a:r>
              <a:rPr lang="en-GB" sz="4850">
                <a:latin typeface="Times New Roman" panose="02020603050405020304"/>
                <a:ea typeface="Times New Roman" panose="02020603050405020304"/>
                <a:cs typeface="Times New Roman" panose="02020603050405020304"/>
                <a:sym typeface="Times New Roman" panose="02020603050405020304"/>
              </a:rPr>
              <a:t>Services: Delivers complex business transformation projects, implement digital strategies and help clients with modernised processes.</a:t>
            </a:r>
            <a:endParaRPr sz="4850">
              <a:latin typeface="Times New Roman" panose="02020603050405020304"/>
              <a:ea typeface="Times New Roman" panose="02020603050405020304"/>
              <a:cs typeface="Times New Roman" panose="02020603050405020304"/>
              <a:sym typeface="Times New Roman" panose="02020603050405020304"/>
            </a:endParaRPr>
          </a:p>
          <a:p>
            <a:pPr marL="457200" lvl="0" indent="-305435" algn="just" rtl="0">
              <a:lnSpc>
                <a:spcPct val="150000"/>
              </a:lnSpc>
              <a:spcBef>
                <a:spcPts val="0"/>
              </a:spcBef>
              <a:spcAft>
                <a:spcPts val="0"/>
              </a:spcAft>
              <a:buSzPct val="100000"/>
              <a:buFont typeface="Times New Roman" panose="02020603050405020304"/>
              <a:buChar char="●"/>
            </a:pPr>
            <a:r>
              <a:rPr lang="en-GB" sz="4850">
                <a:latin typeface="Times New Roman" panose="02020603050405020304"/>
                <a:ea typeface="Times New Roman" panose="02020603050405020304"/>
                <a:cs typeface="Times New Roman" panose="02020603050405020304"/>
                <a:sym typeface="Times New Roman" panose="02020603050405020304"/>
              </a:rPr>
              <a:t>Employees: 20000+ in the UK (BBC News, 2022)</a:t>
            </a:r>
            <a:endParaRPr sz="4850">
              <a:latin typeface="Times New Roman" panose="02020603050405020304"/>
              <a:ea typeface="Times New Roman" panose="02020603050405020304"/>
              <a:cs typeface="Times New Roman" panose="02020603050405020304"/>
              <a:sym typeface="Times New Roman" panose="02020603050405020304"/>
            </a:endParaRPr>
          </a:p>
          <a:p>
            <a:pPr marL="457200" lvl="0" indent="-305435" algn="just" rtl="0">
              <a:lnSpc>
                <a:spcPct val="150000"/>
              </a:lnSpc>
              <a:spcBef>
                <a:spcPts val="0"/>
              </a:spcBef>
              <a:spcAft>
                <a:spcPts val="0"/>
              </a:spcAft>
              <a:buSzPct val="100000"/>
              <a:buFont typeface="Times New Roman" panose="02020603050405020304"/>
              <a:buChar char="●"/>
            </a:pPr>
            <a:r>
              <a:rPr lang="en-GB" sz="4850">
                <a:latin typeface="Times New Roman" panose="02020603050405020304"/>
                <a:ea typeface="Times New Roman" panose="02020603050405020304"/>
                <a:cs typeface="Times New Roman" panose="02020603050405020304"/>
                <a:sym typeface="Times New Roman" panose="02020603050405020304"/>
              </a:rPr>
              <a:t>Recruitment focus: Select right people, aligned with values of the company.</a:t>
            </a:r>
            <a:endParaRPr sz="485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1200"/>
              </a:spcBef>
              <a:spcAft>
                <a:spcPts val="0"/>
              </a:spcAft>
              <a:buNone/>
            </a:pPr>
            <a:endParaRPr sz="215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1200"/>
              </a:spcAft>
              <a:buNone/>
            </a:pPr>
          </a:p>
        </p:txBody>
      </p:sp>
      <p:sp>
        <p:nvSpPr>
          <p:cNvPr id="142" name="Google Shape;142;p15"/>
          <p:cNvSpPr/>
          <p:nvPr/>
        </p:nvSpPr>
        <p:spPr>
          <a:xfrm>
            <a:off x="6606950" y="3708875"/>
            <a:ext cx="2006100" cy="758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300" b="1">
                <a:latin typeface="Times New Roman" panose="02020603050405020304"/>
                <a:ea typeface="Times New Roman" panose="02020603050405020304"/>
                <a:cs typeface="Times New Roman" panose="02020603050405020304"/>
                <a:sym typeface="Times New Roman" panose="02020603050405020304"/>
              </a:rPr>
              <a:t>Figure 1: Company Logo</a:t>
            </a:r>
            <a:endParaRPr sz="1300"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spcBef>
                <a:spcPts val="0"/>
              </a:spcBef>
              <a:spcAft>
                <a:spcPts val="0"/>
              </a:spcAft>
              <a:buNone/>
            </a:pPr>
            <a:r>
              <a:rPr lang="en-GB" sz="1300">
                <a:latin typeface="Times New Roman" panose="02020603050405020304"/>
                <a:ea typeface="Times New Roman" panose="02020603050405020304"/>
                <a:cs typeface="Times New Roman" panose="02020603050405020304"/>
                <a:sym typeface="Times New Roman" panose="02020603050405020304"/>
              </a:rPr>
              <a:t>(Source: PwC, 2025)</a:t>
            </a:r>
            <a:endParaRPr sz="1300">
              <a:latin typeface="Times New Roman" panose="02020603050405020304"/>
              <a:ea typeface="Times New Roman" panose="02020603050405020304"/>
              <a:cs typeface="Times New Roman" panose="02020603050405020304"/>
              <a:sym typeface="Times New Roman" panose="02020603050405020304"/>
            </a:endParaRPr>
          </a:p>
        </p:txBody>
      </p:sp>
      <p:pic>
        <p:nvPicPr>
          <p:cNvPr id="143" name="Google Shape;143;p15" title="Screenshot 2025-09-26 184421.png"/>
          <p:cNvPicPr preferRelativeResize="0"/>
          <p:nvPr/>
        </p:nvPicPr>
        <p:blipFill>
          <a:blip r:embed="rId1"/>
          <a:stretch>
            <a:fillRect/>
          </a:stretch>
        </p:blipFill>
        <p:spPr>
          <a:xfrm>
            <a:off x="6064900" y="595100"/>
            <a:ext cx="2756251" cy="28715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6"/>
          <p:cNvSpPr txBox="1">
            <a:spLocks noGrp="1"/>
          </p:cNvSpPr>
          <p:nvPr>
            <p:ph type="title"/>
          </p:nvPr>
        </p:nvSpPr>
        <p:spPr>
          <a:xfrm>
            <a:off x="646175" y="822525"/>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Importance of Recruitment process</a:t>
            </a:r>
            <a:endParaRPr sz="4400" dirty="0"/>
          </a:p>
        </p:txBody>
      </p:sp>
      <p:sp>
        <p:nvSpPr>
          <p:cNvPr id="149" name="Google Shape;149;p16"/>
          <p:cNvSpPr txBox="1">
            <a:spLocks noGrp="1"/>
          </p:cNvSpPr>
          <p:nvPr>
            <p:ph type="body" idx="1"/>
          </p:nvPr>
        </p:nvSpPr>
        <p:spPr>
          <a:xfrm>
            <a:off x="3873725" y="1777125"/>
            <a:ext cx="4451100" cy="26616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SzPts val="1200"/>
              <a:buFont typeface="Times New Roman" panose="02020603050405020304"/>
              <a:buChar char="●"/>
            </a:pPr>
            <a:r>
              <a:rPr lang="en-GB" sz="1200">
                <a:latin typeface="Times New Roman" panose="02020603050405020304"/>
                <a:ea typeface="Times New Roman" panose="02020603050405020304"/>
                <a:cs typeface="Times New Roman" panose="02020603050405020304"/>
                <a:sym typeface="Times New Roman" panose="02020603050405020304"/>
              </a:rPr>
              <a:t>Effective recruitment process: Make sure the right skills are available at the right time (Indeed, 2025).</a:t>
            </a:r>
            <a:endParaRPr sz="1200">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SzPts val="1200"/>
              <a:buFont typeface="Times New Roman" panose="02020603050405020304"/>
              <a:buChar char="●"/>
            </a:pPr>
            <a:r>
              <a:rPr lang="en-GB" sz="1200">
                <a:latin typeface="Times New Roman" panose="02020603050405020304"/>
                <a:ea typeface="Times New Roman" panose="02020603050405020304"/>
                <a:cs typeface="Times New Roman" panose="02020603050405020304"/>
                <a:sym typeface="Times New Roman" panose="02020603050405020304"/>
              </a:rPr>
              <a:t>At PwC, an effective recruitment process helps in employee motivation, navigate change, implement new processes and drive innovation. </a:t>
            </a:r>
            <a:endParaRPr sz="12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1200"/>
              </a:spcAft>
              <a:buNone/>
            </a:pPr>
          </a:p>
        </p:txBody>
      </p:sp>
      <p:sp>
        <p:nvSpPr>
          <p:cNvPr id="150" name="Google Shape;150;p16"/>
          <p:cNvSpPr/>
          <p:nvPr/>
        </p:nvSpPr>
        <p:spPr>
          <a:xfrm>
            <a:off x="646175" y="3859925"/>
            <a:ext cx="2571900" cy="818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200" b="1">
                <a:latin typeface="Times New Roman" panose="02020603050405020304"/>
                <a:ea typeface="Times New Roman" panose="02020603050405020304"/>
                <a:cs typeface="Times New Roman" panose="02020603050405020304"/>
                <a:sym typeface="Times New Roman" panose="02020603050405020304"/>
              </a:rPr>
              <a:t>Figure 2: Acquire the right talent</a:t>
            </a:r>
            <a:endParaRPr sz="1200"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spcBef>
                <a:spcPts val="0"/>
              </a:spcBef>
              <a:spcAft>
                <a:spcPts val="0"/>
              </a:spcAft>
              <a:buNone/>
            </a:pPr>
            <a:r>
              <a:rPr lang="en-GB" sz="1200">
                <a:latin typeface="Times New Roman" panose="02020603050405020304"/>
                <a:ea typeface="Times New Roman" panose="02020603050405020304"/>
                <a:cs typeface="Times New Roman" panose="02020603050405020304"/>
                <a:sym typeface="Times New Roman" panose="02020603050405020304"/>
              </a:rPr>
              <a:t>(Source: Kumar, 2023)</a:t>
            </a:r>
            <a:endParaRPr sz="1200">
              <a:latin typeface="Times New Roman" panose="02020603050405020304"/>
              <a:ea typeface="Times New Roman" panose="02020603050405020304"/>
              <a:cs typeface="Times New Roman" panose="02020603050405020304"/>
              <a:sym typeface="Times New Roman" panose="02020603050405020304"/>
            </a:endParaRPr>
          </a:p>
        </p:txBody>
      </p:sp>
      <p:pic>
        <p:nvPicPr>
          <p:cNvPr id="151" name="Google Shape;151;p16" title="Screenshot 2025-09-26 184816.png"/>
          <p:cNvPicPr preferRelativeResize="0"/>
          <p:nvPr/>
        </p:nvPicPr>
        <p:blipFill>
          <a:blip r:embed="rId1"/>
          <a:stretch>
            <a:fillRect/>
          </a:stretch>
        </p:blipFill>
        <p:spPr>
          <a:xfrm>
            <a:off x="562300" y="1453825"/>
            <a:ext cx="2655775" cy="1814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4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Job analysis</a:t>
            </a:r>
            <a:endParaRPr sz="4800" dirty="0"/>
          </a:p>
        </p:txBody>
      </p:sp>
      <p:sp>
        <p:nvSpPr>
          <p:cNvPr id="157" name="Google Shape;157;p17"/>
          <p:cNvSpPr txBox="1">
            <a:spLocks noGrp="1"/>
          </p:cNvSpPr>
          <p:nvPr>
            <p:ph type="body" idx="1"/>
          </p:nvPr>
        </p:nvSpPr>
        <p:spPr>
          <a:xfrm>
            <a:off x="819150" y="1515000"/>
            <a:ext cx="4533600" cy="2923800"/>
          </a:xfrm>
          <a:prstGeom prst="rect">
            <a:avLst/>
          </a:prstGeom>
        </p:spPr>
        <p:txBody>
          <a:bodyPr spcFirstLastPara="1" wrap="square" lIns="91425" tIns="91425" rIns="91425" bIns="91425" anchor="t" anchorCtr="0">
            <a:normAutofit/>
          </a:bodyPr>
          <a:lstStyle/>
          <a:p>
            <a:pPr marL="228600" lvl="0" indent="0" algn="just" rtl="0">
              <a:lnSpc>
                <a:spcPct val="150000"/>
              </a:lnSpc>
              <a:spcBef>
                <a:spcPts val="1200"/>
              </a:spcBef>
              <a:spcAft>
                <a:spcPts val="0"/>
              </a:spcAft>
              <a:buNone/>
            </a:pPr>
            <a:r>
              <a:rPr lang="en-GB" sz="1240">
                <a:solidFill>
                  <a:srgbClr val="000000"/>
                </a:solidFill>
                <a:latin typeface="Times New Roman" panose="02020603050405020304"/>
                <a:ea typeface="Times New Roman" panose="02020603050405020304"/>
                <a:cs typeface="Times New Roman" panose="02020603050405020304"/>
                <a:sym typeface="Times New Roman" panose="02020603050405020304"/>
              </a:rPr>
              <a:t>Job analysis is the fundamental step of the recruitment process (</a:t>
            </a:r>
            <a:r>
              <a:rPr lang="en-GB" sz="124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Yong</a:t>
            </a:r>
            <a:r>
              <a:rPr lang="en-GB" sz="1240" i="1">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et al.,</a:t>
            </a:r>
            <a:r>
              <a:rPr lang="en-GB" sz="1240">
                <a:solidFill>
                  <a:srgbClr val="22222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2020)</a:t>
            </a:r>
            <a:r>
              <a:rPr lang="en-GB" sz="124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endParaRPr sz="124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228600" lvl="0" indent="0" algn="just" rtl="0">
              <a:lnSpc>
                <a:spcPct val="150000"/>
              </a:lnSpc>
              <a:spcBef>
                <a:spcPts val="1200"/>
              </a:spcBef>
              <a:spcAft>
                <a:spcPts val="0"/>
              </a:spcAft>
              <a:buNone/>
            </a:pPr>
            <a:r>
              <a:rPr lang="en-GB" sz="1240">
                <a:solidFill>
                  <a:srgbClr val="000000"/>
                </a:solidFill>
                <a:latin typeface="Times New Roman" panose="02020603050405020304"/>
                <a:ea typeface="Times New Roman" panose="02020603050405020304"/>
                <a:cs typeface="Times New Roman" panose="02020603050405020304"/>
                <a:sym typeface="Times New Roman" panose="02020603050405020304"/>
              </a:rPr>
              <a:t>Job roles of Line managers: Managing teams, monitoring performance, delegating responsibilities and others.</a:t>
            </a:r>
            <a:endParaRPr sz="124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228600" lvl="0" indent="0" algn="just" rtl="0">
              <a:lnSpc>
                <a:spcPct val="150000"/>
              </a:lnSpc>
              <a:spcBef>
                <a:spcPts val="1200"/>
              </a:spcBef>
              <a:spcAft>
                <a:spcPts val="0"/>
              </a:spcAft>
              <a:buNone/>
            </a:pPr>
            <a:r>
              <a:rPr lang="en-GB" sz="1240">
                <a:solidFill>
                  <a:srgbClr val="000000"/>
                </a:solidFill>
                <a:latin typeface="Times New Roman" panose="02020603050405020304"/>
                <a:ea typeface="Times New Roman" panose="02020603050405020304"/>
                <a:cs typeface="Times New Roman" panose="02020603050405020304"/>
                <a:sym typeface="Times New Roman" panose="02020603050405020304"/>
              </a:rPr>
              <a:t>Methods of Job analysis: Observations, interviews, questions and review of previous job descriptions.</a:t>
            </a:r>
            <a:endParaRPr sz="124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1200"/>
              </a:spcAft>
              <a:buNone/>
            </a:pPr>
          </a:p>
        </p:txBody>
      </p:sp>
      <p:sp>
        <p:nvSpPr>
          <p:cNvPr id="158" name="Google Shape;158;p17"/>
          <p:cNvSpPr txBox="1"/>
          <p:nvPr/>
        </p:nvSpPr>
        <p:spPr>
          <a:xfrm>
            <a:off x="6173850" y="3481150"/>
            <a:ext cx="2151000" cy="1145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200" b="1">
                <a:solidFill>
                  <a:schemeClr val="dk2"/>
                </a:solidFill>
                <a:latin typeface="Times New Roman" panose="02020603050405020304"/>
                <a:ea typeface="Times New Roman" panose="02020603050405020304"/>
                <a:cs typeface="Times New Roman" panose="02020603050405020304"/>
                <a:sym typeface="Times New Roman" panose="02020603050405020304"/>
              </a:rPr>
              <a:t>Figure 3: Job Analysis</a:t>
            </a:r>
            <a:endParaRPr sz="1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spcBef>
                <a:spcPts val="0"/>
              </a:spcBef>
              <a:spcAft>
                <a:spcPts val="0"/>
              </a:spcAft>
              <a:buNone/>
            </a:pPr>
            <a:r>
              <a:rPr lang="en-GB" sz="1200">
                <a:solidFill>
                  <a:schemeClr val="dk2"/>
                </a:solidFill>
                <a:latin typeface="Times New Roman" panose="02020603050405020304"/>
                <a:ea typeface="Times New Roman" panose="02020603050405020304"/>
                <a:cs typeface="Times New Roman" panose="02020603050405020304"/>
                <a:sym typeface="Times New Roman" panose="02020603050405020304"/>
              </a:rPr>
              <a:t>(Source: Geneve Institute of Business Management,</a:t>
            </a:r>
            <a:r>
              <a:rPr lang="en-GB" sz="1200">
                <a:latin typeface="Times New Roman" panose="02020603050405020304"/>
                <a:ea typeface="Times New Roman" panose="02020603050405020304"/>
                <a:cs typeface="Times New Roman" panose="02020603050405020304"/>
                <a:sym typeface="Times New Roman" panose="02020603050405020304"/>
              </a:rPr>
              <a:t> 2025)</a:t>
            </a:r>
            <a:endParaRPr sz="12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59" name="Google Shape;159;p17" title="Screenshot 2025-09-26 190246.png"/>
          <p:cNvPicPr preferRelativeResize="0"/>
          <p:nvPr/>
        </p:nvPicPr>
        <p:blipFill>
          <a:blip r:embed="rId1"/>
          <a:stretch>
            <a:fillRect/>
          </a:stretch>
        </p:blipFill>
        <p:spPr>
          <a:xfrm>
            <a:off x="5785225" y="604850"/>
            <a:ext cx="2773000" cy="22778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Job description and Person specification </a:t>
            </a:r>
            <a:endParaRPr sz="4400" b="1" dirty="0"/>
          </a:p>
        </p:txBody>
      </p:sp>
      <p:sp>
        <p:nvSpPr>
          <p:cNvPr id="165" name="Google Shape;165;p18"/>
          <p:cNvSpPr txBox="1">
            <a:spLocks noGrp="1"/>
          </p:cNvSpPr>
          <p:nvPr>
            <p:ph type="body" idx="1"/>
          </p:nvPr>
        </p:nvSpPr>
        <p:spPr>
          <a:xfrm>
            <a:off x="819150" y="1536192"/>
            <a:ext cx="4843800" cy="2902533"/>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None/>
            </a:pP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5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9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Job Title:</a:t>
            </a: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Line manager for business transformation project</a:t>
            </a:r>
            <a:endParaRPr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5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9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Key Duties:</a:t>
            </a: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Inclusion of different overseas daily operations, alignment with the team with the project goals and also ensuring compliance.</a:t>
            </a:r>
            <a:endParaRPr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5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9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Responsibilities:</a:t>
            </a: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Staff supervision, inclusion of work flow coordination and reporting to the senior manager.</a:t>
            </a:r>
            <a:endParaRPr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5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9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Required Skills:</a:t>
            </a: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Significant leadership, problem solving ability, communication and quality management.</a:t>
            </a:r>
            <a:endParaRPr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5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9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Person Specification:</a:t>
            </a:r>
            <a:r>
              <a:rPr lang="en-GB"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Degree level education with a proven supervisory experience and ability to work under pressure. </a:t>
            </a:r>
            <a:endParaRPr sz="9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1200"/>
              </a:spcAft>
              <a:buNone/>
            </a:pPr>
            <a:endParaRPr sz="900" dirty="0"/>
          </a:p>
        </p:txBody>
      </p:sp>
      <p:pic>
        <p:nvPicPr>
          <p:cNvPr id="166" name="Google Shape;166;p18"/>
          <p:cNvPicPr preferRelativeResize="0"/>
          <p:nvPr/>
        </p:nvPicPr>
        <p:blipFill>
          <a:blip r:embed="rId1"/>
          <a:stretch>
            <a:fillRect/>
          </a:stretch>
        </p:blipFill>
        <p:spPr>
          <a:xfrm>
            <a:off x="5659086" y="1223375"/>
            <a:ext cx="3176251" cy="2106127"/>
          </a:xfrm>
          <a:prstGeom prst="rect">
            <a:avLst/>
          </a:prstGeom>
          <a:noFill/>
          <a:ln>
            <a:noFill/>
          </a:ln>
        </p:spPr>
      </p:pic>
      <p:sp>
        <p:nvSpPr>
          <p:cNvPr id="167" name="Google Shape;167;p18"/>
          <p:cNvSpPr txBox="1"/>
          <p:nvPr/>
        </p:nvSpPr>
        <p:spPr>
          <a:xfrm>
            <a:off x="6262000" y="3810100"/>
            <a:ext cx="2396100" cy="69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a:solidFill>
                  <a:schemeClr val="dk2"/>
                </a:solidFill>
                <a:latin typeface="Calibri" panose="020F0502020204030204"/>
                <a:ea typeface="Calibri" panose="020F0502020204030204"/>
                <a:cs typeface="Calibri" panose="020F0502020204030204"/>
                <a:sym typeface="Calibri" panose="020F0502020204030204"/>
              </a:rPr>
              <a:t>Figure: Staff Supervision </a:t>
            </a:r>
            <a:endParaRPr sz="1300">
              <a:solidFill>
                <a:schemeClr val="dk2"/>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GB" sz="1300">
                <a:solidFill>
                  <a:schemeClr val="dk2"/>
                </a:solidFill>
                <a:latin typeface="Calibri" panose="020F0502020204030204"/>
                <a:ea typeface="Calibri" panose="020F0502020204030204"/>
                <a:cs typeface="Calibri" panose="020F0502020204030204"/>
                <a:sym typeface="Calibri" panose="020F0502020204030204"/>
              </a:rPr>
              <a:t>(Source: </a:t>
            </a:r>
            <a:r>
              <a:rPr lang="en-GB" sz="1200">
                <a:latin typeface="Times New Roman" panose="02020603050405020304"/>
                <a:ea typeface="Times New Roman" panose="02020603050405020304"/>
                <a:cs typeface="Times New Roman" panose="02020603050405020304"/>
                <a:sym typeface="Times New Roman" panose="02020603050405020304"/>
              </a:rPr>
              <a:t>Abbye, 2021)</a:t>
            </a:r>
            <a:endParaRPr sz="1300">
              <a:solidFill>
                <a:schemeClr val="dk2"/>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9"/>
          <p:cNvSpPr txBox="1">
            <a:spLocks noGrp="1"/>
          </p:cNvSpPr>
          <p:nvPr>
            <p:ph type="title"/>
          </p:nvPr>
        </p:nvSpPr>
        <p:spPr>
          <a:xfrm>
            <a:off x="3358200" y="845600"/>
            <a:ext cx="49665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Interview Type 1: Structured Interview </a:t>
            </a:r>
            <a:endParaRPr sz="4400" b="1" dirty="0"/>
          </a:p>
        </p:txBody>
      </p:sp>
      <p:sp>
        <p:nvSpPr>
          <p:cNvPr id="173" name="Google Shape;173;p19"/>
          <p:cNvSpPr txBox="1">
            <a:spLocks noGrp="1"/>
          </p:cNvSpPr>
          <p:nvPr>
            <p:ph type="body" idx="1"/>
          </p:nvPr>
        </p:nvSpPr>
        <p:spPr>
          <a:xfrm>
            <a:off x="3254025" y="1990725"/>
            <a:ext cx="5070900" cy="24480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None/>
            </a:pP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Predetermined set of questions (Taherdoost, 2022).</a:t>
            </a:r>
            <a:endParaRPr sz="12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Ensuring fairness and consistency.</a:t>
            </a:r>
            <a:endParaRPr sz="12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Focusing on the respective skills and competencies of the candidate.</a:t>
            </a:r>
            <a:endParaRPr sz="12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Allowing a significant comparison across different applicants.</a:t>
            </a:r>
            <a:endParaRPr sz="12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Involvement of useful assessing technical and also the behaviour fit. </a:t>
            </a:r>
            <a:endParaRPr sz="12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1200"/>
              </a:spcAft>
              <a:buNone/>
            </a:pPr>
          </a:p>
        </p:txBody>
      </p:sp>
      <p:pic>
        <p:nvPicPr>
          <p:cNvPr id="174" name="Google Shape;174;p19"/>
          <p:cNvPicPr preferRelativeResize="0"/>
          <p:nvPr/>
        </p:nvPicPr>
        <p:blipFill>
          <a:blip r:embed="rId1"/>
          <a:stretch>
            <a:fillRect/>
          </a:stretch>
        </p:blipFill>
        <p:spPr>
          <a:xfrm>
            <a:off x="408975" y="1728000"/>
            <a:ext cx="2949225" cy="1969990"/>
          </a:xfrm>
          <a:prstGeom prst="rect">
            <a:avLst/>
          </a:prstGeom>
          <a:noFill/>
          <a:ln>
            <a:noFill/>
          </a:ln>
        </p:spPr>
      </p:pic>
      <p:sp>
        <p:nvSpPr>
          <p:cNvPr id="175" name="Google Shape;175;p19"/>
          <p:cNvSpPr txBox="1"/>
          <p:nvPr/>
        </p:nvSpPr>
        <p:spPr>
          <a:xfrm>
            <a:off x="610650" y="3901250"/>
            <a:ext cx="2591400" cy="781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a:solidFill>
                  <a:schemeClr val="dk2"/>
                </a:solidFill>
                <a:latin typeface="Calibri" panose="020F0502020204030204"/>
                <a:ea typeface="Calibri" panose="020F0502020204030204"/>
                <a:cs typeface="Calibri" panose="020F0502020204030204"/>
                <a:sym typeface="Calibri" panose="020F0502020204030204"/>
              </a:rPr>
              <a:t>Figure: Structured interview </a:t>
            </a:r>
            <a:endParaRPr sz="1300">
              <a:solidFill>
                <a:schemeClr val="dk2"/>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GB" sz="1300">
                <a:solidFill>
                  <a:schemeClr val="dk2"/>
                </a:solidFill>
                <a:latin typeface="Calibri" panose="020F0502020204030204"/>
                <a:ea typeface="Calibri" panose="020F0502020204030204"/>
                <a:cs typeface="Calibri" panose="020F0502020204030204"/>
                <a:sym typeface="Calibri" panose="020F0502020204030204"/>
              </a:rPr>
              <a:t>(Source: </a:t>
            </a:r>
            <a:r>
              <a:rPr lang="en-GB" sz="1200">
                <a:latin typeface="Times New Roman" panose="02020603050405020304"/>
                <a:ea typeface="Times New Roman" panose="02020603050405020304"/>
                <a:cs typeface="Times New Roman" panose="02020603050405020304"/>
                <a:sym typeface="Times New Roman" panose="02020603050405020304"/>
              </a:rPr>
              <a:t>Blog, 2022)</a:t>
            </a:r>
            <a:endParaRPr sz="1300">
              <a:solidFill>
                <a:schemeClr val="dk2"/>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Interview Type 2: Panel Interview </a:t>
            </a:r>
            <a:endParaRPr sz="4800" b="1" dirty="0"/>
          </a:p>
        </p:txBody>
      </p:sp>
      <p:sp>
        <p:nvSpPr>
          <p:cNvPr id="181" name="Google Shape;181;p20"/>
          <p:cNvSpPr txBox="1">
            <a:spLocks noGrp="1"/>
          </p:cNvSpPr>
          <p:nvPr>
            <p:ph type="body" idx="1"/>
          </p:nvPr>
        </p:nvSpPr>
        <p:spPr>
          <a:xfrm>
            <a:off x="819150" y="1657350"/>
            <a:ext cx="5078400" cy="3097529"/>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None/>
            </a:pP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Conducted by multiple interviewers within the organisation (Schiffbaenker </a:t>
            </a:r>
            <a:r>
              <a:rPr lang="en-GB" sz="12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et al., </a:t>
            </a: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endParaRPr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Significantly provides a varied perspective regarding the candidate.</a:t>
            </a:r>
            <a:endParaRPr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helps in testing of communication and also pressure handling skills.</a:t>
            </a:r>
            <a:endParaRPr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Reduces the overall individual bias. </a:t>
            </a:r>
            <a:endParaRPr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28600" algn="just" rtl="0">
              <a:lnSpc>
                <a:spcPct val="150000"/>
              </a:lnSpc>
              <a:spcBef>
                <a:spcPts val="1200"/>
              </a:spcBef>
              <a:spcAft>
                <a:spcPts val="0"/>
              </a:spcAft>
              <a:buNone/>
            </a:pP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r>
              <a:rPr lang="en-GB" sz="7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GB"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considered to be suitable for the leadership and the managerial roles. </a:t>
            </a:r>
            <a:endParaRPr sz="12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1200"/>
              </a:spcBef>
              <a:spcAft>
                <a:spcPts val="1200"/>
              </a:spcAft>
              <a:buNone/>
            </a:pPr>
            <a:endParaRPr dirty="0"/>
          </a:p>
        </p:txBody>
      </p:sp>
      <p:pic>
        <p:nvPicPr>
          <p:cNvPr id="182" name="Google Shape;182;p20"/>
          <p:cNvPicPr preferRelativeResize="0"/>
          <p:nvPr/>
        </p:nvPicPr>
        <p:blipFill>
          <a:blip r:embed="rId1"/>
          <a:stretch>
            <a:fillRect/>
          </a:stretch>
        </p:blipFill>
        <p:spPr>
          <a:xfrm>
            <a:off x="6066673" y="1657350"/>
            <a:ext cx="2830475" cy="1828800"/>
          </a:xfrm>
          <a:prstGeom prst="rect">
            <a:avLst/>
          </a:prstGeom>
          <a:noFill/>
          <a:ln>
            <a:noFill/>
          </a:ln>
        </p:spPr>
      </p:pic>
      <p:sp>
        <p:nvSpPr>
          <p:cNvPr id="183" name="Google Shape;183;p20"/>
          <p:cNvSpPr txBox="1"/>
          <p:nvPr/>
        </p:nvSpPr>
        <p:spPr>
          <a:xfrm>
            <a:off x="6444300" y="3731975"/>
            <a:ext cx="2252700" cy="706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dirty="0">
                <a:solidFill>
                  <a:schemeClr val="dk2"/>
                </a:solidFill>
                <a:latin typeface="Calibri" panose="020F0502020204030204"/>
                <a:ea typeface="Calibri" panose="020F0502020204030204"/>
                <a:cs typeface="Calibri" panose="020F0502020204030204"/>
                <a:sym typeface="Calibri" panose="020F0502020204030204"/>
              </a:rPr>
              <a:t>Figure: Panel Interview </a:t>
            </a:r>
            <a:endParaRPr sz="1300" dirty="0">
              <a:solidFill>
                <a:schemeClr val="dk2"/>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GB" sz="1300" dirty="0">
                <a:solidFill>
                  <a:schemeClr val="dk2"/>
                </a:solidFill>
                <a:latin typeface="Calibri" panose="020F0502020204030204"/>
                <a:ea typeface="Calibri" panose="020F0502020204030204"/>
                <a:cs typeface="Calibri" panose="020F0502020204030204"/>
                <a:sym typeface="Calibri" panose="020F0502020204030204"/>
              </a:rPr>
              <a:t>(Source: </a:t>
            </a:r>
            <a:r>
              <a:rPr lang="en-GB" sz="1200" dirty="0">
                <a:latin typeface="Times New Roman" panose="02020603050405020304"/>
                <a:ea typeface="Times New Roman" panose="02020603050405020304"/>
                <a:cs typeface="Times New Roman" panose="02020603050405020304"/>
                <a:sym typeface="Times New Roman" panose="02020603050405020304"/>
              </a:rPr>
              <a:t>LogicMelon, 2022)</a:t>
            </a:r>
            <a:endParaRPr sz="1300" dirty="0">
              <a:solidFill>
                <a:schemeClr val="dk2"/>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Interview Type 3: Competency-based interview</a:t>
            </a:r>
            <a:endParaRPr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9" name="Google Shape;189;p21"/>
          <p:cNvSpPr txBox="1">
            <a:spLocks noGrp="1"/>
          </p:cNvSpPr>
          <p:nvPr>
            <p:ph type="body" idx="1"/>
          </p:nvPr>
        </p:nvSpPr>
        <p:spPr>
          <a:xfrm>
            <a:off x="819150" y="1990725"/>
            <a:ext cx="4136672" cy="2448000"/>
          </a:xfrm>
          <a:prstGeom prst="rect">
            <a:avLst/>
          </a:prstGeom>
        </p:spPr>
        <p:txBody>
          <a:bodyPr spcFirstLastPara="1" wrap="square" lIns="91425" tIns="91425" rIns="91425" bIns="91425" anchor="t" anchorCtr="0">
            <a:normAutofit fontScale="92500" lnSpcReduction="10000"/>
          </a:bodyPr>
          <a:lstStyle/>
          <a:p>
            <a:pPr lvl="0"/>
            <a:r>
              <a:rPr lang="en-IN" dirty="0">
                <a:latin typeface="Times New Roman" panose="02020603050405020304" pitchFamily="18" charset="0"/>
                <a:cs typeface="Times New Roman" panose="02020603050405020304" pitchFamily="18" charset="0"/>
              </a:rPr>
              <a:t>Interview that is based on competency analyses candidates in contrast to pre-defined values, behaviours, and other skills (Prospects, 2023).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The Situation, Task, Action, Result (STAR) method is generally employed in terms of responses.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These interviews seem very much efficiency in terms of evaluating previous performance of the candidate. It works being a crucial indicator to evaluate future potential.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On the other side, STAR technique guarantees resonance alongside culture and competency framework of PwC. </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1026" name="Picture 2" descr="How to answer competency-based interview questions | Proclinical Blog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068711" y="1322900"/>
            <a:ext cx="3725333" cy="2095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915378" y="3634090"/>
            <a:ext cx="1851378" cy="461665"/>
          </a:xfrm>
          <a:prstGeom prst="rect">
            <a:avLst/>
          </a:prstGeom>
          <a:noFill/>
        </p:spPr>
        <p:txBody>
          <a:bodyPr wrap="square">
            <a:spAutoFit/>
          </a:bodyPr>
          <a:lstStyle/>
          <a:p>
            <a:pPr marL="0" lvl="0" indent="0" algn="l" rtl="0">
              <a:spcBef>
                <a:spcPts val="0"/>
              </a:spcBef>
              <a:spcAft>
                <a:spcPts val="0"/>
              </a:spcAft>
              <a:buNone/>
            </a:pPr>
            <a:r>
              <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rPr>
              <a:t>Figure: STAR method</a:t>
            </a:r>
            <a:endPar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endParaRPr>
          </a:p>
          <a:p>
            <a:pPr lvl="0"/>
            <a:r>
              <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rPr>
              <a:t>(Source: </a:t>
            </a:r>
            <a:r>
              <a:rPr lang="en-IN" sz="1200" dirty="0" err="1">
                <a:latin typeface="Times New Roman" panose="02020603050405020304" pitchFamily="18" charset="0"/>
                <a:cs typeface="Times New Roman" panose="02020603050405020304" pitchFamily="18" charset="0"/>
              </a:rPr>
              <a:t>Proclinical</a:t>
            </a:r>
            <a:r>
              <a:rPr lang="en-IN" sz="1200" dirty="0">
                <a:latin typeface="Times New Roman" panose="02020603050405020304" pitchFamily="18" charset="0"/>
                <a:cs typeface="Times New Roman" panose="02020603050405020304" pitchFamily="18" charset="0"/>
              </a:rPr>
              <a:t>, 2025</a:t>
            </a:r>
            <a:r>
              <a:rPr lang="en-US" sz="1200" dirty="0">
                <a:latin typeface="Times New Roman" panose="02020603050405020304" pitchFamily="18" charset="0"/>
                <a:ea typeface="Times New Roman" panose="02020603050405020304"/>
                <a:cs typeface="Times New Roman" panose="02020603050405020304" pitchFamily="18" charset="0"/>
                <a:sym typeface="Times New Roman" panose="02020603050405020304"/>
              </a:rPr>
              <a:t>)</a:t>
            </a:r>
            <a:endPar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Questioning techniques </a:t>
            </a:r>
            <a:endParaRPr sz="4400" dirty="0"/>
          </a:p>
        </p:txBody>
      </p:sp>
      <p:sp>
        <p:nvSpPr>
          <p:cNvPr id="195" name="Google Shape;195;p22"/>
          <p:cNvSpPr txBox="1">
            <a:spLocks noGrp="1"/>
          </p:cNvSpPr>
          <p:nvPr>
            <p:ph type="body" idx="1"/>
          </p:nvPr>
        </p:nvSpPr>
        <p:spPr>
          <a:xfrm>
            <a:off x="819150" y="1990725"/>
            <a:ext cx="4418894" cy="2448000"/>
          </a:xfrm>
          <a:prstGeom prst="rect">
            <a:avLst/>
          </a:prstGeom>
        </p:spPr>
        <p:txBody>
          <a:bodyPr spcFirstLastPara="1" wrap="square" lIns="91425" tIns="91425" rIns="91425" bIns="91425" anchor="t" anchorCtr="0">
            <a:normAutofit fontScale="92500" lnSpcReduction="10000"/>
          </a:bodyPr>
          <a:lstStyle/>
          <a:p>
            <a:pPr lvl="0"/>
            <a:r>
              <a:rPr lang="en-IN" dirty="0">
                <a:latin typeface="Times New Roman" panose="02020603050405020304" pitchFamily="18" charset="0"/>
                <a:cs typeface="Times New Roman" panose="02020603050405020304" pitchFamily="18" charset="0"/>
              </a:rPr>
              <a:t>The Socratic questioning encourages for critical thinking skills. It helps to highlight capability of analytical reasoning (Frontiers, 2025).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Probing queries motivates the job candidates to penetrate as well as clarify their interview responses. This eventually lowers superficial responses.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The leading questions must be kept aside in order to avoid response bias.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A well-balanced method for questioning allows assessment in a fair way, although it helps to unravel complete information related to values and capabilities of candidates.</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2050" name="Picture 2" descr="Understand 400 Probing Questions Example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467350" y="2324806"/>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1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Comparison and contrast between a face-to-face interview and Online Interview</a:t>
            </a:r>
            <a:endParaRPr sz="4000" dirty="0"/>
          </a:p>
        </p:txBody>
      </p:sp>
      <p:sp>
        <p:nvSpPr>
          <p:cNvPr id="201" name="Google Shape;201;p23"/>
          <p:cNvSpPr txBox="1">
            <a:spLocks noGrp="1"/>
          </p:cNvSpPr>
          <p:nvPr>
            <p:ph type="body" idx="1"/>
          </p:nvPr>
        </p:nvSpPr>
        <p:spPr>
          <a:xfrm>
            <a:off x="819150" y="1990725"/>
            <a:ext cx="3752850" cy="2448000"/>
          </a:xfrm>
          <a:prstGeom prst="rect">
            <a:avLst/>
          </a:prstGeom>
        </p:spPr>
        <p:txBody>
          <a:bodyPr spcFirstLastPara="1" wrap="square" lIns="91425" tIns="91425" rIns="91425" bIns="91425" anchor="t" anchorCtr="0">
            <a:normAutofit fontScale="92500" lnSpcReduction="10000"/>
          </a:bodyPr>
          <a:lstStyle/>
          <a:p>
            <a:pPr lvl="0"/>
            <a:r>
              <a:rPr lang="en-IN" dirty="0">
                <a:latin typeface="Times New Roman" panose="02020603050405020304" pitchFamily="18" charset="0"/>
                <a:cs typeface="Times New Roman" panose="02020603050405020304" pitchFamily="18" charset="0"/>
              </a:rPr>
              <a:t>Interviews conducted in face-to-face mode helps to form robust rapport as well as assists in analysing body language of the job candidate (Indeed, 2024).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Digitalised mode of interviews that are taken through online mode provides affordability, flexibility, as well as access into a wider range of talents.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In this context, the virtual context might offer potential issues line decreased involvement and technological disruptions. </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3074" name="Picture 2" descr="Virtual Vs. In-Person Interviews - Searchlight"/>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712406" y="2132366"/>
            <a:ext cx="3612444" cy="18902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4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Application to Role</a:t>
            </a:r>
            <a:endParaRPr sz="4800" dirty="0"/>
          </a:p>
        </p:txBody>
      </p:sp>
      <p:sp>
        <p:nvSpPr>
          <p:cNvPr id="207" name="Google Shape;207;p24"/>
          <p:cNvSpPr txBox="1">
            <a:spLocks noGrp="1"/>
          </p:cNvSpPr>
          <p:nvPr>
            <p:ph type="body" idx="1"/>
          </p:nvPr>
        </p:nvSpPr>
        <p:spPr>
          <a:xfrm>
            <a:off x="819150" y="1990725"/>
            <a:ext cx="4080228" cy="2448000"/>
          </a:xfrm>
          <a:prstGeom prst="rect">
            <a:avLst/>
          </a:prstGeom>
        </p:spPr>
        <p:txBody>
          <a:bodyPr spcFirstLastPara="1" wrap="square" lIns="91425" tIns="91425" rIns="91425" bIns="91425" anchor="t" anchorCtr="0">
            <a:normAutofit fontScale="92500" lnSpcReduction="20000"/>
          </a:bodyPr>
          <a:lstStyle/>
          <a:p>
            <a:pPr lvl="0"/>
            <a:r>
              <a:rPr lang="en-IN" dirty="0">
                <a:latin typeface="Times New Roman" panose="02020603050405020304" pitchFamily="18" charset="0"/>
                <a:cs typeface="Times New Roman" panose="02020603050405020304" pitchFamily="18" charset="0"/>
              </a:rPr>
              <a:t>The role of line manager should supervise the personnel, make coordination among teams, and resonate flow of work along transformation demands of PwC.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Interviews that are purely competency-based evaluates the skills of conflict resolution, adaptability, and leadership (Indeed, 2025).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Recruitment must guarantee both resonance with culture and technological capability along the values of PwC.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Moreover, the Socratic and Probing queries highlight the areas of decision-making within pressure situations. </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5122" name="Picture 2" descr="Who is Line Manager - Meaning, Responsibilities, Skills And Importanc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373511" y="2235200"/>
            <a:ext cx="2856089" cy="16065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892801" y="4207892"/>
            <a:ext cx="2257777" cy="461665"/>
          </a:xfrm>
          <a:prstGeom prst="rect">
            <a:avLst/>
          </a:prstGeom>
          <a:noFill/>
        </p:spPr>
        <p:txBody>
          <a:bodyPr wrap="square">
            <a:spAutoFit/>
          </a:bodyPr>
          <a:lstStyle/>
          <a:p>
            <a:pPr marL="0" lvl="0" indent="0" algn="l" rtl="0">
              <a:spcBef>
                <a:spcPts val="0"/>
              </a:spcBef>
              <a:spcAft>
                <a:spcPts val="0"/>
              </a:spcAft>
              <a:buNone/>
            </a:pPr>
            <a:r>
              <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rPr>
              <a:t>Figure: Line Manager</a:t>
            </a:r>
            <a:endPar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endParaRPr>
          </a:p>
          <a:p>
            <a:pPr lvl="0"/>
            <a:r>
              <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rPr>
              <a:t>(Source: </a:t>
            </a:r>
            <a:r>
              <a:rPr lang="en-IN" sz="1200" dirty="0">
                <a:latin typeface="Times New Roman" panose="02020603050405020304" pitchFamily="18" charset="0"/>
                <a:cs typeface="Times New Roman" panose="02020603050405020304" pitchFamily="18" charset="0"/>
              </a:rPr>
              <a:t>Marketing91 2019</a:t>
            </a:r>
            <a:r>
              <a:rPr lang="en-US" sz="1200" dirty="0">
                <a:latin typeface="Times New Roman" panose="02020603050405020304" pitchFamily="18" charset="0"/>
                <a:ea typeface="Times New Roman" panose="02020603050405020304"/>
                <a:cs typeface="Times New Roman" panose="02020603050405020304" pitchFamily="18" charset="0"/>
                <a:sym typeface="Times New Roman" panose="02020603050405020304"/>
              </a:rPr>
              <a:t>)</a:t>
            </a:r>
            <a:endParaRPr lang="en-US" sz="1200" dirty="0">
              <a:solidFill>
                <a:schemeClr val="dk2"/>
              </a:solidFill>
              <a:latin typeface="Times New Roman" panose="02020603050405020304" pitchFamily="18" charset="0"/>
              <a:ea typeface="Calibri" panose="020F0502020204030204"/>
              <a:cs typeface="Times New Roman" panose="02020603050405020304" pitchFamily="18" charset="0"/>
              <a:sym typeface="Calibri" panose="020F050202020403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0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Application to Role</a:t>
            </a:r>
            <a:endParaRPr sz="4400" dirty="0"/>
          </a:p>
        </p:txBody>
      </p:sp>
      <p:sp>
        <p:nvSpPr>
          <p:cNvPr id="213" name="Google Shape;213;p25"/>
          <p:cNvSpPr txBox="1">
            <a:spLocks noGrp="1"/>
          </p:cNvSpPr>
          <p:nvPr>
            <p:ph type="body" idx="1"/>
          </p:nvPr>
        </p:nvSpPr>
        <p:spPr>
          <a:xfrm>
            <a:off x="582083" y="1849900"/>
            <a:ext cx="4226983" cy="2448000"/>
          </a:xfrm>
          <a:prstGeom prst="rect">
            <a:avLst/>
          </a:prstGeom>
        </p:spPr>
        <p:txBody>
          <a:bodyPr spcFirstLastPara="1" wrap="square" lIns="91425" tIns="91425" rIns="91425" bIns="91425" anchor="t" anchorCtr="0">
            <a:normAutofit fontScale="92500" lnSpcReduction="10000"/>
          </a:bodyPr>
          <a:lstStyle/>
          <a:p>
            <a:pPr lvl="0"/>
            <a:r>
              <a:rPr lang="en-IN" dirty="0">
                <a:latin typeface="Times New Roman" panose="02020603050405020304" pitchFamily="18" charset="0"/>
                <a:cs typeface="Times New Roman" panose="02020603050405020304" pitchFamily="18" charset="0"/>
              </a:rPr>
              <a:t>Online mode of interviews generally offers better reach and effectiveness in terms of access. However, it risks lowered rapport (</a:t>
            </a:r>
            <a:r>
              <a:rPr lang="en-IN" dirty="0" err="1">
                <a:latin typeface="Times New Roman" panose="02020603050405020304" pitchFamily="18" charset="0"/>
                <a:cs typeface="Times New Roman" panose="02020603050405020304" pitchFamily="18" charset="0"/>
              </a:rPr>
              <a:t>Vaagland</a:t>
            </a:r>
            <a:r>
              <a:rPr lang="en-IN" dirty="0">
                <a:latin typeface="Times New Roman" panose="02020603050405020304" pitchFamily="18" charset="0"/>
                <a:cs typeface="Times New Roman" panose="02020603050405020304" pitchFamily="18" charset="0"/>
              </a:rPr>
              <a:t>, 2024).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On the other side, Face-to-Face interviews generally help the job recruiters to evaluate interpersonal skills, body language, and confidence of the job candidate. These are very much important in terms of supervision.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A mixed method guarantees evaluation depth, agility, and fairness.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Panel and well-structured formats offer dependability in terms of choosing the Line Managers. </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4098" name="Picture 2" descr="Best virtual interview methods to hire the right candidates - PyjamaHR Blo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073650" y="1979436"/>
            <a:ext cx="3488267" cy="18398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2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4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Conclusion </a:t>
            </a:r>
            <a:endParaRPr sz="4800" dirty="0"/>
          </a:p>
        </p:txBody>
      </p:sp>
      <p:sp>
        <p:nvSpPr>
          <p:cNvPr id="219" name="Google Shape;219;p26"/>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p>
            <a:pPr lvl="0"/>
            <a:r>
              <a:rPr lang="en-IN" dirty="0">
                <a:latin typeface="Times New Roman" panose="02020603050405020304" pitchFamily="18" charset="0"/>
                <a:cs typeface="Times New Roman" panose="02020603050405020304" pitchFamily="18" charset="0"/>
              </a:rPr>
              <a:t>Hiring a suitable line manager seems very much important in terms of gaining transformation success at PwC.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Competency-based, panel, and well-structured interviews guarantee depth, dependability, and fairness. </a:t>
            </a:r>
            <a:endParaRPr lang="en-IN" dirty="0">
              <a:latin typeface="Times New Roman" panose="02020603050405020304" pitchFamily="18" charset="0"/>
              <a:cs typeface="Times New Roman" panose="02020603050405020304" pitchFamily="18" charset="0"/>
            </a:endParaRPr>
          </a:p>
          <a:p>
            <a:pPr lvl="0"/>
            <a:r>
              <a:rPr lang="en-IN" dirty="0">
                <a:latin typeface="Times New Roman" panose="02020603050405020304" pitchFamily="18" charset="0"/>
                <a:cs typeface="Times New Roman" panose="02020603050405020304" pitchFamily="18" charset="0"/>
              </a:rPr>
              <a:t>Moreover, suitable approaches for questioning unravels actual leadership alongside the ability of problem-solving. </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2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4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References</a:t>
            </a:r>
            <a:endParaRPr sz="4800" dirty="0"/>
          </a:p>
        </p:txBody>
      </p:sp>
      <p:sp>
        <p:nvSpPr>
          <p:cNvPr id="225" name="Google Shape;225;p27"/>
          <p:cNvSpPr txBox="1">
            <a:spLocks noGrp="1"/>
          </p:cNvSpPr>
          <p:nvPr>
            <p:ph type="body" idx="1"/>
          </p:nvPr>
        </p:nvSpPr>
        <p:spPr>
          <a:xfrm>
            <a:off x="819150" y="1487424"/>
            <a:ext cx="7505700" cy="3206496"/>
          </a:xfrm>
          <a:prstGeom prst="rect">
            <a:avLst/>
          </a:prstGeom>
        </p:spPr>
        <p:txBody>
          <a:bodyPr spcFirstLastPara="1" wrap="square" lIns="91425" tIns="91425" rIns="91425" bIns="91425" anchor="t" anchorCtr="0">
            <a:normAutofit lnSpcReduction="10000"/>
          </a:bodyPr>
          <a:lstStyle/>
          <a:p>
            <a:pPr marL="146050" indent="0">
              <a:buNone/>
            </a:pPr>
            <a:r>
              <a:rPr lang="en-IN" sz="700" dirty="0"/>
              <a:t>Abbye (2021). </a:t>
            </a:r>
            <a:r>
              <a:rPr lang="en-IN" sz="700" i="1" dirty="0"/>
              <a:t>Investing in supervision: good for your people and your organisation - Sector Support</a:t>
            </a:r>
            <a:r>
              <a:rPr lang="en-IN" sz="700" dirty="0"/>
              <a:t>. [online] Sector Support. Available at: https://sector.yourside.org.au/investing-in-supervision-good-for-your-people-and-your-organisation/ [Accessed 26 Sep. 2025].</a:t>
            </a:r>
            <a:endParaRPr lang="en-IN" sz="700" dirty="0"/>
          </a:p>
          <a:p>
            <a:pPr marL="146050" indent="0">
              <a:buNone/>
            </a:pPr>
            <a:r>
              <a:rPr lang="en-US" sz="700" dirty="0"/>
              <a:t>BBC News (2022). Thousands of PwC staff to get 9% pay rise to offset cost of living. </a:t>
            </a:r>
            <a:r>
              <a:rPr lang="en-US" sz="700" i="1" dirty="0"/>
              <a:t>BBC News</a:t>
            </a:r>
            <a:r>
              <a:rPr lang="en-US" sz="700" dirty="0"/>
              <a:t>. [online] 26 Jun. Available at: </a:t>
            </a:r>
            <a:r>
              <a:rPr lang="en-US" sz="700" u="sng" dirty="0">
                <a:hlinkClick r:id="rId1"/>
              </a:rPr>
              <a:t>https://www.bbc.com/news/business-61941595</a:t>
            </a:r>
            <a:r>
              <a:rPr lang="en-US" sz="700" dirty="0"/>
              <a:t>. [Accessed: 22 Sep.2025]</a:t>
            </a:r>
            <a:endParaRPr lang="en-IN" sz="700" dirty="0"/>
          </a:p>
          <a:p>
            <a:pPr marL="146050" indent="0">
              <a:buNone/>
            </a:pPr>
            <a:r>
              <a:rPr lang="en-IN" sz="700" dirty="0"/>
              <a:t>Blog, F. (2022). </a:t>
            </a:r>
            <a:r>
              <a:rPr lang="en-IN" sz="700" i="1" dirty="0"/>
              <a:t>Structured Interviews: Definition + [Question Examples]</a:t>
            </a:r>
            <a:r>
              <a:rPr lang="en-IN" sz="700" dirty="0"/>
              <a:t>. [online] Available at: https://www.formpl.us/blog/structured-interview [Accessed 25 Sep. 2025].</a:t>
            </a:r>
            <a:endParaRPr lang="en-IN" sz="700" dirty="0"/>
          </a:p>
          <a:p>
            <a:pPr marL="146050" indent="0">
              <a:buNone/>
            </a:pPr>
            <a:r>
              <a:rPr lang="en-IN" sz="700" dirty="0"/>
              <a:t>Frontiers (2025). Socratic wisdom in the age of AI: a comparative study of ChatGPT and human tutors in enhancing critical thinking skills. </a:t>
            </a:r>
            <a:r>
              <a:rPr lang="en-IN" sz="700" i="1" dirty="0"/>
              <a:t>Frontiers in Education</a:t>
            </a:r>
            <a:r>
              <a:rPr lang="en-IN" sz="700" dirty="0"/>
              <a:t>, 10. </a:t>
            </a:r>
            <a:r>
              <a:rPr lang="en-IN" sz="700" dirty="0" err="1"/>
              <a:t>doi:https</a:t>
            </a:r>
            <a:r>
              <a:rPr lang="en-IN" sz="700" dirty="0"/>
              <a:t>://doi.org/10.3389/feduc.2025.1528603. </a:t>
            </a:r>
            <a:endParaRPr lang="en-IN" sz="700" dirty="0"/>
          </a:p>
          <a:p>
            <a:pPr marL="146050" indent="0">
              <a:buNone/>
            </a:pPr>
            <a:r>
              <a:rPr lang="en-IN" sz="700" dirty="0"/>
              <a:t>Geneve Institute of Business Management (2025). </a:t>
            </a:r>
            <a:r>
              <a:rPr lang="en-IN" sz="700" i="1" dirty="0"/>
              <a:t>Geneve Institute of Business Management</a:t>
            </a:r>
            <a:r>
              <a:rPr lang="en-IN" sz="700" dirty="0"/>
              <a:t>. [online] Geneveinstitute.com. Available at: https://geneveinstitute.com/en/post/3967/course-in-importance-of-job-analysis-in-human-resource-management/ [Accessed 26 Sep. 2025].</a:t>
            </a:r>
            <a:endParaRPr lang="en-IN" sz="700" dirty="0"/>
          </a:p>
          <a:p>
            <a:pPr marL="146050" indent="0">
              <a:buNone/>
            </a:pPr>
            <a:br>
              <a:rPr lang="en-IN" sz="700" dirty="0"/>
            </a:br>
            <a:r>
              <a:rPr lang="en-IN" sz="700" dirty="0"/>
              <a:t>Indeed (2024). </a:t>
            </a:r>
            <a:r>
              <a:rPr lang="en-IN" sz="700" i="1" dirty="0"/>
              <a:t>How to Approach Face-to-Face Interviews (With Tips)</a:t>
            </a:r>
            <a:r>
              <a:rPr lang="en-IN" sz="700" dirty="0"/>
              <a:t>. [online] Indeed Career Guide. Available at: </a:t>
            </a:r>
            <a:r>
              <a:rPr lang="en-IN" sz="700" u="sng" dirty="0">
                <a:hlinkClick r:id="rId2"/>
              </a:rPr>
              <a:t>https://uk.indeed.com/career-advice/interviewing/face-to-face-interviews</a:t>
            </a:r>
            <a:r>
              <a:rPr lang="en-IN" sz="700" dirty="0"/>
              <a:t>. </a:t>
            </a:r>
            <a:endParaRPr lang="en-IN" sz="700" dirty="0"/>
          </a:p>
          <a:p>
            <a:pPr marL="146050" indent="0">
              <a:buNone/>
            </a:pPr>
            <a:r>
              <a:rPr lang="en-US" sz="700" dirty="0"/>
              <a:t>Indeed (2025). </a:t>
            </a:r>
            <a:r>
              <a:rPr lang="en-US" sz="700" i="1" dirty="0"/>
              <a:t>Recruitment Process: A Step-by-Step Guide</a:t>
            </a:r>
            <a:r>
              <a:rPr lang="en-US" sz="700" dirty="0"/>
              <a:t>. [online] Indeed Career Guide. Available at: </a:t>
            </a:r>
            <a:r>
              <a:rPr lang="en-US" sz="700" u="sng" dirty="0">
                <a:hlinkClick r:id="rId3"/>
              </a:rPr>
              <a:t>https://in.indeed.com/career-advice/finding-a-job/recruiting-process</a:t>
            </a:r>
            <a:r>
              <a:rPr lang="en-US" sz="700" dirty="0"/>
              <a:t>. [Accessed: 22 Sep.2025]</a:t>
            </a:r>
            <a:endParaRPr lang="en-IN" sz="700" dirty="0"/>
          </a:p>
          <a:p>
            <a:pPr marL="146050" indent="0">
              <a:buNone/>
            </a:pPr>
            <a:r>
              <a:rPr lang="en-IN" sz="700" dirty="0"/>
              <a:t>Indeed (2025). </a:t>
            </a:r>
            <a:r>
              <a:rPr lang="en-IN" sz="700" i="1" dirty="0"/>
              <a:t>How To Answer Competency-Based Interview Questions (With Example Answers)</a:t>
            </a:r>
            <a:r>
              <a:rPr lang="en-IN" sz="700" dirty="0"/>
              <a:t>. [online] Indeed Career Guide. Available at: https://in.indeed.com/career-advice/interviewing/competency-based-interview-questions [Accessed 26 Sep. 2025]. </a:t>
            </a:r>
            <a:endParaRPr lang="en-IN" sz="700" dirty="0"/>
          </a:p>
          <a:p>
            <a:pPr marL="146050" indent="0">
              <a:buNone/>
            </a:pPr>
            <a:r>
              <a:rPr lang="en-US" sz="700" dirty="0"/>
              <a:t>Kumar, P. (2023). </a:t>
            </a:r>
            <a:r>
              <a:rPr lang="en-US" sz="700" i="1" dirty="0"/>
              <a:t>Importance of Recruitment Process in HRM</a:t>
            </a:r>
            <a:r>
              <a:rPr lang="en-US" sz="700" dirty="0"/>
              <a:t>. [online] Free Forever HRMS and Payroll For Unlimited Employees. Available at: </a:t>
            </a:r>
            <a:r>
              <a:rPr lang="en-US" sz="700" u="sng" dirty="0">
                <a:hlinkClick r:id="rId4"/>
              </a:rPr>
              <a:t>https://kredily.com/recruitment-process/</a:t>
            </a:r>
            <a:r>
              <a:rPr lang="en-US" sz="700" dirty="0"/>
              <a:t>.  [Accessed 26 Sep. 2025].</a:t>
            </a:r>
            <a:endParaRPr lang="en-IN" sz="700" dirty="0"/>
          </a:p>
          <a:p>
            <a:pPr marL="146050" indent="0">
              <a:buNone/>
            </a:pPr>
            <a:r>
              <a:rPr lang="en-IN" sz="700" dirty="0" err="1"/>
              <a:t>LogicMelon</a:t>
            </a:r>
            <a:r>
              <a:rPr lang="en-IN" sz="700" dirty="0"/>
              <a:t> (2022). </a:t>
            </a:r>
            <a:r>
              <a:rPr lang="en-IN" sz="700" i="1" dirty="0"/>
              <a:t>What Is a Panel Interview, and How Do You Conduct It?</a:t>
            </a:r>
            <a:r>
              <a:rPr lang="en-IN" sz="700" dirty="0"/>
              <a:t> [online] </a:t>
            </a:r>
            <a:r>
              <a:rPr lang="en-IN" sz="700" dirty="0" err="1"/>
              <a:t>LogicMelon</a:t>
            </a:r>
            <a:r>
              <a:rPr lang="en-IN" sz="700" dirty="0"/>
              <a:t>. Available at: https://logicmelon.com/blog-post/panel-interview/ [Accessed 20 Sep. 2025].</a:t>
            </a:r>
            <a:endParaRPr lang="en-IN" sz="700" dirty="0"/>
          </a:p>
          <a:p>
            <a:pPr marL="146050" indent="0">
              <a:buNone/>
            </a:pPr>
            <a:r>
              <a:rPr lang="en-IN" sz="700" dirty="0"/>
              <a:t>Prospects (2023). </a:t>
            </a:r>
            <a:r>
              <a:rPr lang="en-IN" sz="700" i="1" dirty="0"/>
              <a:t>Competency-based Interviews | Prospects.ac.uk</a:t>
            </a:r>
            <a:r>
              <a:rPr lang="en-IN" sz="700" dirty="0"/>
              <a:t>. [online] Prospects.ac.uk. Available at: </a:t>
            </a:r>
            <a:r>
              <a:rPr lang="en-IN" sz="700" u="sng" dirty="0">
                <a:hlinkClick r:id="rId5"/>
              </a:rPr>
              <a:t>https://www.prospects.ac.uk/careers-advice/interview-tips/competency-based-interviews</a:t>
            </a:r>
            <a:r>
              <a:rPr lang="en-IN" sz="700" dirty="0"/>
              <a:t>.</a:t>
            </a:r>
            <a:endParaRPr lang="en-IN" sz="700" dirty="0"/>
          </a:p>
          <a:p>
            <a:pPr marL="146050" indent="0">
              <a:buNone/>
            </a:pPr>
            <a:r>
              <a:rPr lang="en-GB" sz="700" dirty="0" err="1"/>
              <a:t>Schiffbaenker</a:t>
            </a:r>
            <a:r>
              <a:rPr lang="en-GB" sz="700" dirty="0"/>
              <a:t>, H., van den </a:t>
            </a:r>
            <a:r>
              <a:rPr lang="en-GB" sz="700" dirty="0" err="1"/>
              <a:t>Besselaar</a:t>
            </a:r>
            <a:r>
              <a:rPr lang="en-GB" sz="700" dirty="0"/>
              <a:t>, P., Holzinger, F., Mom, C. and </a:t>
            </a:r>
            <a:r>
              <a:rPr lang="en-GB" sz="700" dirty="0" err="1"/>
              <a:t>Vinkenburg</a:t>
            </a:r>
            <a:r>
              <a:rPr lang="en-GB" sz="700" dirty="0"/>
              <a:t>, C. (2022). Gender Bias in Peer Review panels:–“The Elephant in the Room” 1. In </a:t>
            </a:r>
            <a:r>
              <a:rPr lang="en-GB" sz="700" i="1" dirty="0"/>
              <a:t>Inequalities and the paradigm of excellence in academia</a:t>
            </a:r>
            <a:r>
              <a:rPr lang="en-GB" sz="700" dirty="0"/>
              <a:t> (pp. 109-128). Routledge.</a:t>
            </a:r>
            <a:endParaRPr lang="en-IN" sz="700" dirty="0"/>
          </a:p>
          <a:p>
            <a:pPr marL="146050" indent="0">
              <a:buNone/>
            </a:pPr>
            <a:r>
              <a:rPr lang="en-GB" sz="700" dirty="0" err="1"/>
              <a:t>Taherdoost</a:t>
            </a:r>
            <a:r>
              <a:rPr lang="en-GB" sz="700" dirty="0"/>
              <a:t>, H. (2022). How to conduct an effective interview; a guide to interview design in research study authors. </a:t>
            </a:r>
            <a:r>
              <a:rPr lang="en-GB" sz="700" i="1" dirty="0"/>
              <a:t>International Journal of Academic Research in Management (IJARM)</a:t>
            </a:r>
            <a:r>
              <a:rPr lang="en-GB" sz="700" dirty="0"/>
              <a:t>, </a:t>
            </a:r>
            <a:r>
              <a:rPr lang="en-GB" sz="700" i="1" dirty="0"/>
              <a:t>11</a:t>
            </a:r>
            <a:r>
              <a:rPr lang="en-GB" sz="700" dirty="0"/>
              <a:t>(1), pp.39-51.</a:t>
            </a:r>
            <a:endParaRPr lang="en-IN" sz="700" dirty="0"/>
          </a:p>
          <a:p>
            <a:pPr marL="146050" indent="0">
              <a:buNone/>
            </a:pPr>
            <a:r>
              <a:rPr lang="en-IN" sz="700" dirty="0" err="1"/>
              <a:t>Vaagland</a:t>
            </a:r>
            <a:r>
              <a:rPr lang="en-IN" sz="700" dirty="0"/>
              <a:t>, K. (2024). How ‘going online’ mediates the challenges of policy elite interviews. </a:t>
            </a:r>
            <a:r>
              <a:rPr lang="en-IN" sz="700" i="1" dirty="0"/>
              <a:t>Humanities &amp; social sciences communications</a:t>
            </a:r>
            <a:r>
              <a:rPr lang="en-IN" sz="700" dirty="0"/>
              <a:t>, 11(1). </a:t>
            </a:r>
            <a:r>
              <a:rPr lang="en-IN" sz="700" dirty="0" err="1"/>
              <a:t>doi:https</a:t>
            </a:r>
            <a:r>
              <a:rPr lang="en-IN" sz="700" dirty="0"/>
              <a:t>://doi.org/10.1057/s41599-024-02939-0. </a:t>
            </a:r>
            <a:endParaRPr lang="en-IN" sz="700" dirty="0"/>
          </a:p>
          <a:p>
            <a:pPr marL="146050" indent="0">
              <a:buNone/>
            </a:pPr>
            <a:r>
              <a:rPr lang="en-IN" sz="700" dirty="0"/>
              <a:t>Yong, J.Y., </a:t>
            </a:r>
            <a:r>
              <a:rPr lang="en-IN" sz="700" dirty="0" err="1"/>
              <a:t>Yusliza</a:t>
            </a:r>
            <a:r>
              <a:rPr lang="en-IN" sz="700" dirty="0"/>
              <a:t>, M.Y., Ramayah, T., Chiappetta Jabbour, C.J., </a:t>
            </a:r>
            <a:r>
              <a:rPr lang="en-IN" sz="700" dirty="0" err="1"/>
              <a:t>Sehnem</a:t>
            </a:r>
            <a:r>
              <a:rPr lang="en-IN" sz="700" dirty="0"/>
              <a:t>, S. and Mani, V., 2020. Pathways towards sustainability in manufacturing organizations: Empirical evidence on the role of green human resource management. </a:t>
            </a:r>
            <a:r>
              <a:rPr lang="en-IN" sz="700" i="1" dirty="0"/>
              <a:t>Business strategy and the environment</a:t>
            </a:r>
            <a:r>
              <a:rPr lang="en-IN" sz="700" dirty="0"/>
              <a:t>, </a:t>
            </a:r>
            <a:r>
              <a:rPr lang="en-IN" sz="700" i="1" dirty="0"/>
              <a:t>29</a:t>
            </a:r>
            <a:r>
              <a:rPr lang="en-IN" sz="700" dirty="0"/>
              <a:t>(1), pp.212-228.</a:t>
            </a:r>
            <a:endParaRPr lang="en-IN" sz="700" dirty="0"/>
          </a:p>
          <a:p>
            <a:pPr marL="146050" indent="0">
              <a:buNone/>
            </a:pPr>
            <a:r>
              <a:rPr lang="en-GB" sz="700" dirty="0"/>
              <a:t> </a:t>
            </a:r>
            <a:endParaRPr lang="en-IN" sz="700" dirty="0"/>
          </a:p>
          <a:p>
            <a:pPr marL="146050" indent="0">
              <a:buNone/>
            </a:pPr>
            <a:r>
              <a:rPr lang="en-GB" sz="700" dirty="0"/>
              <a:t> </a:t>
            </a:r>
            <a:endParaRPr lang="en-IN" sz="700" dirty="0"/>
          </a:p>
          <a:p>
            <a:pPr marL="0" indent="0">
              <a:spcAft>
                <a:spcPts val="1200"/>
              </a:spcAft>
              <a:buNone/>
            </a:pPr>
            <a:endParaRPr sz="700" dirty="0"/>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9773</Words>
  <PresentationFormat>On-screen Show (16:9)</PresentationFormat>
  <Paragraphs>169</Paragraphs>
  <Slides>15</Slides>
  <Notes>15</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15</vt:i4>
      </vt:variant>
    </vt:vector>
  </HeadingPairs>
  <TitlesOfParts>
    <vt:vector size="26" baseType="lpstr">
      <vt:lpstr>Arial</vt:lpstr>
      <vt:lpstr>SimSun</vt:lpstr>
      <vt:lpstr>Wingdings</vt:lpstr>
      <vt:lpstr>Arial</vt:lpstr>
      <vt:lpstr>Nunito</vt:lpstr>
      <vt:lpstr>Calibri</vt:lpstr>
      <vt:lpstr>Times New Roman</vt:lpstr>
      <vt:lpstr>Times New Roman</vt:lpstr>
      <vt:lpstr>Microsoft YaHei</vt:lpstr>
      <vt:lpstr>Arial Unicode MS</vt:lpstr>
      <vt:lpstr>Shift</vt:lpstr>
      <vt:lpstr>Recruitment and Selection for business transformation project at PwC</vt:lpstr>
      <vt:lpstr>Table of content</vt:lpstr>
      <vt:lpstr>Introduction of Company</vt:lpstr>
      <vt:lpstr>Importance of Recruitment process</vt:lpstr>
      <vt:lpstr>Job analysis</vt:lpstr>
      <vt:lpstr>Job description and Person specification </vt:lpstr>
      <vt:lpstr>Interview Type 1: Structured Interview </vt:lpstr>
      <vt:lpstr>Interview Type 2: Panel Interview </vt:lpstr>
      <vt:lpstr> Interview Type 3: Competency-based interview</vt:lpstr>
      <vt:lpstr>Questioning techniques </vt:lpstr>
      <vt:lpstr>Comparison and contrast between a face-to-face interview and Online Interview</vt:lpstr>
      <vt:lpstr>Application to Role</vt:lpstr>
      <vt:lpstr>Application to Role</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2025-10-01T08:34:56Z</dcterms:created>
  <dcterms:modified xsi:type="dcterms:W3CDTF">2025-10-01T08:34:57Z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00485FEB669448D4A4EB0BC0F46B8B4C_12</vt:lpwstr>
  </property>
  <property fmtid="{D5CDD505-2E9C-101B-9397-08002B2CF9AE}" pid="3" name="KSOProductBuildVer">
    <vt:lpwstr>2057-12.2.0.22549</vt:lpwstr>
  </property>
</Properties>
</file>