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1481" r:id="rId2"/>
    <p:sldId id="419" r:id="rId3"/>
    <p:sldId id="1485" r:id="rId4"/>
    <p:sldId id="148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707"/>
  </p:normalViewPr>
  <p:slideViewPr>
    <p:cSldViewPr snapToGrid="0">
      <p:cViewPr varScale="1">
        <p:scale>
          <a:sx n="109" d="100"/>
          <a:sy n="109" d="100"/>
        </p:scale>
        <p:origin x="68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FDEC6-030E-053F-92CF-61B5A66AD2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01F757-F026-7FC0-B400-15905E4228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A12CE-B44A-5BD3-C581-F2B915EEF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9AD20-C015-A5F7-F17B-0E466A6BD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4433F-B8CF-D58B-73C6-D20D7DF39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06453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41DCB-07CB-6E65-9D87-F45CBF3C1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DA62-A085-8C6D-C295-E49188F03F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E008B-4260-5B4C-A8AC-0DE0C6F58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CFA06F-F0B6-C848-3F67-214C413FE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34675-1F70-10A5-5206-6B5834976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0711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F6990-E2DC-9238-7632-16EC8A862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727839-823B-DD63-AF6D-5859E698AD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F202DD-0777-F614-C454-2CA73A1E4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36764-ABBA-20DB-49BF-CD4F4852C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01CCC-A5E0-A2F1-0858-3759D22B9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85742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0E1D-5E40-A3BB-9281-4AFC88AB7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FAB79-55A7-8B6D-68AF-3AE3D67BBA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76C2F-64DE-5876-353B-5EEFF6477A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6CE7DD-5245-FB76-BEF7-7EE6DF95F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2B50A1-B87B-F305-0761-CBC2B67F2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E21D1-E416-7AAA-234A-CE5829ED9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2911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9988B-D9B9-D205-BD85-8BD65A7C8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6DD28D-8491-2AB6-A5E8-0B6346567B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B4270F-47E6-081D-90FE-F771CB1254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541C4B-75E7-2EBB-5240-6CB9059DF0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CF7946-1240-C6FA-041B-BB41510676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C817CF-5DB2-DAE8-97B8-2C73869BA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24D7EF-456F-661B-A8DB-EFD942C13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E37C43-F582-3256-0BA0-88F2D4B30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71546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241D7-F498-2A42-5477-CDB3E5F28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F9FDA0-FB24-D44C-AABD-B1D1AAE54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D29752-AFF7-EE0D-0F19-482EA08C8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1B7383-DAB0-C78D-27D4-D2E361CD2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603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6AFA89-1E27-DA8E-E311-A14123D23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E58E03-ED34-2D47-1511-1ED6210F5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C0721E-AB2D-6430-4066-B63D0A610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9884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57D48-CA93-DFE9-4C2C-2D27DE0F9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2D34D-8167-8DE7-AA37-CD1DE76CE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269655-7560-6879-0DD2-375A1D9A72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076A79-6500-F44F-940E-54A3D8382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5E1205-6ABB-0846-0D3E-4DB66F228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D1DDE3-8D8B-3703-148C-E420F2EB8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40203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3818D-9DD4-F679-5917-1241DF935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79FC80-4749-BFE6-8067-06B27DD89E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30F269-9786-5177-C32C-E4C631E411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F9A67-C459-90EB-F1EC-3C2A9C780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DD2B08-4BE9-D93C-27DD-BA7757817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7F2DA2-1FDC-B361-CF01-76939FF4E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74084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4A12F-6CA2-222A-E706-FE5D6BC5D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E44B25-B19C-12FB-2A8C-F44AEAC746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F0917-81CE-D073-648D-9B883C022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D5C6C-288C-A2ED-529F-B1CAF4C78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963FC-AD7C-2CB7-FD3E-5D174EF65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73939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6A6F81-7AA3-96E8-FDCB-6E483D03CB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726E86-55F8-5328-64BE-A491E98CC6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45899-2D27-14F4-1740-5171F313B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E41B2A-F3FD-5044-4360-11DFEB786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B01869-8D62-122B-4F32-61D04ACDB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18860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391304-919E-61A2-EC9C-7057A03F6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04E867-D66B-6E07-4693-A137308CA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CA3CA-07C5-4C2A-37F3-A54C6FD4B2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77200-A5E9-0147-A19F-2FD128056FEA}" type="datetimeFigureOut">
              <a:rPr lang="cy-GB" smtClean="0"/>
              <a:t>22/11/23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0BE0-1EAD-4F59-CEBF-DEE0B45F87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15DC77-6D8E-60E4-1AC3-5BCD629E22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E95D0-6414-5240-B55A-B02D060747E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11461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llyw.cymru/system/files/2021-08/Preparing%20for%20the%20Curriculum%20for%20Wales%20cy.pdf" TargetMode="External"/><Relationship Id="rId3" Type="http://schemas.openxmlformats.org/officeDocument/2006/relationships/hyperlink" Target="https://cwricwlwmigymru.llyw.cymru/" TargetMode="External"/><Relationship Id="rId7" Type="http://schemas.openxmlformats.org/officeDocument/2006/relationships/hyperlink" Target="http://www.estyn.llyw.cymru/system/files/2020-07/Curriculum%2520innovation%2520in%2520primary%2520schools%2520-%2520cy.pdf" TargetMode="External"/><Relationship Id="rId2" Type="http://schemas.openxmlformats.org/officeDocument/2006/relationships/hyperlink" Target="https://hwb.gov.wales/api/storage/9da091a5-db8b-4202-b79e-af1f336e4c25/cwricwlwm-i-gymru-y-daith-i-202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lyw.cymru/sites/default/files/publications/2018-03/adroddiad-ar-ymatebion-i%E2%80%99r-sgwrs-fawr.pdf" TargetMode="External"/><Relationship Id="rId5" Type="http://schemas.openxmlformats.org/officeDocument/2006/relationships/hyperlink" Target="https://llyw.cymru/deddf-cwricwlwm-ac-asesu-cymru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s://llyw.cymru/paratoi-ar-gyfer-y-cwricwlwm-newydd" TargetMode="External"/><Relationship Id="rId9" Type="http://schemas.openxmlformats.org/officeDocument/2006/relationships/hyperlink" Target="https://open.spotify.com/episode/4YHwG4pjO4QTRiEm76ddZ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45EA86-C94F-F541-A181-CADCFE6814A5}"/>
              </a:ext>
            </a:extLst>
          </p:cNvPr>
          <p:cNvSpPr txBox="1"/>
          <p:nvPr/>
        </p:nvSpPr>
        <p:spPr>
          <a:xfrm>
            <a:off x="227214" y="0"/>
            <a:ext cx="117375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Casglu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tystiolaeth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lafar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gyfer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</a:p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Portffolio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Cymraeg</a:t>
            </a:r>
            <a:endParaRPr lang="en-US" sz="48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B3636D01-2A9C-FE4D-BBD2-C3450C881C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1833"/>
          <a:stretch/>
        </p:blipFill>
        <p:spPr>
          <a:xfrm>
            <a:off x="1047722" y="1653761"/>
            <a:ext cx="10096554" cy="426587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FB5A62C2-530D-DF4A-AB46-3ED9632BC100}"/>
              </a:ext>
            </a:extLst>
          </p:cNvPr>
          <p:cNvSpPr/>
          <p:nvPr/>
        </p:nvSpPr>
        <p:spPr>
          <a:xfrm>
            <a:off x="7830589" y="2543695"/>
            <a:ext cx="3313687" cy="184542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9384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B5509-3485-4F4F-96C2-0EF94B5AC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88" y="488022"/>
            <a:ext cx="10168128" cy="1376738"/>
          </a:xfrm>
          <a:solidFill>
            <a:schemeClr val="accent6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y-GB" sz="3200" dirty="0"/>
              <a:t>Testun Trafod: </a:t>
            </a:r>
            <a:br>
              <a:rPr lang="cy-GB" sz="3200" dirty="0"/>
            </a:br>
            <a:r>
              <a:rPr lang="cy-GB" sz="3200" b="1" dirty="0"/>
              <a:t>Cwricwlwm Newydd i Gymru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CB544-7FA2-BC49-993C-002A70CD5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3851" y="2631412"/>
            <a:ext cx="6534607" cy="2682218"/>
          </a:xfrm>
          <a:solidFill>
            <a:srgbClr val="E0EAF1"/>
          </a:solidFill>
          <a:ln w="38100"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r>
              <a:rPr lang="cy-GB" dirty="0"/>
              <a:t>Cyflwyniad a chefndir i’r newidiadau</a:t>
            </a:r>
          </a:p>
          <a:p>
            <a:r>
              <a:rPr lang="cy-GB" dirty="0"/>
              <a:t>Cyfleoedd newydd</a:t>
            </a:r>
          </a:p>
          <a:p>
            <a:r>
              <a:rPr lang="cy-GB" dirty="0"/>
              <a:t>Heriau </a:t>
            </a:r>
          </a:p>
          <a:p>
            <a:r>
              <a:rPr lang="cy-GB" dirty="0"/>
              <a:t>Gwaith cynllunio a pharatoi sydd ar waith yn yr ysgolion</a:t>
            </a:r>
          </a:p>
          <a:p>
            <a:r>
              <a:rPr lang="cy-GB" dirty="0"/>
              <a:t>Eich profiadau personol </a:t>
            </a:r>
          </a:p>
          <a:p>
            <a:endParaRPr lang="cy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1E9C88-0FFC-DE40-B098-626EE8CF9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03" y="0"/>
            <a:ext cx="2487656" cy="23527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E10EDE-FD86-D04E-BD4F-0F215ADA51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Oval Callout 3">
            <a:extLst>
              <a:ext uri="{FF2B5EF4-FFF2-40B4-BE49-F238E27FC236}">
                <a16:creationId xmlns:a16="http://schemas.microsoft.com/office/drawing/2014/main" id="{6A7D80AA-3655-1E40-95A7-5BA0B23ED755}"/>
              </a:ext>
            </a:extLst>
          </p:cNvPr>
          <p:cNvSpPr/>
          <p:nvPr/>
        </p:nvSpPr>
        <p:spPr>
          <a:xfrm>
            <a:off x="153534" y="2122174"/>
            <a:ext cx="4335339" cy="1851309"/>
          </a:xfrm>
          <a:prstGeom prst="wedgeEllipseCallout">
            <a:avLst>
              <a:gd name="adj1" fmla="val 69646"/>
              <a:gd name="adj2" fmla="val 214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Beth am </a:t>
            </a:r>
            <a:r>
              <a:rPr lang="en-US" sz="3200" b="1" dirty="0" err="1">
                <a:solidFill>
                  <a:schemeClr val="bg1"/>
                </a:solidFill>
              </a:rPr>
              <a:t>drafod</a:t>
            </a:r>
            <a:r>
              <a:rPr lang="en-US" sz="3200" b="1" dirty="0">
                <a:solidFill>
                  <a:schemeClr val="bg1"/>
                </a:solidFill>
              </a:rPr>
              <a:t> ….?</a:t>
            </a:r>
          </a:p>
        </p:txBody>
      </p:sp>
    </p:spTree>
    <p:extLst>
      <p:ext uri="{BB962C8B-B14F-4D97-AF65-F5344CB8AC3E}">
        <p14:creationId xmlns:p14="http://schemas.microsoft.com/office/powerpoint/2010/main" val="1762829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5BAC2-63AC-8446-AD51-532112064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38" y="365126"/>
            <a:ext cx="8508830" cy="1064664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y-GB" sz="3200" b="1" dirty="0"/>
              <a:t>Cofiwch gyfeirio at eich ffynonellau wrth drafod.</a:t>
            </a:r>
            <a:r>
              <a:rPr lang="cy-GB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C85E8-95FF-D447-8048-A647AA29D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37" y="1690688"/>
            <a:ext cx="11187667" cy="4276003"/>
          </a:xfr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25000" lnSpcReduction="20000"/>
          </a:bodyPr>
          <a:lstStyle/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Ystyrir cyfeirio at erthyglau a deunyddiau o ddarlithoedd eraill yn ogystal a’ch gwaith ymchwil eich hun yn arfer dda. </a:t>
            </a:r>
          </a:p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Cofiwch taw cyfeiro at </a:t>
            </a:r>
            <a:r>
              <a:rPr lang="cy-GB" sz="7400" b="1" dirty="0"/>
              <a:t>destunau cyfrwng Cymraeg </a:t>
            </a:r>
            <a:r>
              <a:rPr lang="cy-GB" sz="7400" dirty="0"/>
              <a:t>sydd angen i chi wneud ar gyfer eich portffolio gan taw eich gallu i ymateb i destunau cyfrwng Cymraeg sy’n cael ei asesu. </a:t>
            </a:r>
          </a:p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Ni fydd angen cynnwys tystiolaeth Saesneg yn eich portffolio ond gall ddarllen cefndirol ehangu eich dealltwriaeth a’ch gwybodaeth i fedru trafod y testun yn hyderus, wrth gwrs.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0C9533-18DB-414B-8D3D-DE731B6C1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0537" y="-1"/>
            <a:ext cx="1898926" cy="18522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82EF2A-38F4-484C-838B-E0CCCA7364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649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2BD93-67BC-4146-B7F2-4648B83C3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131" y="382095"/>
            <a:ext cx="11671069" cy="5621643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800" b="1" u="sng" dirty="0" err="1"/>
              <a:t>Deunydd</a:t>
            </a:r>
            <a:r>
              <a:rPr lang="en-GB" sz="1800" b="1" u="sng" dirty="0"/>
              <a:t> </a:t>
            </a:r>
            <a:r>
              <a:rPr lang="en-GB" sz="1800" b="1" u="sng" dirty="0" err="1"/>
              <a:t>darllen</a:t>
            </a:r>
            <a:r>
              <a:rPr lang="en-GB" sz="1800" b="1" u="sng" dirty="0"/>
              <a:t> </a:t>
            </a:r>
          </a:p>
          <a:p>
            <a:pPr marL="0" indent="0">
              <a:buNone/>
            </a:pPr>
            <a:r>
              <a:rPr lang="en-GB" sz="1800" dirty="0" err="1"/>
              <a:t>Unrhyw</a:t>
            </a:r>
            <a:r>
              <a:rPr lang="en-GB" sz="1800" dirty="0"/>
              <a:t> </a:t>
            </a:r>
            <a:r>
              <a:rPr lang="en-GB" sz="1800" dirty="0" err="1"/>
              <a:t>ddogfennau</a:t>
            </a:r>
            <a:r>
              <a:rPr lang="en-GB" sz="1800" dirty="0"/>
              <a:t> ac </a:t>
            </a:r>
            <a:r>
              <a:rPr lang="en-GB" sz="1800" dirty="0" err="1"/>
              <a:t>adroddiadau</a:t>
            </a:r>
            <a:r>
              <a:rPr lang="en-GB" sz="1800" dirty="0"/>
              <a:t> </a:t>
            </a:r>
            <a:r>
              <a:rPr lang="en-GB" sz="1800" dirty="0" err="1"/>
              <a:t>sydd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cyhoeddi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Lywodraeth</a:t>
            </a:r>
            <a:r>
              <a:rPr lang="en-GB" sz="1800" dirty="0"/>
              <a:t> Cymru  ac  Estyn </a:t>
            </a:r>
          </a:p>
          <a:p>
            <a:r>
              <a:rPr lang="en-GB" sz="1800" u="sng" dirty="0" err="1"/>
              <a:t>Cwricwlwm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</a:t>
            </a:r>
            <a:r>
              <a:rPr lang="en-GB" sz="1800" u="sng" dirty="0" err="1"/>
              <a:t>Gymru</a:t>
            </a:r>
            <a:r>
              <a:rPr lang="en-GB" sz="1800" u="sng" dirty="0"/>
              <a:t> Y </a:t>
            </a:r>
            <a:r>
              <a:rPr lang="en-GB" sz="1800" u="sng" dirty="0" err="1"/>
              <a:t>daith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2022</a:t>
            </a:r>
            <a:endParaRPr lang="cy-GB" sz="1800" u="sng" dirty="0">
              <a:hlinkClick r:id="rId2"/>
            </a:endParaRPr>
          </a:p>
          <a:p>
            <a:pPr marL="0" indent="0">
              <a:buNone/>
            </a:pPr>
            <a:r>
              <a:rPr lang="cy-GB" sz="1800" dirty="0">
                <a:hlinkClick r:id="rId2"/>
              </a:rPr>
              <a:t>https://hwb.gov.wales/api/storage/9da091a5-db8b-4202-b79e-af1f336e4c25/cwricwlwm-i-gymru-y-daith-i-2022.pdf</a:t>
            </a:r>
            <a:endParaRPr lang="cy-GB" sz="1800" dirty="0"/>
          </a:p>
          <a:p>
            <a:r>
              <a:rPr lang="cy-GB" sz="1800" u="sng" dirty="0"/>
              <a:t>Blog Cwricwlwm i Gymru </a:t>
            </a:r>
          </a:p>
          <a:p>
            <a:pPr marL="0" indent="0">
              <a:buNone/>
            </a:pPr>
            <a:r>
              <a:rPr lang="cy-GB" sz="1800" dirty="0">
                <a:hlinkClick r:id="rId3"/>
              </a:rPr>
              <a:t>https://cwricwlwmigymru.llyw.cymru/</a:t>
            </a:r>
            <a:endParaRPr lang="cy-GB" sz="1800" dirty="0"/>
          </a:p>
          <a:p>
            <a:r>
              <a:rPr lang="cy-GB" sz="1800" u="sng" dirty="0"/>
              <a:t>Dogfennau’r Llywodraeth </a:t>
            </a:r>
          </a:p>
          <a:p>
            <a:pPr marL="0" indent="0">
              <a:buNone/>
            </a:pPr>
            <a:r>
              <a:rPr lang="cy-GB" sz="1800" dirty="0">
                <a:hlinkClick r:id="rId4"/>
              </a:rPr>
              <a:t>https://llyw.cymru/paratoi-ar-gyfer-y-cwricwlwm-newydd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5"/>
              </a:rPr>
              <a:t>https://llyw.cymru/deddf-cwricwlwm-ac-asesu-cymru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6"/>
              </a:rPr>
              <a:t>https://llyw.cymru/sites/default/files/publications/2018-03/adroddiad-ar-ymatebion-i%E2%80%99r-sgwrs-fawr.pdf</a:t>
            </a:r>
            <a:endParaRPr lang="cy-GB" sz="1800" dirty="0"/>
          </a:p>
          <a:p>
            <a:r>
              <a:rPr lang="cy-GB" sz="1800" u="sng" dirty="0"/>
              <a:t>Adroddiadau Thematig Estyn </a:t>
            </a:r>
          </a:p>
          <a:p>
            <a:pPr marL="0" indent="0">
              <a:buNone/>
            </a:pPr>
            <a:r>
              <a:rPr lang="en-GB" sz="1800" dirty="0" err="1"/>
              <a:t>Arloesi’r</a:t>
            </a:r>
            <a:r>
              <a:rPr lang="en-GB" sz="1800" dirty="0"/>
              <a:t>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ysgolion</a:t>
            </a:r>
            <a:r>
              <a:rPr lang="en-GB" sz="1800" dirty="0"/>
              <a:t> </a:t>
            </a:r>
            <a:r>
              <a:rPr lang="en-GB" sz="1800" dirty="0" err="1"/>
              <a:t>cynradd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7"/>
              </a:rPr>
              <a:t>www.estyn.llyw.cymru/system/files/2020-07/Curriculum%2520innovation%2520in%2520primary%2520schools%2520-%2520cy.pdf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Paratoi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gyfer</a:t>
            </a:r>
            <a:r>
              <a:rPr lang="en-GB" sz="1800" dirty="0"/>
              <a:t> y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Gymru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8"/>
              </a:rPr>
              <a:t>https://www.estyn.llyw.cymru/system/files/2021-08/Preparing%20for%20the%20Curriculum%20for%20Wales%20cy.pdf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cy-GB" sz="1800" b="1" u="sng" dirty="0"/>
              <a:t>Deunydd Gwrando </a:t>
            </a:r>
          </a:p>
          <a:p>
            <a:pPr marL="0" indent="0">
              <a:buNone/>
            </a:pPr>
            <a:r>
              <a:rPr lang="cy-GB" sz="1800" dirty="0"/>
              <a:t>Podlediad (Dystiolaeth o sgiliau gwrando) : </a:t>
            </a:r>
            <a:r>
              <a:rPr lang="cy-GB" sz="1800" u="sng" dirty="0"/>
              <a:t>Ymateb i Bodlediad Y Gweinidog </a:t>
            </a:r>
            <a:r>
              <a:rPr lang="cy-GB" sz="1800" u="sng" dirty="0">
                <a:hlinkClick r:id="rId9"/>
              </a:rPr>
              <a:t>https://open.spotify.com/episode/4YHwG4pjO4QTRiEm76ddZA</a:t>
            </a:r>
            <a:endParaRPr lang="cy-GB" sz="1800" u="sng" dirty="0"/>
          </a:p>
          <a:p>
            <a:pPr marL="0" indent="0">
              <a:buNone/>
            </a:pPr>
            <a:endParaRPr lang="cy-GB" sz="1800" u="sng" dirty="0"/>
          </a:p>
          <a:p>
            <a:pPr marL="0" indent="0">
              <a:buNone/>
            </a:pPr>
            <a:endParaRPr lang="cy-GB" dirty="0"/>
          </a:p>
          <a:p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5A551C-96BE-E14D-A3AB-FBB00D41190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0335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320</Words>
  <Application>Microsoft Macintosh PowerPoint</Application>
  <PresentationFormat>Widescreen</PresentationFormat>
  <Paragraphs>32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Noteworthy Light</vt:lpstr>
      <vt:lpstr>Wingdings</vt:lpstr>
      <vt:lpstr>Office Theme</vt:lpstr>
      <vt:lpstr>PowerPoint Presentation</vt:lpstr>
      <vt:lpstr>Testun Trafod:  Cwricwlwm Newydd i Gymru</vt:lpstr>
      <vt:lpstr>Cofiwch gyfeirio at eich ffynonellau wrth drafod.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Eleri Powell</dc:creator>
  <cp:lastModifiedBy>Eleri Powell</cp:lastModifiedBy>
  <cp:revision>1</cp:revision>
  <dcterms:created xsi:type="dcterms:W3CDTF">2023-11-22T11:16:16Z</dcterms:created>
  <dcterms:modified xsi:type="dcterms:W3CDTF">2023-11-22T11:16:42Z</dcterms:modified>
</cp:coreProperties>
</file>