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y="5143500" cx="9144000"/>
  <p:notesSz cx="6858000" cy="9144000"/>
  <p:embeddedFontLst>
    <p:embeddedFont>
      <p:font typeface="Raleway"/>
      <p:regular r:id="rId14"/>
      <p:bold r:id="rId15"/>
      <p:italic r:id="rId16"/>
      <p:boldItalic r:id="rId17"/>
    </p:embeddedFont>
    <p:embeddedFont>
      <p:font typeface="Source Sans Pro"/>
      <p:regular r:id="rId18"/>
      <p:bold r:id="rId19"/>
      <p:italic r:id="rId20"/>
      <p:boldItalic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SourceSansPro-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21" Type="http://schemas.openxmlformats.org/officeDocument/2006/relationships/font" Target="fonts/SourceSansPro-bold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Raleway-bold.fntdata"/><Relationship Id="rId14" Type="http://schemas.openxmlformats.org/officeDocument/2006/relationships/font" Target="fonts/Raleway-regular.fntdata"/><Relationship Id="rId17" Type="http://schemas.openxmlformats.org/officeDocument/2006/relationships/font" Target="fonts/Raleway-boldItalic.fntdata"/><Relationship Id="rId16" Type="http://schemas.openxmlformats.org/officeDocument/2006/relationships/font" Target="fonts/Raleway-italic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SourceSansPro-bold.fntdata"/><Relationship Id="rId6" Type="http://schemas.openxmlformats.org/officeDocument/2006/relationships/slide" Target="slides/slide1.xml"/><Relationship Id="rId18" Type="http://schemas.openxmlformats.org/officeDocument/2006/relationships/font" Target="fonts/SourceSansPro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" name="Google Shape;56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114252d3ca9_0_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g114252d3ca9_0_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114252d3ca9_0_8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114252d3ca9_0_8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114252d3ca9_0_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114252d3ca9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114252d3ca9_0_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114252d3ca9_0_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114252d3ca9_0_6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114252d3ca9_0_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114252d3ca9_0_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114252d3ca9_0_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114252d3ca9_0_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114252d3ca9_0_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80700" y="2651100"/>
            <a:ext cx="8982600" cy="24117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 txBox="1"/>
          <p:nvPr>
            <p:ph type="ctrTitle"/>
          </p:nvPr>
        </p:nvSpPr>
        <p:spPr>
          <a:xfrm>
            <a:off x="485875" y="264475"/>
            <a:ext cx="8183700" cy="147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485875" y="1738075"/>
            <a:ext cx="8183700" cy="86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>
            <a:off x="80700" y="2651100"/>
            <a:ext cx="8982600" cy="24117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" name="Google Shape;16;p3"/>
          <p:cNvSpPr txBox="1"/>
          <p:nvPr>
            <p:ph type="title"/>
          </p:nvPr>
        </p:nvSpPr>
        <p:spPr>
          <a:xfrm>
            <a:off x="485875" y="1714500"/>
            <a:ext cx="8183700" cy="78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 txBox="1"/>
          <p:nvPr>
            <p:ph type="title"/>
          </p:nvPr>
        </p:nvSpPr>
        <p:spPr>
          <a:xfrm>
            <a:off x="311700" y="445025"/>
            <a:ext cx="8520600" cy="62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1" name="Google Shape;21;p4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 txBox="1"/>
          <p:nvPr>
            <p:ph type="title"/>
          </p:nvPr>
        </p:nvSpPr>
        <p:spPr>
          <a:xfrm>
            <a:off x="311700" y="445025"/>
            <a:ext cx="8520600" cy="62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4" name="Google Shape;24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" name="Google Shape;25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" name="Google Shape;26;p5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6"/>
          <p:cNvSpPr txBox="1"/>
          <p:nvPr>
            <p:ph type="title"/>
          </p:nvPr>
        </p:nvSpPr>
        <p:spPr>
          <a:xfrm>
            <a:off x="311700" y="445025"/>
            <a:ext cx="8520600" cy="62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9" name="Google Shape;29;p6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2" name="Google Shape;32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3" name="Google Shape;33;p7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2"/>
        </a:solidFill>
      </p:bgPr>
    </p:bg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8"/>
          <p:cNvSpPr txBox="1"/>
          <p:nvPr>
            <p:ph type="title"/>
          </p:nvPr>
        </p:nvSpPr>
        <p:spPr>
          <a:xfrm>
            <a:off x="490250" y="526350"/>
            <a:ext cx="56040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" name="Google Shape;36;p8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9"/>
          <p:cNvSpPr/>
          <p:nvPr/>
        </p:nvSpPr>
        <p:spPr>
          <a:xfrm>
            <a:off x="4636800" y="80700"/>
            <a:ext cx="4426500" cy="49821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39" name="Google Shape;39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0" name="Google Shape;40;p9"/>
          <p:cNvSpPr txBox="1"/>
          <p:nvPr>
            <p:ph type="title"/>
          </p:nvPr>
        </p:nvSpPr>
        <p:spPr>
          <a:xfrm>
            <a:off x="265500" y="1181700"/>
            <a:ext cx="4045200" cy="153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41" name="Google Shape;41;p9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2" name="Google Shape;42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3" name="Google Shape;43;p9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</a:lstStyle>
          <a:p/>
        </p:txBody>
      </p:sp>
      <p:sp>
        <p:nvSpPr>
          <p:cNvPr id="46" name="Google Shape;46;p10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1"/>
          <p:cNvSpPr/>
          <p:nvPr/>
        </p:nvSpPr>
        <p:spPr>
          <a:xfrm>
            <a:off x="80700" y="2651100"/>
            <a:ext cx="8982600" cy="24117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" name="Google Shape;49;p11"/>
          <p:cNvSpPr txBox="1"/>
          <p:nvPr>
            <p:ph hasCustomPrompt="1" type="title"/>
          </p:nvPr>
        </p:nvSpPr>
        <p:spPr>
          <a:xfrm>
            <a:off x="311700" y="743001"/>
            <a:ext cx="8520600" cy="2006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Font typeface="Source Sans Pro"/>
              <a:buNone/>
              <a:defRPr sz="12000"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Font typeface="Source Sans Pro"/>
              <a:buNone/>
              <a:defRPr sz="12000"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Font typeface="Source Sans Pro"/>
              <a:buNone/>
              <a:defRPr sz="12000"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Font typeface="Source Sans Pro"/>
              <a:buNone/>
              <a:defRPr sz="12000"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Font typeface="Source Sans Pro"/>
              <a:buNone/>
              <a:defRPr sz="12000"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Font typeface="Source Sans Pro"/>
              <a:buNone/>
              <a:defRPr sz="12000"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Font typeface="Source Sans Pro"/>
              <a:buNone/>
              <a:defRPr sz="12000"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Font typeface="Source Sans Pro"/>
              <a:buNone/>
              <a:defRPr sz="12000"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Font typeface="Source Sans Pro"/>
              <a:buNone/>
              <a:defRPr sz="12000"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r>
              <a:t>xx%</a:t>
            </a:r>
          </a:p>
        </p:txBody>
      </p:sp>
      <p:sp>
        <p:nvSpPr>
          <p:cNvPr id="50" name="Google Shape;50;p11"/>
          <p:cNvSpPr txBox="1"/>
          <p:nvPr>
            <p:ph idx="1" type="body"/>
          </p:nvPr>
        </p:nvSpPr>
        <p:spPr>
          <a:xfrm>
            <a:off x="311700" y="2845182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1" name="Google Shape;51;p1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plum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6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Source Sans Pro"/>
              <a:buChar char="●"/>
              <a:defRPr sz="18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Source Sans Pro"/>
              <a:buChar char="○"/>
              <a:defRPr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Source Sans Pro"/>
              <a:buChar char="■"/>
              <a:defRPr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Source Sans Pro"/>
              <a:buChar char="●"/>
              <a:defRPr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Source Sans Pro"/>
              <a:buChar char="○"/>
              <a:defRPr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Source Sans Pro"/>
              <a:buChar char="■"/>
              <a:defRPr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Source Sans Pro"/>
              <a:buChar char="●"/>
              <a:defRPr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Source Sans Pro"/>
              <a:buChar char="○"/>
              <a:defRPr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Source Sans Pro"/>
              <a:buChar char="■"/>
              <a:defRPr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3"/>
          <p:cNvSpPr txBox="1"/>
          <p:nvPr>
            <p:ph type="ctrTitle"/>
          </p:nvPr>
        </p:nvSpPr>
        <p:spPr>
          <a:xfrm>
            <a:off x="485875" y="264475"/>
            <a:ext cx="8183700" cy="147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How we use technology to collaborate at UWTSD</a:t>
            </a:r>
            <a:endParaRPr/>
          </a:p>
        </p:txBody>
      </p:sp>
      <p:sp>
        <p:nvSpPr>
          <p:cNvPr id="59" name="Google Shape;59;p13"/>
          <p:cNvSpPr txBox="1"/>
          <p:nvPr>
            <p:ph idx="1" type="subTitle"/>
          </p:nvPr>
        </p:nvSpPr>
        <p:spPr>
          <a:xfrm>
            <a:off x="485875" y="1738075"/>
            <a:ext cx="8183700" cy="86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Mohammed Abdul Hamid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4"/>
          <p:cNvSpPr txBox="1"/>
          <p:nvPr>
            <p:ph type="title"/>
          </p:nvPr>
        </p:nvSpPr>
        <p:spPr>
          <a:xfrm>
            <a:off x="311700" y="445025"/>
            <a:ext cx="8520600" cy="62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Introduction</a:t>
            </a:r>
            <a:endParaRPr/>
          </a:p>
        </p:txBody>
      </p:sp>
      <p:sp>
        <p:nvSpPr>
          <p:cNvPr id="65" name="Google Shape;65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Digital marketing helps </a:t>
            </a:r>
            <a:r>
              <a:rPr lang="en-GB"/>
              <a:t>businesses</a:t>
            </a:r>
            <a:r>
              <a:rPr lang="en-GB"/>
              <a:t> grow.It also helps reach many people.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Using the digital m </a:t>
            </a:r>
            <a:r>
              <a:rPr lang="en-GB"/>
              <a:t>marketing</a:t>
            </a:r>
            <a:r>
              <a:rPr lang="en-GB"/>
              <a:t> is much cheaper. However, digital marketing is hard for people who don’t know how to use it, usually the older people.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There is high competition in this market </a:t>
            </a:r>
            <a:r>
              <a:rPr lang="en-GB"/>
              <a:t>which</a:t>
            </a:r>
            <a:r>
              <a:rPr lang="en-GB"/>
              <a:t> means many people need to bring new ideas.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The university uses the digital marketing by using the internet to reach their students and to help them get information to help with their work.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5"/>
          <p:cNvSpPr txBox="1"/>
          <p:nvPr>
            <p:ph type="title"/>
          </p:nvPr>
        </p:nvSpPr>
        <p:spPr>
          <a:xfrm>
            <a:off x="311700" y="445025"/>
            <a:ext cx="8520600" cy="62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Hypothesis</a:t>
            </a:r>
            <a:endParaRPr/>
          </a:p>
        </p:txBody>
      </p:sp>
      <p:sp>
        <p:nvSpPr>
          <p:cNvPr id="71" name="Google Shape;71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Digital marketing is used for advertising.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It draws in students.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Allows parents to know about the university their child is going to.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6"/>
          <p:cNvSpPr txBox="1"/>
          <p:nvPr>
            <p:ph type="title"/>
          </p:nvPr>
        </p:nvSpPr>
        <p:spPr>
          <a:xfrm>
            <a:off x="311700" y="445025"/>
            <a:ext cx="8520600" cy="62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Research Timeline</a:t>
            </a:r>
            <a:endParaRPr/>
          </a:p>
        </p:txBody>
      </p:sp>
      <p:sp>
        <p:nvSpPr>
          <p:cNvPr id="77" name="Google Shape;77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Estimate this will take 1 and a half months.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1 week - Construct questionnaire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2 days - give to students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Collect questionnaires - 2 weeks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Collect data - 2 to 3 weeks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/>
          <p:nvPr>
            <p:ph type="title"/>
          </p:nvPr>
        </p:nvSpPr>
        <p:spPr>
          <a:xfrm>
            <a:off x="311700" y="445025"/>
            <a:ext cx="8520600" cy="62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Ethical Consideration</a:t>
            </a:r>
            <a:endParaRPr/>
          </a:p>
        </p:txBody>
      </p:sp>
      <p:sp>
        <p:nvSpPr>
          <p:cNvPr id="83" name="Google Shape;83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Will clearly state reason and purpose of research.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This means we can avoid any deception and get informed consent.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/>
          <p:nvPr>
            <p:ph type="title"/>
          </p:nvPr>
        </p:nvSpPr>
        <p:spPr>
          <a:xfrm>
            <a:off x="311700" y="445025"/>
            <a:ext cx="8520600" cy="62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Proposed Method</a:t>
            </a:r>
            <a:endParaRPr/>
          </a:p>
        </p:txBody>
      </p:sp>
      <p:sp>
        <p:nvSpPr>
          <p:cNvPr id="89" name="Google Shape;89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Make questionnaire containing only closed question.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Participants - Current students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This is a quick and easy way to gather data.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9"/>
          <p:cNvSpPr txBox="1"/>
          <p:nvPr>
            <p:ph type="title"/>
          </p:nvPr>
        </p:nvSpPr>
        <p:spPr>
          <a:xfrm>
            <a:off x="311700" y="445025"/>
            <a:ext cx="8520600" cy="62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Rationale</a:t>
            </a:r>
            <a:endParaRPr/>
          </a:p>
        </p:txBody>
      </p:sp>
      <p:sp>
        <p:nvSpPr>
          <p:cNvPr id="95" name="Google Shape;95;p1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Digital state how the internet is changing everything. ( Lockwood and Point, 2013)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Taking </a:t>
            </a:r>
            <a:r>
              <a:rPr lang="en-GB"/>
              <a:t>multimedia</a:t>
            </a:r>
            <a:r>
              <a:rPr lang="en-GB"/>
              <a:t> to extreme. (Shapiro, 2020)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 hybrid collaborative filtering model for social influence prediction in event based social networks. (Xiou, Xiang, Sen, Li and Yang, 2017)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0"/>
          <p:cNvSpPr txBox="1"/>
          <p:nvPr>
            <p:ph type="title"/>
          </p:nvPr>
        </p:nvSpPr>
        <p:spPr>
          <a:xfrm>
            <a:off x="311700" y="445025"/>
            <a:ext cx="8520600" cy="62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101" name="Google Shape;101;p2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Point. S (2013) </a:t>
            </a:r>
            <a:r>
              <a:rPr lang="en-GB"/>
              <a:t>Digital State: How the Internet is Changing Everything. Kogan Page Limited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Shapiro.B (2021) Taking Multimedia to the Extreme. Milkyway Media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Xiou, Xiang, Sen, Li and Yang (2017) A hybrid collaborative filtering model for social influence prediction in event based social networks. Springer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Plum">
  <a:themeElements>
    <a:clrScheme name="Plum">
      <a:dk1>
        <a:srgbClr val="611BB8"/>
      </a:dk1>
      <a:lt1>
        <a:srgbClr val="FFFFFF"/>
      </a:lt1>
      <a:dk2>
        <a:srgbClr val="000000"/>
      </a:dk2>
      <a:lt2>
        <a:srgbClr val="7F7F7F"/>
      </a:lt2>
      <a:accent1>
        <a:srgbClr val="333333"/>
      </a:accent1>
      <a:accent2>
        <a:srgbClr val="5E2B97"/>
      </a:accent2>
      <a:accent3>
        <a:srgbClr val="7E57C2"/>
      </a:accent3>
      <a:accent4>
        <a:srgbClr val="C77025"/>
      </a:accent4>
      <a:accent5>
        <a:srgbClr val="009688"/>
      </a:accent5>
      <a:accent6>
        <a:srgbClr val="FFD600"/>
      </a:accent6>
      <a:hlink>
        <a:srgbClr val="009688"/>
      </a:hlink>
      <a:folHlink>
        <a:srgbClr val="00968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