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15"/>
  </p:notesMasterIdLst>
  <p:handoutMasterIdLst>
    <p:handoutMasterId r:id="rId16"/>
  </p:handoutMasterIdLst>
  <p:sldIdLst>
    <p:sldId id="256" r:id="rId5"/>
    <p:sldId id="330" r:id="rId6"/>
    <p:sldId id="257" r:id="rId7"/>
    <p:sldId id="305" r:id="rId8"/>
    <p:sldId id="340" r:id="rId9"/>
    <p:sldId id="341" r:id="rId10"/>
    <p:sldId id="338" r:id="rId11"/>
    <p:sldId id="339" r:id="rId12"/>
    <p:sldId id="335"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3725" autoAdjust="0"/>
  </p:normalViewPr>
  <p:slideViewPr>
    <p:cSldViewPr snapToGrid="0">
      <p:cViewPr varScale="1">
        <p:scale>
          <a:sx n="114" d="100"/>
          <a:sy n="114" d="100"/>
        </p:scale>
        <p:origin x="360" y="10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7C06C4-C5A6-48FB-97F5-B20A44F857E9}" type="datetimeFigureOut">
              <a:rPr lang="en-US" smtClean="0"/>
              <a:t>9/13/2022</a:t>
            </a:fld>
            <a:endParaRPr lang="en-US"/>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55657-0A12-495F-9FFA-D8F7554E7C39}" type="slidenum">
              <a:rPr lang="en-US" smtClean="0"/>
              <a:t>‹#›</a:t>
            </a:fld>
            <a:endParaRPr lang="en-US"/>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2B2CC-0155-4E5E-A890-531D58ADF5B2}" type="datetimeFigureOut">
              <a:rPr lang="en-US" smtClean="0"/>
              <a:t>9/13/2022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80FBB-F712-42E7-8C2F-226D98798B3F}" type="slidenum">
              <a:rPr lang="en-US" smtClean="0"/>
              <a:t>‹#›</a:t>
            </a:fld>
            <a:endParaRPr lang="en-US"/>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C0559-D619-4E56-BF6F-3712370C2150}" type="slidenum">
              <a:rPr lang="en-US" smtClean="0"/>
              <a:t>10</a:t>
            </a:fld>
            <a:endParaRPr lang="en-US"/>
          </a:p>
        </p:txBody>
      </p:sp>
    </p:spTree>
    <p:extLst>
      <p:ext uri="{BB962C8B-B14F-4D97-AF65-F5344CB8AC3E}">
        <p14:creationId xmlns:p14="http://schemas.microsoft.com/office/powerpoint/2010/main" val="27622386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a:lstStyle/>
          <a:p>
            <a:r>
              <a:rPr lang="en-US"/>
              <a:t>Click icon to add picture</a:t>
            </a:r>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a:lstStyle/>
          <a:p>
            <a:r>
              <a:rPr lang="en-US"/>
              <a:t>Click icon to add picture</a:t>
            </a:r>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a:noAutofit/>
          </a:bodyPr>
          <a:lstStyle>
            <a:lvl1pPr marL="0" indent="0">
              <a:lnSpc>
                <a:spcPct val="100000"/>
              </a:lnSpc>
              <a:buNone/>
              <a:defRPr sz="2000"/>
            </a:lvl1pPr>
          </a:lstStyle>
          <a:p>
            <a:pPr marL="228600" lvl="0" indent="-228600"/>
            <a:r>
              <a:rPr lang="en-US" sz="180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a:lstStyle>
            <a:lvl1pPr>
              <a:defRPr>
                <a:solidFill>
                  <a:schemeClr val="tx2">
                    <a:alpha val="60000"/>
                  </a:schemeClr>
                </a:solidFill>
              </a:defRPr>
            </a:lvl1pPr>
          </a:lstStyle>
          <a:p>
            <a:r>
              <a:rPr lang="en-US"/>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a:lstStyle/>
          <a:p>
            <a:r>
              <a:rPr lang="en-US"/>
              <a:t>Click icon to add picture</a:t>
            </a:r>
            <a:endParaRPr lang="en-US" dirty="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a:lstStyle/>
          <a:p>
            <a:r>
              <a:rPr lang="en-US"/>
              <a:t>Click icon to add picture</a:t>
            </a:r>
            <a:endParaRPr lang="en-US" dirty="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a:lstStyle/>
          <a:p>
            <a:r>
              <a:rPr lang="en-US"/>
              <a:t>Click icon to add picture</a:t>
            </a:r>
            <a:endParaRPr lang="en-US" dirty="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a:lstStyle>
            <a:lvl1pPr algn="l">
              <a:defRPr>
                <a:solidFill>
                  <a:schemeClr val="tx2">
                    <a:alpha val="60000"/>
                  </a:schemeClr>
                </a:solidFill>
              </a:defRPr>
            </a:lvl1pPr>
          </a:lstStyle>
          <a:p>
            <a:r>
              <a:rPr lang="en-US"/>
              <a:t>SAMPLE FOOTER TEXT</a:t>
            </a:r>
            <a:endParaRPr lang="en-US" dirty="0"/>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a:lstStyle>
            <a:lvl1pPr>
              <a:defRPr>
                <a:solidFill>
                  <a:schemeClr val="bg1"/>
                </a:solidFill>
              </a:defRPr>
            </a:lvl1pPr>
          </a:lstStyle>
          <a:p>
            <a:pPr algn="l"/>
            <a:r>
              <a:rPr lang="en-US">
                <a:solidFill>
                  <a:srgbClr val="FFFFFF"/>
                </a:solidFill>
                <a:ea typeface="Cambria" panose="02040503050406030204" pitchFamily="18" charset="0"/>
                <a:cs typeface="Sabon Next LT" panose="020B0502040204020203" pitchFamily="2" charset="0"/>
              </a:rPr>
              <a:t>Click to edit Master title style</a:t>
            </a:r>
            <a:endParaRPr lang="en-US" dirty="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a:lstStyle/>
          <a:p>
            <a:r>
              <a:rPr lang="en-US"/>
              <a:t>Click icon to add picture</a:t>
            </a:r>
            <a:endParaRPr lang="en-US" dirty="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a:normAutofit/>
          </a:bodyPr>
          <a:lstStyle>
            <a:lvl1pPr marL="0" indent="0">
              <a:buNone/>
              <a:defRPr sz="2800">
                <a:solidFill>
                  <a:schemeClr val="bg1"/>
                </a:solidFill>
                <a:latin typeface="+mn-lt"/>
              </a:defRPr>
            </a:lvl1pPr>
          </a:lstStyle>
          <a:p>
            <a:pPr lvl="0"/>
            <a:r>
              <a:rPr lang="en-US"/>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a:lstStyle/>
          <a:p>
            <a:r>
              <a:rPr lang="en-US"/>
              <a:t>Click icon to add picture</a:t>
            </a:r>
            <a:endParaRPr lang="en-US" dirty="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anchor="b" anchorCtr="0"/>
          <a:lstStyle>
            <a:lvl1pPr>
              <a:defRPr>
                <a:solidFill>
                  <a:schemeClr val="bg1"/>
                </a:solidFill>
                <a:effectLst>
                  <a:outerShdw blurRad="38100" dist="38100" dir="2700000" algn="tl">
                    <a:srgbClr val="000000">
                      <a:alpha val="43137"/>
                    </a:srgbClr>
                  </a:outerShdw>
                </a:effectLst>
              </a:defRPr>
            </a:lvl1pPr>
          </a:lstStyle>
          <a:p>
            <a:r>
              <a:rPr lang="en-US"/>
              <a:t>Click to edit Master title style</a:t>
            </a:r>
            <a:endParaRPr lang="en-US" dirty="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a:lstStyle/>
          <a:p>
            <a:r>
              <a:rPr lang="en-US"/>
              <a:t>Click icon to add picture</a:t>
            </a:r>
            <a:endParaRPr lang="en-US" dirty="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a:lstStyle/>
          <a:p>
            <a:r>
              <a:rPr lang="en-US"/>
              <a:t>Click icon to add picture</a:t>
            </a:r>
            <a:endParaRPr lang="en-US" dirty="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a:lstStyle/>
          <a:p>
            <a:r>
              <a:rPr lang="en-US"/>
              <a:t>Click icon to add picture</a:t>
            </a:r>
            <a:endParaRPr lang="en-US" dirty="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a:lstStyle/>
          <a:p>
            <a:r>
              <a:rPr lang="en-US"/>
              <a:t>Click icon to add picture</a:t>
            </a:r>
            <a:endParaRPr lang="en-US" dirty="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a:lstStyle/>
          <a:p>
            <a:r>
              <a:rPr lang="en-US"/>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a:normAutofit/>
          </a:bodyPr>
          <a:lstStyle>
            <a:lvl1pPr marL="0" indent="0">
              <a:buNone/>
              <a:defRPr sz="2200"/>
            </a:lvl1pPr>
          </a:lstStyle>
          <a:p>
            <a:pPr marL="228600" lvl="0" indent="-228600"/>
            <a:r>
              <a:rPr lang="en-US" sz="200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23B9F-B223-42FC-B961-B8BFC75D2259}" type="datetime1">
              <a:rPr lang="en-US" smtClean="0">
                <a:solidFill>
                  <a:schemeClr val="tx2">
                    <a:alpha val="60000"/>
                  </a:schemeClr>
                </a:solidFill>
              </a:rPr>
              <a:pPr/>
              <a:t>9/13/2022</a:t>
            </a:fld>
            <a:endParaRPr lang="en-US"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alpha val="60000"/>
                  </a:schemeClr>
                </a:solidFill>
              </a:rPr>
              <a:t>Sample footer text</a:t>
            </a:r>
            <a:endParaRPr lang="en-US" dirty="0">
              <a:solidFill>
                <a:schemeClr val="tx2">
                  <a:alpha val="60000"/>
                </a:schemeClr>
              </a:solidFill>
            </a:endParaRP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844951-7827-47D4-8276-7DDE1FA7D85A}" type="slidenum">
              <a:rPr lang="en-US" smtClean="0">
                <a:solidFill>
                  <a:schemeClr val="tx2">
                    <a:alpha val="60000"/>
                  </a:schemeClr>
                </a:solidFill>
              </a:rPr>
              <a:pPr/>
              <a:t>‹#›</a:t>
            </a:fld>
            <a:endParaRPr lang="en-US" dirty="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a:lstStyle/>
          <a:p>
            <a:r>
              <a:rPr lang="en-US"/>
              <a:t>Click icon to add picture</a:t>
            </a:r>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a:lstStyle/>
          <a:p>
            <a:r>
              <a:rPr lang="en-US"/>
              <a:t>Click icon to add picture</a:t>
            </a:r>
            <a:endParaRPr lang="en-US" dirty="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r>
              <a:rPr lang="en-US"/>
              <a:t>3/1/20XX</a:t>
            </a:r>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8A4590D-8383-2CF0-0D6F-64E4F4EA474D}"/>
              </a:ext>
            </a:extLst>
          </p:cNvPr>
          <p:cNvPicPr>
            <a:picLocks noChangeAspect="1"/>
          </p:cNvPicPr>
          <p:nvPr/>
        </p:nvPicPr>
        <p:blipFill>
          <a:blip r:embed="rId2"/>
          <a:stretch>
            <a:fillRect/>
          </a:stretch>
        </p:blipFill>
        <p:spPr>
          <a:xfrm>
            <a:off x="721654" y="672387"/>
            <a:ext cx="3357188" cy="1336960"/>
          </a:xfrm>
          <a:prstGeom prst="rect">
            <a:avLst/>
          </a:prstGeom>
        </p:spPr>
      </p:pic>
      <p:sp>
        <p:nvSpPr>
          <p:cNvPr id="10" name="TextBox 9">
            <a:extLst>
              <a:ext uri="{FF2B5EF4-FFF2-40B4-BE49-F238E27FC236}">
                <a16:creationId xmlns:a16="http://schemas.microsoft.com/office/drawing/2014/main" id="{45AF10C2-EEFE-E5C6-57E4-AA8987D9AE8E}"/>
              </a:ext>
            </a:extLst>
          </p:cNvPr>
          <p:cNvSpPr txBox="1"/>
          <p:nvPr/>
        </p:nvSpPr>
        <p:spPr>
          <a:xfrm>
            <a:off x="2752725" y="2488005"/>
            <a:ext cx="7572375" cy="1881990"/>
          </a:xfrm>
          <a:prstGeom prst="rect">
            <a:avLst/>
          </a:prstGeom>
          <a:noFill/>
        </p:spPr>
        <p:txBody>
          <a:bodyPr wrap="square" rtlCol="0">
            <a:spAutoFit/>
          </a:bodyPr>
          <a:lstStyle/>
          <a:p>
            <a:pPr marL="342900" indent="-342900">
              <a:lnSpc>
                <a:spcPct val="150000"/>
              </a:lnSpc>
              <a:buFont typeface="Wingdings" panose="05000000000000000000" pitchFamily="2" charset="2"/>
              <a:buChar char="§"/>
            </a:pPr>
            <a:r>
              <a:rPr lang="en-GB" sz="2000" dirty="0">
                <a:latin typeface="Arial" panose="020B0604020202020204" pitchFamily="34" charset="0"/>
                <a:cs typeface="Arial" panose="020B0604020202020204" pitchFamily="34" charset="0"/>
              </a:rPr>
              <a:t>Name: Shumana Begum</a:t>
            </a:r>
          </a:p>
          <a:p>
            <a:pPr marL="342900" indent="-342900">
              <a:lnSpc>
                <a:spcPct val="150000"/>
              </a:lnSpc>
              <a:buFont typeface="Wingdings" panose="05000000000000000000" pitchFamily="2" charset="2"/>
              <a:buChar char="§"/>
            </a:pPr>
            <a:r>
              <a:rPr lang="en-GB" sz="2000" dirty="0">
                <a:latin typeface="Arial" panose="020B0604020202020204" pitchFamily="34" charset="0"/>
                <a:cs typeface="Arial" panose="020B0604020202020204" pitchFamily="34" charset="0"/>
              </a:rPr>
              <a:t>Student ID: 1913892</a:t>
            </a:r>
          </a:p>
          <a:p>
            <a:pPr marL="342900" indent="-342900">
              <a:lnSpc>
                <a:spcPct val="150000"/>
              </a:lnSpc>
              <a:buFont typeface="Wingdings" panose="05000000000000000000" pitchFamily="2" charset="2"/>
              <a:buChar char="§"/>
            </a:pPr>
            <a:r>
              <a:rPr lang="en-GB" sz="2000" dirty="0">
                <a:latin typeface="Arial" panose="020B0604020202020204" pitchFamily="34" charset="0"/>
                <a:cs typeface="Arial" panose="020B0604020202020204" pitchFamily="34" charset="0"/>
              </a:rPr>
              <a:t>Lectuar : Dr Laila Surani</a:t>
            </a:r>
          </a:p>
          <a:p>
            <a:pPr marL="342900" indent="-342900">
              <a:lnSpc>
                <a:spcPct val="150000"/>
              </a:lnSpc>
              <a:buFont typeface="Wingdings" panose="05000000000000000000" pitchFamily="2" charset="2"/>
              <a:buChar char="§"/>
            </a:pPr>
            <a:r>
              <a:rPr lang="en-GB" sz="2000" dirty="0">
                <a:latin typeface="Arial" panose="020B0604020202020204" pitchFamily="34" charset="0"/>
                <a:cs typeface="Arial" panose="020B0604020202020204" pitchFamily="34" charset="0"/>
              </a:rPr>
              <a:t>Submission date: 14</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April 2022</a:t>
            </a:r>
          </a:p>
        </p:txBody>
      </p:sp>
    </p:spTree>
    <p:extLst>
      <p:ext uri="{BB962C8B-B14F-4D97-AF65-F5344CB8AC3E}">
        <p14:creationId xmlns:p14="http://schemas.microsoft.com/office/powerpoint/2010/main" val="703580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7CCCE07D-3B17-42EC-AE9C-222D13143DF6}"/>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2</a:t>
            </a:fld>
            <a:endParaRPr lang="en-US"/>
          </a:p>
        </p:txBody>
      </p:sp>
      <p:sp>
        <p:nvSpPr>
          <p:cNvPr id="17" name="Rectangle 16">
            <a:extLst>
              <a:ext uri="{FF2B5EF4-FFF2-40B4-BE49-F238E27FC236}">
                <a16:creationId xmlns:a16="http://schemas.microsoft.com/office/drawing/2014/main" id="{E7E01E7C-E9C8-2859-F274-95C9C3C62F16}"/>
              </a:ext>
            </a:extLst>
          </p:cNvPr>
          <p:cNvSpPr/>
          <p:nvPr/>
        </p:nvSpPr>
        <p:spPr>
          <a:xfrm>
            <a:off x="4886741" y="290810"/>
            <a:ext cx="1523173" cy="400110"/>
          </a:xfrm>
          <a:prstGeom prst="rect">
            <a:avLst/>
          </a:prstGeom>
          <a:noFill/>
        </p:spPr>
        <p:txBody>
          <a:bodyPr wrap="none" lIns="91440" tIns="45720" rIns="91440" bIns="45720">
            <a:spAutoFit/>
          </a:bodyPr>
          <a:lstStyle/>
          <a:p>
            <a:pPr algn="ctr"/>
            <a:r>
              <a:rPr lang="en-US" sz="20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Introduction</a:t>
            </a:r>
          </a:p>
        </p:txBody>
      </p:sp>
      <p:sp>
        <p:nvSpPr>
          <p:cNvPr id="19" name="TextBox 18">
            <a:extLst>
              <a:ext uri="{FF2B5EF4-FFF2-40B4-BE49-F238E27FC236}">
                <a16:creationId xmlns:a16="http://schemas.microsoft.com/office/drawing/2014/main" id="{48420BBE-DAC7-CABE-9D3C-C52EB71BA3DF}"/>
              </a:ext>
            </a:extLst>
          </p:cNvPr>
          <p:cNvSpPr txBox="1"/>
          <p:nvPr/>
        </p:nvSpPr>
        <p:spPr>
          <a:xfrm>
            <a:off x="200025" y="1466165"/>
            <a:ext cx="11830050" cy="830997"/>
          </a:xfrm>
          <a:prstGeom prst="rect">
            <a:avLst/>
          </a:prstGeom>
          <a:noFill/>
        </p:spPr>
        <p:txBody>
          <a:bodyPr wrap="square" rtlCol="0">
            <a:spAutoFit/>
          </a:bodyPr>
          <a:lstStyle/>
          <a:p>
            <a:pPr marL="285750" indent="-285750">
              <a:buFont typeface="Wingdings" panose="05000000000000000000" pitchFamily="2" charset="2"/>
              <a:buChar char="§"/>
            </a:pPr>
            <a:r>
              <a:rPr lang="en-GB" sz="1200" dirty="0">
                <a:latin typeface="Arial" panose="020B0604020202020204" pitchFamily="34" charset="0"/>
                <a:cs typeface="Arial" panose="020B0604020202020204" pitchFamily="34" charset="0"/>
              </a:rPr>
              <a:t>The aim of this presentation is to identify the main points of my topic by find research methods &amp; articles based this by using PubMed or the University library.</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200" dirty="0">
                <a:latin typeface="Arial" panose="020B0604020202020204" pitchFamily="34" charset="0"/>
                <a:cs typeface="Arial" panose="020B0604020202020204" pitchFamily="34" charset="0"/>
              </a:rPr>
              <a:t>The objective is to find the outcome of any research methods regarding this topic and to analyse the impacts by giving examples.</a:t>
            </a:r>
          </a:p>
          <a:p>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90342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6566BB-9632-4FD7-9FFC-FD3C43D3954E}"/>
              </a:ext>
            </a:extLst>
          </p:cNvPr>
          <p:cNvSpPr>
            <a:spLocks noGrp="1"/>
          </p:cNvSpPr>
          <p:nvPr>
            <p:ph idx="1"/>
          </p:nvPr>
        </p:nvSpPr>
        <p:spPr>
          <a:xfrm>
            <a:off x="1552575" y="643157"/>
            <a:ext cx="8429625" cy="388627"/>
          </a:xfrm>
        </p:spPr>
        <p:txBody>
          <a:bodyPr>
            <a:normAutofit fontScale="92500"/>
          </a:bodyPr>
          <a:lstStyle/>
          <a:p>
            <a:pPr algn="ctr"/>
            <a:r>
              <a:rPr lang="en-US" sz="20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Topic one: The impact on young people during Covid-19</a:t>
            </a:r>
          </a:p>
        </p:txBody>
      </p:sp>
      <p:sp>
        <p:nvSpPr>
          <p:cNvPr id="16" name="Date Placeholder 15">
            <a:extLst>
              <a:ext uri="{FF2B5EF4-FFF2-40B4-BE49-F238E27FC236}">
                <a16:creationId xmlns:a16="http://schemas.microsoft.com/office/drawing/2014/main" id="{7FFBE36B-5CC8-44EE-801B-6159157B5328}"/>
              </a:ext>
            </a:extLst>
          </p:cNvPr>
          <p:cNvSpPr>
            <a:spLocks noGrp="1"/>
          </p:cNvSpPr>
          <p:nvPr>
            <p:ph type="dt" sz="half" idx="10"/>
          </p:nvPr>
        </p:nvSpPr>
        <p:spPr>
          <a:xfrm>
            <a:off x="838200" y="6429375"/>
            <a:ext cx="2743200" cy="365125"/>
          </a:xfrm>
        </p:spPr>
        <p:txBody>
          <a:bodyPr/>
          <a:lstStyle/>
          <a:p>
            <a:r>
              <a:rPr lang="en-US"/>
              <a:t>3/1/20XX</a:t>
            </a:r>
          </a:p>
        </p:txBody>
      </p:sp>
      <p:sp>
        <p:nvSpPr>
          <p:cNvPr id="18" name="Slide Number Placeholder 17">
            <a:extLst>
              <a:ext uri="{FF2B5EF4-FFF2-40B4-BE49-F238E27FC236}">
                <a16:creationId xmlns:a16="http://schemas.microsoft.com/office/drawing/2014/main" id="{41898C30-E58E-4EC9-8A27-DF1822A9863B}"/>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3</a:t>
            </a:fld>
            <a:endParaRPr lang="en-US"/>
          </a:p>
        </p:txBody>
      </p:sp>
      <p:pic>
        <p:nvPicPr>
          <p:cNvPr id="22" name="Picture 21">
            <a:extLst>
              <a:ext uri="{FF2B5EF4-FFF2-40B4-BE49-F238E27FC236}">
                <a16:creationId xmlns:a16="http://schemas.microsoft.com/office/drawing/2014/main" id="{4A5705AF-F034-485F-DB2E-A0AEA747C559}"/>
              </a:ext>
            </a:extLst>
          </p:cNvPr>
          <p:cNvPicPr>
            <a:picLocks noChangeAspect="1"/>
          </p:cNvPicPr>
          <p:nvPr/>
        </p:nvPicPr>
        <p:blipFill>
          <a:blip r:embed="rId2"/>
          <a:stretch>
            <a:fillRect/>
          </a:stretch>
        </p:blipFill>
        <p:spPr>
          <a:xfrm>
            <a:off x="8097442" y="1318331"/>
            <a:ext cx="3234950" cy="1815394"/>
          </a:xfrm>
          <a:prstGeom prst="rect">
            <a:avLst/>
          </a:prstGeom>
        </p:spPr>
      </p:pic>
      <p:pic>
        <p:nvPicPr>
          <p:cNvPr id="23" name="Picture 22">
            <a:extLst>
              <a:ext uri="{FF2B5EF4-FFF2-40B4-BE49-F238E27FC236}">
                <a16:creationId xmlns:a16="http://schemas.microsoft.com/office/drawing/2014/main" id="{D75A3E46-D626-E2E3-E7B7-6D881AAA9A35}"/>
              </a:ext>
            </a:extLst>
          </p:cNvPr>
          <p:cNvPicPr>
            <a:picLocks noChangeAspect="1"/>
          </p:cNvPicPr>
          <p:nvPr/>
        </p:nvPicPr>
        <p:blipFill>
          <a:blip r:embed="rId3"/>
          <a:stretch>
            <a:fillRect/>
          </a:stretch>
        </p:blipFill>
        <p:spPr>
          <a:xfrm>
            <a:off x="8114717" y="3551837"/>
            <a:ext cx="3200400" cy="2072833"/>
          </a:xfrm>
          <a:prstGeom prst="rect">
            <a:avLst/>
          </a:prstGeom>
        </p:spPr>
      </p:pic>
      <p:pic>
        <p:nvPicPr>
          <p:cNvPr id="26" name="Picture 25">
            <a:extLst>
              <a:ext uri="{FF2B5EF4-FFF2-40B4-BE49-F238E27FC236}">
                <a16:creationId xmlns:a16="http://schemas.microsoft.com/office/drawing/2014/main" id="{80F1963D-E97C-0CE6-F386-437E4D6D26B6}"/>
              </a:ext>
            </a:extLst>
          </p:cNvPr>
          <p:cNvPicPr>
            <a:picLocks noChangeAspect="1"/>
          </p:cNvPicPr>
          <p:nvPr/>
        </p:nvPicPr>
        <p:blipFill>
          <a:blip r:embed="rId4"/>
          <a:stretch>
            <a:fillRect/>
          </a:stretch>
        </p:blipFill>
        <p:spPr>
          <a:xfrm>
            <a:off x="838199" y="1220787"/>
            <a:ext cx="3312319" cy="2208213"/>
          </a:xfrm>
          <a:prstGeom prst="rect">
            <a:avLst/>
          </a:prstGeom>
        </p:spPr>
      </p:pic>
      <p:pic>
        <p:nvPicPr>
          <p:cNvPr id="27" name="Picture 26">
            <a:extLst>
              <a:ext uri="{FF2B5EF4-FFF2-40B4-BE49-F238E27FC236}">
                <a16:creationId xmlns:a16="http://schemas.microsoft.com/office/drawing/2014/main" id="{A67E6D1B-244A-0A93-A011-5BBDD55CE4C4}"/>
              </a:ext>
            </a:extLst>
          </p:cNvPr>
          <p:cNvPicPr>
            <a:picLocks noChangeAspect="1"/>
          </p:cNvPicPr>
          <p:nvPr/>
        </p:nvPicPr>
        <p:blipFill>
          <a:blip r:embed="rId5"/>
          <a:stretch>
            <a:fillRect/>
          </a:stretch>
        </p:blipFill>
        <p:spPr>
          <a:xfrm>
            <a:off x="838199" y="3914950"/>
            <a:ext cx="3100388" cy="2066925"/>
          </a:xfrm>
          <a:prstGeom prst="rect">
            <a:avLst/>
          </a:prstGeom>
        </p:spPr>
      </p:pic>
    </p:spTree>
    <p:extLst>
      <p:ext uri="{BB962C8B-B14F-4D97-AF65-F5344CB8AC3E}">
        <p14:creationId xmlns:p14="http://schemas.microsoft.com/office/powerpoint/2010/main" val="2262346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27642-6263-ED7C-EF6A-C90D217F46F2}"/>
              </a:ext>
            </a:extLst>
          </p:cNvPr>
          <p:cNvSpPr/>
          <p:nvPr/>
        </p:nvSpPr>
        <p:spPr>
          <a:xfrm>
            <a:off x="3284626" y="1109960"/>
            <a:ext cx="5203669" cy="400110"/>
          </a:xfrm>
          <a:prstGeom prst="rect">
            <a:avLst/>
          </a:prstGeom>
          <a:noFill/>
        </p:spPr>
        <p:txBody>
          <a:bodyPr wrap="none" lIns="91440" tIns="45720" rIns="91440" bIns="45720">
            <a:spAutoFit/>
          </a:bodyPr>
          <a:lstStyle/>
          <a:p>
            <a:pPr algn="ctr"/>
            <a:r>
              <a:rPr lang="en-US" sz="20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The impact on young people with disabilities</a:t>
            </a:r>
          </a:p>
        </p:txBody>
      </p:sp>
      <p:sp>
        <p:nvSpPr>
          <p:cNvPr id="15" name="TextBox 14">
            <a:extLst>
              <a:ext uri="{FF2B5EF4-FFF2-40B4-BE49-F238E27FC236}">
                <a16:creationId xmlns:a16="http://schemas.microsoft.com/office/drawing/2014/main" id="{16C8A964-1F30-E2AD-FD61-956D036CB2DC}"/>
              </a:ext>
            </a:extLst>
          </p:cNvPr>
          <p:cNvSpPr txBox="1"/>
          <p:nvPr/>
        </p:nvSpPr>
        <p:spPr>
          <a:xfrm>
            <a:off x="752475" y="1743075"/>
            <a:ext cx="10487025" cy="3659143"/>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People with disabilities in UK have faced an increased a high risk of deaths during the pandemic when compared to the rest of the population.</a:t>
            </a:r>
          </a:p>
          <a:p>
            <a:pPr marL="285750" indent="-285750"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One in 5 people in the UK(14.1 million) reports having a disability. The Office for National Statistic has reported that people with a disability in the UK have been more likely to die as a result of Covid-19.</a:t>
            </a:r>
          </a:p>
          <a:p>
            <a:pPr marL="285750" indent="-285750" algn="just">
              <a:lnSpc>
                <a:spcPct val="150000"/>
              </a:lnSpc>
              <a:buFont typeface="Wingdings" panose="05000000000000000000" pitchFamily="2" charset="2"/>
              <a:buChar char="§"/>
            </a:pPr>
            <a:endParaRPr lang="en-GB" sz="12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Young people with disabilities are among the poorest and most marginalised of the world’s youth.  Estimates suggest that there are between 180 and 220 million youth with disabilities worldwide, and nearly 80 percent of them live in developing countries.</a:t>
            </a:r>
          </a:p>
          <a:p>
            <a:pPr algn="just">
              <a:lnSpc>
                <a:spcPct val="150000"/>
              </a:lnSpc>
            </a:pPr>
            <a:endParaRPr lang="en-GB" sz="12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endParaRPr lang="en-GB" sz="12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Between January and November 2020, people with disabilities accounted for 6 out of every 19 deaths(59.5%) involving Covid-19.</a:t>
            </a:r>
          </a:p>
          <a:p>
            <a:pPr marL="285750" indent="-285750" algn="just">
              <a:lnSpc>
                <a:spcPct val="150000"/>
              </a:lnSpc>
              <a:buFont typeface="Wingdings" panose="05000000000000000000" pitchFamily="2" charset="2"/>
              <a:buChar char="§"/>
            </a:pPr>
            <a:endParaRPr lang="en-GB" sz="12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There has also been an increase in deaths in care homes and among those who receive care in their care homes.</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r>
              <a:rPr lang="en-GB" sz="1200" i="1" dirty="0">
                <a:latin typeface="Arial" panose="020B0604020202020204" pitchFamily="34" charset="0"/>
                <a:cs typeface="Arial" panose="020B0604020202020204" pitchFamily="34" charset="0"/>
              </a:rPr>
              <a:t>(House of Lords Library, 2021)</a:t>
            </a:r>
          </a:p>
        </p:txBody>
      </p:sp>
    </p:spTree>
    <p:extLst>
      <p:ext uri="{BB962C8B-B14F-4D97-AF65-F5344CB8AC3E}">
        <p14:creationId xmlns:p14="http://schemas.microsoft.com/office/powerpoint/2010/main" val="2693196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2" name="Frame 151">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4" name="Rectangle 153">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ame 155">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0DEB1D8-C4FA-3C54-F9DF-AB8A0B934ED4}"/>
              </a:ext>
            </a:extLst>
          </p:cNvPr>
          <p:cNvSpPr/>
          <p:nvPr/>
        </p:nvSpPr>
        <p:spPr>
          <a:xfrm>
            <a:off x="838200" y="-357187"/>
            <a:ext cx="4581525" cy="207645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b="0" cap="none" spc="0" dirty="0">
                <a:ln w="0"/>
                <a:gradFill flip="none" rotWithShape="1">
                  <a:gsLst>
                    <a:gs pos="0">
                      <a:schemeClr val="accent5">
                        <a:alpha val="70000"/>
                      </a:schemeClr>
                    </a:gs>
                    <a:gs pos="100000">
                      <a:schemeClr val="accent1">
                        <a:alpha val="70000"/>
                      </a:schemeClr>
                    </a:gs>
                  </a:gsLst>
                  <a:lin ang="0" scaled="1"/>
                  <a:tileRect/>
                </a:gra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Qualitative data</a:t>
            </a:r>
          </a:p>
        </p:txBody>
      </p:sp>
      <p:sp>
        <p:nvSpPr>
          <p:cNvPr id="8" name="TextBox 7">
            <a:extLst>
              <a:ext uri="{FF2B5EF4-FFF2-40B4-BE49-F238E27FC236}">
                <a16:creationId xmlns:a16="http://schemas.microsoft.com/office/drawing/2014/main" id="{6302C426-E499-C428-D0AE-50C03DD9622F}"/>
              </a:ext>
            </a:extLst>
          </p:cNvPr>
          <p:cNvSpPr txBox="1"/>
          <p:nvPr/>
        </p:nvSpPr>
        <p:spPr>
          <a:xfrm>
            <a:off x="697037" y="2076450"/>
            <a:ext cx="5278562" cy="2986087"/>
          </a:xfrm>
          <a:prstGeom prst="rect">
            <a:avLst/>
          </a:prstGeom>
        </p:spPr>
        <p:txBody>
          <a:bodyPr vert="horz" lIns="91440" tIns="45720" rIns="91440" bIns="45720" rtlCol="0">
            <a:noAutofit/>
          </a:bodyPr>
          <a:lstStyle/>
          <a:p>
            <a:pPr marL="342900" indent="-285750" algn="just">
              <a:lnSpc>
                <a:spcPct val="150000"/>
              </a:lnSpc>
              <a:spcAft>
                <a:spcPts val="600"/>
              </a:spcAft>
              <a:buClr>
                <a:schemeClr val="tx2">
                  <a:lumMod val="10000"/>
                  <a:lumOff val="90000"/>
                </a:schemeClr>
              </a:buClr>
              <a:buSzPct val="80000"/>
              <a:buFont typeface="Wingdings" panose="05000000000000000000" pitchFamily="2" charset="2"/>
              <a:buChar char="§"/>
            </a:pPr>
            <a:r>
              <a:rPr lang="en-US" sz="1200" b="1" dirty="0">
                <a:solidFill>
                  <a:schemeClr val="tx1">
                    <a:alpha val="60000"/>
                  </a:schemeClr>
                </a:solidFill>
                <a:latin typeface="Arial" panose="020B0604020202020204" pitchFamily="34" charset="0"/>
                <a:cs typeface="Arial" panose="020B0604020202020204" pitchFamily="34" charset="0"/>
              </a:rPr>
              <a:t>Qualitative</a:t>
            </a:r>
            <a:r>
              <a:rPr lang="en-US" sz="1200" dirty="0">
                <a:solidFill>
                  <a:schemeClr val="tx1">
                    <a:alpha val="60000"/>
                  </a:schemeClr>
                </a:solidFill>
                <a:latin typeface="Arial" panose="020B0604020202020204" pitchFamily="34" charset="0"/>
                <a:cs typeface="Arial" panose="020B0604020202020204" pitchFamily="34" charset="0"/>
              </a:rPr>
              <a:t> data is any quantifiable information that can be used for mathematical calculation or statistical analysis.</a:t>
            </a:r>
          </a:p>
          <a:p>
            <a:pPr marL="285750" indent="-228600" algn="just">
              <a:lnSpc>
                <a:spcPct val="150000"/>
              </a:lnSpc>
              <a:spcAft>
                <a:spcPts val="600"/>
              </a:spcAft>
              <a:buClr>
                <a:schemeClr val="tx2">
                  <a:lumMod val="10000"/>
                  <a:lumOff val="90000"/>
                </a:schemeClr>
              </a:buClr>
              <a:buSzPct val="80000"/>
              <a:buFont typeface="Wingdings" panose="05000000000000000000" pitchFamily="2" charset="2"/>
              <a:buChar char="§"/>
            </a:pPr>
            <a:endParaRPr lang="en-US" sz="1200" dirty="0">
              <a:solidFill>
                <a:schemeClr val="tx1">
                  <a:alpha val="60000"/>
                </a:schemeClr>
              </a:solidFill>
              <a:latin typeface="Arial" panose="020B0604020202020204" pitchFamily="34" charset="0"/>
              <a:cs typeface="Arial" panose="020B0604020202020204" pitchFamily="34" charset="0"/>
            </a:endParaRPr>
          </a:p>
          <a:p>
            <a:pPr marL="285750" indent="-228600" algn="just">
              <a:lnSpc>
                <a:spcPct val="150000"/>
              </a:lnSpc>
              <a:spcAft>
                <a:spcPts val="600"/>
              </a:spcAft>
              <a:buClr>
                <a:schemeClr val="tx2">
                  <a:lumMod val="10000"/>
                  <a:lumOff val="90000"/>
                </a:schemeClr>
              </a:buClr>
              <a:buSzPct val="80000"/>
              <a:buFont typeface="Wingdings" panose="05000000000000000000" pitchFamily="2" charset="2"/>
              <a:buChar char="§"/>
            </a:pPr>
            <a:r>
              <a:rPr lang="en-US" sz="1200" dirty="0">
                <a:solidFill>
                  <a:schemeClr val="tx1">
                    <a:alpha val="60000"/>
                  </a:schemeClr>
                </a:solidFill>
                <a:latin typeface="Arial" panose="020B0604020202020204" pitchFamily="34" charset="0"/>
                <a:cs typeface="Arial" panose="020B0604020202020204" pitchFamily="34" charset="0"/>
              </a:rPr>
              <a:t>Qualitative data is data that cannot be objectively measured or counted, or data that expresses the subjective and interpretive qualities of an item or process</a:t>
            </a:r>
            <a:r>
              <a:rPr lang="en-US" dirty="0">
                <a:solidFill>
                  <a:schemeClr val="tx1">
                    <a:alpha val="60000"/>
                  </a:schemeClr>
                </a:solidFill>
                <a:latin typeface="Arial" panose="020B0604020202020204" pitchFamily="34" charset="0"/>
                <a:cs typeface="Arial" panose="020B0604020202020204" pitchFamily="34" charset="0"/>
              </a:rPr>
              <a:t>.</a:t>
            </a:r>
          </a:p>
        </p:txBody>
      </p:sp>
      <p:pic>
        <p:nvPicPr>
          <p:cNvPr id="13" name="Picture 12">
            <a:extLst>
              <a:ext uri="{FF2B5EF4-FFF2-40B4-BE49-F238E27FC236}">
                <a16:creationId xmlns:a16="http://schemas.microsoft.com/office/drawing/2014/main" id="{46145B9D-207F-A8D2-6461-6B334A74A83C}"/>
              </a:ext>
            </a:extLst>
          </p:cNvPr>
          <p:cNvPicPr>
            <a:picLocks noChangeAspect="1"/>
          </p:cNvPicPr>
          <p:nvPr/>
        </p:nvPicPr>
        <p:blipFill>
          <a:blip r:embed="rId2"/>
          <a:stretch>
            <a:fillRect/>
          </a:stretch>
        </p:blipFill>
        <p:spPr>
          <a:xfrm>
            <a:off x="6257925" y="1614755"/>
            <a:ext cx="4844801" cy="3628490"/>
          </a:xfrm>
          <a:prstGeom prst="rect">
            <a:avLst/>
          </a:prstGeom>
        </p:spPr>
      </p:pic>
    </p:spTree>
    <p:extLst>
      <p:ext uri="{BB962C8B-B14F-4D97-AF65-F5344CB8AC3E}">
        <p14:creationId xmlns:p14="http://schemas.microsoft.com/office/powerpoint/2010/main" val="589486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3A0DB6F-BFE1-A870-E27C-BA8BDDFA0FE9}"/>
              </a:ext>
            </a:extLst>
          </p:cNvPr>
          <p:cNvSpPr/>
          <p:nvPr/>
        </p:nvSpPr>
        <p:spPr>
          <a:xfrm>
            <a:off x="4311557" y="919460"/>
            <a:ext cx="2121093" cy="400110"/>
          </a:xfrm>
          <a:prstGeom prst="rect">
            <a:avLst/>
          </a:prstGeom>
          <a:noFill/>
        </p:spPr>
        <p:txBody>
          <a:bodyPr wrap="none" lIns="91440" tIns="45720" rIns="91440" bIns="45720">
            <a:spAutoFit/>
          </a:bodyPr>
          <a:lstStyle/>
          <a:p>
            <a:pPr algn="ctr"/>
            <a:r>
              <a:rPr lang="en-US" sz="2000" b="0"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Quantitative data</a:t>
            </a:r>
          </a:p>
        </p:txBody>
      </p:sp>
      <p:pic>
        <p:nvPicPr>
          <p:cNvPr id="7" name="Picture 6">
            <a:extLst>
              <a:ext uri="{FF2B5EF4-FFF2-40B4-BE49-F238E27FC236}">
                <a16:creationId xmlns:a16="http://schemas.microsoft.com/office/drawing/2014/main" id="{CEAD59A5-7057-B1D1-C100-4E3568B3F8DF}"/>
              </a:ext>
            </a:extLst>
          </p:cNvPr>
          <p:cNvPicPr>
            <a:picLocks noChangeAspect="1"/>
          </p:cNvPicPr>
          <p:nvPr/>
        </p:nvPicPr>
        <p:blipFill>
          <a:blip r:embed="rId2"/>
          <a:stretch>
            <a:fillRect/>
          </a:stretch>
        </p:blipFill>
        <p:spPr>
          <a:xfrm>
            <a:off x="7601698" y="3676783"/>
            <a:ext cx="3838575" cy="2291807"/>
          </a:xfrm>
          <a:prstGeom prst="rect">
            <a:avLst/>
          </a:prstGeom>
        </p:spPr>
      </p:pic>
      <p:sp>
        <p:nvSpPr>
          <p:cNvPr id="9" name="TextBox 8">
            <a:extLst>
              <a:ext uri="{FF2B5EF4-FFF2-40B4-BE49-F238E27FC236}">
                <a16:creationId xmlns:a16="http://schemas.microsoft.com/office/drawing/2014/main" id="{001FB95B-1B10-97D6-352E-490EDE35D924}"/>
              </a:ext>
            </a:extLst>
          </p:cNvPr>
          <p:cNvSpPr txBox="1"/>
          <p:nvPr/>
        </p:nvSpPr>
        <p:spPr>
          <a:xfrm>
            <a:off x="878680" y="1617524"/>
            <a:ext cx="10751345" cy="3139321"/>
          </a:xfrm>
          <a:prstGeom prst="rect">
            <a:avLst/>
          </a:prstGeom>
          <a:noFill/>
        </p:spPr>
        <p:txBody>
          <a:bodyPr wrap="square">
            <a:spAutoFit/>
          </a:bodyPr>
          <a:lstStyle/>
          <a:p>
            <a:pPr marL="285750" indent="-2857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Quantitative data is the value of data in the form of counts or numbers where each data set has a unique numerical value. This data is any quantifiable information that researchers can use for mathematical calculations and statistical analysis to make real-life decisions based on these mathematical derivations.</a:t>
            </a:r>
          </a:p>
          <a:p>
            <a:pPr marL="285750" indent="-285750">
              <a:lnSpc>
                <a:spcPct val="150000"/>
              </a:lnSpc>
              <a:buFont typeface="Wingdings" panose="05000000000000000000" pitchFamily="2" charset="2"/>
              <a:buChar char="§"/>
            </a:pPr>
            <a:endParaRPr lang="en-GB" sz="12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SWOT analysis is a quantitative data that shows numerical values to indicate  strength, weakness, opportunities and threats of an organization</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3518102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CF9BF983-B96B-4610-9F94-9B626A8DFF69}"/>
              </a:ext>
            </a:extLst>
          </p:cNvPr>
          <p:cNvSpPr>
            <a:spLocks noGrp="1"/>
          </p:cNvSpPr>
          <p:nvPr>
            <p:ph type="dt" sz="half" idx="10"/>
          </p:nvPr>
        </p:nvSpPr>
        <p:spPr>
          <a:xfrm>
            <a:off x="838200" y="6429375"/>
            <a:ext cx="2743200" cy="365125"/>
          </a:xfrm>
        </p:spPr>
        <p:txBody>
          <a:bodyPr/>
          <a:lstStyle/>
          <a:p>
            <a:r>
              <a:rPr lang="en-US"/>
              <a:t>3/1/20XX</a:t>
            </a:r>
          </a:p>
        </p:txBody>
      </p:sp>
      <p:sp>
        <p:nvSpPr>
          <p:cNvPr id="9" name="Slide Number Placeholder 8">
            <a:extLst>
              <a:ext uri="{FF2B5EF4-FFF2-40B4-BE49-F238E27FC236}">
                <a16:creationId xmlns:a16="http://schemas.microsoft.com/office/drawing/2014/main" id="{ECDBD4D7-D985-4FC0-B4DA-EFF28F39E846}"/>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7</a:t>
            </a:fld>
            <a:endParaRPr lang="en-US"/>
          </a:p>
        </p:txBody>
      </p:sp>
      <p:graphicFrame>
        <p:nvGraphicFramePr>
          <p:cNvPr id="12" name="Table 12">
            <a:extLst>
              <a:ext uri="{FF2B5EF4-FFF2-40B4-BE49-F238E27FC236}">
                <a16:creationId xmlns:a16="http://schemas.microsoft.com/office/drawing/2014/main" id="{1CF5B103-8408-AAAA-D4F3-838ED7132CE1}"/>
              </a:ext>
            </a:extLst>
          </p:cNvPr>
          <p:cNvGraphicFramePr>
            <a:graphicFrameLocks noGrp="1"/>
          </p:cNvGraphicFramePr>
          <p:nvPr>
            <p:extLst>
              <p:ext uri="{D42A27DB-BD31-4B8C-83A1-F6EECF244321}">
                <p14:modId xmlns:p14="http://schemas.microsoft.com/office/powerpoint/2010/main" val="2628919616"/>
              </p:ext>
            </p:extLst>
          </p:nvPr>
        </p:nvGraphicFramePr>
        <p:xfrm>
          <a:off x="523874" y="719666"/>
          <a:ext cx="11144252" cy="4846320"/>
        </p:xfrm>
        <a:graphic>
          <a:graphicData uri="http://schemas.openxmlformats.org/drawingml/2006/table">
            <a:tbl>
              <a:tblPr firstRow="1" bandRow="1">
                <a:tableStyleId>{5C22544A-7EE6-4342-B048-85BDC9FD1C3A}</a:tableStyleId>
              </a:tblPr>
              <a:tblGrid>
                <a:gridCol w="2786063">
                  <a:extLst>
                    <a:ext uri="{9D8B030D-6E8A-4147-A177-3AD203B41FA5}">
                      <a16:colId xmlns:a16="http://schemas.microsoft.com/office/drawing/2014/main" val="705964732"/>
                    </a:ext>
                  </a:extLst>
                </a:gridCol>
                <a:gridCol w="2786063">
                  <a:extLst>
                    <a:ext uri="{9D8B030D-6E8A-4147-A177-3AD203B41FA5}">
                      <a16:colId xmlns:a16="http://schemas.microsoft.com/office/drawing/2014/main" val="4055270363"/>
                    </a:ext>
                  </a:extLst>
                </a:gridCol>
                <a:gridCol w="2786063">
                  <a:extLst>
                    <a:ext uri="{9D8B030D-6E8A-4147-A177-3AD203B41FA5}">
                      <a16:colId xmlns:a16="http://schemas.microsoft.com/office/drawing/2014/main" val="107991975"/>
                    </a:ext>
                  </a:extLst>
                </a:gridCol>
                <a:gridCol w="2786063">
                  <a:extLst>
                    <a:ext uri="{9D8B030D-6E8A-4147-A177-3AD203B41FA5}">
                      <a16:colId xmlns:a16="http://schemas.microsoft.com/office/drawing/2014/main" val="1705810027"/>
                    </a:ext>
                  </a:extLst>
                </a:gridCol>
              </a:tblGrid>
              <a:tr h="623359">
                <a:tc>
                  <a:txBody>
                    <a:bodyPr/>
                    <a:lstStyle/>
                    <a:p>
                      <a:r>
                        <a:rPr lang="en-GB" sz="1100" dirty="0">
                          <a:latin typeface="Arial" panose="020B0604020202020204" pitchFamily="34" charset="0"/>
                          <a:cs typeface="Arial" panose="020B0604020202020204" pitchFamily="34" charset="0"/>
                        </a:rPr>
                        <a:t>Author(s), title, and year of publication</a:t>
                      </a:r>
                    </a:p>
                    <a:p>
                      <a:endParaRPr lang="en-GB" dirty="0"/>
                    </a:p>
                  </a:txBody>
                  <a:tcPr/>
                </a:tc>
                <a:tc>
                  <a:txBody>
                    <a:bodyPr/>
                    <a:lstStyle/>
                    <a:p>
                      <a:r>
                        <a:rPr lang="en-GB" sz="1100" dirty="0">
                          <a:latin typeface="Arial" panose="020B0604020202020204" pitchFamily="34" charset="0"/>
                          <a:cs typeface="Arial" panose="020B0604020202020204" pitchFamily="34" charset="0"/>
                        </a:rPr>
                        <a:t>Aim of study</a:t>
                      </a:r>
                    </a:p>
                  </a:txBody>
                  <a:tcPr/>
                </a:tc>
                <a:tc>
                  <a:txBody>
                    <a:bodyPr/>
                    <a:lstStyle/>
                    <a:p>
                      <a:r>
                        <a:rPr lang="en-GB" sz="1100" dirty="0">
                          <a:latin typeface="Arial" panose="020B0604020202020204" pitchFamily="34" charset="0"/>
                          <a:cs typeface="Arial" panose="020B0604020202020204" pitchFamily="34" charset="0"/>
                        </a:rPr>
                        <a:t>Methods, Sample size and characteristics</a:t>
                      </a:r>
                    </a:p>
                    <a:p>
                      <a:endParaRPr lang="en-GB" dirty="0"/>
                    </a:p>
                  </a:txBody>
                  <a:tcPr/>
                </a:tc>
                <a:tc>
                  <a:txBody>
                    <a:bodyPr/>
                    <a:lstStyle/>
                    <a:p>
                      <a:r>
                        <a:rPr lang="en-GB" sz="1100" dirty="0">
                          <a:latin typeface="Arial" panose="020B0604020202020204" pitchFamily="34" charset="0"/>
                          <a:cs typeface="Arial" panose="020B0604020202020204" pitchFamily="34" charset="0"/>
                        </a:rPr>
                        <a:t>Summary of main findings</a:t>
                      </a:r>
                    </a:p>
                  </a:txBody>
                  <a:tcPr/>
                </a:tc>
                <a:extLst>
                  <a:ext uri="{0D108BD9-81ED-4DB2-BD59-A6C34878D82A}">
                    <a16:rowId xmlns:a16="http://schemas.microsoft.com/office/drawing/2014/main" val="3191383493"/>
                  </a:ext>
                </a:extLst>
              </a:tr>
              <a:tr h="1842911">
                <a:tc>
                  <a:txBody>
                    <a:bodyPr/>
                    <a:lstStyle/>
                    <a:p>
                      <a:r>
                        <a:rPr lang="en-GB" sz="1100" dirty="0">
                          <a:latin typeface="Arial" panose="020B0604020202020204" pitchFamily="34" charset="0"/>
                          <a:cs typeface="Arial" panose="020B0604020202020204" pitchFamily="34" charset="0"/>
                        </a:rPr>
                        <a:t>The experiences of mothers of children and young people with intellectual disabilities during the first COVID-19 lockdown period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Author:</a:t>
                      </a:r>
                    </a:p>
                    <a:p>
                      <a:r>
                        <a:rPr lang="en-GB" sz="1100" dirty="0">
                          <a:latin typeface="Arial" panose="020B0604020202020204" pitchFamily="34" charset="0"/>
                          <a:cs typeface="Arial" panose="020B0604020202020204" pitchFamily="34" charset="0"/>
                        </a:rPr>
                        <a:t>Gemma Rogers, Gisela Perez-Olivas, Biza Stenfert Kroese, Varsha Patel (March 2021)</a:t>
                      </a:r>
                    </a:p>
                    <a:p>
                      <a:endParaRPr lang="en-GB" dirty="0"/>
                    </a:p>
                  </a:txBody>
                  <a:tcPr/>
                </a:tc>
                <a:tc>
                  <a:txBody>
                    <a:bodyPr/>
                    <a:lstStyle/>
                    <a:p>
                      <a:r>
                        <a:rPr lang="en-GB" sz="1100" dirty="0">
                          <a:latin typeface="Arial" panose="020B0604020202020204" pitchFamily="34" charset="0"/>
                          <a:cs typeface="Arial" panose="020B0604020202020204" pitchFamily="34" charset="0"/>
                        </a:rPr>
                        <a:t>The aim of this study was to gain insight into the ways mothers of children with intellectual disabilities have been  coping during the first 2020 lockdown period.</a:t>
                      </a:r>
                    </a:p>
                    <a:p>
                      <a:endParaRPr lang="en-GB"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The method of this literature review is that eight mothers of children with intellectual disabilities were interviewed. The recordings of these interviews were subjected to a thematic analysis.</a:t>
                      </a:r>
                    </a:p>
                    <a:p>
                      <a:endParaRPr lang="en-GB" dirty="0"/>
                    </a:p>
                  </a:txBody>
                  <a:tcPr/>
                </a:tc>
                <a:tc>
                  <a:txBody>
                    <a:bodyPr/>
                    <a:lstStyle/>
                    <a:p>
                      <a:pPr algn="just"/>
                      <a:r>
                        <a:rPr lang="en-GB" sz="1100" dirty="0">
                          <a:latin typeface="Arial" panose="020B0604020202020204" pitchFamily="34" charset="0"/>
                          <a:cs typeface="Arial" panose="020B0604020202020204" pitchFamily="34" charset="0"/>
                        </a:rPr>
                        <a:t>All mothers experienced increased burden and stress. However, some also described some positive impact of lockdown conditions on them as well as on their child's well-being and behaviour. These findings are discussed in the light of the (Journal of Applied Research in Intellectual Disabilities, 33, 2020, 1523) survey results on parental coping and suggestions for future service provision during pandemic conditions are proposed.</a:t>
                      </a:r>
                    </a:p>
                    <a:p>
                      <a:pPr algn="just"/>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97392480"/>
                  </a:ext>
                </a:extLst>
              </a:tr>
              <a:tr h="1842911">
                <a:tc>
                  <a:txBody>
                    <a:bodyPr/>
                    <a:lstStyle/>
                    <a:p>
                      <a:r>
                        <a:rPr lang="en-GB" sz="1100" dirty="0">
                          <a:latin typeface="Arial" panose="020B0604020202020204" pitchFamily="34" charset="0"/>
                          <a:cs typeface="Arial" panose="020B0604020202020204" pitchFamily="34" charset="0"/>
                        </a:rPr>
                        <a:t>The Impact of COVID-19-Related Restrictions on Social and Daily Activities of Parents, People With Disabilities, and Older Adults: Protocol for a Longitudinal, Mixed Methods Study </a:t>
                      </a:r>
                    </a:p>
                    <a:p>
                      <a:r>
                        <a:rPr lang="en-GB" sz="1100" dirty="0">
                          <a:latin typeface="Arial" panose="020B0604020202020204" pitchFamily="34" charset="0"/>
                          <a:cs typeface="Arial" panose="020B0604020202020204" pitchFamily="34" charset="0"/>
                        </a:rPr>
                        <a:t>Holly Reid, William Cameron Miller, Elham Esfandiari, Somayyeh Mohammadi (Sept, 2021)</a:t>
                      </a:r>
                    </a:p>
                    <a:p>
                      <a:endParaRPr lang="en-GB" dirty="0"/>
                    </a:p>
                  </a:txBody>
                  <a:tcPr/>
                </a:tc>
                <a:tc>
                  <a:txBody>
                    <a:bodyPr/>
                    <a:lstStyle/>
                    <a:p>
                      <a:r>
                        <a:rPr lang="en-GB" sz="1100" dirty="0">
                          <a:latin typeface="Arial" panose="020B0604020202020204" pitchFamily="34" charset="0"/>
                          <a:cs typeface="Arial" panose="020B0604020202020204" pitchFamily="34" charset="0"/>
                        </a:rPr>
                        <a:t>investigate how COVID-19 restrictions influence daily activities, (2) track the psychosocial effects of these restrictions over time, and (3) identify strategies to mitigate the potential negative effects of these restrictions.</a:t>
                      </a:r>
                    </a:p>
                    <a:p>
                      <a:endParaRPr lang="en-GB" dirty="0"/>
                    </a:p>
                  </a:txBody>
                  <a:tcPr/>
                </a:tc>
                <a:tc>
                  <a:txBody>
                    <a:bodyPr/>
                    <a:lstStyle/>
                    <a:p>
                      <a:r>
                        <a:rPr lang="en-GB" sz="1100" dirty="0">
                          <a:latin typeface="Arial" panose="020B0604020202020204" pitchFamily="34" charset="0"/>
                          <a:cs typeface="Arial" panose="020B0604020202020204" pitchFamily="34" charset="0"/>
                        </a:rPr>
                        <a:t>This is a longitudinal, concurrent, mixed methods study being conducted in British Columbia (BC), Canada. Data collection occurred at four time points, between April 2020 and February 2021. The first three data collection time points occurred within phases 1 to 3 of the Province of BC's</a:t>
                      </a:r>
                      <a:r>
                        <a:rPr lang="en-GB" dirty="0"/>
                        <a:t> </a:t>
                      </a:r>
                      <a:r>
                        <a:rPr lang="en-GB" sz="1100" dirty="0">
                          <a:latin typeface="Arial" panose="020B0604020202020204" pitchFamily="34" charset="0"/>
                          <a:cs typeface="Arial" panose="020B0604020202020204" pitchFamily="34" charset="0"/>
                        </a:rPr>
                        <a:t>Restart Plan.</a:t>
                      </a:r>
                    </a:p>
                    <a:p>
                      <a:endParaRPr lang="en-GB" dirty="0"/>
                    </a:p>
                  </a:txBody>
                  <a:tcPr/>
                </a:tc>
                <a:tc>
                  <a:txBody>
                    <a:bodyPr/>
                    <a:lstStyle/>
                    <a:p>
                      <a:r>
                        <a:rPr lang="en-GB" sz="1100" dirty="0">
                          <a:latin typeface="Arial" panose="020B0604020202020204" pitchFamily="34" charset="0"/>
                          <a:cs typeface="Arial" panose="020B0604020202020204" pitchFamily="34" charset="0"/>
                        </a:rPr>
                        <a:t>This study was approved by the University of British Columbia Behavioural Research Ethics Board (Approval No. H20-01109) on April 17, 2020. A total of 81 participants were enrolled in this study and data are being </a:t>
                      </a:r>
                      <a:r>
                        <a:rPr lang="en-GB" sz="1100" dirty="0" err="1">
                          <a:latin typeface="Arial" panose="020B0604020202020204" pitchFamily="34" charset="0"/>
                          <a:cs typeface="Arial" panose="020B0604020202020204" pitchFamily="34" charset="0"/>
                        </a:rPr>
                        <a:t>analyzed</a:t>
                      </a:r>
                      <a:r>
                        <a:rPr lang="en-GB" sz="1100" dirty="0">
                          <a:latin typeface="Arial" panose="020B0604020202020204" pitchFamily="34" charset="0"/>
                          <a:cs typeface="Arial" panose="020B0604020202020204" pitchFamily="34" charset="0"/>
                        </a:rPr>
                        <a:t>. Data analyses are expected to be completed in fall 2021; submission of multiple papers for publication is expected by winter 2021.</a:t>
                      </a:r>
                    </a:p>
                    <a:p>
                      <a:endParaRPr lang="en-GB" dirty="0"/>
                    </a:p>
                  </a:txBody>
                  <a:tcPr/>
                </a:tc>
                <a:extLst>
                  <a:ext uri="{0D108BD9-81ED-4DB2-BD59-A6C34878D82A}">
                    <a16:rowId xmlns:a16="http://schemas.microsoft.com/office/drawing/2014/main" val="3000513774"/>
                  </a:ext>
                </a:extLst>
              </a:tr>
            </a:tbl>
          </a:graphicData>
        </a:graphic>
      </p:graphicFrame>
    </p:spTree>
    <p:extLst>
      <p:ext uri="{BB962C8B-B14F-4D97-AF65-F5344CB8AC3E}">
        <p14:creationId xmlns:p14="http://schemas.microsoft.com/office/powerpoint/2010/main" val="33020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E7BA18D9-DF9D-45C8-A71D-661F2BD20474}"/>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8</a:t>
            </a:fld>
            <a:endParaRPr lang="en-US"/>
          </a:p>
        </p:txBody>
      </p:sp>
      <p:graphicFrame>
        <p:nvGraphicFramePr>
          <p:cNvPr id="12" name="Table 12">
            <a:extLst>
              <a:ext uri="{FF2B5EF4-FFF2-40B4-BE49-F238E27FC236}">
                <a16:creationId xmlns:a16="http://schemas.microsoft.com/office/drawing/2014/main" id="{8C142C0A-D105-9557-3C72-BDC019364035}"/>
              </a:ext>
            </a:extLst>
          </p:cNvPr>
          <p:cNvGraphicFramePr>
            <a:graphicFrameLocks noGrp="1"/>
          </p:cNvGraphicFramePr>
          <p:nvPr>
            <p:extLst>
              <p:ext uri="{D42A27DB-BD31-4B8C-83A1-F6EECF244321}">
                <p14:modId xmlns:p14="http://schemas.microsoft.com/office/powerpoint/2010/main" val="269226275"/>
              </p:ext>
            </p:extLst>
          </p:nvPr>
        </p:nvGraphicFramePr>
        <p:xfrm>
          <a:off x="471486" y="195793"/>
          <a:ext cx="11549064" cy="6085359"/>
        </p:xfrm>
        <a:graphic>
          <a:graphicData uri="http://schemas.openxmlformats.org/drawingml/2006/table">
            <a:tbl>
              <a:tblPr firstRow="1" bandRow="1">
                <a:tableStyleId>{5C22544A-7EE6-4342-B048-85BDC9FD1C3A}</a:tableStyleId>
              </a:tblPr>
              <a:tblGrid>
                <a:gridCol w="2887266">
                  <a:extLst>
                    <a:ext uri="{9D8B030D-6E8A-4147-A177-3AD203B41FA5}">
                      <a16:colId xmlns:a16="http://schemas.microsoft.com/office/drawing/2014/main" val="2168049803"/>
                    </a:ext>
                  </a:extLst>
                </a:gridCol>
                <a:gridCol w="2887266">
                  <a:extLst>
                    <a:ext uri="{9D8B030D-6E8A-4147-A177-3AD203B41FA5}">
                      <a16:colId xmlns:a16="http://schemas.microsoft.com/office/drawing/2014/main" val="2256499883"/>
                    </a:ext>
                  </a:extLst>
                </a:gridCol>
                <a:gridCol w="2887266">
                  <a:extLst>
                    <a:ext uri="{9D8B030D-6E8A-4147-A177-3AD203B41FA5}">
                      <a16:colId xmlns:a16="http://schemas.microsoft.com/office/drawing/2014/main" val="2566886875"/>
                    </a:ext>
                  </a:extLst>
                </a:gridCol>
                <a:gridCol w="2887266">
                  <a:extLst>
                    <a:ext uri="{9D8B030D-6E8A-4147-A177-3AD203B41FA5}">
                      <a16:colId xmlns:a16="http://schemas.microsoft.com/office/drawing/2014/main" val="2778308470"/>
                    </a:ext>
                  </a:extLst>
                </a:gridCol>
              </a:tblGrid>
              <a:tr h="2247851">
                <a:tc>
                  <a:txBody>
                    <a:bodyPr/>
                    <a:lstStyle/>
                    <a:p>
                      <a:r>
                        <a:rPr lang="en-GB" sz="1100" dirty="0">
                          <a:latin typeface="Arial" panose="020B0604020202020204" pitchFamily="34" charset="0"/>
                          <a:cs typeface="Arial" panose="020B0604020202020204" pitchFamily="34" charset="0"/>
                        </a:rPr>
                        <a:t>Health knowledge and the impact of social exclusion on young people with intellectual disabilities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Author</a:t>
                      </a:r>
                    </a:p>
                    <a:p>
                      <a:r>
                        <a:rPr lang="en-GB" sz="1100" dirty="0">
                          <a:latin typeface="Arial" panose="020B0604020202020204" pitchFamily="34" charset="0"/>
                          <a:cs typeface="Arial" panose="020B0604020202020204" pitchFamily="34" charset="0"/>
                        </a:rPr>
                        <a:t>Jaycee </a:t>
                      </a:r>
                      <a:r>
                        <a:rPr lang="en-GB" sz="1100" dirty="0" err="1">
                          <a:latin typeface="Arial" panose="020B0604020202020204" pitchFamily="34" charset="0"/>
                          <a:cs typeface="Arial" panose="020B0604020202020204" pitchFamily="34" charset="0"/>
                        </a:rPr>
                        <a:t>Pownall</a:t>
                      </a:r>
                      <a:r>
                        <a:rPr lang="en-GB" sz="1100" dirty="0">
                          <a:latin typeface="Arial" panose="020B0604020202020204" pitchFamily="34" charset="0"/>
                          <a:cs typeface="Arial" panose="020B0604020202020204" pitchFamily="34" charset="0"/>
                        </a:rPr>
                        <a:t>, Sarah Wilson, Andrew Jahoda (Jan,2017)</a:t>
                      </a:r>
                    </a:p>
                    <a:p>
                      <a:endParaRPr lang="en-GB" dirty="0"/>
                    </a:p>
                  </a:txBody>
                  <a:tcPr/>
                </a:tc>
                <a:tc>
                  <a:txBody>
                    <a:bodyPr/>
                    <a:lstStyle/>
                    <a:p>
                      <a:r>
                        <a:rPr lang="en-GB" sz="1100" dirty="0">
                          <a:latin typeface="Arial" panose="020B0604020202020204" pitchFamily="34" charset="0"/>
                          <a:cs typeface="Arial" panose="020B0604020202020204" pitchFamily="34" charset="0"/>
                        </a:rPr>
                        <a:t>Cognitive impairments are often assumed to underlie individuals' difficulties with understanding health issues.</a:t>
                      </a:r>
                    </a:p>
                    <a:p>
                      <a:r>
                        <a:rPr lang="en-GB" sz="1100" dirty="0">
                          <a:latin typeface="Arial" panose="020B0604020202020204" pitchFamily="34" charset="0"/>
                          <a:cs typeface="Arial" panose="020B0604020202020204" pitchFamily="34" charset="0"/>
                        </a:rPr>
                        <a:t> However, it was predicted that socially excluded individuals would have greater difficulty gaining understanding of sensitive topics related to sexuality than other public health messages, such as alcohol use.</a:t>
                      </a:r>
                    </a:p>
                    <a:p>
                      <a:endParaRPr lang="en-GB" sz="1100" dirty="0"/>
                    </a:p>
                  </a:txBody>
                  <a:tcPr/>
                </a:tc>
                <a:tc>
                  <a:txBody>
                    <a:bodyPr/>
                    <a:lstStyle/>
                    <a:p>
                      <a:pPr algn="just"/>
                      <a:r>
                        <a:rPr lang="en-GB" sz="1100" dirty="0">
                          <a:latin typeface="Arial" panose="020B0604020202020204" pitchFamily="34" charset="0"/>
                          <a:cs typeface="Arial" panose="020B0604020202020204" pitchFamily="34" charset="0"/>
                        </a:rPr>
                        <a:t>The health knowledge of 31 typically developing young people, 29 young people with mild intellectual disabilities (ID) and 23 participants with physical disabilities but no cognitive impairments was compared</a:t>
                      </a:r>
                    </a:p>
                  </a:txBody>
                  <a:tcPr/>
                </a:tc>
                <a:tc>
                  <a:txBody>
                    <a:bodyPr/>
                    <a:lstStyle/>
                    <a:p>
                      <a:r>
                        <a:rPr lang="en-GB" sz="1100" dirty="0">
                          <a:latin typeface="Arial" panose="020B0604020202020204" pitchFamily="34" charset="0"/>
                          <a:cs typeface="Arial" panose="020B0604020202020204" pitchFamily="34" charset="0"/>
                        </a:rPr>
                        <a:t>The findings suggest social exclusion may contribute to young people with intellectual disabilities' poorer knowledge of pregnancy and contraception. The results have implications for interventions.</a:t>
                      </a:r>
                    </a:p>
                  </a:txBody>
                  <a:tcPr/>
                </a:tc>
                <a:extLst>
                  <a:ext uri="{0D108BD9-81ED-4DB2-BD59-A6C34878D82A}">
                    <a16:rowId xmlns:a16="http://schemas.microsoft.com/office/drawing/2014/main" val="4239785322"/>
                  </a:ext>
                </a:extLst>
              </a:tr>
              <a:tr h="1902028">
                <a:tc>
                  <a:txBody>
                    <a:bodyPr/>
                    <a:lstStyle/>
                    <a:p>
                      <a:r>
                        <a:rPr lang="en-GB" sz="1100" dirty="0">
                          <a:latin typeface="Arial" panose="020B0604020202020204" pitchFamily="34" charset="0"/>
                          <a:cs typeface="Arial" panose="020B0604020202020204" pitchFamily="34" charset="0"/>
                        </a:rPr>
                        <a:t>The meaning of leisure for children and young people with physical disabilities: a systematic evidence synthesis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Author</a:t>
                      </a:r>
                    </a:p>
                    <a:p>
                      <a:r>
                        <a:rPr lang="en-GB" sz="1100" dirty="0">
                          <a:latin typeface="Arial" panose="020B0604020202020204" pitchFamily="34" charset="0"/>
                          <a:cs typeface="Arial" panose="020B0604020202020204" pitchFamily="34" charset="0"/>
                        </a:rPr>
                        <a:t>Benita Powrie, Nina </a:t>
                      </a:r>
                      <a:r>
                        <a:rPr lang="en-GB" sz="1100" dirty="0" err="1">
                          <a:latin typeface="Arial" panose="020B0604020202020204" pitchFamily="34" charset="0"/>
                          <a:cs typeface="Arial" panose="020B0604020202020204" pitchFamily="34" charset="0"/>
                        </a:rPr>
                        <a:t>Kolehmainen</a:t>
                      </a:r>
                      <a:r>
                        <a:rPr lang="en-GB" sz="1100" dirty="0">
                          <a:latin typeface="Arial" panose="020B0604020202020204" pitchFamily="34" charset="0"/>
                          <a:cs typeface="Arial" panose="020B0604020202020204" pitchFamily="34" charset="0"/>
                        </a:rPr>
                        <a:t>, Merrill Turpin, Jenny Ziviani, Jodie Copley (November,2015)</a:t>
                      </a:r>
                    </a:p>
                    <a:p>
                      <a:endParaRPr lang="en-GB" sz="1100" dirty="0"/>
                    </a:p>
                  </a:txBody>
                  <a:tcPr/>
                </a:tc>
                <a:tc>
                  <a:txBody>
                    <a:bodyPr/>
                    <a:lstStyle/>
                    <a:p>
                      <a:r>
                        <a:rPr lang="en-GB" sz="1100" dirty="0">
                          <a:latin typeface="Arial" panose="020B0604020202020204" pitchFamily="34" charset="0"/>
                          <a:cs typeface="Arial" panose="020B0604020202020204" pitchFamily="34" charset="0"/>
                        </a:rPr>
                        <a:t>Children and young people (CYP) with physical disabilities demonstrate reduced participation in leisure. To facilitate their meaningful participation, one must understand what leisure means to CYP. The aim of this study was to systematically synthesize evidence from qualitative studies on the meaning of leisure for CYP with physical disabilities.</a:t>
                      </a:r>
                    </a:p>
                  </a:txBody>
                  <a:tcPr/>
                </a:tc>
                <a:tc>
                  <a:txBody>
                    <a:bodyPr/>
                    <a:lstStyle/>
                    <a:p>
                      <a:r>
                        <a:rPr lang="en-GB" sz="1100" dirty="0">
                          <a:latin typeface="Arial" panose="020B0604020202020204" pitchFamily="34" charset="0"/>
                          <a:cs typeface="Arial" panose="020B0604020202020204" pitchFamily="34" charset="0"/>
                        </a:rPr>
                        <a:t>Qualitative studies reporting the views of CYP (0-18y) with physical disabilities on leisure participation were included. The analysis involved thematic syntheses, double coding, and established quality appraisal procedures.</a:t>
                      </a:r>
                    </a:p>
                    <a:p>
                      <a:endParaRPr lang="en-GB" sz="1100" dirty="0"/>
                    </a:p>
                  </a:txBody>
                  <a:tcPr/>
                </a:tc>
                <a:tc>
                  <a:txBody>
                    <a:bodyPr/>
                    <a:lstStyle/>
                    <a:p>
                      <a:r>
                        <a:rPr lang="en-GB" sz="1100" dirty="0">
                          <a:latin typeface="Arial" panose="020B0604020202020204" pitchFamily="34" charset="0"/>
                          <a:cs typeface="Arial" panose="020B0604020202020204" pitchFamily="34" charset="0"/>
                        </a:rPr>
                        <a:t>Twelve studies met inclusion criteria, addressing the leisure experiences of 146 CYP with disabilities. Four themes core to the meaning of leisure for these CYP were fun</a:t>
                      </a:r>
                    </a:p>
                  </a:txBody>
                  <a:tcPr/>
                </a:tc>
                <a:extLst>
                  <a:ext uri="{0D108BD9-81ED-4DB2-BD59-A6C34878D82A}">
                    <a16:rowId xmlns:a16="http://schemas.microsoft.com/office/drawing/2014/main" val="3816629683"/>
                  </a:ext>
                </a:extLst>
              </a:tr>
              <a:tr h="1503101">
                <a:tc>
                  <a:txBody>
                    <a:bodyPr/>
                    <a:lstStyle/>
                    <a:p>
                      <a:r>
                        <a:rPr lang="en-GB" sz="1100" dirty="0">
                          <a:latin typeface="Arial" panose="020B0604020202020204" pitchFamily="34" charset="0"/>
                          <a:cs typeface="Arial" panose="020B0604020202020204" pitchFamily="34" charset="0"/>
                        </a:rPr>
                        <a:t>The meaning of play for children and young people with physical disabilities: A systematic thematic synthesis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Author</a:t>
                      </a:r>
                    </a:p>
                    <a:p>
                      <a:r>
                        <a:rPr lang="en-GB" sz="1100" dirty="0">
                          <a:latin typeface="Arial" panose="020B0604020202020204" pitchFamily="34" charset="0"/>
                          <a:cs typeface="Arial" panose="020B0604020202020204" pitchFamily="34" charset="0"/>
                        </a:rPr>
                        <a:t>N Graham, C Nye , A Mandy , C Clarke , C </a:t>
                      </a:r>
                      <a:r>
                        <a:rPr lang="en-GB" sz="1100" dirty="0" err="1">
                          <a:latin typeface="Arial" panose="020B0604020202020204" pitchFamily="34" charset="0"/>
                          <a:cs typeface="Arial" panose="020B0604020202020204" pitchFamily="34" charset="0"/>
                        </a:rPr>
                        <a:t>Morriss</a:t>
                      </a:r>
                      <a:r>
                        <a:rPr lang="en-GB" sz="1100" dirty="0">
                          <a:latin typeface="Arial" panose="020B0604020202020204" pitchFamily="34" charset="0"/>
                          <a:cs typeface="Arial" panose="020B0604020202020204" pitchFamily="34" charset="0"/>
                        </a:rPr>
                        <a:t>-Roberts (March,2018)</a:t>
                      </a:r>
                    </a:p>
                    <a:p>
                      <a:endParaRPr lang="en-GB" sz="1100" dirty="0"/>
                    </a:p>
                  </a:txBody>
                  <a:tcPr/>
                </a:tc>
                <a:tc>
                  <a:txBody>
                    <a:bodyPr/>
                    <a:lstStyle/>
                    <a:p>
                      <a:r>
                        <a:rPr lang="en-GB" sz="1100" dirty="0">
                          <a:latin typeface="Arial" panose="020B0604020202020204" pitchFamily="34" charset="0"/>
                          <a:cs typeface="Arial" panose="020B0604020202020204" pitchFamily="34" charset="0"/>
                        </a:rPr>
                        <a:t>Children and young people with physical disabilities are often reported to play less than their typically developing peers. Few studies explore the meaning of play from the child's perspective</a:t>
                      </a:r>
                      <a:r>
                        <a:rPr lang="en-GB" sz="1100" dirty="0"/>
                        <a:t>.</a:t>
                      </a:r>
                    </a:p>
                    <a:p>
                      <a:endParaRPr lang="en-GB" sz="1100" dirty="0"/>
                    </a:p>
                  </a:txBody>
                  <a:tcPr/>
                </a:tc>
                <a:tc>
                  <a:txBody>
                    <a:bodyPr/>
                    <a:lstStyle/>
                    <a:p>
                      <a:r>
                        <a:rPr lang="en-GB" sz="1100" dirty="0">
                          <a:latin typeface="Arial" panose="020B0604020202020204" pitchFamily="34" charset="0"/>
                          <a:cs typeface="Arial" panose="020B0604020202020204" pitchFamily="34" charset="0"/>
                        </a:rPr>
                        <a:t>A search of CINAHL, AHMED, PsycINFO, MEDLINE, EMBASE, and ERIC was undertaken between September 2015 and March 2016. Qualitative studies exploring the meaning of play from the perspective of 0- to 18-year-olds with physical disabilities impacting function were included. Quality appraisal and thematic synthesis were undertaken in order to develop analytical themes.</a:t>
                      </a:r>
                    </a:p>
                    <a:p>
                      <a:endParaRPr lang="en-GB" sz="1100" dirty="0"/>
                    </a:p>
                  </a:txBody>
                  <a:tcPr/>
                </a:tc>
                <a:tc>
                  <a:txBody>
                    <a:bodyPr/>
                    <a:lstStyle/>
                    <a:p>
                      <a:r>
                        <a:rPr lang="en-GB" sz="1100" dirty="0"/>
                        <a:t>Thir</a:t>
                      </a:r>
                      <a:r>
                        <a:rPr lang="en-GB" sz="1100" dirty="0">
                          <a:latin typeface="Arial" panose="020B0604020202020204" pitchFamily="34" charset="0"/>
                          <a:cs typeface="Arial" panose="020B0604020202020204" pitchFamily="34" charset="0"/>
                        </a:rPr>
                        <a:t>teen studies met the inclusion criteria in part addressing the meaning of play for children and young people with physical disabilities. Synthesis of the findings identified 5 analytical themes: Play can feel both positive and negative; play can draw attention towards or away from my disability; play is a social interaction; I participate differently to my peers, and needing help feels normal.</a:t>
                      </a:r>
                    </a:p>
                    <a:p>
                      <a:endParaRPr lang="en-GB" sz="1100" dirty="0"/>
                    </a:p>
                  </a:txBody>
                  <a:tcPr/>
                </a:tc>
                <a:extLst>
                  <a:ext uri="{0D108BD9-81ED-4DB2-BD59-A6C34878D82A}">
                    <a16:rowId xmlns:a16="http://schemas.microsoft.com/office/drawing/2014/main" val="1731107996"/>
                  </a:ext>
                </a:extLst>
              </a:tr>
            </a:tbl>
          </a:graphicData>
        </a:graphic>
      </p:graphicFrame>
    </p:spTree>
    <p:extLst>
      <p:ext uri="{BB962C8B-B14F-4D97-AF65-F5344CB8AC3E}">
        <p14:creationId xmlns:p14="http://schemas.microsoft.com/office/powerpoint/2010/main" val="2262191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A36E7A03-635E-4F0D-9A7F-96B13283D131}"/>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9</a:t>
            </a:fld>
            <a:endParaRPr lang="en-US"/>
          </a:p>
        </p:txBody>
      </p:sp>
      <p:sp>
        <p:nvSpPr>
          <p:cNvPr id="14" name="Rectangle 13">
            <a:extLst>
              <a:ext uri="{FF2B5EF4-FFF2-40B4-BE49-F238E27FC236}">
                <a16:creationId xmlns:a16="http://schemas.microsoft.com/office/drawing/2014/main" id="{5D096880-0E32-E7F8-35E5-C3795F33605D}"/>
              </a:ext>
            </a:extLst>
          </p:cNvPr>
          <p:cNvSpPr/>
          <p:nvPr/>
        </p:nvSpPr>
        <p:spPr>
          <a:xfrm>
            <a:off x="4503285" y="719435"/>
            <a:ext cx="2194832" cy="400110"/>
          </a:xfrm>
          <a:prstGeom prst="rect">
            <a:avLst/>
          </a:prstGeom>
          <a:noFill/>
        </p:spPr>
        <p:txBody>
          <a:bodyPr wrap="none" lIns="91440" tIns="45720" rIns="91440" bIns="45720">
            <a:spAutoFit/>
          </a:bodyPr>
          <a:lstStyle/>
          <a:p>
            <a:pPr algn="ctr"/>
            <a:r>
              <a:rPr lang="en-US" sz="2000" b="0"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Recommendation</a:t>
            </a:r>
          </a:p>
        </p:txBody>
      </p:sp>
      <p:sp>
        <p:nvSpPr>
          <p:cNvPr id="16" name="TextBox 15">
            <a:extLst>
              <a:ext uri="{FF2B5EF4-FFF2-40B4-BE49-F238E27FC236}">
                <a16:creationId xmlns:a16="http://schemas.microsoft.com/office/drawing/2014/main" id="{09E85C34-A44D-2412-7784-740CBF658216}"/>
              </a:ext>
            </a:extLst>
          </p:cNvPr>
          <p:cNvSpPr txBox="1"/>
          <p:nvPr/>
        </p:nvSpPr>
        <p:spPr>
          <a:xfrm>
            <a:off x="647700" y="1331863"/>
            <a:ext cx="10934700" cy="1720151"/>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I highly recommend this type of research method in future to everyone  because this helps to provide more information on the type of topic we have chosen and also the literature reviews on Covid-19.</a:t>
            </a:r>
          </a:p>
          <a:p>
            <a:pPr marL="285750" indent="-285750" algn="just">
              <a:lnSpc>
                <a:spcPct val="150000"/>
              </a:lnSpc>
              <a:buFont typeface="Wingdings" panose="05000000000000000000" pitchFamily="2" charset="2"/>
              <a:buChar char="§"/>
            </a:pPr>
            <a:endParaRPr lang="en-GB" sz="12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This method is good to identify the qualitative and </a:t>
            </a:r>
            <a:r>
              <a:rPr lang="en-GB" sz="1200" dirty="0" err="1">
                <a:latin typeface="Arial" panose="020B0604020202020204" pitchFamily="34" charset="0"/>
                <a:cs typeface="Arial" panose="020B0604020202020204" pitchFamily="34" charset="0"/>
              </a:rPr>
              <a:t>quantitave</a:t>
            </a:r>
            <a:r>
              <a:rPr lang="en-GB" sz="1200" dirty="0">
                <a:latin typeface="Arial" panose="020B0604020202020204" pitchFamily="34" charset="0"/>
                <a:cs typeface="Arial" panose="020B0604020202020204" pitchFamily="34" charset="0"/>
              </a:rPr>
              <a:t> data for secondary research.</a:t>
            </a:r>
          </a:p>
          <a:p>
            <a:pPr marL="285750" indent="-285750" algn="just">
              <a:lnSpc>
                <a:spcPct val="150000"/>
              </a:lnSpc>
              <a:buFont typeface="Wingdings" panose="05000000000000000000" pitchFamily="2" charset="2"/>
              <a:buChar char="§"/>
            </a:pPr>
            <a:endParaRPr lang="en-GB" sz="12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This also helps to gain more knowledge on our understanding on the topics and what we have been taught in class.</a:t>
            </a:r>
          </a:p>
        </p:txBody>
      </p:sp>
    </p:spTree>
    <p:extLst>
      <p:ext uri="{BB962C8B-B14F-4D97-AF65-F5344CB8AC3E}">
        <p14:creationId xmlns:p14="http://schemas.microsoft.com/office/powerpoint/2010/main" val="3800068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C8EC3DE-6959-4606-92E7-BAA4FE72E2FA}"/>
              </a:ext>
            </a:extLst>
          </p:cNvPr>
          <p:cNvSpPr>
            <a:spLocks noGrp="1"/>
          </p:cNvSpPr>
          <p:nvPr>
            <p:ph type="dt" sz="half" idx="10"/>
          </p:nvPr>
        </p:nvSpPr>
        <p:spPr>
          <a:xfrm>
            <a:off x="838200" y="6429375"/>
            <a:ext cx="2743200" cy="365125"/>
          </a:xfrm>
        </p:spPr>
        <p:txBody>
          <a:bodyPr/>
          <a:lstStyle/>
          <a:p>
            <a:r>
              <a:rPr lang="en-US"/>
              <a:t>3/1/20XX</a:t>
            </a:r>
          </a:p>
        </p:txBody>
      </p:sp>
      <p:sp>
        <p:nvSpPr>
          <p:cNvPr id="6" name="Slide Number Placeholder 5">
            <a:extLst>
              <a:ext uri="{FF2B5EF4-FFF2-40B4-BE49-F238E27FC236}">
                <a16:creationId xmlns:a16="http://schemas.microsoft.com/office/drawing/2014/main" id="{8D03D7EC-E54B-4E0E-A5C3-7071C72A8940}"/>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10</a:t>
            </a:fld>
            <a:endParaRPr lang="en-US"/>
          </a:p>
        </p:txBody>
      </p:sp>
      <p:sp>
        <p:nvSpPr>
          <p:cNvPr id="11" name="Rectangle 10">
            <a:extLst>
              <a:ext uri="{FF2B5EF4-FFF2-40B4-BE49-F238E27FC236}">
                <a16:creationId xmlns:a16="http://schemas.microsoft.com/office/drawing/2014/main" id="{916AAC20-BCD4-C6DD-602C-94E913679C14}"/>
              </a:ext>
            </a:extLst>
          </p:cNvPr>
          <p:cNvSpPr/>
          <p:nvPr/>
        </p:nvSpPr>
        <p:spPr>
          <a:xfrm>
            <a:off x="4854945" y="776585"/>
            <a:ext cx="2024914" cy="523220"/>
          </a:xfrm>
          <a:prstGeom prst="rect">
            <a:avLst/>
          </a:prstGeom>
          <a:noFill/>
        </p:spPr>
        <p:txBody>
          <a:bodyPr wrap="none" lIns="91440" tIns="45720" rIns="91440" bIns="45720">
            <a:spAutoFit/>
          </a:bodyPr>
          <a:lstStyle/>
          <a:p>
            <a:pPr algn="ctr"/>
            <a:r>
              <a:rPr lang="en-US" sz="2800" b="0"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References</a:t>
            </a:r>
          </a:p>
        </p:txBody>
      </p:sp>
      <p:sp>
        <p:nvSpPr>
          <p:cNvPr id="13" name="TextBox 12">
            <a:extLst>
              <a:ext uri="{FF2B5EF4-FFF2-40B4-BE49-F238E27FC236}">
                <a16:creationId xmlns:a16="http://schemas.microsoft.com/office/drawing/2014/main" id="{446BCD45-D967-3B7A-9FB9-211D8BBE90A0}"/>
              </a:ext>
            </a:extLst>
          </p:cNvPr>
          <p:cNvSpPr txBox="1"/>
          <p:nvPr/>
        </p:nvSpPr>
        <p:spPr>
          <a:xfrm>
            <a:off x="438151" y="1428006"/>
            <a:ext cx="11106149" cy="4893647"/>
          </a:xfrm>
          <a:prstGeom prst="rect">
            <a:avLst/>
          </a:prstGeom>
          <a:noFill/>
        </p:spPr>
        <p:txBody>
          <a:bodyPr wrap="square">
            <a:spAutoFit/>
          </a:bodyPr>
          <a:lstStyle/>
          <a:p>
            <a:pPr marL="285750" indent="-285750" algn="just">
              <a:buFont typeface="Arial" panose="020B0604020202020204" pitchFamily="34" charset="0"/>
              <a:buChar char="•"/>
            </a:pPr>
            <a:r>
              <a:rPr lang="en-GB" sz="1200" dirty="0">
                <a:latin typeface="Arial" panose="020B0604020202020204" pitchFamily="34" charset="0"/>
                <a:cs typeface="Arial" panose="020B0604020202020204" pitchFamily="34" charset="0"/>
              </a:rPr>
              <a:t>Graham N , synthesis’ Childcare Health Dev;44(2):173-182. doi:10.1111/,12509.Epub 2017 Sep 14. PMID; 28905445</a:t>
            </a:r>
          </a:p>
          <a:p>
            <a:pPr marL="285750" indent="-2857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100" dirty="0" err="1">
                <a:latin typeface="Arial" panose="020B0604020202020204" pitchFamily="34" charset="0"/>
                <a:cs typeface="Arial" panose="020B0604020202020204" pitchFamily="34" charset="0"/>
              </a:rPr>
              <a:t>Pownall</a:t>
            </a:r>
            <a:r>
              <a:rPr lang="en-GB" sz="1100" dirty="0">
                <a:latin typeface="Arial" panose="020B0604020202020204" pitchFamily="34" charset="0"/>
                <a:cs typeface="Arial" panose="020B0604020202020204" pitchFamily="34" charset="0"/>
              </a:rPr>
              <a:t> J, Wilson S, Jahoda A </a:t>
            </a:r>
            <a:r>
              <a:rPr lang="en-GB" sz="1100" dirty="0" err="1">
                <a:latin typeface="Arial" panose="020B0604020202020204" pitchFamily="34" charset="0"/>
                <a:cs typeface="Arial" panose="020B0604020202020204" pitchFamily="34" charset="0"/>
              </a:rPr>
              <a:t>et,al</a:t>
            </a:r>
            <a:r>
              <a:rPr lang="en-GB" sz="1100" dirty="0">
                <a:latin typeface="Arial" panose="020B0604020202020204" pitchFamily="34" charset="0"/>
                <a:cs typeface="Arial" panose="020B0604020202020204" pitchFamily="34" charset="0"/>
              </a:rPr>
              <a:t> (2020)’ Health knowledge and the impact of social exclusion on young people with intellectual disabilities. J </a:t>
            </a:r>
            <a:r>
              <a:rPr lang="en-GB" sz="1100" dirty="0" err="1">
                <a:latin typeface="Arial" panose="020B0604020202020204" pitchFamily="34" charset="0"/>
                <a:cs typeface="Arial" panose="020B0604020202020204" pitchFamily="34" charset="0"/>
              </a:rPr>
              <a:t>Appl</a:t>
            </a:r>
            <a:r>
              <a:rPr lang="en-GB" sz="1100" dirty="0">
                <a:latin typeface="Arial" panose="020B0604020202020204" pitchFamily="34" charset="0"/>
                <a:cs typeface="Arial" panose="020B0604020202020204" pitchFamily="34" charset="0"/>
              </a:rPr>
              <a:t> Res Intellect </a:t>
            </a:r>
            <a:r>
              <a:rPr lang="en-GB" sz="1100" dirty="0" err="1">
                <a:latin typeface="Arial" panose="020B0604020202020204" pitchFamily="34" charset="0"/>
                <a:cs typeface="Arial" panose="020B0604020202020204" pitchFamily="34" charset="0"/>
              </a:rPr>
              <a:t>Disabil</a:t>
            </a:r>
            <a:r>
              <a:rPr lang="en-GB" sz="1100" dirty="0">
                <a:latin typeface="Arial" panose="020B0604020202020204" pitchFamily="34" charset="0"/>
                <a:cs typeface="Arial" panose="020B0604020202020204" pitchFamily="34" charset="0"/>
              </a:rPr>
              <a:t>.):29-38.doi:10.111/jar.12331.Epub2017 Jam 23.PMID:28116840</a:t>
            </a:r>
          </a:p>
          <a:p>
            <a:pPr marL="285750" indent="-2857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100" dirty="0">
                <a:latin typeface="Arial" panose="020B0604020202020204" pitchFamily="34" charset="0"/>
                <a:cs typeface="Arial" panose="020B0604020202020204" pitchFamily="34" charset="0"/>
              </a:rPr>
              <a:t>Powrie B , </a:t>
            </a:r>
            <a:r>
              <a:rPr lang="en-GB" sz="1100" dirty="0" err="1">
                <a:latin typeface="Arial" panose="020B0604020202020204" pitchFamily="34" charset="0"/>
                <a:cs typeface="Arial" panose="020B0604020202020204" pitchFamily="34" charset="0"/>
              </a:rPr>
              <a:t>Kolehmainen</a:t>
            </a:r>
            <a:r>
              <a:rPr lang="en-GB" sz="1100" dirty="0">
                <a:latin typeface="Arial" panose="020B0604020202020204" pitchFamily="34" charset="0"/>
                <a:cs typeface="Arial" panose="020B0604020202020204" pitchFamily="34" charset="0"/>
              </a:rPr>
              <a:t> N. Turpin M. </a:t>
            </a:r>
            <a:r>
              <a:rPr lang="en-GB" sz="1100" dirty="0" err="1">
                <a:latin typeface="Arial" panose="020B0604020202020204" pitchFamily="34" charset="0"/>
                <a:cs typeface="Arial" panose="020B0604020202020204" pitchFamily="34" charset="0"/>
              </a:rPr>
              <a:t>Ziviani</a:t>
            </a:r>
            <a:r>
              <a:rPr lang="en-GB" sz="1100" dirty="0">
                <a:latin typeface="Arial" panose="020B0604020202020204" pitchFamily="34" charset="0"/>
                <a:cs typeface="Arial" panose="020B0604020202020204" pitchFamily="34" charset="0"/>
              </a:rPr>
              <a:t> J, Copley J et.al (2015)’ The meaning of </a:t>
            </a:r>
            <a:r>
              <a:rPr lang="en-GB" sz="1100" dirty="0" err="1">
                <a:latin typeface="Arial" panose="020B0604020202020204" pitchFamily="34" charset="0"/>
                <a:cs typeface="Arial" panose="020B0604020202020204" pitchFamily="34" charset="0"/>
              </a:rPr>
              <a:t>leisute</a:t>
            </a:r>
            <a:r>
              <a:rPr lang="en-GB" sz="1100" dirty="0">
                <a:latin typeface="Arial" panose="020B0604020202020204" pitchFamily="34" charset="0"/>
                <a:cs typeface="Arial" panose="020B0604020202020204" pitchFamily="34" charset="0"/>
              </a:rPr>
              <a:t> for children and young people with physical disabilities: a systematic evidence synthesis’ Dev Med Child Neurol. 2015 Nov:57(11):993-1010.doi:1111/dmcn,12788. Epub2015 May 4,PMID:25939955</a:t>
            </a:r>
          </a:p>
          <a:p>
            <a:pPr marL="285750" indent="-2857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100" dirty="0">
                <a:latin typeface="Arial" panose="020B0604020202020204" pitchFamily="34" charset="0"/>
                <a:cs typeface="Arial" panose="020B0604020202020204" pitchFamily="34" charset="0"/>
              </a:rPr>
              <a:t>Rogers G, Perez-Olivas G, </a:t>
            </a:r>
            <a:r>
              <a:rPr lang="en-GB" sz="1100" dirty="0" err="1">
                <a:latin typeface="Arial" panose="020B0604020202020204" pitchFamily="34" charset="0"/>
                <a:cs typeface="Arial" panose="020B0604020202020204" pitchFamily="34" charset="0"/>
              </a:rPr>
              <a:t>Stenfert</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Kroese</a:t>
            </a:r>
            <a:r>
              <a:rPr lang="en-GB" sz="1100" dirty="0">
                <a:latin typeface="Arial" panose="020B0604020202020204" pitchFamily="34" charset="0"/>
                <a:cs typeface="Arial" panose="020B0604020202020204" pitchFamily="34" charset="0"/>
              </a:rPr>
              <a:t> B, Patel V, Murphy G, Rose J, Cooper V, Langdon PE, </a:t>
            </a:r>
            <a:r>
              <a:rPr lang="en-GB" sz="1100" dirty="0" err="1">
                <a:latin typeface="Arial" panose="020B0604020202020204" pitchFamily="34" charset="0"/>
                <a:cs typeface="Arial" panose="020B0604020202020204" pitchFamily="34" charset="0"/>
              </a:rPr>
              <a:t>Hiles</a:t>
            </a:r>
            <a:r>
              <a:rPr lang="en-GB" sz="1100" dirty="0">
                <a:latin typeface="Arial" panose="020B0604020202020204" pitchFamily="34" charset="0"/>
                <a:cs typeface="Arial" panose="020B0604020202020204" pitchFamily="34" charset="0"/>
              </a:rPr>
              <a:t> S, Clifford C, </a:t>
            </a:r>
            <a:r>
              <a:rPr lang="en-GB" sz="1100" dirty="0" err="1">
                <a:latin typeface="Arial" panose="020B0604020202020204" pitchFamily="34" charset="0"/>
                <a:cs typeface="Arial" panose="020B0604020202020204" pitchFamily="34" charset="0"/>
              </a:rPr>
              <a:t>Willner</a:t>
            </a:r>
            <a:r>
              <a:rPr lang="en-GB" sz="1100" dirty="0">
                <a:latin typeface="Arial" panose="020B0604020202020204" pitchFamily="34" charset="0"/>
                <a:cs typeface="Arial" panose="020B0604020202020204" pitchFamily="34" charset="0"/>
              </a:rPr>
              <a:t> P, </a:t>
            </a:r>
            <a:r>
              <a:rPr lang="en-GB" sz="1100" dirty="0" err="1">
                <a:latin typeface="Arial" panose="020B0604020202020204" pitchFamily="34" charset="0"/>
                <a:cs typeface="Arial" panose="020B0604020202020204" pitchFamily="34" charset="0"/>
              </a:rPr>
              <a:t>et,al</a:t>
            </a:r>
            <a:r>
              <a:rPr lang="en-GB" sz="1100" dirty="0">
                <a:latin typeface="Arial" panose="020B0604020202020204" pitchFamily="34" charset="0"/>
                <a:cs typeface="Arial" panose="020B0604020202020204" pitchFamily="34" charset="0"/>
              </a:rPr>
              <a:t> (2021)’ The experience of mothers of children and young people with intellectual disabilities during Covid-19 lockdown period;. J </a:t>
            </a:r>
            <a:r>
              <a:rPr lang="en-GB" sz="1100" dirty="0" err="1">
                <a:latin typeface="Arial" panose="020B0604020202020204" pitchFamily="34" charset="0"/>
                <a:cs typeface="Arial" panose="020B0604020202020204" pitchFamily="34" charset="0"/>
              </a:rPr>
              <a:t>Appl</a:t>
            </a:r>
            <a:r>
              <a:rPr lang="en-GB" sz="1100" dirty="0">
                <a:latin typeface="Arial" panose="020B0604020202020204" pitchFamily="34" charset="0"/>
                <a:cs typeface="Arial" panose="020B0604020202020204" pitchFamily="34" charset="0"/>
              </a:rPr>
              <a:t> Res Intellect </a:t>
            </a:r>
            <a:r>
              <a:rPr lang="en-GB" sz="1100" dirty="0" err="1">
                <a:latin typeface="Arial" panose="020B0604020202020204" pitchFamily="34" charset="0"/>
                <a:cs typeface="Arial" panose="020B0604020202020204" pitchFamily="34" charset="0"/>
              </a:rPr>
              <a:t>Disabil</a:t>
            </a:r>
            <a:r>
              <a:rPr lang="en-GB" sz="1100" dirty="0">
                <a:latin typeface="Arial" panose="020B0604020202020204" pitchFamily="34" charset="0"/>
                <a:cs typeface="Arial" panose="020B0604020202020204" pitchFamily="34" charset="0"/>
              </a:rPr>
              <a:t>, doi:10.1111/jar.12884. </a:t>
            </a:r>
            <a:r>
              <a:rPr lang="en-GB" sz="1100" dirty="0" err="1">
                <a:latin typeface="Arial" panose="020B0604020202020204" pitchFamily="34" charset="0"/>
                <a:cs typeface="Arial" panose="020B0604020202020204" pitchFamily="34" charset="0"/>
              </a:rPr>
              <a:t>Epub</a:t>
            </a:r>
            <a:r>
              <a:rPr lang="en-GB" sz="1100" dirty="0">
                <a:latin typeface="Arial" panose="020B0604020202020204" pitchFamily="34" charset="0"/>
                <a:cs typeface="Arial" panose="020B0604020202020204" pitchFamily="34" charset="0"/>
              </a:rPr>
              <a:t> 2021 Mar 23. PMID: 33759291: PMCID: PMC8250127.</a:t>
            </a:r>
          </a:p>
          <a:p>
            <a:pPr marL="285750" indent="-2857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100" dirty="0">
                <a:latin typeface="Arial" panose="020B0604020202020204" pitchFamily="34" charset="0"/>
                <a:cs typeface="Arial" panose="020B0604020202020204" pitchFamily="34" charset="0"/>
              </a:rPr>
              <a:t>Reid H, Miller WC, </a:t>
            </a:r>
            <a:r>
              <a:rPr lang="en-GB" sz="1100" dirty="0" err="1">
                <a:latin typeface="Arial" panose="020B0604020202020204" pitchFamily="34" charset="0"/>
                <a:cs typeface="Arial" panose="020B0604020202020204" pitchFamily="34" charset="0"/>
              </a:rPr>
              <a:t>Estfandiari</a:t>
            </a:r>
            <a:r>
              <a:rPr lang="en-GB" sz="1100" dirty="0">
                <a:latin typeface="Arial" panose="020B0604020202020204" pitchFamily="34" charset="0"/>
                <a:cs typeface="Arial" panose="020B0604020202020204" pitchFamily="34" charset="0"/>
              </a:rPr>
              <a:t> E, Mohammadi S, Rash I, Teo G, Simpson E, Leong </a:t>
            </a:r>
            <a:r>
              <a:rPr lang="en-GB" sz="1100" dirty="0" err="1">
                <a:latin typeface="Arial" panose="020B0604020202020204" pitchFamily="34" charset="0"/>
                <a:cs typeface="Arial" panose="020B0604020202020204" pitchFamily="34" charset="0"/>
              </a:rPr>
              <a:t>K,Matharu</a:t>
            </a:r>
            <a:r>
              <a:rPr lang="en-GB" sz="1100" dirty="0">
                <a:latin typeface="Arial" panose="020B0604020202020204" pitchFamily="34" charset="0"/>
                <a:cs typeface="Arial" panose="020B0604020202020204" pitchFamily="34" charset="0"/>
              </a:rPr>
              <a:t> P </a:t>
            </a:r>
            <a:r>
              <a:rPr lang="en-GB" sz="1100" dirty="0" err="1">
                <a:latin typeface="Arial" panose="020B0604020202020204" pitchFamily="34" charset="0"/>
                <a:cs typeface="Arial" panose="020B0604020202020204" pitchFamily="34" charset="0"/>
              </a:rPr>
              <a:t>Sakakibara</a:t>
            </a:r>
            <a:r>
              <a:rPr lang="en-GB" sz="1100" dirty="0">
                <a:latin typeface="Arial" panose="020B0604020202020204" pitchFamily="34" charset="0"/>
                <a:cs typeface="Arial" panose="020B0604020202020204" pitchFamily="34" charset="0"/>
              </a:rPr>
              <a:t> B, Schmidt J , </a:t>
            </a:r>
            <a:r>
              <a:rPr lang="en-GB" sz="1100" dirty="0" err="1">
                <a:latin typeface="Arial" panose="020B0604020202020204" pitchFamily="34" charset="0"/>
                <a:cs typeface="Arial" panose="020B0604020202020204" pitchFamily="34" charset="0"/>
              </a:rPr>
              <a:t>Jaurus</a:t>
            </a:r>
            <a:r>
              <a:rPr lang="en-GB" sz="1100" dirty="0">
                <a:latin typeface="Arial" panose="020B0604020202020204" pitchFamily="34" charset="0"/>
                <a:cs typeface="Arial" panose="020B0604020202020204" pitchFamily="34" charset="0"/>
              </a:rPr>
              <a:t> T, </a:t>
            </a:r>
            <a:r>
              <a:rPr lang="en-GB" sz="1100" dirty="0" err="1">
                <a:latin typeface="Arial" panose="020B0604020202020204" pitchFamily="34" charset="0"/>
                <a:cs typeface="Arial" panose="020B0604020202020204" pitchFamily="34" charset="0"/>
              </a:rPr>
              <a:t>Forwell</a:t>
            </a:r>
            <a:r>
              <a:rPr lang="en-GB" sz="1100" dirty="0">
                <a:latin typeface="Arial" panose="020B0604020202020204" pitchFamily="34" charset="0"/>
                <a:cs typeface="Arial" panose="020B0604020202020204" pitchFamily="34" charset="0"/>
              </a:rPr>
              <a:t> S, </a:t>
            </a:r>
            <a:r>
              <a:rPr lang="en-GB" sz="1100" dirty="0" err="1">
                <a:latin typeface="Arial" panose="020B0604020202020204" pitchFamily="34" charset="0"/>
                <a:cs typeface="Arial" panose="020B0604020202020204" pitchFamily="34" charset="0"/>
              </a:rPr>
              <a:t>Borisoff</a:t>
            </a:r>
            <a:r>
              <a:rPr lang="en-GB" sz="1100" dirty="0">
                <a:latin typeface="Arial" panose="020B0604020202020204" pitchFamily="34" charset="0"/>
                <a:cs typeface="Arial" panose="020B0604020202020204" pitchFamily="34" charset="0"/>
              </a:rPr>
              <a:t> J, Backman C, </a:t>
            </a:r>
            <a:r>
              <a:rPr lang="en-GB" sz="1100" dirty="0" err="1">
                <a:latin typeface="Arial" panose="020B0604020202020204" pitchFamily="34" charset="0"/>
                <a:cs typeface="Arial" panose="020B0604020202020204" pitchFamily="34" charset="0"/>
              </a:rPr>
              <a:t>Alic</a:t>
            </a:r>
            <a:r>
              <a:rPr lang="en-GB" sz="1100" dirty="0">
                <a:latin typeface="Arial" panose="020B0604020202020204" pitchFamily="34" charset="0"/>
                <a:cs typeface="Arial" panose="020B0604020202020204" pitchFamily="34" charset="0"/>
              </a:rPr>
              <a:t> A, Brooke E, Chan J Flockhart E, Irish J, </a:t>
            </a:r>
            <a:r>
              <a:rPr lang="en-GB" sz="1100" dirty="0" err="1">
                <a:latin typeface="Arial" panose="020B0604020202020204" pitchFamily="34" charset="0"/>
                <a:cs typeface="Arial" panose="020B0604020202020204" pitchFamily="34" charset="0"/>
              </a:rPr>
              <a:t>Taukura</a:t>
            </a:r>
            <a:r>
              <a:rPr lang="en-GB" sz="1100" dirty="0">
                <a:latin typeface="Arial" panose="020B0604020202020204" pitchFamily="34" charset="0"/>
                <a:cs typeface="Arial" panose="020B0604020202020204" pitchFamily="34" charset="0"/>
              </a:rPr>
              <a:t> C, Di Spirito N, Mortenson WB </a:t>
            </a:r>
            <a:r>
              <a:rPr lang="en-GB" sz="1100" dirty="0" err="1">
                <a:latin typeface="Arial" panose="020B0604020202020204" pitchFamily="34" charset="0"/>
                <a:cs typeface="Arial" panose="020B0604020202020204" pitchFamily="34" charset="0"/>
              </a:rPr>
              <a:t>et,al</a:t>
            </a:r>
            <a:r>
              <a:rPr lang="en-GB" sz="1100" dirty="0">
                <a:latin typeface="Arial" panose="020B0604020202020204" pitchFamily="34" charset="0"/>
                <a:cs typeface="Arial" panose="020B0604020202020204" pitchFamily="34" charset="0"/>
              </a:rPr>
              <a:t> (2021)’The </a:t>
            </a:r>
            <a:r>
              <a:rPr lang="en-GB" sz="1100" dirty="0" err="1">
                <a:latin typeface="Arial" panose="020B0604020202020204" pitchFamily="34" charset="0"/>
                <a:cs typeface="Arial" panose="020B0604020202020204" pitchFamily="34" charset="0"/>
              </a:rPr>
              <a:t>impoact</a:t>
            </a:r>
            <a:r>
              <a:rPr lang="en-GB" sz="1100" dirty="0">
                <a:latin typeface="Arial" panose="020B0604020202020204" pitchFamily="34" charset="0"/>
                <a:cs typeface="Arial" panose="020B0604020202020204" pitchFamily="34" charset="0"/>
              </a:rPr>
              <a:t> of Covid-19 Related Restrictions on Social and Daily Activities of Parents, People with disabilities and older Adults: Protocols for a Longitudinal, Mixed Methods Study’ JMIR Rea Protocol. 2021 Sept 1;10(9):e28337. doi;10.2196/28337. PMID:34292163;PMID:PMC8412136</a:t>
            </a:r>
          </a:p>
          <a:p>
            <a:pPr marL="285750" indent="-2857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100" dirty="0">
                <a:latin typeface="Arial" panose="020B0604020202020204" pitchFamily="34" charset="0"/>
                <a:cs typeface="Arial" panose="020B0604020202020204" pitchFamily="34" charset="0"/>
              </a:rPr>
              <a:t>Reid H, Miller WC, </a:t>
            </a:r>
            <a:r>
              <a:rPr lang="en-GB" sz="1100" dirty="0" err="1">
                <a:latin typeface="Arial" panose="020B0604020202020204" pitchFamily="34" charset="0"/>
                <a:cs typeface="Arial" panose="020B0604020202020204" pitchFamily="34" charset="0"/>
              </a:rPr>
              <a:t>Estfandiari</a:t>
            </a:r>
            <a:r>
              <a:rPr lang="en-GB" sz="1100" dirty="0">
                <a:latin typeface="Arial" panose="020B0604020202020204" pitchFamily="34" charset="0"/>
                <a:cs typeface="Arial" panose="020B0604020202020204" pitchFamily="34" charset="0"/>
              </a:rPr>
              <a:t> E, Mohammadi S, Rash I, Teo G, Simpson E, Leong </a:t>
            </a:r>
            <a:r>
              <a:rPr lang="en-GB" sz="1100" dirty="0" err="1">
                <a:latin typeface="Arial" panose="020B0604020202020204" pitchFamily="34" charset="0"/>
                <a:cs typeface="Arial" panose="020B0604020202020204" pitchFamily="34" charset="0"/>
              </a:rPr>
              <a:t>K,Matharu</a:t>
            </a:r>
            <a:r>
              <a:rPr lang="en-GB" sz="1100" dirty="0">
                <a:latin typeface="Arial" panose="020B0604020202020204" pitchFamily="34" charset="0"/>
                <a:cs typeface="Arial" panose="020B0604020202020204" pitchFamily="34" charset="0"/>
              </a:rPr>
              <a:t> P </a:t>
            </a:r>
            <a:r>
              <a:rPr lang="en-GB" sz="1100" dirty="0" err="1">
                <a:latin typeface="Arial" panose="020B0604020202020204" pitchFamily="34" charset="0"/>
                <a:cs typeface="Arial" panose="020B0604020202020204" pitchFamily="34" charset="0"/>
              </a:rPr>
              <a:t>Sakakibara</a:t>
            </a:r>
            <a:r>
              <a:rPr lang="en-GB" sz="1100" dirty="0">
                <a:latin typeface="Arial" panose="020B0604020202020204" pitchFamily="34" charset="0"/>
                <a:cs typeface="Arial" panose="020B0604020202020204" pitchFamily="34" charset="0"/>
              </a:rPr>
              <a:t> B, Schmidt J , </a:t>
            </a:r>
            <a:r>
              <a:rPr lang="en-GB" sz="1100" dirty="0" err="1">
                <a:latin typeface="Arial" panose="020B0604020202020204" pitchFamily="34" charset="0"/>
                <a:cs typeface="Arial" panose="020B0604020202020204" pitchFamily="34" charset="0"/>
              </a:rPr>
              <a:t>Jaurus</a:t>
            </a:r>
            <a:r>
              <a:rPr lang="en-GB" sz="1100" dirty="0">
                <a:latin typeface="Arial" panose="020B0604020202020204" pitchFamily="34" charset="0"/>
                <a:cs typeface="Arial" panose="020B0604020202020204" pitchFamily="34" charset="0"/>
              </a:rPr>
              <a:t> T, </a:t>
            </a:r>
            <a:r>
              <a:rPr lang="en-GB" sz="1100" dirty="0" err="1">
                <a:latin typeface="Arial" panose="020B0604020202020204" pitchFamily="34" charset="0"/>
                <a:cs typeface="Arial" panose="020B0604020202020204" pitchFamily="34" charset="0"/>
              </a:rPr>
              <a:t>Forwell</a:t>
            </a:r>
            <a:r>
              <a:rPr lang="en-GB" sz="1100" dirty="0">
                <a:latin typeface="Arial" panose="020B0604020202020204" pitchFamily="34" charset="0"/>
                <a:cs typeface="Arial" panose="020B0604020202020204" pitchFamily="34" charset="0"/>
              </a:rPr>
              <a:t> S, </a:t>
            </a:r>
            <a:r>
              <a:rPr lang="en-GB" sz="1100" dirty="0" err="1">
                <a:latin typeface="Arial" panose="020B0604020202020204" pitchFamily="34" charset="0"/>
                <a:cs typeface="Arial" panose="020B0604020202020204" pitchFamily="34" charset="0"/>
              </a:rPr>
              <a:t>Borisoff</a:t>
            </a:r>
            <a:r>
              <a:rPr lang="en-GB" sz="1100" dirty="0">
                <a:latin typeface="Arial" panose="020B0604020202020204" pitchFamily="34" charset="0"/>
                <a:cs typeface="Arial" panose="020B0604020202020204" pitchFamily="34" charset="0"/>
              </a:rPr>
              <a:t> J, Backman C, </a:t>
            </a:r>
            <a:r>
              <a:rPr lang="en-GB" sz="1100" dirty="0" err="1">
                <a:latin typeface="Arial" panose="020B0604020202020204" pitchFamily="34" charset="0"/>
                <a:cs typeface="Arial" panose="020B0604020202020204" pitchFamily="34" charset="0"/>
              </a:rPr>
              <a:t>Alic</a:t>
            </a:r>
            <a:r>
              <a:rPr lang="en-GB" sz="1100" dirty="0">
                <a:latin typeface="Arial" panose="020B0604020202020204" pitchFamily="34" charset="0"/>
                <a:cs typeface="Arial" panose="020B0604020202020204" pitchFamily="34" charset="0"/>
              </a:rPr>
              <a:t> A, Brooke E, Chan J Flockhart E, Irish J, </a:t>
            </a:r>
            <a:r>
              <a:rPr lang="en-GB" sz="1100" dirty="0" err="1">
                <a:latin typeface="Arial" panose="020B0604020202020204" pitchFamily="34" charset="0"/>
                <a:cs typeface="Arial" panose="020B0604020202020204" pitchFamily="34" charset="0"/>
              </a:rPr>
              <a:t>Taukura</a:t>
            </a:r>
            <a:r>
              <a:rPr lang="en-GB" sz="1100" dirty="0">
                <a:latin typeface="Arial" panose="020B0604020202020204" pitchFamily="34" charset="0"/>
                <a:cs typeface="Arial" panose="020B0604020202020204" pitchFamily="34" charset="0"/>
              </a:rPr>
              <a:t> C, Di Spirito N, Mortenson WB </a:t>
            </a:r>
            <a:r>
              <a:rPr lang="en-GB" sz="1100" dirty="0" err="1">
                <a:latin typeface="Arial" panose="020B0604020202020204" pitchFamily="34" charset="0"/>
                <a:cs typeface="Arial" panose="020B0604020202020204" pitchFamily="34" charset="0"/>
              </a:rPr>
              <a:t>et,al</a:t>
            </a:r>
            <a:r>
              <a:rPr lang="en-GB" sz="1100" dirty="0">
                <a:latin typeface="Arial" panose="020B0604020202020204" pitchFamily="34" charset="0"/>
                <a:cs typeface="Arial" panose="020B0604020202020204" pitchFamily="34" charset="0"/>
              </a:rPr>
              <a:t> (2021)’The impact of Covid-19 Related Restrictions on Social and Daily Activities of Parents, People with disabilities and older Adults: Protocols for a Longitudinal, Mixed Methods Study’ JMIR Rea Protocol. 2021 Sept 1;10(9):e28337. doi;10.2196/28337. PMID:34292163;PMID:PMC8412136</a:t>
            </a:r>
          </a:p>
          <a:p>
            <a:pPr marL="285750" indent="-2857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200" dirty="0">
                <a:latin typeface="Arial" panose="020B0604020202020204" pitchFamily="34" charset="0"/>
                <a:cs typeface="Arial" panose="020B0604020202020204" pitchFamily="34" charset="0"/>
              </a:rPr>
              <a:t>Nye. C , Mandy A, Clarke C ,Maoriss-Roberts C </a:t>
            </a:r>
            <a:r>
              <a:rPr lang="en-GB" sz="1200" dirty="0" err="1">
                <a:latin typeface="Arial" panose="020B0604020202020204" pitchFamily="34" charset="0"/>
                <a:cs typeface="Arial" panose="020B0604020202020204" pitchFamily="34" charset="0"/>
              </a:rPr>
              <a:t>et,al</a:t>
            </a:r>
            <a:r>
              <a:rPr lang="en-GB" sz="1200" dirty="0">
                <a:latin typeface="Arial" panose="020B0604020202020204" pitchFamily="34" charset="0"/>
                <a:cs typeface="Arial" panose="020B0604020202020204" pitchFamily="34" charset="0"/>
              </a:rPr>
              <a:t> (2018)’The meaning of play for children and young people with physical disabilities: A systematic review</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6479877"/>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CF4B188-9E41-4609-81DC-EA2587D009AE}">
  <ds:schemaRefs>
    <ds:schemaRef ds:uri="http://schemas.microsoft.com/sharepoint/v3/contenttype/forms"/>
  </ds:schemaRefs>
</ds:datastoreItem>
</file>

<file path=customXml/itemProps3.xml><?xml version="1.0" encoding="utf-8"?>
<ds:datastoreItem xmlns:ds="http://schemas.openxmlformats.org/officeDocument/2006/customXml" ds:itemID="{DAAFE2A1-77F8-441E-9B9F-DD61C354F4F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{B485E555-2B0D-4A40-8287-B790C95795AB}tf00537603_win32</Template>
  <TotalTime>221</TotalTime>
  <Words>1850</Words>
  <Application>Microsoft Office PowerPoint</Application>
  <PresentationFormat>Widescreen</PresentationFormat>
  <Paragraphs>105</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Calibri</vt:lpstr>
      <vt:lpstr>Sabon Next LT</vt:lpstr>
      <vt:lpstr>Wingdings</vt:lpstr>
      <vt:lpstr>LuminousVTI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Shumana Begum (1913892)</dc:creator>
  <cp:lastModifiedBy>Manuela Dineva</cp:lastModifiedBy>
  <cp:revision>4</cp:revision>
  <dcterms:created xsi:type="dcterms:W3CDTF">2022-09-09T16:45:50Z</dcterms:created>
  <dcterms:modified xsi:type="dcterms:W3CDTF">2022-09-13T11:20:03Z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