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4"/>
  </p:sldMasterIdLst>
  <p:sldIdLst>
    <p:sldId id="256" r:id="rId5"/>
    <p:sldId id="277" r:id="rId6"/>
    <p:sldId id="328" r:id="rId7"/>
    <p:sldId id="273" r:id="rId8"/>
    <p:sldId id="259" r:id="rId9"/>
    <p:sldId id="274" r:id="rId10"/>
    <p:sldId id="306" r:id="rId11"/>
    <p:sldId id="307" r:id="rId12"/>
    <p:sldId id="308" r:id="rId13"/>
    <p:sldId id="309" r:id="rId14"/>
    <p:sldId id="327" r:id="rId15"/>
    <p:sldId id="310" r:id="rId16"/>
    <p:sldId id="311" r:id="rId17"/>
    <p:sldId id="325" r:id="rId18"/>
    <p:sldId id="326" r:id="rId19"/>
    <p:sldId id="312" r:id="rId20"/>
    <p:sldId id="315" r:id="rId21"/>
    <p:sldId id="324" r:id="rId22"/>
    <p:sldId id="305" r:id="rId23"/>
    <p:sldId id="290" r:id="rId24"/>
    <p:sldId id="291" r:id="rId25"/>
    <p:sldId id="299" r:id="rId26"/>
    <p:sldId id="268" r:id="rId27"/>
    <p:sldId id="278" r:id="rId28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E2C43B"/>
    <a:srgbClr val="0674A5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F7DCCE05-297E-411B-99E6-CD105E1BAE9A}" v="7" dt="2021-11-03T14:57:41.277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987" autoAdjust="0"/>
    <p:restoredTop sz="94660"/>
  </p:normalViewPr>
  <p:slideViewPr>
    <p:cSldViewPr snapToGrid="0">
      <p:cViewPr varScale="1">
        <p:scale>
          <a:sx n="55" d="100"/>
          <a:sy n="55" d="100"/>
        </p:scale>
        <p:origin x="309" y="37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26" Type="http://schemas.openxmlformats.org/officeDocument/2006/relationships/slide" Target="slides/slide22.xml"/><Relationship Id="rId3" Type="http://schemas.openxmlformats.org/officeDocument/2006/relationships/customXml" Target="../customXml/item3.xml"/><Relationship Id="rId21" Type="http://schemas.openxmlformats.org/officeDocument/2006/relationships/slide" Target="slides/slide17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slide" Target="slides/slide21.xml"/><Relationship Id="rId33" Type="http://schemas.microsoft.com/office/2015/10/relationships/revisionInfo" Target="revisionInfo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slide" Target="slides/slide16.xml"/><Relationship Id="rId29" Type="http://schemas.openxmlformats.org/officeDocument/2006/relationships/presProps" Target="presProps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openxmlformats.org/officeDocument/2006/relationships/slide" Target="slides/slide20.xml"/><Relationship Id="rId32" Type="http://schemas.openxmlformats.org/officeDocument/2006/relationships/tableStyles" Target="tableStyles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slide" Target="slides/slide19.xml"/><Relationship Id="rId28" Type="http://schemas.openxmlformats.org/officeDocument/2006/relationships/slide" Target="slides/slide24.xml"/><Relationship Id="rId10" Type="http://schemas.openxmlformats.org/officeDocument/2006/relationships/slide" Target="slides/slide6.xml"/><Relationship Id="rId19" Type="http://schemas.openxmlformats.org/officeDocument/2006/relationships/slide" Target="slides/slide15.xml"/><Relationship Id="rId31" Type="http://schemas.openxmlformats.org/officeDocument/2006/relationships/theme" Target="theme/theme1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slide" Target="slides/slide18.xml"/><Relationship Id="rId27" Type="http://schemas.openxmlformats.org/officeDocument/2006/relationships/slide" Target="slides/slide23.xml"/><Relationship Id="rId30" Type="http://schemas.openxmlformats.org/officeDocument/2006/relationships/viewProps" Target="viewProps.xml"/><Relationship Id="rId8" Type="http://schemas.openxmlformats.org/officeDocument/2006/relationships/slide" Target="slides/slide4.xml"/></Relationships>
</file>

<file path=ppt/diagrams/_rels/data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svg"/><Relationship Id="rId1" Type="http://schemas.openxmlformats.org/officeDocument/2006/relationships/image" Target="../media/image16.png"/></Relationships>
</file>

<file path=ppt/diagrams/_rels/drawing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svg"/><Relationship Id="rId1" Type="http://schemas.openxmlformats.org/officeDocument/2006/relationships/image" Target="../media/image16.pn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18/5/colors/Iconchunking_neutralicontext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bg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3D35838-1D43-4388-9B25-ED4CD7CA1FE6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icontext_colorful1" csCatId="colorful" phldr="1"/>
      <dgm:spPr/>
      <dgm:t>
        <a:bodyPr/>
        <a:lstStyle/>
        <a:p>
          <a:endParaRPr lang="en-US"/>
        </a:p>
      </dgm:t>
    </dgm:pt>
    <dgm:pt modelId="{6FE3DBE4-A099-40BA-98C4-0A22BEB08E79}">
      <dgm:prSet custT="1"/>
      <dgm:spPr/>
      <dgm:t>
        <a:bodyPr/>
        <a:lstStyle/>
        <a:p>
          <a:pPr>
            <a:lnSpc>
              <a:spcPct val="100000"/>
            </a:lnSpc>
          </a:pPr>
          <a:r>
            <a:rPr lang="en-GB" sz="1800" dirty="0"/>
            <a:t>Assignment is available to download from the Assessment tile on Moodle. *</a:t>
          </a:r>
          <a:br>
            <a:rPr lang="en-GB" sz="1800" dirty="0"/>
          </a:br>
          <a:r>
            <a:rPr lang="en-GB" sz="1000" dirty="0"/>
            <a:t>* Currently subject to minor changes through the internal &amp; external verification process.</a:t>
          </a:r>
          <a:endParaRPr lang="en-GB" sz="1800" dirty="0"/>
        </a:p>
      </dgm:t>
    </dgm:pt>
    <dgm:pt modelId="{2DFC1172-77A0-49E4-846A-987C3F8C21DE}" type="parTrans" cxnId="{82EA8F2F-25F9-446C-A4D2-BCA8E895E840}">
      <dgm:prSet/>
      <dgm:spPr/>
      <dgm:t>
        <a:bodyPr/>
        <a:lstStyle/>
        <a:p>
          <a:endParaRPr lang="en-US"/>
        </a:p>
      </dgm:t>
    </dgm:pt>
    <dgm:pt modelId="{32C078C2-D499-4234-A21D-3FD8EC847F82}" type="sibTrans" cxnId="{82EA8F2F-25F9-446C-A4D2-BCA8E895E840}">
      <dgm:prSet/>
      <dgm:spPr/>
      <dgm:t>
        <a:bodyPr/>
        <a:lstStyle/>
        <a:p>
          <a:endParaRPr lang="en-US"/>
        </a:p>
      </dgm:t>
    </dgm:pt>
    <dgm:pt modelId="{064C9EFC-4645-4ACB-9049-1B099A9FB21C}">
      <dgm:prSet custT="1"/>
      <dgm:spPr/>
      <dgm:t>
        <a:bodyPr/>
        <a:lstStyle/>
        <a:p>
          <a:pPr>
            <a:lnSpc>
              <a:spcPct val="100000"/>
            </a:lnSpc>
          </a:pPr>
          <a:endParaRPr lang="en-US" sz="1050" dirty="0"/>
        </a:p>
      </dgm:t>
    </dgm:pt>
    <dgm:pt modelId="{AA7E1D6E-C4D1-4D58-98FC-16385D3DC7E1}" type="sibTrans" cxnId="{A94119AF-C584-47B5-8F32-2F5EAFFC8C20}">
      <dgm:prSet/>
      <dgm:spPr/>
      <dgm:t>
        <a:bodyPr/>
        <a:lstStyle/>
        <a:p>
          <a:endParaRPr lang="en-US"/>
        </a:p>
      </dgm:t>
    </dgm:pt>
    <dgm:pt modelId="{5B51A883-EAC1-4D9D-859E-E460C4F685C9}" type="parTrans" cxnId="{A94119AF-C584-47B5-8F32-2F5EAFFC8C20}">
      <dgm:prSet/>
      <dgm:spPr/>
      <dgm:t>
        <a:bodyPr/>
        <a:lstStyle/>
        <a:p>
          <a:endParaRPr lang="en-US"/>
        </a:p>
      </dgm:t>
    </dgm:pt>
    <dgm:pt modelId="{168677C7-6A82-44A5-93BF-8218C11D1488}" type="pres">
      <dgm:prSet presAssocID="{73D35838-1D43-4388-9B25-ED4CD7CA1FE6}" presName="root" presStyleCnt="0">
        <dgm:presLayoutVars>
          <dgm:dir/>
          <dgm:resizeHandles val="exact"/>
        </dgm:presLayoutVars>
      </dgm:prSet>
      <dgm:spPr/>
    </dgm:pt>
    <dgm:pt modelId="{5C484AA4-395A-485B-BAEB-54E3DF4CEA8C}" type="pres">
      <dgm:prSet presAssocID="{6FE3DBE4-A099-40BA-98C4-0A22BEB08E79}" presName="compNode" presStyleCnt="0"/>
      <dgm:spPr/>
    </dgm:pt>
    <dgm:pt modelId="{BB5CC809-EFD1-4038-B92B-336CE21B3BD2}" type="pres">
      <dgm:prSet presAssocID="{6FE3DBE4-A099-40BA-98C4-0A22BEB08E79}" presName="bgRect" presStyleLbl="bgShp" presStyleIdx="0" presStyleCnt="1" custScaleX="96493" custScaleY="123738"/>
      <dgm:spPr>
        <a:solidFill>
          <a:srgbClr val="E2C43B"/>
        </a:solidFill>
      </dgm:spPr>
    </dgm:pt>
    <dgm:pt modelId="{250B75B8-3524-439A-B57E-B27739EBB1AB}" type="pres">
      <dgm:prSet presAssocID="{6FE3DBE4-A099-40BA-98C4-0A22BEB08E79}" presName="iconRect" presStyleLbl="node1" presStyleIdx="0" presStyleCnt="1" custScaleX="113159" custScaleY="109594" custLinFactNeighborX="-6186" custLinFactNeighborY="-5134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Download"/>
        </a:ext>
      </dgm:extLst>
    </dgm:pt>
    <dgm:pt modelId="{1A3ADD86-9D4E-42DC-98A5-12D6C385227F}" type="pres">
      <dgm:prSet presAssocID="{6FE3DBE4-A099-40BA-98C4-0A22BEB08E79}" presName="spaceRect" presStyleCnt="0"/>
      <dgm:spPr/>
    </dgm:pt>
    <dgm:pt modelId="{1D700137-5306-4CA9-A2E7-0EA2F043329E}" type="pres">
      <dgm:prSet presAssocID="{6FE3DBE4-A099-40BA-98C4-0A22BEB08E79}" presName="parTx" presStyleLbl="revTx" presStyleIdx="0" presStyleCnt="2" custScaleX="127775" custLinFactNeighborX="-13176" custLinFactNeighborY="-13303">
        <dgm:presLayoutVars>
          <dgm:chMax val="0"/>
          <dgm:chPref val="0"/>
        </dgm:presLayoutVars>
      </dgm:prSet>
      <dgm:spPr/>
    </dgm:pt>
    <dgm:pt modelId="{99201AF6-7199-4CA3-B0F8-757F1AB06443}" type="pres">
      <dgm:prSet presAssocID="{6FE3DBE4-A099-40BA-98C4-0A22BEB08E79}" presName="desTx" presStyleLbl="revTx" presStyleIdx="1" presStyleCnt="2" custScaleX="444592" custLinFactX="-100000" custLinFactNeighborX="-143573" custLinFactNeighborY="23561">
        <dgm:presLayoutVars/>
      </dgm:prSet>
      <dgm:spPr/>
    </dgm:pt>
  </dgm:ptLst>
  <dgm:cxnLst>
    <dgm:cxn modelId="{82EA8F2F-25F9-446C-A4D2-BCA8E895E840}" srcId="{73D35838-1D43-4388-9B25-ED4CD7CA1FE6}" destId="{6FE3DBE4-A099-40BA-98C4-0A22BEB08E79}" srcOrd="0" destOrd="0" parTransId="{2DFC1172-77A0-49E4-846A-987C3F8C21DE}" sibTransId="{32C078C2-D499-4234-A21D-3FD8EC847F82}"/>
    <dgm:cxn modelId="{04D5AF82-F508-44FA-ADCF-553314C55769}" type="presOf" srcId="{73D35838-1D43-4388-9B25-ED4CD7CA1FE6}" destId="{168677C7-6A82-44A5-93BF-8218C11D1488}" srcOrd="0" destOrd="0" presId="urn:microsoft.com/office/officeart/2018/2/layout/IconVerticalSolidList"/>
    <dgm:cxn modelId="{936CD283-0B82-448B-B2E8-4FFB8EE9A932}" type="presOf" srcId="{064C9EFC-4645-4ACB-9049-1B099A9FB21C}" destId="{99201AF6-7199-4CA3-B0F8-757F1AB06443}" srcOrd="0" destOrd="0" presId="urn:microsoft.com/office/officeart/2018/2/layout/IconVerticalSolidList"/>
    <dgm:cxn modelId="{A94119AF-C584-47B5-8F32-2F5EAFFC8C20}" srcId="{6FE3DBE4-A099-40BA-98C4-0A22BEB08E79}" destId="{064C9EFC-4645-4ACB-9049-1B099A9FB21C}" srcOrd="0" destOrd="0" parTransId="{5B51A883-EAC1-4D9D-859E-E460C4F685C9}" sibTransId="{AA7E1D6E-C4D1-4D58-98FC-16385D3DC7E1}"/>
    <dgm:cxn modelId="{AEB9C5EA-3E22-4AC5-9036-F8B1B1534760}" type="presOf" srcId="{6FE3DBE4-A099-40BA-98C4-0A22BEB08E79}" destId="{1D700137-5306-4CA9-A2E7-0EA2F043329E}" srcOrd="0" destOrd="0" presId="urn:microsoft.com/office/officeart/2018/2/layout/IconVerticalSolidList"/>
    <dgm:cxn modelId="{CC827407-5CE6-4A1F-96FD-2ABAD84D30C2}" type="presParOf" srcId="{168677C7-6A82-44A5-93BF-8218C11D1488}" destId="{5C484AA4-395A-485B-BAEB-54E3DF4CEA8C}" srcOrd="0" destOrd="0" presId="urn:microsoft.com/office/officeart/2018/2/layout/IconVerticalSolidList"/>
    <dgm:cxn modelId="{83D4944B-FB40-4AE3-BEF0-BCF3C0719888}" type="presParOf" srcId="{5C484AA4-395A-485B-BAEB-54E3DF4CEA8C}" destId="{BB5CC809-EFD1-4038-B92B-336CE21B3BD2}" srcOrd="0" destOrd="0" presId="urn:microsoft.com/office/officeart/2018/2/layout/IconVerticalSolidList"/>
    <dgm:cxn modelId="{6182B6AF-250F-440D-87F7-C7295C3CA6B6}" type="presParOf" srcId="{5C484AA4-395A-485B-BAEB-54E3DF4CEA8C}" destId="{250B75B8-3524-439A-B57E-B27739EBB1AB}" srcOrd="1" destOrd="0" presId="urn:microsoft.com/office/officeart/2018/2/layout/IconVerticalSolidList"/>
    <dgm:cxn modelId="{25D6D9B4-92E8-4356-9996-A1023A1E252A}" type="presParOf" srcId="{5C484AA4-395A-485B-BAEB-54E3DF4CEA8C}" destId="{1A3ADD86-9D4E-42DC-98A5-12D6C385227F}" srcOrd="2" destOrd="0" presId="urn:microsoft.com/office/officeart/2018/2/layout/IconVerticalSolidList"/>
    <dgm:cxn modelId="{600BF084-E2CE-42E6-AEE5-4B1D98FD1475}" type="presParOf" srcId="{5C484AA4-395A-485B-BAEB-54E3DF4CEA8C}" destId="{1D700137-5306-4CA9-A2E7-0EA2F043329E}" srcOrd="3" destOrd="0" presId="urn:microsoft.com/office/officeart/2018/2/layout/IconVerticalSolidList"/>
    <dgm:cxn modelId="{CE8D002B-8DD0-4C2B-A2B0-1C57A57AEC19}" type="presParOf" srcId="{5C484AA4-395A-485B-BAEB-54E3DF4CEA8C}" destId="{99201AF6-7199-4CA3-B0F8-757F1AB06443}" srcOrd="4" destOrd="0" presId="urn:microsoft.com/office/officeart/2018/2/layout/IconVerticalSolidList"/>
  </dgm:cxnLst>
  <dgm:bg>
    <a:noFill/>
  </dgm:bg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B5CC809-EFD1-4038-B92B-336CE21B3BD2}">
      <dsp:nvSpPr>
        <dsp:cNvPr id="0" name=""/>
        <dsp:cNvSpPr/>
      </dsp:nvSpPr>
      <dsp:spPr>
        <a:xfrm>
          <a:off x="-432476" y="774635"/>
          <a:ext cx="4192008" cy="1820383"/>
        </a:xfrm>
        <a:prstGeom prst="roundRect">
          <a:avLst>
            <a:gd name="adj" fmla="val 10000"/>
          </a:avLst>
        </a:prstGeom>
        <a:solidFill>
          <a:srgbClr val="E2C43B"/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250B75B8-3524-439A-B57E-B27739EBB1AB}">
      <dsp:nvSpPr>
        <dsp:cNvPr id="0" name=""/>
        <dsp:cNvSpPr/>
      </dsp:nvSpPr>
      <dsp:spPr>
        <a:xfrm>
          <a:off x="-23927" y="1085377"/>
          <a:ext cx="1134067" cy="1096195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D700137-5306-4CA9-A2E7-0EA2F043329E}">
      <dsp:nvSpPr>
        <dsp:cNvPr id="0" name=""/>
        <dsp:cNvSpPr/>
      </dsp:nvSpPr>
      <dsp:spPr>
        <a:xfrm>
          <a:off x="1005975" y="707081"/>
          <a:ext cx="2780335" cy="182038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92657" tIns="192657" rIns="192657" bIns="192657" numCol="1" spcCol="1270" anchor="ctr" anchorCtr="0">
          <a:noAutofit/>
        </a:bodyPr>
        <a:lstStyle/>
        <a:p>
          <a:pPr marL="0" lvl="0" indent="0" algn="l" defTabSz="8001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 dirty="0"/>
            <a:t>Assignment is available to download from the Assessment tile on Moodle. *</a:t>
          </a:r>
          <a:br>
            <a:rPr lang="en-GB" sz="1800" kern="1200" dirty="0"/>
          </a:br>
          <a:r>
            <a:rPr lang="en-GB" sz="1000" kern="1200" dirty="0"/>
            <a:t>* Currently subject to minor changes through the internal &amp; external verification process.</a:t>
          </a:r>
          <a:endParaRPr lang="en-GB" sz="1800" kern="1200" dirty="0"/>
        </a:p>
      </dsp:txBody>
      <dsp:txXfrm>
        <a:off x="1005975" y="707081"/>
        <a:ext cx="2780335" cy="1820383"/>
      </dsp:txXfrm>
    </dsp:sp>
    <dsp:sp modelId="{99201AF6-7199-4CA3-B0F8-757F1AB06443}">
      <dsp:nvSpPr>
        <dsp:cNvPr id="0" name=""/>
        <dsp:cNvSpPr/>
      </dsp:nvSpPr>
      <dsp:spPr>
        <a:xfrm>
          <a:off x="1484328" y="1377728"/>
          <a:ext cx="2444423" cy="181860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92469" tIns="192469" rIns="192469" bIns="192469" numCol="1" spcCol="1270" anchor="ctr" anchorCtr="0">
          <a:noAutofit/>
        </a:bodyPr>
        <a:lstStyle/>
        <a:p>
          <a:pPr marL="0" lvl="0" indent="0" algn="l" defTabSz="466725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1050" kern="1200" dirty="0"/>
        </a:p>
      </dsp:txBody>
      <dsp:txXfrm>
        <a:off x="1484328" y="1377728"/>
        <a:ext cx="2444423" cy="1818606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-6843" y="2059012"/>
            <a:ext cx="12195668" cy="182880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365759" y="2166364"/>
            <a:ext cx="11471565" cy="1739347"/>
          </a:xfrm>
        </p:spPr>
        <p:txBody>
          <a:bodyPr tIns="45720" bIns="45720" anchor="ctr">
            <a:normAutofit/>
          </a:bodyPr>
          <a:lstStyle>
            <a:lvl1pPr algn="ctr">
              <a:lnSpc>
                <a:spcPct val="80000"/>
              </a:lnSpc>
              <a:defRPr sz="6000" spc="150" baseline="0">
                <a:latin typeface="Arial Rounded MT Bold" panose="020F0704030504030204" pitchFamily="34" charset="0"/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996250"/>
            <a:ext cx="9144000" cy="1309255"/>
          </a:xfrm>
        </p:spPr>
        <p:txBody>
          <a:bodyPr>
            <a:normAutofit/>
          </a:bodyPr>
          <a:lstStyle>
            <a:lvl1pPr marL="0" indent="0" algn="ctr">
              <a:buNone/>
              <a:defRPr sz="2000">
                <a:latin typeface="Calibri" panose="020F0502020204030204" pitchFamily="34" charset="0"/>
                <a:cs typeface="Calibri" panose="020F0502020204030204" pitchFamily="34" charset="0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2000"/>
            </a:lvl3pPr>
            <a:lvl4pPr marL="1371600" indent="0" algn="ctr">
              <a:buNone/>
              <a:defRPr sz="2000"/>
            </a:lvl4pPr>
            <a:lvl5pPr marL="1828800" indent="0" algn="ctr">
              <a:buNone/>
              <a:defRPr sz="2000"/>
            </a:lvl5pPr>
            <a:lvl6pPr marL="2286000" indent="0" algn="ctr">
              <a:buNone/>
              <a:defRPr sz="2000"/>
            </a:lvl6pPr>
            <a:lvl7pPr marL="2743200" indent="0" algn="ctr">
              <a:buNone/>
              <a:defRPr sz="2000"/>
            </a:lvl7pPr>
            <a:lvl8pPr marL="3200400" indent="0" algn="ctr">
              <a:buNone/>
              <a:defRPr sz="2000"/>
            </a:lvl8pPr>
            <a:lvl9pPr marL="3657600" indent="0" algn="ctr">
              <a:buNone/>
              <a:defRPr sz="20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0C343C-3922-49C4-AEFE-EBEDF66764B1}" type="datetimeFigureOut">
              <a:rPr lang="en-GB" smtClean="0"/>
              <a:t>10/11/2021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ABCE313-F0EB-450E-A4EA-483374A4446D}" type="slidenum">
              <a:rPr lang="en-GB" smtClean="0"/>
              <a:t>‹#›</a:t>
            </a:fld>
            <a:endParaRPr lang="en-GB"/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CCBF2612-1B39-42A8-A692-96F779808FF9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duotone>
              <a:schemeClr val="bg2">
                <a:shade val="45000"/>
                <a:satMod val="135000"/>
              </a:schemeClr>
              <a:prstClr val="white"/>
            </a:duotone>
          </a:blip>
          <a:stretch>
            <a:fillRect/>
          </a:stretch>
        </p:blipFill>
        <p:spPr>
          <a:xfrm>
            <a:off x="3972606" y="352273"/>
            <a:ext cx="4257869" cy="1393484"/>
          </a:xfrm>
          <a:prstGeom prst="rect">
            <a:avLst/>
          </a:prstGeom>
          <a:ln w="76200">
            <a:solidFill>
              <a:schemeClr val="bg1">
                <a:lumMod val="10000"/>
                <a:lumOff val="90000"/>
              </a:schemeClr>
            </a:solidFill>
          </a:ln>
        </p:spPr>
      </p:pic>
    </p:spTree>
    <p:extLst>
      <p:ext uri="{BB962C8B-B14F-4D97-AF65-F5344CB8AC3E}">
        <p14:creationId xmlns:p14="http://schemas.microsoft.com/office/powerpoint/2010/main" val="226669011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02919" y="284176"/>
            <a:ext cx="8874142" cy="1508760"/>
          </a:xfrm>
        </p:spPr>
        <p:txBody>
          <a:bodyPr/>
          <a:lstStyle>
            <a:lvl1pPr>
              <a:defRPr>
                <a:latin typeface="Arial Rounded MT Bold" panose="020F0704030504030204" pitchFamily="34" charset="0"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>
                <a:latin typeface="Calibri" panose="020F0502020204030204" pitchFamily="34" charset="0"/>
                <a:cs typeface="Calibri" panose="020F0502020204030204" pitchFamily="34" charset="0"/>
              </a:defRPr>
            </a:lvl1pPr>
            <a:lvl2pPr>
              <a:defRPr>
                <a:latin typeface="Calibri" panose="020F0502020204030204" pitchFamily="34" charset="0"/>
                <a:cs typeface="Calibri" panose="020F0502020204030204" pitchFamily="34" charset="0"/>
              </a:defRPr>
            </a:lvl2pPr>
            <a:lvl3pPr>
              <a:defRPr>
                <a:latin typeface="Calibri" panose="020F0502020204030204" pitchFamily="34" charset="0"/>
                <a:cs typeface="Calibri" panose="020F0502020204030204" pitchFamily="34" charset="0"/>
              </a:defRPr>
            </a:lvl3pPr>
            <a:lvl4pPr>
              <a:defRPr>
                <a:latin typeface="Calibri" panose="020F0502020204030204" pitchFamily="34" charset="0"/>
                <a:cs typeface="Calibri" panose="020F0502020204030204" pitchFamily="34" charset="0"/>
              </a:defRPr>
            </a:lvl4pPr>
            <a:lvl5pPr>
              <a:defRPr>
                <a:latin typeface="Calibri" panose="020F0502020204030204" pitchFamily="34" charset="0"/>
                <a:cs typeface="Calibri" panose="020F0502020204030204" pitchFamily="34" charset="0"/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0C343C-3922-49C4-AEFE-EBEDF66764B1}" type="datetimeFigureOut">
              <a:rPr lang="en-GB" smtClean="0"/>
              <a:t>10/11/2021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ABCE313-F0EB-450E-A4EA-483374A4446D}" type="slidenum">
              <a:rPr lang="en-GB" smtClean="0"/>
              <a:t>‹#›</a:t>
            </a:fld>
            <a:endParaRPr lang="en-GB"/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C996EA1E-3109-4FF1-B5B0-F63D843C2605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9942163" y="559837"/>
            <a:ext cx="2122320" cy="86774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1842376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-6843" y="2059012"/>
            <a:ext cx="12195668" cy="18288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3191" y="2208879"/>
            <a:ext cx="10515600" cy="1676400"/>
          </a:xfrm>
        </p:spPr>
        <p:txBody>
          <a:bodyPr anchor="ctr">
            <a:noAutofit/>
          </a:bodyPr>
          <a:lstStyle>
            <a:lvl1pPr algn="ctr">
              <a:lnSpc>
                <a:spcPct val="80000"/>
              </a:lnSpc>
              <a:defRPr sz="6000" b="0" spc="150" baseline="0">
                <a:solidFill>
                  <a:schemeClr val="bg1"/>
                </a:solidFill>
                <a:latin typeface="Arial Rounded MT Bold" panose="020F0704030504030204" pitchFamily="34" charset="0"/>
                <a:cs typeface="Calibri" panose="020F0502020204030204" pitchFamily="34" charset="0"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3191" y="4010334"/>
            <a:ext cx="10515600" cy="1174639"/>
          </a:xfrm>
        </p:spPr>
        <p:txBody>
          <a:bodyPr anchor="t">
            <a:normAutofit/>
          </a:bodyPr>
          <a:lstStyle>
            <a:lvl1pPr marL="0" indent="0" algn="ctr">
              <a:buNone/>
              <a:defRPr sz="2000">
                <a:solidFill>
                  <a:schemeClr val="tx2"/>
                </a:solidFill>
                <a:latin typeface="Calibri" panose="020F0502020204030204" pitchFamily="34" charset="0"/>
                <a:cs typeface="Calibri" panose="020F0502020204030204" pitchFamily="34" charset="0"/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140C343C-3922-49C4-AEFE-EBEDF66764B1}" type="datetimeFigureOut">
              <a:rPr lang="en-GB" smtClean="0"/>
              <a:t>10/11/2021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DABCE313-F0EB-450E-A4EA-483374A4446D}" type="slidenum">
              <a:rPr lang="en-GB" smtClean="0"/>
              <a:t>‹#›</a:t>
            </a:fld>
            <a:endParaRPr lang="en-GB"/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3F900C4D-54BD-4C5D-9CB3-C4EF64D61A23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4514117" y="318533"/>
            <a:ext cx="3153747" cy="127140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37931417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205344" y="2011680"/>
            <a:ext cx="4754880" cy="4206240"/>
          </a:xfrm>
        </p:spPr>
        <p:txBody>
          <a:bodyPr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230391" y="2011680"/>
            <a:ext cx="4754880" cy="4206240"/>
          </a:xfrm>
        </p:spPr>
        <p:txBody>
          <a:bodyPr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0C343C-3922-49C4-AEFE-EBEDF66764B1}" type="datetimeFigureOut">
              <a:rPr lang="en-GB" smtClean="0"/>
              <a:t>10/11/2021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ABCE313-F0EB-450E-A4EA-483374A4446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2560328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07008" y="1913470"/>
            <a:ext cx="4754880" cy="743094"/>
          </a:xfrm>
        </p:spPr>
        <p:txBody>
          <a:bodyPr anchor="ctr">
            <a:normAutofit/>
          </a:bodyPr>
          <a:lstStyle>
            <a:lvl1pPr marL="0" indent="0">
              <a:buNone/>
              <a:defRPr sz="21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207008" y="2656566"/>
            <a:ext cx="4754880" cy="3566160"/>
          </a:xfrm>
        </p:spPr>
        <p:txBody>
          <a:bodyPr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231230" y="1913470"/>
            <a:ext cx="4754880" cy="743094"/>
          </a:xfrm>
        </p:spPr>
        <p:txBody>
          <a:bodyPr anchor="ctr">
            <a:normAutofit/>
          </a:bodyPr>
          <a:lstStyle>
            <a:lvl1pPr marL="0" indent="0">
              <a:buNone/>
              <a:defRPr sz="21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231230" y="2656564"/>
            <a:ext cx="4754880" cy="3566160"/>
          </a:xfrm>
        </p:spPr>
        <p:txBody>
          <a:bodyPr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0C343C-3922-49C4-AEFE-EBEDF66764B1}" type="datetimeFigureOut">
              <a:rPr lang="en-GB" smtClean="0"/>
              <a:t>10/11/2021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ABCE313-F0EB-450E-A4EA-483374A4446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8610551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0C343C-3922-49C4-AEFE-EBEDF66764B1}" type="datetimeFigureOut">
              <a:rPr lang="en-GB" smtClean="0"/>
              <a:t>10/11/2021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ABCE313-F0EB-450E-A4EA-483374A4446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4937603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0C343C-3922-49C4-AEFE-EBEDF66764B1}" type="datetimeFigureOut">
              <a:rPr lang="en-GB" smtClean="0"/>
              <a:t>10/11/2021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ABCE313-F0EB-450E-A4EA-483374A4446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9087171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207008" y="2120054"/>
            <a:ext cx="6126480" cy="41148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7789023" y="2147486"/>
            <a:ext cx="3200400" cy="3432319"/>
          </a:xfrm>
        </p:spPr>
        <p:txBody>
          <a:bodyPr>
            <a:normAutofit/>
          </a:bodyPr>
          <a:lstStyle>
            <a:lvl1pPr marL="0" indent="0">
              <a:lnSpc>
                <a:spcPct val="95000"/>
              </a:lnSpc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0C343C-3922-49C4-AEFE-EBEDF66764B1}" type="datetimeFigureOut">
              <a:rPr lang="en-GB" smtClean="0"/>
              <a:t>10/11/2021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ABCE313-F0EB-450E-A4EA-483374A4446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3995598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280160" y="2211494"/>
            <a:ext cx="6126480" cy="3931920"/>
          </a:xfrm>
          <a:solidFill>
            <a:schemeClr val="tx2">
              <a:lumMod val="60000"/>
              <a:lumOff val="40000"/>
            </a:schemeClr>
          </a:solidFill>
        </p:spPr>
        <p:txBody>
          <a:bodyPr tIns="365760" anchor="t"/>
          <a:lstStyle>
            <a:lvl1pPr marL="0" indent="0" algn="ctr">
              <a:buNone/>
              <a:defRPr sz="3200">
                <a:solidFill>
                  <a:schemeClr val="tx1">
                    <a:lumMod val="50000"/>
                  </a:schemeClr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7790688" y="2150621"/>
            <a:ext cx="3200400" cy="3429000"/>
          </a:xfrm>
        </p:spPr>
        <p:txBody>
          <a:bodyPr>
            <a:normAutofit/>
          </a:bodyPr>
          <a:lstStyle>
            <a:lvl1pPr marL="0" indent="0">
              <a:lnSpc>
                <a:spcPct val="95000"/>
              </a:lnSpc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0C343C-3922-49C4-AEFE-EBEDF66764B1}" type="datetimeFigureOut">
              <a:rPr lang="en-GB" smtClean="0"/>
              <a:t>10/11/2021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ABCE313-F0EB-450E-A4EA-483374A4446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1271079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0C343C-3922-49C4-AEFE-EBEDF66764B1}" type="datetimeFigureOut">
              <a:rPr lang="en-GB" smtClean="0"/>
              <a:t>10/11/2021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ABCE313-F0EB-450E-A4EA-483374A4446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9114430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9019312" y="0"/>
            <a:ext cx="2743200" cy="685800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160624" y="274638"/>
            <a:ext cx="2402380" cy="5897562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199" y="274638"/>
            <a:ext cx="7973291" cy="5897562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838200" y="6422854"/>
            <a:ext cx="2743196" cy="365125"/>
          </a:xfrm>
        </p:spPr>
        <p:txBody>
          <a:bodyPr/>
          <a:lstStyle/>
          <a:p>
            <a:fld id="{140C343C-3922-49C4-AEFE-EBEDF66764B1}" type="datetimeFigureOut">
              <a:rPr lang="en-GB" smtClean="0"/>
              <a:t>10/11/2021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776135" y="6422854"/>
            <a:ext cx="4279669" cy="365125"/>
          </a:xfr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8073048" y="6422854"/>
            <a:ext cx="879759" cy="365125"/>
          </a:xfrm>
        </p:spPr>
        <p:txBody>
          <a:bodyPr/>
          <a:lstStyle/>
          <a:p>
            <a:fld id="{DABCE313-F0EB-450E-A4EA-483374A4446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1755971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483" y="176109"/>
            <a:ext cx="12188952" cy="1645919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202919" y="284176"/>
            <a:ext cx="9784080" cy="150876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02919" y="2011680"/>
            <a:ext cx="9784080" cy="420624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202266" y="6422854"/>
            <a:ext cx="3000894" cy="365125"/>
          </a:xfrm>
          <a:prstGeom prst="rect">
            <a:avLst/>
          </a:prstGeom>
        </p:spPr>
        <p:txBody>
          <a:bodyPr vert="horz" lIns="91440" tIns="45720" rIns="45720" bIns="45720" rtlCol="0" anchor="ctr"/>
          <a:lstStyle>
            <a:lvl1pPr algn="l">
              <a:defRPr sz="1050">
                <a:solidFill>
                  <a:schemeClr val="tx1"/>
                </a:solidFill>
              </a:defRPr>
            </a:lvl1pPr>
          </a:lstStyle>
          <a:p>
            <a:fld id="{140C343C-3922-49C4-AEFE-EBEDF66764B1}" type="datetimeFigureOut">
              <a:rPr lang="en-GB" smtClean="0"/>
              <a:t>10/11/2021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5596471" y="6422854"/>
            <a:ext cx="504444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chemeClr val="tx1"/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658927" y="6422854"/>
            <a:ext cx="946264" cy="365125"/>
          </a:xfrm>
          <a:prstGeom prst="rect">
            <a:avLst/>
          </a:prstGeom>
        </p:spPr>
        <p:txBody>
          <a:bodyPr vert="horz" lIns="45720" tIns="45720" rIns="91440" bIns="45720" rtlCol="0" anchor="ctr"/>
          <a:lstStyle>
            <a:lvl1pPr algn="l">
              <a:defRPr sz="1200" b="0">
                <a:solidFill>
                  <a:schemeClr val="tx1"/>
                </a:solidFill>
              </a:defRPr>
            </a:lvl1pPr>
          </a:lstStyle>
          <a:p>
            <a:fld id="{DABCE313-F0EB-450E-A4EA-483374A4446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27985184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85000"/>
        </a:lnSpc>
        <a:spcBef>
          <a:spcPct val="0"/>
        </a:spcBef>
        <a:buNone/>
        <a:defRPr sz="4000" kern="1200" cap="all" baseline="0">
          <a:solidFill>
            <a:schemeClr val="bg2"/>
          </a:solidFill>
          <a:latin typeface="+mj-lt"/>
          <a:ea typeface="+mj-ea"/>
          <a:cs typeface="+mj-cs"/>
        </a:defRPr>
      </a:lvl1pPr>
    </p:titleStyle>
    <p:bodyStyle>
      <a:lvl1pPr marL="182880" indent="-182880" algn="l" defTabSz="914400" rtl="0" eaLnBrk="1" latinLnBrk="0" hangingPunct="1">
        <a:lnSpc>
          <a:spcPct val="90000"/>
        </a:lnSpc>
        <a:spcBef>
          <a:spcPts val="1200"/>
        </a:spcBef>
        <a:spcAft>
          <a:spcPts val="200"/>
        </a:spcAft>
        <a:buClr>
          <a:schemeClr val="tx1"/>
        </a:buClr>
        <a:buFont typeface="Wingdings" pitchFamily="2" charset="2"/>
        <a:buChar char=""/>
        <a:defRPr sz="2200" kern="1200">
          <a:solidFill>
            <a:schemeClr val="tx1"/>
          </a:solidFill>
          <a:latin typeface="+mn-lt"/>
          <a:ea typeface="+mn-ea"/>
          <a:cs typeface="+mn-cs"/>
        </a:defRPr>
      </a:lvl1pPr>
      <a:lvl2pPr marL="411480" indent="-18288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tx1"/>
        </a:buClr>
        <a:buFont typeface="Wingdings" pitchFamily="2" charset="2"/>
        <a:buChar char=""/>
        <a:defRPr sz="2000" kern="1200">
          <a:solidFill>
            <a:schemeClr val="tx1"/>
          </a:solidFill>
          <a:latin typeface="+mn-lt"/>
          <a:ea typeface="+mn-ea"/>
          <a:cs typeface="+mn-cs"/>
        </a:defRPr>
      </a:lvl2pPr>
      <a:lvl3pPr marL="640080" indent="-18288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tx1"/>
        </a:buClr>
        <a:buFont typeface="Wingdings" pitchFamily="2" charset="2"/>
        <a:buChar char=""/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868680" indent="-18288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tx1"/>
        </a:buClr>
        <a:buFont typeface="Wingdings" pitchFamily="2" charset="2"/>
        <a:buChar char=""/>
        <a:defRPr sz="1600" kern="1200">
          <a:solidFill>
            <a:schemeClr val="tx1"/>
          </a:solidFill>
          <a:latin typeface="+mn-lt"/>
          <a:ea typeface="+mn-ea"/>
          <a:cs typeface="+mn-cs"/>
        </a:defRPr>
      </a:lvl4pPr>
      <a:lvl5pPr marL="1097280" indent="-18288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tx1"/>
        </a:buClr>
        <a:buFont typeface="Wingdings" pitchFamily="2" charset="2"/>
        <a:buChar char=""/>
        <a:defRPr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2846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tx1"/>
        </a:buClr>
        <a:buFont typeface="Wingdings" pitchFamily="2" charset="2"/>
        <a:buChar char=""/>
        <a:defRPr sz="1600" kern="1200">
          <a:solidFill>
            <a:schemeClr val="tx1"/>
          </a:solidFill>
          <a:latin typeface="+mn-lt"/>
          <a:ea typeface="+mn-ea"/>
          <a:cs typeface="+mn-cs"/>
        </a:defRPr>
      </a:lvl6pPr>
      <a:lvl7pPr marL="14718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tx1"/>
        </a:buClr>
        <a:buFont typeface="Wingdings" pitchFamily="2" charset="2"/>
        <a:buChar char=""/>
        <a:defRPr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1629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tx1"/>
        </a:buClr>
        <a:buFont typeface="Wingdings" pitchFamily="2" charset="2"/>
        <a:buChar char=""/>
        <a:defRPr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18062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tx1"/>
        </a:buClr>
        <a:buFont typeface="Wingdings" pitchFamily="2" charset="2"/>
        <a:buChar char=""/>
        <a:defRPr sz="16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hyperlink" Target="https://technofaq.org/posts/2021/05/7-mind-blowing-tips-to-choose-the-best-software-development-company/" TargetMode="External"/><Relationship Id="rId2" Type="http://schemas.openxmlformats.org/officeDocument/2006/relationships/image" Target="../media/image5.jpg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creativecommons.org/licenses/by-nc-sa/3.0/" TargetMode="Externa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sv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hyperlink" Target="https://cat.xula.edu/food/brightspace-tip-60-eportfolios/" TargetMode="External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creativecommons.org/licenses/by-nc-sa/3.0/" TargetMode="Externa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thomaello.com.br/studio/e-commerce-em-rio-preto-o-que-voce-precisa-saber-antes-de-criar-um/" TargetMode="External"/><Relationship Id="rId2" Type="http://schemas.openxmlformats.org/officeDocument/2006/relationships/image" Target="../media/image9.jpg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creativecommons.org/licenses/by-nc-sa/3.0/" TargetMode="Externa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hyperlink" Target="http://www.pngall.com/ecommerce-png" TargetMode="External"/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creativecommons.org/licenses/by-nc/3.0/" TargetMode="Externa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hyperlink" Target="http://www.pngall.com/ecommerce-png" TargetMode="External"/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creativecommons.org/licenses/by-nc/3.0/" TargetMode="Externa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hyperlink" Target="https://technofaq.org/posts/2017/05/best-5-ecommerce-platform-for-your-online-store/" TargetMode="External"/><Relationship Id="rId2" Type="http://schemas.openxmlformats.org/officeDocument/2006/relationships/image" Target="../media/image11.jpg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creativecommons.org/licenses/by-nc-sa/3.0/" TargetMode="Externa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flickr.com/photos/49653615@N00/3526550809" TargetMode="External"/><Relationship Id="rId2" Type="http://schemas.openxmlformats.org/officeDocument/2006/relationships/image" Target="../media/image12.jpg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creativecommons.org/licenses/by-nc-sa/3.0/" TargetMode="Externa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hyperlink" Target="https://pressbooks.nscc.ca/learningonline/chapter/learn-with-eportfolios/" TargetMode="External"/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creativecommons.org/licenses/by-sa/3.0/" TargetMode="Externa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svg"/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svg"/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9.xml"/><Relationship Id="rId5" Type="http://schemas.openxmlformats.org/officeDocument/2006/relationships/image" Target="../media/image21.svg"/><Relationship Id="rId4" Type="http://schemas.openxmlformats.org/officeDocument/2006/relationships/image" Target="../media/image20.png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9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svg"/><Relationship Id="rId2" Type="http://schemas.openxmlformats.org/officeDocument/2006/relationships/image" Target="../media/image22.png"/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svg"/><Relationship Id="rId2" Type="http://schemas.openxmlformats.org/officeDocument/2006/relationships/image" Target="../media/image24.png"/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10A6DFE-C643-4FB0-8A61-7E47E16ACDB7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365759" y="3794760"/>
            <a:ext cx="11471565" cy="1739347"/>
          </a:xfrm>
        </p:spPr>
        <p:txBody>
          <a:bodyPr>
            <a:normAutofit/>
          </a:bodyPr>
          <a:lstStyle/>
          <a:p>
            <a:r>
              <a:rPr lang="en-GB" dirty="0"/>
              <a:t>Software &amp; Apps for Business</a:t>
            </a:r>
          </a:p>
        </p:txBody>
      </p:sp>
      <p:pic>
        <p:nvPicPr>
          <p:cNvPr id="11" name="Picture 4" descr="Technological background">
            <a:extLst>
              <a:ext uri="{FF2B5EF4-FFF2-40B4-BE49-F238E27FC236}">
                <a16:creationId xmlns:a16="http://schemas.microsoft.com/office/drawing/2014/main" id="{40DCA88C-1856-4EC9-B4FB-D51B3CD20BC1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24776" b="30280"/>
          <a:stretch/>
        </p:blipFill>
        <p:spPr>
          <a:xfrm>
            <a:off x="20" y="0"/>
            <a:ext cx="12191980" cy="3657589"/>
          </a:xfrm>
          <a:prstGeom prst="rect">
            <a:avLst/>
          </a:prstGeom>
        </p:spPr>
      </p:pic>
      <p:sp>
        <p:nvSpPr>
          <p:cNvPr id="5" name="Subtitle 4">
            <a:extLst>
              <a:ext uri="{FF2B5EF4-FFF2-40B4-BE49-F238E27FC236}">
                <a16:creationId xmlns:a16="http://schemas.microsoft.com/office/drawing/2014/main" id="{07FEE793-EB3E-4C4B-8F02-0822561FD082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r>
              <a:rPr lang="en-GB" sz="3200" b="1" dirty="0"/>
              <a:t>2. e-Commerce Website builders </a:t>
            </a:r>
          </a:p>
          <a:p>
            <a:endParaRPr lang="en-GB" sz="3200" dirty="0"/>
          </a:p>
        </p:txBody>
      </p:sp>
      <p:sp>
        <p:nvSpPr>
          <p:cNvPr id="7" name="Title 8">
            <a:extLst>
              <a:ext uri="{FF2B5EF4-FFF2-40B4-BE49-F238E27FC236}">
                <a16:creationId xmlns:a16="http://schemas.microsoft.com/office/drawing/2014/main" id="{43D71D8B-9459-407C-BC77-2121AA1F6B9B}"/>
              </a:ext>
            </a:extLst>
          </p:cNvPr>
          <p:cNvSpPr txBox="1">
            <a:spLocks/>
          </p:cNvSpPr>
          <p:nvPr/>
        </p:nvSpPr>
        <p:spPr>
          <a:xfrm>
            <a:off x="365759" y="1774556"/>
            <a:ext cx="11471565" cy="1883033"/>
          </a:xfrm>
          <a:prstGeom prst="rect">
            <a:avLst/>
          </a:prstGeom>
        </p:spPr>
        <p:txBody>
          <a:bodyPr vert="horz" lIns="91440" tIns="45720" rIns="91440" bIns="45720" rtlCol="0" anchor="ctr">
            <a:normAutofit fontScale="97500"/>
          </a:bodyPr>
          <a:lstStyle>
            <a:lvl1pPr algn="ctr" defTabSz="914400" rtl="0" eaLnBrk="1" latinLnBrk="0" hangingPunct="1">
              <a:lnSpc>
                <a:spcPct val="80000"/>
              </a:lnSpc>
              <a:spcBef>
                <a:spcPct val="0"/>
              </a:spcBef>
              <a:buNone/>
              <a:defRPr sz="6000" kern="1200" cap="all" spc="150" baseline="0">
                <a:solidFill>
                  <a:schemeClr val="bg2"/>
                </a:solidFill>
                <a:latin typeface="Arial Rounded MT Bold" panose="020F0704030504030204" pitchFamily="34" charset="0"/>
                <a:ea typeface="+mj-ea"/>
                <a:cs typeface="+mj-cs"/>
              </a:defRPr>
            </a:lvl1pPr>
          </a:lstStyle>
          <a:p>
            <a:pPr>
              <a:spcBef>
                <a:spcPts val="600"/>
              </a:spcBef>
              <a:spcAft>
                <a:spcPts val="600"/>
              </a:spcAft>
            </a:pPr>
            <a:r>
              <a:rPr lang="en-GB" b="1" dirty="0">
                <a:solidFill>
                  <a:schemeClr val="tx1"/>
                </a:solidFill>
              </a:rPr>
              <a:t>Software Applications for Business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75270282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4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BE8D325-5E99-45EB-99A7-1D35A397969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Table of contents</a:t>
            </a:r>
          </a:p>
        </p:txBody>
      </p:sp>
      <p:pic>
        <p:nvPicPr>
          <p:cNvPr id="9" name="Picture 8" descr="Graphical user interface&#10;&#10;Description automatically generated">
            <a:extLst>
              <a:ext uri="{FF2B5EF4-FFF2-40B4-BE49-F238E27FC236}">
                <a16:creationId xmlns:a16="http://schemas.microsoft.com/office/drawing/2014/main" id="{CFC35D82-5945-49C9-A2AE-F3DE9C901C39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6693787" y="2347994"/>
            <a:ext cx="5346831" cy="3277900"/>
          </a:xfrm>
          <a:prstGeom prst="rect">
            <a:avLst/>
          </a:prstGeom>
        </p:spPr>
      </p:pic>
      <p:sp>
        <p:nvSpPr>
          <p:cNvPr id="10" name="TextBox 9">
            <a:extLst>
              <a:ext uri="{FF2B5EF4-FFF2-40B4-BE49-F238E27FC236}">
                <a16:creationId xmlns:a16="http://schemas.microsoft.com/office/drawing/2014/main" id="{9D04C5F4-0E09-4391-8AFE-5DCD8B43C2AD}"/>
              </a:ext>
            </a:extLst>
          </p:cNvPr>
          <p:cNvSpPr txBox="1"/>
          <p:nvPr/>
        </p:nvSpPr>
        <p:spPr>
          <a:xfrm>
            <a:off x="9869515" y="5624090"/>
            <a:ext cx="2322485" cy="1692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GB" sz="500" dirty="0">
                <a:hlinkClick r:id="rId3" tooltip="https://technofaq.org/posts/2021/05/7-mind-blowing-tips-to-choose-the-best-software-development-company/"/>
              </a:rPr>
              <a:t>This Photo</a:t>
            </a:r>
            <a:r>
              <a:rPr lang="en-GB" sz="500" dirty="0"/>
              <a:t> by Unknown Author is licensed under </a:t>
            </a:r>
            <a:r>
              <a:rPr lang="en-GB" sz="500" dirty="0">
                <a:hlinkClick r:id="rId4" tooltip="https://creativecommons.org/licenses/by-nc-sa/3.0/"/>
              </a:rPr>
              <a:t>CC BY-SA-NC</a:t>
            </a:r>
            <a:endParaRPr lang="en-GB" sz="500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CEB263E-DB1B-4BF3-AB36-E0DA3AAE283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38840" y="2011680"/>
            <a:ext cx="7063079" cy="4562144"/>
          </a:xfrm>
        </p:spPr>
        <p:txBody>
          <a:bodyPr>
            <a:normAutofit/>
          </a:bodyPr>
          <a:lstStyle/>
          <a:p>
            <a:r>
              <a:rPr lang="en-GB" sz="4000" dirty="0"/>
              <a:t>Assignment 1: Task 1.</a:t>
            </a:r>
          </a:p>
          <a:p>
            <a:r>
              <a:rPr lang="en-GB" sz="4000" dirty="0"/>
              <a:t>Task 1a: e-Commerce solutio</a:t>
            </a:r>
            <a:r>
              <a:rPr lang="en-GB" sz="40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ns.</a:t>
            </a:r>
          </a:p>
          <a:p>
            <a:r>
              <a:rPr lang="en-GB" sz="4000" dirty="0"/>
              <a:t>Task 1b: e-portfolio.</a:t>
            </a:r>
          </a:p>
          <a:p>
            <a:r>
              <a:rPr lang="en-GB" sz="4000" dirty="0"/>
              <a:t>Activity.</a:t>
            </a:r>
          </a:p>
        </p:txBody>
      </p:sp>
    </p:spTree>
    <p:extLst>
      <p:ext uri="{BB962C8B-B14F-4D97-AF65-F5344CB8AC3E}">
        <p14:creationId xmlns:p14="http://schemas.microsoft.com/office/powerpoint/2010/main" val="211946069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BE8D325-5E99-45EB-99A7-1D35A397969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Module word document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CEB263E-DB1B-4BF3-AB36-E0DA3AAE283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2800" dirty="0"/>
              <a:t>Create a new word document for this module to save your notes and research answers as we progress through each slide deck. </a:t>
            </a:r>
          </a:p>
          <a:p>
            <a:r>
              <a:rPr lang="en-GB" sz="2800" dirty="0"/>
              <a:t>This will support your completion of each assignment task, as we look at each of the tasks during the tutorial sessions.</a:t>
            </a:r>
          </a:p>
          <a:p>
            <a:pPr marL="0" indent="0">
              <a:buNone/>
            </a:pPr>
            <a:endParaRPr lang="en-GB" sz="2800" dirty="0"/>
          </a:p>
        </p:txBody>
      </p:sp>
      <p:pic>
        <p:nvPicPr>
          <p:cNvPr id="5" name="Graphic 4" descr="Document with solid fill">
            <a:extLst>
              <a:ext uri="{FF2B5EF4-FFF2-40B4-BE49-F238E27FC236}">
                <a16:creationId xmlns:a16="http://schemas.microsoft.com/office/drawing/2014/main" id="{5B3CD979-EFE0-405A-AEC8-BD5563052D0F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5080860" y="4002436"/>
            <a:ext cx="2280835" cy="228083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61932225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BE8D325-5E99-45EB-99A7-1D35A397969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Module Assessment 1 of 1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CEB263E-DB1B-4BF3-AB36-E0DA3AAE283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en-GB" sz="3200" b="1" u="sng" dirty="0"/>
              <a:t>e-Portfolio:</a:t>
            </a:r>
          </a:p>
          <a:p>
            <a:pPr marL="0" indent="0">
              <a:buNone/>
            </a:pPr>
            <a:r>
              <a:rPr lang="en-GB" sz="3200" b="1" dirty="0"/>
              <a:t>Students will produce a portfolio of work appropriate to the nature of their area of study.</a:t>
            </a:r>
            <a:endParaRPr lang="en-GB" sz="2800" dirty="0"/>
          </a:p>
          <a:p>
            <a:pPr marL="0" indent="0">
              <a:buNone/>
            </a:pPr>
            <a:endParaRPr lang="en-GB" sz="2400" dirty="0"/>
          </a:p>
          <a:p>
            <a:pPr marL="0" indent="0">
              <a:buNone/>
            </a:pPr>
            <a:endParaRPr lang="en-GB" sz="2400" dirty="0"/>
          </a:p>
        </p:txBody>
      </p:sp>
    </p:spTree>
    <p:extLst>
      <p:ext uri="{BB962C8B-B14F-4D97-AF65-F5344CB8AC3E}">
        <p14:creationId xmlns:p14="http://schemas.microsoft.com/office/powerpoint/2010/main" val="740304691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BE8D325-5E99-45EB-99A7-1D35A397969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34275" y="245340"/>
            <a:ext cx="9784080" cy="1508760"/>
          </a:xfrm>
        </p:spPr>
        <p:txBody>
          <a:bodyPr>
            <a:normAutofit/>
          </a:bodyPr>
          <a:lstStyle/>
          <a:p>
            <a:r>
              <a:rPr lang="en-GB" dirty="0"/>
              <a:t>Assignment 1: Task description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CEB263E-DB1B-4BF3-AB36-E0DA3AAE283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66750" y="2050426"/>
            <a:ext cx="5717074" cy="4206240"/>
          </a:xfrm>
        </p:spPr>
        <p:txBody>
          <a:bodyPr>
            <a:normAutofit fontScale="92500"/>
          </a:bodyPr>
          <a:lstStyle/>
          <a:p>
            <a:r>
              <a:rPr lang="en-GB" sz="2800" dirty="0">
                <a:effectLst/>
                <a:latin typeface="Calibri" panose="020F0502020204030204" pitchFamily="34" charset="0"/>
                <a:ea typeface="Times New Roman" panose="02020603050405020304" pitchFamily="18" charset="0"/>
              </a:rPr>
              <a:t>You will need to create an </a:t>
            </a:r>
            <a:r>
              <a:rPr lang="en-GB" sz="2800" b="1" dirty="0">
                <a:effectLst/>
                <a:latin typeface="Calibri" panose="020F0502020204030204" pitchFamily="34" charset="0"/>
                <a:ea typeface="Times New Roman" panose="02020603050405020304" pitchFamily="18" charset="0"/>
              </a:rPr>
              <a:t>online e-portfolio</a:t>
            </a:r>
            <a:r>
              <a:rPr lang="en-GB" sz="2800" dirty="0">
                <a:effectLst/>
                <a:latin typeface="Calibri" panose="020F0502020204030204" pitchFamily="34" charset="0"/>
                <a:ea typeface="Times New Roman" panose="02020603050405020304" pitchFamily="18" charset="0"/>
              </a:rPr>
              <a:t> to include your answers to each of the Assignment tasks. </a:t>
            </a:r>
          </a:p>
          <a:p>
            <a:r>
              <a:rPr lang="en-GB" sz="2800" dirty="0">
                <a:ea typeface="Times New Roman" panose="02020603050405020304" pitchFamily="18" charset="0"/>
              </a:rPr>
              <a:t>You will then need include and </a:t>
            </a:r>
            <a:r>
              <a:rPr lang="en-GB" sz="2800" dirty="0">
                <a:effectLst/>
                <a:latin typeface="Calibri" panose="020F0502020204030204" pitchFamily="34" charset="0"/>
                <a:ea typeface="Times New Roman" panose="02020603050405020304" pitchFamily="18" charset="0"/>
              </a:rPr>
              <a:t>submit a link to your online e-portfolio in a word document to TURNITIN by the assessment submission date. </a:t>
            </a:r>
          </a:p>
          <a:p>
            <a:r>
              <a:rPr lang="en-GB" sz="2800" dirty="0">
                <a:effectLst/>
                <a:latin typeface="Calibri" panose="020F0502020204030204" pitchFamily="34" charset="0"/>
                <a:ea typeface="Times New Roman" panose="02020603050405020304" pitchFamily="18" charset="0"/>
              </a:rPr>
              <a:t>A word document Submission Template will be available on Moodle for you to use.</a:t>
            </a:r>
            <a:endParaRPr lang="en-GB" sz="28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endParaRPr lang="en-GB" sz="2800" dirty="0"/>
          </a:p>
        </p:txBody>
      </p:sp>
      <p:pic>
        <p:nvPicPr>
          <p:cNvPr id="7" name="Picture 6" descr="A picture containing arrow&#10;&#10;Description automatically generated">
            <a:extLst>
              <a:ext uri="{FF2B5EF4-FFF2-40B4-BE49-F238E27FC236}">
                <a16:creationId xmlns:a16="http://schemas.microsoft.com/office/drawing/2014/main" id="{A99103C1-9466-4F30-88E7-F1813D519DFB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6504749" y="2276200"/>
            <a:ext cx="5220501" cy="3419427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CA1DD3D8-6921-461C-89A7-7266514917AA}"/>
              </a:ext>
            </a:extLst>
          </p:cNvPr>
          <p:cNvSpPr txBox="1"/>
          <p:nvPr/>
        </p:nvSpPr>
        <p:spPr>
          <a:xfrm>
            <a:off x="9891095" y="5695627"/>
            <a:ext cx="1834155" cy="169277"/>
          </a:xfrm>
          <a:prstGeom prst="rect">
            <a:avLst/>
          </a:prstGeom>
          <a:noFill/>
          <a:ln>
            <a:noFill/>
          </a:ln>
        </p:spPr>
        <p:txBody>
          <a:bodyPr wrap="none" rtlCol="0">
            <a:spAutoFit/>
          </a:bodyPr>
          <a:lstStyle/>
          <a:p>
            <a:pPr algn="r">
              <a:spcAft>
                <a:spcPts val="600"/>
              </a:spcAft>
            </a:pPr>
            <a:r>
              <a:rPr lang="en-GB" sz="500">
                <a:solidFill>
                  <a:srgbClr val="FFFFFF"/>
                </a:solidFill>
                <a:hlinkClick r:id="rId3" tooltip="https://cat.xula.edu/food/brightspace-tip-60-eportfolios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This Photo</a:t>
            </a:r>
            <a:r>
              <a:rPr lang="en-GB" sz="500">
                <a:solidFill>
                  <a:srgbClr val="FFFFFF"/>
                </a:solidFill>
              </a:rPr>
              <a:t> by Unknown Author is licensed under </a:t>
            </a:r>
            <a:r>
              <a:rPr lang="en-GB" sz="500">
                <a:solidFill>
                  <a:srgbClr val="FFFFFF"/>
                </a:solidFill>
                <a:hlinkClick r:id="rId4" tooltip="https://creativecommons.org/licenses/by-nc-sa/3.0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CC BY-SA-NC</a:t>
            </a:r>
            <a:endParaRPr lang="en-GB" sz="500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308685422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BE8D325-5E99-45EB-99A7-1D35A397969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Assignment TASKS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AFE421AD-2E0E-4236-B136-2A30F9042B4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29481" y="1988431"/>
            <a:ext cx="11234472" cy="4206240"/>
          </a:xfrm>
        </p:spPr>
        <p:txBody>
          <a:bodyPr>
            <a:normAutofit/>
          </a:bodyPr>
          <a:lstStyle/>
          <a:p>
            <a:r>
              <a:rPr lang="en-GB" sz="3200" dirty="0">
                <a:solidFill>
                  <a:srgbClr val="0674A5"/>
                </a:solidFill>
                <a:highlight>
                  <a:srgbClr val="FFFF00"/>
                </a:highlight>
              </a:rPr>
              <a:t>Task 1: e-Commerce Website builders &amp; e-Portfolio creation.</a:t>
            </a:r>
          </a:p>
          <a:p>
            <a:r>
              <a:rPr lang="en-GB" sz="3200" b="1" dirty="0"/>
              <a:t>Task 2: Mind-map</a:t>
            </a:r>
            <a:r>
              <a:rPr lang="en-GB" sz="3200" dirty="0"/>
              <a:t> of contemporary software applications.</a:t>
            </a:r>
          </a:p>
          <a:p>
            <a:r>
              <a:rPr lang="en-GB" sz="3200" b="1" dirty="0"/>
              <a:t>Task 3: Office Apps </a:t>
            </a:r>
            <a:r>
              <a:rPr lang="en-GB" sz="3200" dirty="0"/>
              <a:t>for creating, storing, analysing &amp; presenting data.</a:t>
            </a:r>
          </a:p>
          <a:p>
            <a:r>
              <a:rPr lang="en-GB" sz="3200" b="1" dirty="0"/>
              <a:t>Task 4: </a:t>
            </a:r>
            <a:r>
              <a:rPr lang="en-GB" sz="3200" dirty="0"/>
              <a:t>Poster of </a:t>
            </a:r>
            <a:r>
              <a:rPr lang="en-GB" sz="3200" b="1" dirty="0"/>
              <a:t>Digital Dashboard and Data Analytics software</a:t>
            </a:r>
            <a:r>
              <a:rPr lang="en-GB" sz="3200" dirty="0"/>
              <a:t>.</a:t>
            </a:r>
          </a:p>
          <a:p>
            <a:r>
              <a:rPr lang="en-GB" sz="3200" b="1" dirty="0"/>
              <a:t>Task 5: </a:t>
            </a:r>
            <a:r>
              <a:rPr lang="en-GB" sz="3200" dirty="0"/>
              <a:t>Communication, </a:t>
            </a:r>
            <a:r>
              <a:rPr lang="en-GB" sz="3200" b="1" dirty="0"/>
              <a:t>Collaboration &amp; Project Management applications</a:t>
            </a:r>
            <a:r>
              <a:rPr lang="en-GB" sz="3200" dirty="0"/>
              <a:t>.</a:t>
            </a:r>
            <a:endParaRPr lang="en-GB" sz="2800" dirty="0"/>
          </a:p>
        </p:txBody>
      </p:sp>
    </p:spTree>
    <p:extLst>
      <p:ext uri="{BB962C8B-B14F-4D97-AF65-F5344CB8AC3E}">
        <p14:creationId xmlns:p14="http://schemas.microsoft.com/office/powerpoint/2010/main" val="3465548245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BE8D325-5E99-45EB-99A7-1D35A397969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TASK 1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AFE421AD-2E0E-4236-B136-2A30F9042B4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29481" y="1988431"/>
            <a:ext cx="11234472" cy="4206240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2800" b="1" dirty="0">
                <a:effectLst/>
                <a:latin typeface="+mn-lt"/>
                <a:ea typeface="Times New Roman" panose="02020603050405020304" pitchFamily="18" charset="0"/>
              </a:rPr>
              <a:t>Task 1. e-Commerce Website builders &amp; e-Portfolio creation (Approx. 200-250 words).</a:t>
            </a:r>
            <a:endParaRPr lang="en-GB" sz="2800" dirty="0">
              <a:effectLst/>
              <a:latin typeface="+mn-lt"/>
              <a:ea typeface="Times New Roman" panose="02020603050405020304" pitchFamily="18" charset="0"/>
            </a:endParaRPr>
          </a:p>
          <a:p>
            <a:pPr marL="342900" lvl="0" indent="-342900">
              <a:buFont typeface="+mj-lt"/>
              <a:buAutoNum type="alphaLcPeriod"/>
            </a:pPr>
            <a:r>
              <a:rPr lang="en-GB" sz="2800" dirty="0">
                <a:effectLst/>
                <a:latin typeface="+mn-lt"/>
                <a:ea typeface="Times New Roman" panose="02020603050405020304" pitchFamily="18" charset="0"/>
              </a:rPr>
              <a:t>Analyse several contemporary e-Commerce website software solutions. Research and document your answer using several reference sources (approx. 2/3 sources).</a:t>
            </a:r>
          </a:p>
          <a:p>
            <a:pPr marL="342900" lvl="0" indent="-342900">
              <a:buFont typeface="+mj-lt"/>
              <a:buAutoNum type="alphaLcPeriod"/>
            </a:pPr>
            <a:r>
              <a:rPr lang="en-GB" sz="2800" dirty="0">
                <a:effectLst/>
                <a:latin typeface="+mn-lt"/>
                <a:ea typeface="Times New Roman" panose="02020603050405020304" pitchFamily="18" charset="0"/>
              </a:rPr>
              <a:t>Create an </a:t>
            </a:r>
            <a:r>
              <a:rPr lang="en-GB" sz="2800" b="1" dirty="0">
                <a:effectLst/>
                <a:latin typeface="+mn-lt"/>
                <a:ea typeface="Times New Roman" panose="02020603050405020304" pitchFamily="18" charset="0"/>
              </a:rPr>
              <a:t>online e-portfolio</a:t>
            </a:r>
            <a:r>
              <a:rPr lang="en-GB" sz="2800" dirty="0">
                <a:effectLst/>
                <a:latin typeface="+mn-lt"/>
                <a:ea typeface="Times New Roman" panose="02020603050405020304" pitchFamily="18" charset="0"/>
              </a:rPr>
              <a:t> and include your answers to each of the following tasks.</a:t>
            </a:r>
          </a:p>
          <a:p>
            <a:pPr marL="180340"/>
            <a:r>
              <a:rPr lang="en-GB" sz="2800" dirty="0">
                <a:effectLst/>
                <a:latin typeface="+mn-lt"/>
                <a:ea typeface="Times New Roman" panose="02020603050405020304" pitchFamily="18" charset="0"/>
              </a:rPr>
              <a:t>Include your answer to this task on a page in your e-portfolio.</a:t>
            </a:r>
          </a:p>
          <a:p>
            <a:endParaRPr lang="en-GB" sz="2800" dirty="0">
              <a:latin typeface="+mn-lt"/>
            </a:endParaRPr>
          </a:p>
        </p:txBody>
      </p:sp>
    </p:spTree>
    <p:extLst>
      <p:ext uri="{BB962C8B-B14F-4D97-AF65-F5344CB8AC3E}">
        <p14:creationId xmlns:p14="http://schemas.microsoft.com/office/powerpoint/2010/main" val="2938782933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BE8D325-5E99-45EB-99A7-1D35A397969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TASK 1a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AFE421AD-2E0E-4236-B136-2A30F9042B4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29481" y="1988431"/>
            <a:ext cx="11234472" cy="4206240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3200" dirty="0">
                <a:effectLst/>
                <a:latin typeface="+mn-lt"/>
                <a:ea typeface="Times New Roman" panose="02020603050405020304" pitchFamily="18" charset="0"/>
              </a:rPr>
              <a:t>Task 1a asks you to:</a:t>
            </a:r>
          </a:p>
          <a:p>
            <a:r>
              <a:rPr lang="en-GB" sz="3200" b="1" dirty="0">
                <a:effectLst/>
                <a:latin typeface="+mn-lt"/>
                <a:ea typeface="Times New Roman" panose="02020603050405020304" pitchFamily="18" charset="0"/>
              </a:rPr>
              <a:t>Analyse</a:t>
            </a:r>
            <a:r>
              <a:rPr lang="en-GB" sz="3200" dirty="0">
                <a:effectLst/>
                <a:latin typeface="+mn-lt"/>
                <a:ea typeface="Times New Roman" panose="02020603050405020304" pitchFamily="18" charset="0"/>
              </a:rPr>
              <a:t> several contemporary e-Commerce website software solutions. </a:t>
            </a:r>
          </a:p>
          <a:p>
            <a:r>
              <a:rPr lang="en-GB" sz="3200" dirty="0">
                <a:effectLst/>
                <a:latin typeface="+mn-lt"/>
                <a:ea typeface="Times New Roman" panose="02020603050405020304" pitchFamily="18" charset="0"/>
              </a:rPr>
              <a:t>To complete this task, you will need to do some research and document your answer using several reference sources.</a:t>
            </a:r>
          </a:p>
          <a:p>
            <a:r>
              <a:rPr lang="en-GB" sz="3200" dirty="0">
                <a:latin typeface="+mn-lt"/>
                <a:ea typeface="Times New Roman" panose="02020603050405020304" pitchFamily="18" charset="0"/>
              </a:rPr>
              <a:t>Let’s look at some areas you might include in your analysis.</a:t>
            </a:r>
            <a:endParaRPr lang="en-GB" sz="3200" dirty="0">
              <a:effectLst/>
              <a:latin typeface="+mn-lt"/>
              <a:ea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50506353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BE8D325-5E99-45EB-99A7-1D35A397969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02919" y="284176"/>
            <a:ext cx="9784080" cy="1508760"/>
          </a:xfrm>
        </p:spPr>
        <p:txBody>
          <a:bodyPr>
            <a:normAutofit/>
          </a:bodyPr>
          <a:lstStyle/>
          <a:p>
            <a:r>
              <a:rPr lang="en-GB"/>
              <a:t>e-Commerce</a:t>
            </a:r>
            <a:endParaRPr lang="en-GB" dirty="0"/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AFE421AD-2E0E-4236-B136-2A30F9042B4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202920" y="2011680"/>
            <a:ext cx="6263640" cy="4206240"/>
          </a:xfrm>
        </p:spPr>
        <p:txBody>
          <a:bodyPr>
            <a:normAutofit/>
          </a:bodyPr>
          <a:lstStyle/>
          <a:p>
            <a:r>
              <a:rPr lang="en-GB" sz="3200" dirty="0"/>
              <a:t>Q. What is e-Commerce?</a:t>
            </a:r>
          </a:p>
          <a:p>
            <a:pPr marL="0" indent="0">
              <a:buNone/>
            </a:pPr>
            <a:r>
              <a:rPr lang="en-GB" sz="2800" dirty="0"/>
              <a:t>&gt; Research and share your answer.</a:t>
            </a:r>
          </a:p>
        </p:txBody>
      </p:sp>
      <p:pic>
        <p:nvPicPr>
          <p:cNvPr id="11" name="Picture 10" descr="A picture containing text, person&#10;&#10;Description automatically generated">
            <a:extLst>
              <a:ext uri="{FF2B5EF4-FFF2-40B4-BE49-F238E27FC236}">
                <a16:creationId xmlns:a16="http://schemas.microsoft.com/office/drawing/2014/main" id="{564F44F2-6869-485E-8486-45486E47E2A9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rcRect l="19454" r="22990" b="-2"/>
          <a:stretch/>
        </p:blipFill>
        <p:spPr>
          <a:xfrm>
            <a:off x="7847215" y="1822028"/>
            <a:ext cx="4342220" cy="5035972"/>
          </a:xfrm>
          <a:prstGeom prst="rect">
            <a:avLst/>
          </a:prstGeom>
        </p:spPr>
      </p:pic>
      <p:sp>
        <p:nvSpPr>
          <p:cNvPr id="12" name="TextBox 11">
            <a:extLst>
              <a:ext uri="{FF2B5EF4-FFF2-40B4-BE49-F238E27FC236}">
                <a16:creationId xmlns:a16="http://schemas.microsoft.com/office/drawing/2014/main" id="{EE94C292-FE91-4283-93B6-18318AA0DF9B}"/>
              </a:ext>
            </a:extLst>
          </p:cNvPr>
          <p:cNvSpPr txBox="1"/>
          <p:nvPr/>
        </p:nvSpPr>
        <p:spPr>
          <a:xfrm>
            <a:off x="10012237" y="6657945"/>
            <a:ext cx="2177198" cy="18466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r">
              <a:spcAft>
                <a:spcPts val="600"/>
              </a:spcAft>
            </a:pPr>
            <a:r>
              <a:rPr lang="en-GB" sz="600" dirty="0">
                <a:solidFill>
                  <a:srgbClr val="FFFFFF"/>
                </a:solidFill>
                <a:hlinkClick r:id="rId3" tooltip="https://www.thomaello.com.br/studio/e-commerce-em-rio-preto-o-que-voce-precisa-saber-antes-de-criar-um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This Photo</a:t>
            </a:r>
            <a:r>
              <a:rPr lang="en-GB" sz="600" dirty="0">
                <a:solidFill>
                  <a:srgbClr val="FFFFFF"/>
                </a:solidFill>
              </a:rPr>
              <a:t> by Unknown Author is licensed under </a:t>
            </a:r>
            <a:r>
              <a:rPr lang="en-GB" sz="600" dirty="0">
                <a:solidFill>
                  <a:srgbClr val="FFFFFF"/>
                </a:solidFill>
                <a:hlinkClick r:id="rId4" tooltip="https://creativecommons.org/licenses/by-nc-sa/3.0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CC BY-SA-NC</a:t>
            </a:r>
            <a:endParaRPr lang="en-GB" sz="600" dirty="0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688637632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BE8D325-5E99-45EB-99A7-1D35A397969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02919" y="284176"/>
            <a:ext cx="9784080" cy="1508760"/>
          </a:xfrm>
        </p:spPr>
        <p:txBody>
          <a:bodyPr>
            <a:normAutofit/>
          </a:bodyPr>
          <a:lstStyle/>
          <a:p>
            <a:r>
              <a:rPr lang="en-GB"/>
              <a:t>e-Commerce solutions</a:t>
            </a:r>
            <a:endParaRPr lang="en-GB" dirty="0"/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AFE421AD-2E0E-4236-B136-2A30F9042B4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71490" y="2158914"/>
            <a:ext cx="7780753" cy="4206240"/>
          </a:xfrm>
        </p:spPr>
        <p:txBody>
          <a:bodyPr>
            <a:normAutofit/>
          </a:bodyPr>
          <a:lstStyle/>
          <a:p>
            <a:r>
              <a:rPr lang="en-GB" sz="3200" dirty="0"/>
              <a:t>Q. What is an </a:t>
            </a:r>
            <a:r>
              <a:rPr lang="en-GB" sz="3200" b="1" dirty="0"/>
              <a:t>e-Commerce website builder </a:t>
            </a:r>
            <a:r>
              <a:rPr lang="en-GB" sz="3200" dirty="0"/>
              <a:t>/ software solution?</a:t>
            </a:r>
          </a:p>
          <a:p>
            <a:pPr marL="0" indent="0">
              <a:buNone/>
            </a:pPr>
            <a:r>
              <a:rPr lang="en-GB" sz="2800" dirty="0"/>
              <a:t>&gt; Research and find some examples to share.</a:t>
            </a:r>
          </a:p>
        </p:txBody>
      </p:sp>
      <p:pic>
        <p:nvPicPr>
          <p:cNvPr id="4" name="Picture 3" descr="Graphical user interface&#10;&#10;Description automatically generated">
            <a:extLst>
              <a:ext uri="{FF2B5EF4-FFF2-40B4-BE49-F238E27FC236}">
                <a16:creationId xmlns:a16="http://schemas.microsoft.com/office/drawing/2014/main" id="{3612F92C-EDE5-426A-88FD-5C67D36C2EAD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8452244" y="2591585"/>
            <a:ext cx="3045384" cy="2550508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A2A2B6D9-3590-4919-BA34-C6526E7D6D85}"/>
              </a:ext>
            </a:extLst>
          </p:cNvPr>
          <p:cNvSpPr txBox="1"/>
          <p:nvPr/>
        </p:nvSpPr>
        <p:spPr>
          <a:xfrm>
            <a:off x="9974936" y="4500337"/>
            <a:ext cx="1426994" cy="15388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r">
              <a:spcAft>
                <a:spcPts val="600"/>
              </a:spcAft>
            </a:pPr>
            <a:r>
              <a:rPr lang="en-GB" sz="400">
                <a:solidFill>
                  <a:srgbClr val="FFFFFF"/>
                </a:solidFill>
                <a:hlinkClick r:id="rId3" tooltip="http://www.pngall.com/ecommerce-png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This Photo</a:t>
            </a:r>
            <a:r>
              <a:rPr lang="en-GB" sz="400">
                <a:solidFill>
                  <a:srgbClr val="FFFFFF"/>
                </a:solidFill>
              </a:rPr>
              <a:t> by Unknown Author is licensed under </a:t>
            </a:r>
            <a:r>
              <a:rPr lang="en-GB" sz="400">
                <a:solidFill>
                  <a:srgbClr val="FFFFFF"/>
                </a:solidFill>
                <a:hlinkClick r:id="rId4" tooltip="https://creativecommons.org/licenses/by-nc/3.0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CC BY-NC</a:t>
            </a:r>
            <a:endParaRPr lang="en-GB" sz="400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780960648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BE8D325-5E99-45EB-99A7-1D35A397969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02919" y="284176"/>
            <a:ext cx="9784080" cy="1508760"/>
          </a:xfrm>
        </p:spPr>
        <p:txBody>
          <a:bodyPr>
            <a:normAutofit/>
          </a:bodyPr>
          <a:lstStyle/>
          <a:p>
            <a:r>
              <a:rPr lang="en-GB"/>
              <a:t>e-Commerce solutions</a:t>
            </a:r>
            <a:endParaRPr lang="en-GB" dirty="0"/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AFE421AD-2E0E-4236-B136-2A30F9042B4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71490" y="2158914"/>
            <a:ext cx="7780753" cy="4206240"/>
          </a:xfrm>
        </p:spPr>
        <p:txBody>
          <a:bodyPr>
            <a:normAutofit/>
          </a:bodyPr>
          <a:lstStyle/>
          <a:p>
            <a:r>
              <a:rPr lang="en-GB" sz="3200" dirty="0"/>
              <a:t>Q. Name some popular </a:t>
            </a:r>
            <a:r>
              <a:rPr lang="en-GB" sz="3200" b="1" dirty="0"/>
              <a:t>e-Commerce website builders</a:t>
            </a:r>
            <a:r>
              <a:rPr lang="en-GB" sz="3200" dirty="0"/>
              <a:t>?</a:t>
            </a:r>
          </a:p>
          <a:p>
            <a:pPr marL="0" indent="0">
              <a:buNone/>
            </a:pPr>
            <a:r>
              <a:rPr lang="en-GB" sz="2800" dirty="0"/>
              <a:t>&gt; Research and find some examples to share.</a:t>
            </a:r>
          </a:p>
        </p:txBody>
      </p:sp>
      <p:pic>
        <p:nvPicPr>
          <p:cNvPr id="4" name="Picture 3" descr="Graphical user interface&#10;&#10;Description automatically generated">
            <a:extLst>
              <a:ext uri="{FF2B5EF4-FFF2-40B4-BE49-F238E27FC236}">
                <a16:creationId xmlns:a16="http://schemas.microsoft.com/office/drawing/2014/main" id="{3612F92C-EDE5-426A-88FD-5C67D36C2EAD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8452244" y="2591585"/>
            <a:ext cx="3045384" cy="2550508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A2A2B6D9-3590-4919-BA34-C6526E7D6D85}"/>
              </a:ext>
            </a:extLst>
          </p:cNvPr>
          <p:cNvSpPr txBox="1"/>
          <p:nvPr/>
        </p:nvSpPr>
        <p:spPr>
          <a:xfrm>
            <a:off x="9974936" y="4500337"/>
            <a:ext cx="1426994" cy="15388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r">
              <a:spcAft>
                <a:spcPts val="600"/>
              </a:spcAft>
            </a:pPr>
            <a:r>
              <a:rPr lang="en-GB" sz="400">
                <a:solidFill>
                  <a:srgbClr val="FFFFFF"/>
                </a:solidFill>
                <a:hlinkClick r:id="rId3" tooltip="http://www.pngall.com/ecommerce-png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This Photo</a:t>
            </a:r>
            <a:r>
              <a:rPr lang="en-GB" sz="400">
                <a:solidFill>
                  <a:srgbClr val="FFFFFF"/>
                </a:solidFill>
              </a:rPr>
              <a:t> by Unknown Author is licensed under </a:t>
            </a:r>
            <a:r>
              <a:rPr lang="en-GB" sz="400">
                <a:solidFill>
                  <a:srgbClr val="FFFFFF"/>
                </a:solidFill>
                <a:hlinkClick r:id="rId4" tooltip="https://creativecommons.org/licenses/by-nc/3.0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CC BY-NC</a:t>
            </a:r>
            <a:endParaRPr lang="en-GB" sz="400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991811679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BE8D325-5E99-45EB-99A7-1D35A397969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02919" y="284176"/>
            <a:ext cx="9784080" cy="1508760"/>
          </a:xfrm>
        </p:spPr>
        <p:txBody>
          <a:bodyPr>
            <a:normAutofit/>
          </a:bodyPr>
          <a:lstStyle/>
          <a:p>
            <a:r>
              <a:rPr lang="en-GB"/>
              <a:t>e-Commerce solutions</a:t>
            </a:r>
            <a:endParaRPr lang="en-GB" dirty="0"/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AFE421AD-2E0E-4236-B136-2A30F9042B4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4018" y="2073673"/>
            <a:ext cx="7390890" cy="4206240"/>
          </a:xfrm>
        </p:spPr>
        <p:txBody>
          <a:bodyPr>
            <a:normAutofit/>
          </a:bodyPr>
          <a:lstStyle/>
          <a:p>
            <a:r>
              <a:rPr lang="en-GB" sz="3200" dirty="0"/>
              <a:t>Q. What does an e-Commerce system do?. </a:t>
            </a:r>
          </a:p>
          <a:p>
            <a:pPr marL="0" indent="0">
              <a:buNone/>
            </a:pPr>
            <a:r>
              <a:rPr lang="en-GB" sz="2800" dirty="0"/>
              <a:t>&gt; Research and share your answer.</a:t>
            </a:r>
          </a:p>
        </p:txBody>
      </p:sp>
      <p:pic>
        <p:nvPicPr>
          <p:cNvPr id="4" name="Picture 3" descr="Graphical user interface, website&#10;&#10;Description automatically generated">
            <a:extLst>
              <a:ext uri="{FF2B5EF4-FFF2-40B4-BE49-F238E27FC236}">
                <a16:creationId xmlns:a16="http://schemas.microsoft.com/office/drawing/2014/main" id="{96291789-79E7-4C5A-8C93-1CDCD37C2650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rcRect l="16066" r="13875" b="-2"/>
          <a:stretch/>
        </p:blipFill>
        <p:spPr>
          <a:xfrm>
            <a:off x="7847215" y="1822028"/>
            <a:ext cx="4342220" cy="5035972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4EEF72A5-7741-4F40-9957-2AA4E5F06CCB}"/>
              </a:ext>
            </a:extLst>
          </p:cNvPr>
          <p:cNvSpPr txBox="1"/>
          <p:nvPr/>
        </p:nvSpPr>
        <p:spPr>
          <a:xfrm>
            <a:off x="9815990" y="5263098"/>
            <a:ext cx="1505540" cy="15388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r">
              <a:spcAft>
                <a:spcPts val="600"/>
              </a:spcAft>
            </a:pPr>
            <a:r>
              <a:rPr lang="en-GB" sz="400" dirty="0">
                <a:solidFill>
                  <a:schemeClr val="bg1"/>
                </a:solidFill>
                <a:hlinkClick r:id="rId3" tooltip="https://technofaq.org/posts/2017/05/best-5-ecommerce-platform-for-your-online-store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This Photo</a:t>
            </a:r>
            <a:r>
              <a:rPr lang="en-GB" sz="400" dirty="0">
                <a:solidFill>
                  <a:schemeClr val="bg1"/>
                </a:solidFill>
              </a:rPr>
              <a:t> by Unknown Author is licensed under </a:t>
            </a:r>
            <a:r>
              <a:rPr lang="en-GB" sz="400" dirty="0">
                <a:solidFill>
                  <a:schemeClr val="bg1"/>
                </a:solidFill>
                <a:hlinkClick r:id="rId4" tooltip="https://creativecommons.org/licenses/by-nc-sa/3.0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CC BY-SA-NC</a:t>
            </a:r>
            <a:endParaRPr lang="en-GB" sz="400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541056500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>
            <a:extLst>
              <a:ext uri="{FF2B5EF4-FFF2-40B4-BE49-F238E27FC236}">
                <a16:creationId xmlns:a16="http://schemas.microsoft.com/office/drawing/2014/main" id="{9A457F22-2034-4200-B6E4-5B8372AAC22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4616338" cy="68580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A9DA7986-F4F5-4F92-94A3-343B2D72001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76981"/>
            <a:ext cx="4686300" cy="1639597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BE8D325-5E99-45EB-99A7-1D35A397969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4277" y="284176"/>
            <a:ext cx="3670874" cy="1508760"/>
          </a:xfrm>
        </p:spPr>
        <p:txBody>
          <a:bodyPr>
            <a:normAutofit/>
          </a:bodyPr>
          <a:lstStyle/>
          <a:p>
            <a:r>
              <a:rPr lang="en-GB">
                <a:solidFill>
                  <a:schemeClr val="tx2"/>
                </a:solidFill>
              </a:rPr>
              <a:t>TASK 1b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AFE421AD-2E0E-4236-B136-2A30F9042B4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4277" y="2011680"/>
            <a:ext cx="3676678" cy="4206240"/>
          </a:xfrm>
        </p:spPr>
        <p:txBody>
          <a:bodyPr>
            <a:normAutofit/>
          </a:bodyPr>
          <a:lstStyle/>
          <a:p>
            <a:pPr marL="342900" lvl="0" indent="-342900">
              <a:buClr>
                <a:schemeClr val="bg1"/>
              </a:buClr>
              <a:buFont typeface="+mj-lt"/>
              <a:buAutoNum type="alphaLcPeriod"/>
            </a:pPr>
            <a:r>
              <a:rPr lang="en-GB" sz="3200" dirty="0">
                <a:solidFill>
                  <a:schemeClr val="bg1"/>
                </a:solidFill>
                <a:effectLst/>
                <a:latin typeface="+mn-lt"/>
                <a:ea typeface="Times New Roman" panose="02020603050405020304" pitchFamily="18" charset="0"/>
              </a:rPr>
              <a:t>Create an </a:t>
            </a:r>
            <a:r>
              <a:rPr lang="en-GB" sz="3200" b="1" dirty="0">
                <a:solidFill>
                  <a:schemeClr val="bg1"/>
                </a:solidFill>
                <a:effectLst/>
                <a:latin typeface="+mn-lt"/>
                <a:ea typeface="Times New Roman" panose="02020603050405020304" pitchFamily="18" charset="0"/>
              </a:rPr>
              <a:t>online e-portfolio.</a:t>
            </a:r>
            <a:endParaRPr lang="en-GB" sz="3200" dirty="0">
              <a:solidFill>
                <a:schemeClr val="bg1"/>
              </a:solidFill>
              <a:effectLst/>
              <a:latin typeface="+mn-lt"/>
              <a:ea typeface="Times New Roman" panose="02020603050405020304" pitchFamily="18" charset="0"/>
            </a:endParaRPr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428E76FD-76EE-4DE6-BBA4-EEA6E4B98CD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625190" y="0"/>
            <a:ext cx="7566810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001">
            <a:schemeClr val="l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pic>
        <p:nvPicPr>
          <p:cNvPr id="4" name="Picture 3" descr="Text&#10;&#10;Description automatically generated">
            <a:extLst>
              <a:ext uri="{FF2B5EF4-FFF2-40B4-BE49-F238E27FC236}">
                <a16:creationId xmlns:a16="http://schemas.microsoft.com/office/drawing/2014/main" id="{FD0FDE68-6AD3-454B-875E-AF7060CBB96A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5262368" y="1351037"/>
            <a:ext cx="6283602" cy="4052923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D491A39B-AB4C-47AC-A671-0FF4B379B70E}"/>
              </a:ext>
            </a:extLst>
          </p:cNvPr>
          <p:cNvSpPr txBox="1"/>
          <p:nvPr/>
        </p:nvSpPr>
        <p:spPr>
          <a:xfrm>
            <a:off x="9711750" y="4926906"/>
            <a:ext cx="1834220" cy="477054"/>
          </a:xfrm>
          <a:prstGeom prst="rect">
            <a:avLst/>
          </a:prstGeom>
          <a:solidFill>
            <a:schemeClr val="bg1"/>
          </a:solidFill>
        </p:spPr>
        <p:txBody>
          <a:bodyPr wrap="none" rtlCol="0">
            <a:spAutoFit/>
          </a:bodyPr>
          <a:lstStyle/>
          <a:p>
            <a:pPr algn="r">
              <a:spcAft>
                <a:spcPts val="600"/>
              </a:spcAft>
            </a:pPr>
            <a:endParaRPr lang="en-GB" sz="500" dirty="0">
              <a:hlinkClick r:id="rId3" tooltip="https://www.flickr.com/photos/49653615@N00/3526550809">
                <a:extLst>
                  <a:ext uri="{A12FA001-AC4F-418D-AE19-62706E023703}">
                    <ahyp:hlinkClr xmlns:ahyp="http://schemas.microsoft.com/office/drawing/2018/hyperlinkcolor" val="tx"/>
                  </a:ext>
                </a:extLst>
              </a:hlinkClick>
            </a:endParaRPr>
          </a:p>
          <a:p>
            <a:pPr algn="r">
              <a:spcAft>
                <a:spcPts val="600"/>
              </a:spcAft>
            </a:pPr>
            <a:r>
              <a:rPr lang="en-GB" sz="500" dirty="0">
                <a:hlinkClick r:id="rId3" tooltip="https://www.flickr.com/photos/49653615@N00/3526550809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This Photo</a:t>
            </a:r>
            <a:r>
              <a:rPr lang="en-GB" sz="500" dirty="0"/>
              <a:t> by Unknown Author is licensed under </a:t>
            </a:r>
            <a:r>
              <a:rPr lang="en-GB" sz="500" dirty="0">
                <a:hlinkClick r:id="rId4" tooltip="https://creativecommons.org/licenses/by-nc-sa/3.0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CC BY-SA-NC</a:t>
            </a:r>
            <a:endParaRPr lang="en-GB" sz="500" dirty="0"/>
          </a:p>
          <a:p>
            <a:pPr algn="r">
              <a:spcAft>
                <a:spcPts val="600"/>
              </a:spcAft>
            </a:pPr>
            <a:endParaRPr lang="en-GB" sz="500" dirty="0"/>
          </a:p>
        </p:txBody>
      </p:sp>
    </p:spTree>
    <p:extLst>
      <p:ext uri="{BB962C8B-B14F-4D97-AF65-F5344CB8AC3E}">
        <p14:creationId xmlns:p14="http://schemas.microsoft.com/office/powerpoint/2010/main" val="811330029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BE8D325-5E99-45EB-99A7-1D35A397969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02919" y="284176"/>
            <a:ext cx="9784080" cy="1508760"/>
          </a:xfrm>
        </p:spPr>
        <p:txBody>
          <a:bodyPr>
            <a:normAutofit/>
          </a:bodyPr>
          <a:lstStyle/>
          <a:p>
            <a:r>
              <a:rPr lang="en-GB" sz="4000" dirty="0"/>
              <a:t>e-portfolio</a:t>
            </a:r>
            <a:endParaRPr lang="en-GB" dirty="0"/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AFE421AD-2E0E-4236-B136-2A30F9042B4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202920" y="2011680"/>
            <a:ext cx="6263640" cy="4206240"/>
          </a:xfrm>
        </p:spPr>
        <p:txBody>
          <a:bodyPr>
            <a:normAutofit/>
          </a:bodyPr>
          <a:lstStyle/>
          <a:p>
            <a:r>
              <a:rPr lang="en-GB" sz="3200" dirty="0"/>
              <a:t>Q. What is an e-portfolio?</a:t>
            </a:r>
          </a:p>
          <a:p>
            <a:pPr marL="0" indent="0">
              <a:buNone/>
            </a:pPr>
            <a:r>
              <a:rPr lang="en-GB" sz="2800" dirty="0"/>
              <a:t>&gt; Research and share your answer.</a:t>
            </a:r>
          </a:p>
        </p:txBody>
      </p:sp>
      <p:pic>
        <p:nvPicPr>
          <p:cNvPr id="4" name="Picture 3" descr="Icon&#10;&#10;Description automatically generated">
            <a:extLst>
              <a:ext uri="{FF2B5EF4-FFF2-40B4-BE49-F238E27FC236}">
                <a16:creationId xmlns:a16="http://schemas.microsoft.com/office/drawing/2014/main" id="{04DFEFFF-0547-441D-A86F-EF6B418CD935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7753719" y="2166028"/>
            <a:ext cx="3333333" cy="3533333"/>
          </a:xfrm>
          <a:prstGeom prst="rect">
            <a:avLst/>
          </a:prstGeom>
          <a:solidFill>
            <a:srgbClr val="E2C43B"/>
          </a:solidFill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0074BCA5-1DCF-4C62-96B5-93D3D19E5A94}"/>
              </a:ext>
            </a:extLst>
          </p:cNvPr>
          <p:cNvSpPr txBox="1"/>
          <p:nvPr/>
        </p:nvSpPr>
        <p:spPr>
          <a:xfrm>
            <a:off x="7753719" y="5699361"/>
            <a:ext cx="3333333" cy="230832"/>
          </a:xfrm>
          <a:prstGeom prst="rect">
            <a:avLst/>
          </a:prstGeom>
          <a:solidFill>
            <a:srgbClr val="E2C43B"/>
          </a:solidFill>
        </p:spPr>
        <p:txBody>
          <a:bodyPr wrap="square" rtlCol="0">
            <a:spAutoFit/>
          </a:bodyPr>
          <a:lstStyle/>
          <a:p>
            <a:r>
              <a:rPr lang="en-GB" sz="900">
                <a:hlinkClick r:id="rId3" tooltip="https://pressbooks.nscc.ca/learningonline/chapter/learn-with-eportfolios/"/>
              </a:rPr>
              <a:t>This Photo</a:t>
            </a:r>
            <a:r>
              <a:rPr lang="en-GB" sz="900"/>
              <a:t> by Unknown Author is licensed under </a:t>
            </a:r>
            <a:r>
              <a:rPr lang="en-GB" sz="900">
                <a:hlinkClick r:id="rId4" tooltip="https://creativecommons.org/licenses/by-sa/3.0/"/>
              </a:rPr>
              <a:t>CC BY-SA</a:t>
            </a:r>
            <a:endParaRPr lang="en-GB" sz="900"/>
          </a:p>
        </p:txBody>
      </p:sp>
    </p:spTree>
    <p:extLst>
      <p:ext uri="{BB962C8B-B14F-4D97-AF65-F5344CB8AC3E}">
        <p14:creationId xmlns:p14="http://schemas.microsoft.com/office/powerpoint/2010/main" val="3170745674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BE8D325-5E99-45EB-99A7-1D35A397969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02919" y="284176"/>
            <a:ext cx="9784080" cy="1508760"/>
          </a:xfrm>
        </p:spPr>
        <p:txBody>
          <a:bodyPr>
            <a:normAutofit/>
          </a:bodyPr>
          <a:lstStyle/>
          <a:p>
            <a:r>
              <a:rPr lang="en-GB" sz="4000" dirty="0"/>
              <a:t>e-portfolio</a:t>
            </a:r>
            <a:endParaRPr lang="en-GB" dirty="0"/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AFE421AD-2E0E-4236-B136-2A30F9042B4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6235" y="2187325"/>
            <a:ext cx="9033711" cy="4206240"/>
          </a:xfrm>
        </p:spPr>
        <p:txBody>
          <a:bodyPr>
            <a:normAutofit/>
          </a:bodyPr>
          <a:lstStyle/>
          <a:p>
            <a:r>
              <a:rPr lang="en-GB" sz="3600" dirty="0"/>
              <a:t>Q. How can you create an online e-portfolio?</a:t>
            </a:r>
          </a:p>
          <a:p>
            <a:pPr marL="0" indent="0">
              <a:buNone/>
            </a:pPr>
            <a:r>
              <a:rPr lang="en-GB" sz="3200" dirty="0"/>
              <a:t>&gt; Research and share your answer.</a:t>
            </a:r>
          </a:p>
        </p:txBody>
      </p:sp>
      <p:pic>
        <p:nvPicPr>
          <p:cNvPr id="7" name="Graphic 6" descr="Internet with solid fill">
            <a:extLst>
              <a:ext uri="{FF2B5EF4-FFF2-40B4-BE49-F238E27FC236}">
                <a16:creationId xmlns:a16="http://schemas.microsoft.com/office/drawing/2014/main" id="{5F03460B-AF43-4CF1-831F-8DF125C75DDC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7902844" y="2429358"/>
            <a:ext cx="3474203" cy="347420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89869052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BE8D325-5E99-45EB-99A7-1D35A397969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TASK 1b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AFE421AD-2E0E-4236-B136-2A30F9042B4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29481" y="1988431"/>
            <a:ext cx="11234472" cy="4206240"/>
          </a:xfrm>
        </p:spPr>
        <p:txBody>
          <a:bodyPr>
            <a:normAutofit/>
          </a:bodyPr>
          <a:lstStyle/>
          <a:p>
            <a:r>
              <a:rPr lang="en-GB" sz="3200" dirty="0">
                <a:effectLst/>
                <a:latin typeface="+mn-lt"/>
                <a:ea typeface="Times New Roman" panose="02020603050405020304" pitchFamily="18" charset="0"/>
              </a:rPr>
              <a:t>Create an </a:t>
            </a:r>
            <a:r>
              <a:rPr lang="en-GB" sz="3200" b="1" dirty="0">
                <a:effectLst/>
                <a:latin typeface="+mn-lt"/>
                <a:ea typeface="Times New Roman" panose="02020603050405020304" pitchFamily="18" charset="0"/>
              </a:rPr>
              <a:t>online e-portfolio.</a:t>
            </a:r>
          </a:p>
          <a:p>
            <a:pPr>
              <a:lnSpc>
                <a:spcPct val="115000"/>
              </a:lnSpc>
            </a:pPr>
            <a:r>
              <a:rPr lang="en-GB" sz="2800" dirty="0">
                <a:effectLst/>
                <a:latin typeface="+mn-lt"/>
                <a:ea typeface="Times New Roman" panose="02020603050405020304" pitchFamily="18" charset="0"/>
                <a:cs typeface="Arial" panose="020B0604020202020204" pitchFamily="34" charset="0"/>
              </a:rPr>
              <a:t>Choose a platform to create your Online e-portfolio: </a:t>
            </a:r>
          </a:p>
          <a:p>
            <a:pPr lvl="1">
              <a:lnSpc>
                <a:spcPct val="115000"/>
              </a:lnSpc>
            </a:pPr>
            <a:r>
              <a:rPr lang="en-GB" sz="2400" dirty="0">
                <a:effectLst/>
                <a:latin typeface="+mn-lt"/>
                <a:ea typeface="Times New Roman" panose="02020603050405020304" pitchFamily="18" charset="0"/>
                <a:cs typeface="Arial" panose="020B0604020202020204" pitchFamily="34" charset="0"/>
              </a:rPr>
              <a:t>E.g. a free Online Website builder such as Google Sites, </a:t>
            </a:r>
            <a:r>
              <a:rPr lang="en-GB" sz="2400" dirty="0" err="1">
                <a:effectLst/>
                <a:latin typeface="+mn-lt"/>
                <a:ea typeface="Times New Roman" panose="02020603050405020304" pitchFamily="18" charset="0"/>
                <a:cs typeface="Arial" panose="020B0604020202020204" pitchFamily="34" charset="0"/>
              </a:rPr>
              <a:t>Wix</a:t>
            </a:r>
            <a:r>
              <a:rPr lang="en-GB" sz="2400" dirty="0">
                <a:effectLst/>
                <a:latin typeface="+mn-lt"/>
                <a:ea typeface="Times New Roman" panose="02020603050405020304" pitchFamily="18" charset="0"/>
                <a:cs typeface="Arial" panose="020B0604020202020204" pitchFamily="34" charset="0"/>
              </a:rPr>
              <a:t>, Weebly, a free e-Portfolio builder, Adobe Spark, or an Office 365 App. such as OneNote.</a:t>
            </a:r>
          </a:p>
          <a:p>
            <a:pPr>
              <a:lnSpc>
                <a:spcPct val="115000"/>
              </a:lnSpc>
            </a:pPr>
            <a:r>
              <a:rPr lang="en-GB" sz="2800" dirty="0">
                <a:latin typeface="+mn-lt"/>
                <a:ea typeface="Times New Roman" panose="02020603050405020304" pitchFamily="18" charset="0"/>
                <a:cs typeface="Arial" panose="020B0604020202020204" pitchFamily="34" charset="0"/>
              </a:rPr>
              <a:t>The</a:t>
            </a:r>
            <a:r>
              <a:rPr lang="en-GB" sz="2800" dirty="0">
                <a:effectLst/>
                <a:latin typeface="+mn-lt"/>
                <a:ea typeface="Times New Roman" panose="02020603050405020304" pitchFamily="18" charset="0"/>
                <a:cs typeface="Arial" panose="020B0604020202020204" pitchFamily="34" charset="0"/>
              </a:rPr>
              <a:t> e-portfolio should have a welcome/title page.</a:t>
            </a:r>
          </a:p>
          <a:p>
            <a:pPr>
              <a:lnSpc>
                <a:spcPct val="115000"/>
              </a:lnSpc>
            </a:pPr>
            <a:r>
              <a:rPr lang="en-GB" sz="2800" dirty="0">
                <a:latin typeface="+mn-lt"/>
                <a:ea typeface="Times New Roman" panose="02020603050405020304" pitchFamily="18" charset="0"/>
                <a:cs typeface="Arial" panose="020B0604020202020204" pitchFamily="34" charset="0"/>
              </a:rPr>
              <a:t>And include navigation links to allow easy navigation to each task answer.</a:t>
            </a:r>
            <a:endParaRPr lang="en-GB" sz="2800" dirty="0">
              <a:solidFill>
                <a:schemeClr val="tx2"/>
              </a:solidFill>
              <a:latin typeface="+mn-lt"/>
            </a:endParaRPr>
          </a:p>
          <a:p>
            <a:pPr marL="0" lvl="0" indent="0">
              <a:buNone/>
            </a:pPr>
            <a:endParaRPr lang="en-GB" sz="3200" dirty="0">
              <a:effectLst/>
              <a:latin typeface="+mn-lt"/>
              <a:ea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570024493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EA5BAF8-6357-4AD1-A22B-A7910C58736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4360" y="325841"/>
            <a:ext cx="8778610" cy="1454051"/>
          </a:xfrm>
        </p:spPr>
        <p:txBody>
          <a:bodyPr>
            <a:noAutofit/>
          </a:bodyPr>
          <a:lstStyle/>
          <a:p>
            <a:r>
              <a:rPr lang="en-GB" dirty="0"/>
              <a:t>E-portfolio Tips.</a:t>
            </a:r>
          </a:p>
        </p:txBody>
      </p:sp>
      <p:cxnSp>
        <p:nvCxnSpPr>
          <p:cNvPr id="5" name="Straight Connector 4">
            <a:extLst>
              <a:ext uri="{FF2B5EF4-FFF2-40B4-BE49-F238E27FC236}">
                <a16:creationId xmlns:a16="http://schemas.microsoft.com/office/drawing/2014/main" id="{18A6534E-DCD8-4520-9E23-3B967AB7F511}"/>
              </a:ext>
            </a:extLst>
          </p:cNvPr>
          <p:cNvCxnSpPr/>
          <p:nvPr/>
        </p:nvCxnSpPr>
        <p:spPr>
          <a:xfrm>
            <a:off x="494963" y="571617"/>
            <a:ext cx="0" cy="962500"/>
          </a:xfrm>
          <a:prstGeom prst="line">
            <a:avLst/>
          </a:prstGeom>
          <a:ln w="76200"/>
        </p:spPr>
        <p:style>
          <a:lnRef idx="3">
            <a:schemeClr val="accent4"/>
          </a:lnRef>
          <a:fillRef idx="0">
            <a:schemeClr val="accent4"/>
          </a:fillRef>
          <a:effectRef idx="2">
            <a:schemeClr val="accent4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F4E3F27-B90A-4788-8BF3-38D2A26A5A5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93486" y="1960534"/>
            <a:ext cx="11468966" cy="4403535"/>
          </a:xfrm>
        </p:spPr>
        <p:txBody>
          <a:bodyPr anchor="t">
            <a:noAutofit/>
          </a:bodyPr>
          <a:lstStyle/>
          <a:p>
            <a:pPr>
              <a:lnSpc>
                <a:spcPct val="100000"/>
              </a:lnSpc>
              <a:spcBef>
                <a:spcPts val="600"/>
              </a:spcBef>
              <a:spcAft>
                <a:spcPts val="0"/>
              </a:spcAft>
            </a:pPr>
            <a:r>
              <a:rPr lang="en-GB" sz="2800" dirty="0">
                <a:effectLst/>
                <a:ea typeface="Times New Roman" panose="02020603050405020304" pitchFamily="18" charset="0"/>
                <a:cs typeface="Arial" panose="020B0604020202020204" pitchFamily="34" charset="0"/>
              </a:rPr>
              <a:t>If you are not sure how to create th</a:t>
            </a:r>
            <a:r>
              <a:rPr lang="en-GB" sz="2800" dirty="0">
                <a:ea typeface="Times New Roman" panose="02020603050405020304" pitchFamily="18" charset="0"/>
                <a:cs typeface="Arial" panose="020B0604020202020204" pitchFamily="34" charset="0"/>
              </a:rPr>
              <a:t>e e-portfolio or if you are struggling with the task, go to YouTube and search for:</a:t>
            </a:r>
          </a:p>
          <a:p>
            <a:pPr lvl="1">
              <a:lnSpc>
                <a:spcPct val="100000"/>
              </a:lnSpc>
              <a:spcBef>
                <a:spcPts val="600"/>
              </a:spcBef>
              <a:spcAft>
                <a:spcPts val="0"/>
              </a:spcAft>
            </a:pPr>
            <a:r>
              <a:rPr lang="en-GB" sz="2800" dirty="0">
                <a:ea typeface="Times New Roman" panose="02020603050405020304" pitchFamily="18" charset="0"/>
                <a:cs typeface="Arial" panose="020B0604020202020204" pitchFamily="34" charset="0"/>
              </a:rPr>
              <a:t>How to create an e-portfolio online using </a:t>
            </a:r>
            <a:r>
              <a:rPr lang="en-GB" sz="2800" dirty="0" err="1">
                <a:ea typeface="Times New Roman" panose="02020603050405020304" pitchFamily="18" charset="0"/>
                <a:cs typeface="Arial" panose="020B0604020202020204" pitchFamily="34" charset="0"/>
              </a:rPr>
              <a:t>wix</a:t>
            </a:r>
            <a:r>
              <a:rPr lang="en-GB" sz="2800" dirty="0">
                <a:ea typeface="Times New Roman" panose="02020603050405020304" pitchFamily="18" charset="0"/>
                <a:cs typeface="Arial" panose="020B0604020202020204" pitchFamily="34" charset="0"/>
              </a:rPr>
              <a:t> </a:t>
            </a:r>
            <a:r>
              <a:rPr lang="en-GB" sz="2200" dirty="0">
                <a:ea typeface="Times New Roman" panose="02020603050405020304" pitchFamily="18" charset="0"/>
                <a:cs typeface="Arial" panose="020B0604020202020204" pitchFamily="34" charset="0"/>
              </a:rPr>
              <a:t>… or </a:t>
            </a:r>
            <a:r>
              <a:rPr lang="en-GB" sz="2200" dirty="0" err="1">
                <a:ea typeface="Times New Roman" panose="02020603050405020304" pitchFamily="18" charset="0"/>
                <a:cs typeface="Arial" panose="020B0604020202020204" pitchFamily="34" charset="0"/>
              </a:rPr>
              <a:t>weebly</a:t>
            </a:r>
            <a:r>
              <a:rPr lang="en-GB" sz="2200" dirty="0">
                <a:ea typeface="Times New Roman" panose="02020603050405020304" pitchFamily="18" charset="0"/>
                <a:cs typeface="Arial" panose="020B0604020202020204" pitchFamily="34" charset="0"/>
              </a:rPr>
              <a:t> or google sites etc.</a:t>
            </a:r>
          </a:p>
          <a:p>
            <a:pPr>
              <a:lnSpc>
                <a:spcPct val="100000"/>
              </a:lnSpc>
              <a:spcBef>
                <a:spcPts val="600"/>
              </a:spcBef>
              <a:spcAft>
                <a:spcPts val="0"/>
              </a:spcAft>
            </a:pPr>
            <a:r>
              <a:rPr lang="en-GB" dirty="0">
                <a:effectLst/>
                <a:ea typeface="Times New Roman" panose="02020603050405020304" pitchFamily="18" charset="0"/>
                <a:cs typeface="Arial" panose="020B0604020202020204" pitchFamily="34" charset="0"/>
              </a:rPr>
              <a:t>You will find 5-minute</a:t>
            </a:r>
            <a:r>
              <a:rPr lang="en-GB" dirty="0">
                <a:ea typeface="Times New Roman" panose="02020603050405020304" pitchFamily="18" charset="0"/>
                <a:cs typeface="Arial" panose="020B0604020202020204" pitchFamily="34" charset="0"/>
              </a:rPr>
              <a:t> tutorials to help you complete the task with ease.</a:t>
            </a:r>
            <a:endParaRPr lang="en-GB" dirty="0">
              <a:effectLst/>
              <a:ea typeface="Times New Roman" panose="02020603050405020304" pitchFamily="18" charset="0"/>
              <a:cs typeface="Arial" panose="020B0604020202020204" pitchFamily="34" charset="0"/>
            </a:endParaRPr>
          </a:p>
          <a:p>
            <a:pPr>
              <a:lnSpc>
                <a:spcPct val="100000"/>
              </a:lnSpc>
              <a:spcBef>
                <a:spcPts val="600"/>
              </a:spcBef>
              <a:spcAft>
                <a:spcPts val="0"/>
              </a:spcAft>
            </a:pPr>
            <a:r>
              <a:rPr lang="en-GB" dirty="0">
                <a:effectLst/>
                <a:ea typeface="Times New Roman" panose="02020603050405020304" pitchFamily="18" charset="0"/>
                <a:cs typeface="Arial" panose="020B0604020202020204" pitchFamily="34" charset="0"/>
              </a:rPr>
              <a:t>If you are unable to embed any of the task answers in the e-portfolio, you can include links in the portfolio to allow the answer to be viewed in another application e.g., a link to the Video on YouTube or a link to the poster in your OneDrive. </a:t>
            </a:r>
            <a:r>
              <a:rPr lang="en-GB" dirty="0">
                <a:ea typeface="Times New Roman" panose="02020603050405020304" pitchFamily="18" charset="0"/>
                <a:cs typeface="Arial" panose="020B0604020202020204" pitchFamily="34" charset="0"/>
              </a:rPr>
              <a:t>You could include a cropped screenshot of the task answer in the e-</a:t>
            </a:r>
            <a:r>
              <a:rPr lang="en-GB" dirty="0" err="1">
                <a:ea typeface="Times New Roman" panose="02020603050405020304" pitchFamily="18" charset="0"/>
                <a:cs typeface="Arial" panose="020B0604020202020204" pitchFamily="34" charset="0"/>
              </a:rPr>
              <a:t>portolfio</a:t>
            </a:r>
            <a:r>
              <a:rPr lang="en-GB" dirty="0">
                <a:ea typeface="Times New Roman" panose="02020603050405020304" pitchFamily="18" charset="0"/>
                <a:cs typeface="Arial" panose="020B0604020202020204" pitchFamily="34" charset="0"/>
              </a:rPr>
              <a:t> with a hyperlink to the answer to open it in its native application.</a:t>
            </a:r>
            <a:endParaRPr lang="en-GB" dirty="0">
              <a:solidFill>
                <a:schemeClr val="tx2"/>
              </a:solidFill>
              <a:cs typeface="Arial" panose="020B0604020202020204" pitchFamily="34" charset="0"/>
            </a:endParaRPr>
          </a:p>
          <a:p>
            <a:pPr>
              <a:lnSpc>
                <a:spcPct val="100000"/>
              </a:lnSpc>
              <a:spcBef>
                <a:spcPts val="600"/>
              </a:spcBef>
              <a:spcAft>
                <a:spcPts val="0"/>
              </a:spcAft>
            </a:pPr>
            <a:r>
              <a:rPr lang="en-GB" dirty="0">
                <a:effectLst/>
                <a:ea typeface="Times New Roman" panose="02020603050405020304" pitchFamily="18" charset="0"/>
                <a:cs typeface="Arial" panose="020B0604020202020204" pitchFamily="34" charset="0"/>
              </a:rPr>
              <a:t>Whichever technology you choose to create your task answers, you must ensure your tutor is able to easily view the e-portfolio and all the task answers for marking purposes. </a:t>
            </a:r>
          </a:p>
          <a:p>
            <a:pPr>
              <a:lnSpc>
                <a:spcPct val="100000"/>
              </a:lnSpc>
              <a:spcBef>
                <a:spcPts val="600"/>
              </a:spcBef>
              <a:spcAft>
                <a:spcPts val="0"/>
              </a:spcAft>
            </a:pPr>
            <a:r>
              <a:rPr lang="en-GB" dirty="0">
                <a:effectLst/>
                <a:ea typeface="Times New Roman" panose="02020603050405020304" pitchFamily="18" charset="0"/>
                <a:cs typeface="Arial" panose="020B0604020202020204" pitchFamily="34" charset="0"/>
              </a:rPr>
              <a:t>For marking purposes, make sure the e-portfolio and task answers are </a:t>
            </a:r>
            <a:r>
              <a:rPr lang="en-GB" b="1" dirty="0">
                <a:ea typeface="Times New Roman" panose="02020603050405020304" pitchFamily="18" charset="0"/>
                <a:cs typeface="Arial" panose="020B0604020202020204" pitchFamily="34" charset="0"/>
              </a:rPr>
              <a:t>NOT</a:t>
            </a:r>
            <a:r>
              <a:rPr lang="en-GB" b="1" dirty="0">
                <a:effectLst/>
                <a:ea typeface="Times New Roman" panose="02020603050405020304" pitchFamily="18" charset="0"/>
                <a:cs typeface="Arial" panose="020B0604020202020204" pitchFamily="34" charset="0"/>
              </a:rPr>
              <a:t> set to private</a:t>
            </a:r>
            <a:r>
              <a:rPr lang="en-GB" dirty="0">
                <a:effectLst/>
                <a:ea typeface="Times New Roman" panose="02020603050405020304" pitchFamily="18" charset="0"/>
                <a:cs typeface="Arial" panose="020B0604020202020204" pitchFamily="34" charset="0"/>
              </a:rPr>
              <a:t>.</a:t>
            </a:r>
          </a:p>
          <a:p>
            <a:pPr>
              <a:lnSpc>
                <a:spcPct val="100000"/>
              </a:lnSpc>
              <a:spcBef>
                <a:spcPts val="600"/>
              </a:spcBef>
              <a:spcAft>
                <a:spcPts val="0"/>
              </a:spcAft>
            </a:pPr>
            <a:r>
              <a:rPr lang="en-GB" dirty="0">
                <a:ea typeface="Times New Roman" panose="02020603050405020304" pitchFamily="18" charset="0"/>
                <a:cs typeface="Arial" panose="020B0604020202020204" pitchFamily="34" charset="0"/>
              </a:rPr>
              <a:t>F</a:t>
            </a:r>
            <a:r>
              <a:rPr lang="en-GB" dirty="0">
                <a:effectLst/>
                <a:ea typeface="Times New Roman" panose="02020603050405020304" pitchFamily="18" charset="0"/>
                <a:cs typeface="Arial" panose="020B0604020202020204" pitchFamily="34" charset="0"/>
              </a:rPr>
              <a:t>or assessment purposes only include the Assignment task answers. </a:t>
            </a:r>
          </a:p>
          <a:p>
            <a:pPr>
              <a:lnSpc>
                <a:spcPct val="100000"/>
              </a:lnSpc>
              <a:spcBef>
                <a:spcPts val="600"/>
              </a:spcBef>
              <a:spcAft>
                <a:spcPts val="0"/>
              </a:spcAft>
            </a:pPr>
            <a:endParaRPr lang="en-GB" dirty="0">
              <a:effectLst/>
              <a:ea typeface="Times New Roman" panose="02020603050405020304" pitchFamily="18" charset="0"/>
              <a:cs typeface="Arial" panose="020B0604020202020204" pitchFamily="34" charset="0"/>
            </a:endParaRPr>
          </a:p>
          <a:p>
            <a:pPr marL="0" indent="0">
              <a:lnSpc>
                <a:spcPct val="100000"/>
              </a:lnSpc>
              <a:spcBef>
                <a:spcPts val="600"/>
              </a:spcBef>
              <a:spcAft>
                <a:spcPts val="0"/>
              </a:spcAft>
              <a:buNone/>
            </a:pPr>
            <a:endParaRPr lang="en-GB" dirty="0">
              <a:solidFill>
                <a:schemeClr val="tx2"/>
              </a:solidFill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856748269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EA5BAF8-6357-4AD1-A22B-A7910C58736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82366" y="174288"/>
            <a:ext cx="8786359" cy="1454051"/>
          </a:xfrm>
        </p:spPr>
        <p:txBody>
          <a:bodyPr>
            <a:noAutofit/>
          </a:bodyPr>
          <a:lstStyle/>
          <a:p>
            <a:r>
              <a:rPr lang="en-GB" dirty="0"/>
              <a:t>E-portfolio Tips.</a:t>
            </a:r>
          </a:p>
        </p:txBody>
      </p:sp>
      <p:cxnSp>
        <p:nvCxnSpPr>
          <p:cNvPr id="5" name="Straight Connector 4">
            <a:extLst>
              <a:ext uri="{FF2B5EF4-FFF2-40B4-BE49-F238E27FC236}">
                <a16:creationId xmlns:a16="http://schemas.microsoft.com/office/drawing/2014/main" id="{18A6534E-DCD8-4520-9E23-3B967AB7F511}"/>
              </a:ext>
            </a:extLst>
          </p:cNvPr>
          <p:cNvCxnSpPr/>
          <p:nvPr/>
        </p:nvCxnSpPr>
        <p:spPr>
          <a:xfrm>
            <a:off x="440939" y="420063"/>
            <a:ext cx="0" cy="962500"/>
          </a:xfrm>
          <a:prstGeom prst="line">
            <a:avLst/>
          </a:prstGeom>
          <a:ln w="76200"/>
        </p:spPr>
        <p:style>
          <a:lnRef idx="3">
            <a:schemeClr val="accent4"/>
          </a:lnRef>
          <a:fillRef idx="0">
            <a:schemeClr val="accent4"/>
          </a:fillRef>
          <a:effectRef idx="2">
            <a:schemeClr val="accent4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F4E3F27-B90A-4788-8BF3-38D2A26A5A5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40939" y="1915818"/>
            <a:ext cx="11317785" cy="5052686"/>
          </a:xfrm>
        </p:spPr>
        <p:txBody>
          <a:bodyPr anchor="t">
            <a:noAutofit/>
          </a:bodyPr>
          <a:lstStyle/>
          <a:p>
            <a:pPr>
              <a:lnSpc>
                <a:spcPct val="100000"/>
              </a:lnSpc>
              <a:spcBef>
                <a:spcPts val="600"/>
              </a:spcBef>
            </a:pPr>
            <a:r>
              <a:rPr lang="en-GB" sz="2800" dirty="0">
                <a:ea typeface="Times New Roman" panose="02020603050405020304" pitchFamily="18" charset="0"/>
                <a:cs typeface="Arial" panose="020B0604020202020204" pitchFamily="34" charset="0"/>
              </a:rPr>
              <a:t>Publish the site (e.g., </a:t>
            </a:r>
            <a:r>
              <a:rPr lang="en-GB" sz="2800" dirty="0" err="1">
                <a:ea typeface="Times New Roman" panose="02020603050405020304" pitchFamily="18" charset="0"/>
                <a:cs typeface="Arial" panose="020B0604020202020204" pitchFamily="34" charset="0"/>
              </a:rPr>
              <a:t>wix</a:t>
            </a:r>
            <a:r>
              <a:rPr lang="en-GB" sz="2800" dirty="0">
                <a:ea typeface="Times New Roman" panose="02020603050405020304" pitchFamily="18" charset="0"/>
                <a:cs typeface="Arial" panose="020B0604020202020204" pitchFamily="34" charset="0"/>
              </a:rPr>
              <a:t>).</a:t>
            </a:r>
          </a:p>
          <a:p>
            <a:pPr>
              <a:lnSpc>
                <a:spcPct val="100000"/>
              </a:lnSpc>
              <a:spcBef>
                <a:spcPts val="600"/>
              </a:spcBef>
            </a:pPr>
            <a:r>
              <a:rPr lang="en-GB" sz="2800" dirty="0">
                <a:ea typeface="Times New Roman" panose="02020603050405020304" pitchFamily="18" charset="0"/>
                <a:cs typeface="Arial" panose="020B0604020202020204" pitchFamily="34" charset="0"/>
              </a:rPr>
              <a:t>Keep the design simple and consistent.</a:t>
            </a:r>
            <a:endParaRPr lang="en-GB" sz="2800" dirty="0">
              <a:solidFill>
                <a:schemeClr val="tx2"/>
              </a:solidFill>
              <a:ea typeface="Times New Roman" panose="02020603050405020304" pitchFamily="18" charset="0"/>
              <a:cs typeface="Arial" panose="020B0604020202020204" pitchFamily="34" charset="0"/>
            </a:endParaRPr>
          </a:p>
          <a:p>
            <a:pPr>
              <a:lnSpc>
                <a:spcPct val="100000"/>
              </a:lnSpc>
              <a:spcBef>
                <a:spcPts val="600"/>
              </a:spcBef>
            </a:pPr>
            <a:r>
              <a:rPr lang="en-GB" sz="2800" dirty="0">
                <a:solidFill>
                  <a:schemeClr val="tx2"/>
                </a:solidFill>
                <a:effectLst/>
                <a:ea typeface="Times New Roman" panose="02020603050405020304" pitchFamily="18" charset="0"/>
                <a:cs typeface="Arial" panose="020B0604020202020204" pitchFamily="34" charset="0"/>
              </a:rPr>
              <a:t>Use 2/3 colou</a:t>
            </a:r>
            <a:r>
              <a:rPr lang="en-GB" sz="2800" dirty="0">
                <a:solidFill>
                  <a:schemeClr val="tx2"/>
                </a:solidFill>
                <a:ea typeface="Times New Roman" panose="02020603050405020304" pitchFamily="18" charset="0"/>
                <a:cs typeface="Arial" panose="020B0604020202020204" pitchFamily="34" charset="0"/>
              </a:rPr>
              <a:t>rs.</a:t>
            </a:r>
          </a:p>
          <a:p>
            <a:pPr>
              <a:lnSpc>
                <a:spcPct val="100000"/>
              </a:lnSpc>
              <a:spcBef>
                <a:spcPts val="600"/>
              </a:spcBef>
            </a:pPr>
            <a:r>
              <a:rPr lang="en-GB" sz="2800" dirty="0">
                <a:solidFill>
                  <a:schemeClr val="tx2"/>
                </a:solidFill>
                <a:effectLst/>
                <a:ea typeface="Times New Roman" panose="02020603050405020304" pitchFamily="18" charset="0"/>
                <a:cs typeface="Arial" panose="020B0604020202020204" pitchFamily="34" charset="0"/>
              </a:rPr>
              <a:t>Consistent font f</a:t>
            </a:r>
            <a:r>
              <a:rPr lang="en-GB" sz="2800" dirty="0">
                <a:solidFill>
                  <a:schemeClr val="tx2"/>
                </a:solidFill>
                <a:ea typeface="Times New Roman" panose="02020603050405020304" pitchFamily="18" charset="0"/>
                <a:cs typeface="Arial" panose="020B0604020202020204" pitchFamily="34" charset="0"/>
              </a:rPr>
              <a:t>ace and sizes for text titles and body text throughout.</a:t>
            </a:r>
          </a:p>
          <a:p>
            <a:pPr>
              <a:lnSpc>
                <a:spcPct val="100000"/>
              </a:lnSpc>
              <a:spcBef>
                <a:spcPts val="600"/>
              </a:spcBef>
            </a:pPr>
            <a:r>
              <a:rPr lang="en-GB" sz="2800" dirty="0">
                <a:effectLst/>
                <a:ea typeface="Times New Roman" panose="02020603050405020304" pitchFamily="18" charset="0"/>
                <a:cs typeface="Arial" panose="020B0604020202020204" pitchFamily="34" charset="0"/>
              </a:rPr>
              <a:t>Consistent Navigation menu throughout.</a:t>
            </a:r>
          </a:p>
          <a:p>
            <a:pPr>
              <a:lnSpc>
                <a:spcPct val="100000"/>
              </a:lnSpc>
              <a:spcBef>
                <a:spcPts val="600"/>
              </a:spcBef>
            </a:pPr>
            <a:r>
              <a:rPr lang="en-GB" sz="2800" dirty="0">
                <a:effectLst/>
                <a:ea typeface="Times New Roman" panose="02020603050405020304" pitchFamily="18" charset="0"/>
                <a:cs typeface="Arial" panose="020B0604020202020204" pitchFamily="34" charset="0"/>
              </a:rPr>
              <a:t>Whe</a:t>
            </a:r>
            <a:r>
              <a:rPr lang="en-GB" sz="2800" dirty="0">
                <a:ea typeface="Times New Roman" panose="02020603050405020304" pitchFamily="18" charset="0"/>
                <a:cs typeface="Arial" panose="020B0604020202020204" pitchFamily="34" charset="0"/>
              </a:rPr>
              <a:t>re task answers are embedded, include an additional link option as a back-up (to make sure the marker can access the content to mark it).</a:t>
            </a:r>
          </a:p>
          <a:p>
            <a:pPr>
              <a:lnSpc>
                <a:spcPct val="100000"/>
              </a:lnSpc>
              <a:spcBef>
                <a:spcPts val="600"/>
              </a:spcBef>
            </a:pPr>
            <a:r>
              <a:rPr lang="en-GB" sz="2800" dirty="0">
                <a:ea typeface="Times New Roman" panose="02020603050405020304" pitchFamily="18" charset="0"/>
                <a:cs typeface="Arial" panose="020B0604020202020204" pitchFamily="34" charset="0"/>
              </a:rPr>
              <a:t>Sign-out of the e-portfolio and other applications and test you can access them as the marker would.</a:t>
            </a:r>
          </a:p>
        </p:txBody>
      </p:sp>
    </p:spTree>
    <p:extLst>
      <p:ext uri="{BB962C8B-B14F-4D97-AF65-F5344CB8AC3E}">
        <p14:creationId xmlns:p14="http://schemas.microsoft.com/office/powerpoint/2010/main" val="986424028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674A5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B75CD77-B0CD-41F0-B6F4-812C9DAC10E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86313" y="1546694"/>
            <a:ext cx="7675762" cy="3025305"/>
          </a:xfrm>
        </p:spPr>
        <p:txBody>
          <a:bodyPr>
            <a:normAutofit/>
          </a:bodyPr>
          <a:lstStyle/>
          <a:p>
            <a:br>
              <a:rPr lang="en-GB" sz="3200" b="1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US" b="1" dirty="0">
                <a:solidFill>
                  <a:schemeClr val="bg1"/>
                </a:solidFill>
                <a:highlight>
                  <a:srgbClr val="FFFF00"/>
                </a:highlight>
                <a:latin typeface="Arial" panose="020B0604020202020204" pitchFamily="34" charset="0"/>
                <a:cs typeface="Arial" panose="020B0604020202020204" pitchFamily="34" charset="0"/>
              </a:rPr>
              <a:t>Tutor Show: </a:t>
            </a:r>
            <a:br>
              <a:rPr lang="en-US" b="1" dirty="0">
                <a:solidFill>
                  <a:schemeClr val="bg1"/>
                </a:solidFill>
                <a:highlight>
                  <a:srgbClr val="FFFF00"/>
                </a:highlight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US" dirty="0">
                <a:solidFill>
                  <a:schemeClr val="bg1"/>
                </a:solidFill>
                <a:highlight>
                  <a:srgbClr val="FFFF00"/>
                </a:highlight>
                <a:latin typeface="Arial" panose="020B0604020202020204" pitchFamily="34" charset="0"/>
                <a:cs typeface="Arial" panose="020B0604020202020204" pitchFamily="34" charset="0"/>
              </a:rPr>
              <a:t>1. </a:t>
            </a:r>
            <a:r>
              <a:rPr lang="en-US" cap="none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Assignment</a:t>
            </a:r>
            <a:r>
              <a:rPr lang="en-US" cap="none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cap="none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1: Task 1.</a:t>
            </a:r>
            <a:br>
              <a:rPr lang="en-US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endParaRPr lang="en-GB" sz="3200" b="1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0E941922-CE91-4DF6-BA44-87B3C4808366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455826513"/>
              </p:ext>
            </p:extLst>
          </p:nvPr>
        </p:nvGraphicFramePr>
        <p:xfrm>
          <a:off x="7795647" y="2177512"/>
          <a:ext cx="4835472" cy="354426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4" name="Title 1">
            <a:extLst>
              <a:ext uri="{FF2B5EF4-FFF2-40B4-BE49-F238E27FC236}">
                <a16:creationId xmlns:a16="http://schemas.microsoft.com/office/drawing/2014/main" id="{12E3FC52-C4D9-463C-92B0-7472755E3030}"/>
              </a:ext>
            </a:extLst>
          </p:cNvPr>
          <p:cNvSpPr txBox="1">
            <a:spLocks/>
          </p:cNvSpPr>
          <p:nvPr/>
        </p:nvSpPr>
        <p:spPr>
          <a:xfrm>
            <a:off x="1202919" y="284176"/>
            <a:ext cx="8874142" cy="150876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85000"/>
              </a:lnSpc>
              <a:spcBef>
                <a:spcPct val="0"/>
              </a:spcBef>
              <a:buNone/>
              <a:defRPr sz="4000" kern="1200" cap="all" baseline="0">
                <a:solidFill>
                  <a:schemeClr val="bg2"/>
                </a:solidFill>
                <a:latin typeface="Arial Rounded MT Bold" panose="020F0704030504030204" pitchFamily="34" charset="0"/>
                <a:ea typeface="+mj-ea"/>
                <a:cs typeface="+mj-cs"/>
              </a:defRPr>
            </a:lvl1pPr>
          </a:lstStyle>
          <a:p>
            <a:r>
              <a:rPr lang="en-GB" dirty="0"/>
              <a:t>Assignment location.</a:t>
            </a:r>
          </a:p>
        </p:txBody>
      </p:sp>
    </p:spTree>
    <p:extLst>
      <p:ext uri="{BB962C8B-B14F-4D97-AF65-F5344CB8AC3E}">
        <p14:creationId xmlns:p14="http://schemas.microsoft.com/office/powerpoint/2010/main" val="3136927749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" name="Rectangle 22">
            <a:extLst>
              <a:ext uri="{FF2B5EF4-FFF2-40B4-BE49-F238E27FC236}">
                <a16:creationId xmlns:a16="http://schemas.microsoft.com/office/drawing/2014/main" id="{4025239F-A6FB-43A8-BD4A-3FB7C0B48DF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176109"/>
            <a:ext cx="12188952" cy="1645919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5" name="Rectangle 24">
            <a:extLst>
              <a:ext uri="{FF2B5EF4-FFF2-40B4-BE49-F238E27FC236}">
                <a16:creationId xmlns:a16="http://schemas.microsoft.com/office/drawing/2014/main" id="{9A457F22-2034-4200-B6E4-5B8372AAC22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4616338" cy="68580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7" name="Rectangle 26">
            <a:extLst>
              <a:ext uri="{FF2B5EF4-FFF2-40B4-BE49-F238E27FC236}">
                <a16:creationId xmlns:a16="http://schemas.microsoft.com/office/drawing/2014/main" id="{A9DA7986-F4F5-4F92-94A3-343B2D72001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76981"/>
            <a:ext cx="4686300" cy="1639597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0833C173-4216-4B13-AEB2-DD282EBE7E44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323090" y="1993559"/>
            <a:ext cx="3982061" cy="4206240"/>
          </a:xfrm>
        </p:spPr>
        <p:txBody>
          <a:bodyPr vert="horz" lIns="91440" tIns="45720" rIns="91440" bIns="45720" rtlCol="0">
            <a:normAutofit/>
          </a:bodyPr>
          <a:lstStyle/>
          <a:p>
            <a:pPr marL="457200" indent="-457200">
              <a:lnSpc>
                <a:spcPct val="90000"/>
              </a:lnSpc>
              <a:buClr>
                <a:schemeClr val="bg1"/>
              </a:buClr>
              <a:buFont typeface="Arial" panose="020B0604020202020204" pitchFamily="34" charset="0"/>
              <a:buChar char="•"/>
            </a:pPr>
            <a:r>
              <a:rPr lang="en-US" sz="3200" dirty="0">
                <a:solidFill>
                  <a:schemeClr val="bg1"/>
                </a:solidFill>
              </a:rPr>
              <a:t>THE KEY TO SUCCESS FOR THIS MODULE IS TO MAKE </a:t>
            </a:r>
            <a:r>
              <a:rPr lang="en-US" sz="3200" b="1" dirty="0">
                <a:solidFill>
                  <a:schemeClr val="bg1"/>
                </a:solidFill>
              </a:rPr>
              <a:t>WEEKLY PROGRESS. </a:t>
            </a:r>
          </a:p>
          <a:p>
            <a:pPr marL="457200" indent="-457200">
              <a:lnSpc>
                <a:spcPct val="90000"/>
              </a:lnSpc>
              <a:buClr>
                <a:schemeClr val="bg1"/>
              </a:buClr>
              <a:buFont typeface="Arial" panose="020B0604020202020204" pitchFamily="34" charset="0"/>
              <a:buChar char="•"/>
            </a:pPr>
            <a:r>
              <a:rPr lang="en-US" sz="3200" dirty="0">
                <a:solidFill>
                  <a:schemeClr val="bg1"/>
                </a:solidFill>
              </a:rPr>
              <a:t>Don’t leave it until the end.</a:t>
            </a:r>
          </a:p>
        </p:txBody>
      </p:sp>
      <p:sp>
        <p:nvSpPr>
          <p:cNvPr id="29" name="Rectangle 28">
            <a:extLst>
              <a:ext uri="{FF2B5EF4-FFF2-40B4-BE49-F238E27FC236}">
                <a16:creationId xmlns:a16="http://schemas.microsoft.com/office/drawing/2014/main" id="{428E76FD-76EE-4DE6-BBA4-EEA6E4B98CD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625190" y="0"/>
            <a:ext cx="7566810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001">
            <a:schemeClr val="l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pic>
        <p:nvPicPr>
          <p:cNvPr id="18" name="Graphic 17" descr="Key">
            <a:extLst>
              <a:ext uri="{FF2B5EF4-FFF2-40B4-BE49-F238E27FC236}">
                <a16:creationId xmlns:a16="http://schemas.microsoft.com/office/drawing/2014/main" id="{3020EA67-BA13-49E4-83B3-6528C395DF8D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 rot="21600000">
            <a:off x="5594526" y="598634"/>
            <a:ext cx="5619286" cy="5619286"/>
          </a:xfrm>
          <a:prstGeom prst="rect">
            <a:avLst/>
          </a:prstGeom>
        </p:spPr>
      </p:pic>
      <p:pic>
        <p:nvPicPr>
          <p:cNvPr id="7" name="Graphic 6" descr="Podium with solid fill">
            <a:extLst>
              <a:ext uri="{FF2B5EF4-FFF2-40B4-BE49-F238E27FC236}">
                <a16:creationId xmlns:a16="http://schemas.microsoft.com/office/drawing/2014/main" id="{48F5472C-0B3E-4427-AC46-0E84812BAAF2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>
            <a:off x="7577780" y="729112"/>
            <a:ext cx="3177941" cy="3177941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C6ED4A42-0C61-4411-8C7E-F95885E7976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23090" y="310543"/>
            <a:ext cx="6943504" cy="1508760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5400" b="1" dirty="0">
                <a:solidFill>
                  <a:schemeClr val="tx2"/>
                </a:solidFill>
              </a:rPr>
              <a:t>The Key to Success</a:t>
            </a:r>
          </a:p>
        </p:txBody>
      </p:sp>
    </p:spTree>
    <p:extLst>
      <p:ext uri="{BB962C8B-B14F-4D97-AF65-F5344CB8AC3E}">
        <p14:creationId xmlns:p14="http://schemas.microsoft.com/office/powerpoint/2010/main" val="4112912670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74C4A6F2-EF4E-4D1D-8853-9231B65E61D8}"/>
              </a:ext>
            </a:extLst>
          </p:cNvPr>
          <p:cNvSpPr txBox="1"/>
          <p:nvPr/>
        </p:nvSpPr>
        <p:spPr>
          <a:xfrm>
            <a:off x="6031151" y="2351884"/>
            <a:ext cx="3894161" cy="265785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 b="1">
                <a:solidFill>
                  <a:schemeClr val="bg1"/>
                </a:solidFill>
              </a:rPr>
              <a:t>Next:</a:t>
            </a:r>
            <a:endParaRPr lang="en-US" sz="2000">
              <a:solidFill>
                <a:schemeClr val="bg1"/>
              </a:solidFill>
            </a:endParaRPr>
          </a:p>
        </p:txBody>
      </p:sp>
      <p:sp>
        <p:nvSpPr>
          <p:cNvPr id="7" name="Text Placeholder 3">
            <a:extLst>
              <a:ext uri="{FF2B5EF4-FFF2-40B4-BE49-F238E27FC236}">
                <a16:creationId xmlns:a16="http://schemas.microsoft.com/office/drawing/2014/main" id="{677AE73A-B26D-4882-BF0B-0835D6A911B4}"/>
              </a:ext>
            </a:extLst>
          </p:cNvPr>
          <p:cNvSpPr txBox="1">
            <a:spLocks/>
          </p:cNvSpPr>
          <p:nvPr/>
        </p:nvSpPr>
        <p:spPr>
          <a:xfrm>
            <a:off x="769039" y="2156286"/>
            <a:ext cx="9805559" cy="3547089"/>
          </a:xfrm>
          <a:prstGeom prst="rect">
            <a:avLst/>
          </a:prstGeom>
          <a:gradFill flip="none" rotWithShape="1">
            <a:gsLst>
              <a:gs pos="0">
                <a:srgbClr val="E2C43B"/>
              </a:gs>
              <a:gs pos="47000">
                <a:srgbClr val="0674A5"/>
              </a:gs>
            </a:gsLst>
            <a:lin ang="2700000" scaled="1"/>
            <a:tileRect/>
          </a:gradFill>
          <a:ln w="25400">
            <a:gradFill>
              <a:gsLst>
                <a:gs pos="0">
                  <a:srgbClr val="0674A5"/>
                </a:gs>
                <a:gs pos="100000">
                  <a:srgbClr val="E2C43B"/>
                </a:gs>
              </a:gsLst>
              <a:lin ang="5400000" scaled="1"/>
            </a:gradFill>
          </a:ln>
        </p:spPr>
        <p:txBody>
          <a:bodyPr vert="horz" lIns="91440" tIns="45720" rIns="91440" bIns="45720" rtlCol="0" anchor="t">
            <a:normAutofit/>
          </a:bodyPr>
          <a:lstStyle>
            <a:lvl1pPr marL="0" indent="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en-GB" sz="2800" b="1" dirty="0">
                <a:effectLst/>
                <a:latin typeface="+mn-lt"/>
                <a:ea typeface="Times New Roman" panose="02020603050405020304" pitchFamily="18" charset="0"/>
              </a:rPr>
              <a:t>Task 1. e-Commerce Website builders &amp; e-Portfolio creation (Approx. 200-250 words).</a:t>
            </a:r>
            <a:endParaRPr lang="en-GB" sz="2800" dirty="0">
              <a:effectLst/>
              <a:latin typeface="+mn-lt"/>
              <a:ea typeface="Times New Roman" panose="02020603050405020304" pitchFamily="18" charset="0"/>
            </a:endParaRPr>
          </a:p>
          <a:p>
            <a:pPr marL="342900" lvl="0" indent="-342900">
              <a:buFont typeface="+mj-lt"/>
              <a:buAutoNum type="alphaLcPeriod"/>
            </a:pPr>
            <a:r>
              <a:rPr lang="en-GB" sz="2800" dirty="0">
                <a:effectLst/>
                <a:latin typeface="+mn-lt"/>
                <a:ea typeface="Times New Roman" panose="02020603050405020304" pitchFamily="18" charset="0"/>
              </a:rPr>
              <a:t>Analyse several contemporary e-Commerce website software solutions. Research and document your answer using several reference sources (approx. 2/3 sources).</a:t>
            </a:r>
          </a:p>
          <a:p>
            <a:pPr marL="342900" lvl="0" indent="-342900">
              <a:buFont typeface="+mj-lt"/>
              <a:buAutoNum type="alphaLcPeriod"/>
            </a:pPr>
            <a:r>
              <a:rPr lang="en-GB" sz="2800" dirty="0">
                <a:effectLst/>
                <a:latin typeface="+mn-lt"/>
                <a:ea typeface="Times New Roman" panose="02020603050405020304" pitchFamily="18" charset="0"/>
              </a:rPr>
              <a:t>Create an </a:t>
            </a:r>
            <a:r>
              <a:rPr lang="en-GB" sz="2800" b="1" dirty="0">
                <a:effectLst/>
                <a:latin typeface="+mn-lt"/>
                <a:ea typeface="Times New Roman" panose="02020603050405020304" pitchFamily="18" charset="0"/>
              </a:rPr>
              <a:t>online e-portfolio</a:t>
            </a:r>
            <a:r>
              <a:rPr lang="en-GB" sz="2800" dirty="0">
                <a:effectLst/>
                <a:latin typeface="+mn-lt"/>
                <a:ea typeface="Times New Roman" panose="02020603050405020304" pitchFamily="18" charset="0"/>
              </a:rPr>
              <a:t> and include your answers to each of the following tasks.</a:t>
            </a:r>
          </a:p>
          <a:p>
            <a:pPr marL="180340"/>
            <a:r>
              <a:rPr lang="en-GB" sz="2800" dirty="0">
                <a:effectLst/>
                <a:latin typeface="+mn-lt"/>
                <a:ea typeface="Times New Roman" panose="02020603050405020304" pitchFamily="18" charset="0"/>
              </a:rPr>
              <a:t>Include your answer to this task on a page in your e-portfolio.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22D28B8D-C1C5-4905-9AC6-2D657D2475F1}"/>
              </a:ext>
            </a:extLst>
          </p:cNvPr>
          <p:cNvSpPr txBox="1"/>
          <p:nvPr/>
        </p:nvSpPr>
        <p:spPr>
          <a:xfrm>
            <a:off x="769038" y="536447"/>
            <a:ext cx="9545083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5400" b="1" u="sng" dirty="0">
                <a:solidFill>
                  <a:srgbClr val="0674A5"/>
                </a:solidFill>
              </a:rPr>
              <a:t>Activity</a:t>
            </a:r>
            <a:r>
              <a:rPr lang="en-US" sz="5400" b="1" u="sng" dirty="0">
                <a:solidFill>
                  <a:srgbClr val="0674A5"/>
                </a:solidFill>
              </a:rPr>
              <a:t>: Assignment 1 – Task 1.</a:t>
            </a:r>
            <a:endParaRPr lang="en-GB" sz="5400" b="1" u="sng" dirty="0">
              <a:solidFill>
                <a:srgbClr val="0674A5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110399098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" name="Graphic 6" descr="Download">
            <a:extLst>
              <a:ext uri="{FF2B5EF4-FFF2-40B4-BE49-F238E27FC236}">
                <a16:creationId xmlns:a16="http://schemas.microsoft.com/office/drawing/2014/main" id="{2F828D59-9D3B-4785-9FC2-0D296B3C8C9C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634276" y="1720950"/>
            <a:ext cx="3374654" cy="3374654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4E19FDFA-248F-4679-A0E2-5599C132D48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963246" y="2194560"/>
            <a:ext cx="6905666" cy="1739347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ctr">
              <a:lnSpc>
                <a:spcPct val="80000"/>
              </a:lnSpc>
            </a:pPr>
            <a:r>
              <a:rPr lang="en-US" sz="6000" b="1" spc="150">
                <a:solidFill>
                  <a:schemeClr val="tx2"/>
                </a:solidFill>
                <a:latin typeface="+mj-lt"/>
              </a:rPr>
              <a:t>Register.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95B3E02-BC8B-4FF6-B744-2254AEFA265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963246" y="3996250"/>
            <a:ext cx="6905666" cy="1942434"/>
          </a:xfrm>
        </p:spPr>
        <p:txBody>
          <a:bodyPr vert="horz" lIns="91440" tIns="45720" rIns="91440" bIns="45720" rtlCol="0">
            <a:normAutofit/>
          </a:bodyPr>
          <a:lstStyle/>
          <a:p>
            <a:pPr marL="0" indent="0" algn="ctr">
              <a:buNone/>
            </a:pPr>
            <a:r>
              <a:rPr lang="en-US" sz="2000" dirty="0">
                <a:solidFill>
                  <a:schemeClr val="bg2"/>
                </a:solidFill>
                <a:latin typeface="+mn-lt"/>
                <a:cs typeface="+mn-cs"/>
              </a:rPr>
              <a:t>Save / Download participant list from Teams.</a:t>
            </a:r>
          </a:p>
        </p:txBody>
      </p:sp>
    </p:spTree>
    <p:extLst>
      <p:ext uri="{BB962C8B-B14F-4D97-AF65-F5344CB8AC3E}">
        <p14:creationId xmlns:p14="http://schemas.microsoft.com/office/powerpoint/2010/main" val="2961266617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8FD6AB3-44F1-49F3-94BB-98B9BDC301B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4277" y="284176"/>
            <a:ext cx="3670874" cy="1508760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>
                <a:solidFill>
                  <a:schemeClr val="tx2"/>
                </a:solidFill>
                <a:latin typeface="+mj-lt"/>
              </a:rPr>
              <a:t> Questions.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6624C785-6A0E-4F79-A004-25883BFC9942}"/>
              </a:ext>
            </a:extLst>
          </p:cNvPr>
          <p:cNvSpPr txBox="1"/>
          <p:nvPr/>
        </p:nvSpPr>
        <p:spPr>
          <a:xfrm>
            <a:off x="634277" y="2011680"/>
            <a:ext cx="3676678" cy="420624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indent="-182880" defTabSz="914400">
              <a:lnSpc>
                <a:spcPct val="90000"/>
              </a:lnSpc>
              <a:spcAft>
                <a:spcPts val="600"/>
              </a:spcAft>
              <a:buClr>
                <a:schemeClr val="tx1"/>
              </a:buClr>
              <a:buFont typeface="Wingdings" pitchFamily="2" charset="2"/>
              <a:buChar char=""/>
            </a:pPr>
            <a:r>
              <a:rPr lang="en-US">
                <a:solidFill>
                  <a:schemeClr val="bg1"/>
                </a:solidFill>
              </a:rPr>
              <a:t>Q&amp;A.</a:t>
            </a:r>
          </a:p>
        </p:txBody>
      </p:sp>
      <p:pic>
        <p:nvPicPr>
          <p:cNvPr id="5" name="Graphic 5" descr="Questions">
            <a:extLst>
              <a:ext uri="{FF2B5EF4-FFF2-40B4-BE49-F238E27FC236}">
                <a16:creationId xmlns:a16="http://schemas.microsoft.com/office/drawing/2014/main" id="{AA326B47-9EE5-455A-9349-56A5018AAC0F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6431795" y="1265422"/>
            <a:ext cx="3635141" cy="363514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44674804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1356D87-8E03-45C3-9ACD-92353DE97DC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The end. </a:t>
            </a:r>
          </a:p>
        </p:txBody>
      </p:sp>
    </p:spTree>
    <p:extLst>
      <p:ext uri="{BB962C8B-B14F-4D97-AF65-F5344CB8AC3E}">
        <p14:creationId xmlns:p14="http://schemas.microsoft.com/office/powerpoint/2010/main" val="1295030162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Banded">
  <a:themeElements>
    <a:clrScheme name="Custom 1">
      <a:dk1>
        <a:srgbClr val="2C2C2C"/>
      </a:dk1>
      <a:lt1>
        <a:srgbClr val="FFFFFF"/>
      </a:lt1>
      <a:dk2>
        <a:srgbClr val="0674A5"/>
      </a:dk2>
      <a:lt2>
        <a:srgbClr val="F2F2F2"/>
      </a:lt2>
      <a:accent1>
        <a:srgbClr val="FFC000"/>
      </a:accent1>
      <a:accent2>
        <a:srgbClr val="A5D028"/>
      </a:accent2>
      <a:accent3>
        <a:srgbClr val="08CC78"/>
      </a:accent3>
      <a:accent4>
        <a:srgbClr val="F24099"/>
      </a:accent4>
      <a:accent5>
        <a:srgbClr val="828288"/>
      </a:accent5>
      <a:accent6>
        <a:srgbClr val="F56617"/>
      </a:accent6>
      <a:hlink>
        <a:srgbClr val="005DBA"/>
      </a:hlink>
      <a:folHlink>
        <a:srgbClr val="6C606A"/>
      </a:folHlink>
    </a:clrScheme>
    <a:fontScheme name="Banded">
      <a:majorFont>
        <a:latin typeface="Corbel" panose="020B0503020204020204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orbel" panose="020B0503020204020204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Banded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satMod val="120000"/>
                <a:lumMod val="107000"/>
              </a:schemeClr>
            </a:gs>
            <a:gs pos="50000">
              <a:schemeClr val="phClr">
                <a:tint val="70000"/>
                <a:satMod val="124000"/>
                <a:lumMod val="103000"/>
              </a:schemeClr>
            </a:gs>
            <a:gs pos="100000">
              <a:schemeClr val="phClr">
                <a:tint val="85000"/>
                <a:satMod val="120000"/>
                <a:lumMod val="10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85000"/>
                <a:shade val="98000"/>
                <a:satMod val="110000"/>
                <a:lumMod val="103000"/>
              </a:schemeClr>
            </a:gs>
            <a:gs pos="50000">
              <a:schemeClr val="phClr">
                <a:shade val="85000"/>
                <a:satMod val="105000"/>
                <a:lumMod val="100000"/>
              </a:schemeClr>
            </a:gs>
            <a:gs pos="100000">
              <a:schemeClr val="phClr">
                <a:shade val="60000"/>
                <a:satMod val="120000"/>
                <a:lumMod val="10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15875" dir="5400000" algn="ctr" rotWithShape="0">
              <a:srgbClr val="000000">
                <a:alpha val="68000"/>
              </a:srgbClr>
            </a:outerShdw>
          </a:effectLst>
        </a:effectStyle>
        <a:effectStyle>
          <a:effectLst>
            <a:outerShdw blurRad="88900" dist="2794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blipFill rotWithShape="1">
          <a:blip xmlns:r="http://schemas.openxmlformats.org/officeDocument/2006/relationships" r:embed="rId1">
            <a:duotone>
              <a:schemeClr val="phClr"/>
              <a:schemeClr val="phClr">
                <a:shade val="91000"/>
                <a:satMod val="105000"/>
              </a:schemeClr>
            </a:duotone>
          </a:blip>
          <a:tile tx="0" ty="0" sx="100000" sy="100000" flip="none" algn="tl"/>
        </a:blipFill>
        <a:gradFill rotWithShape="1">
          <a:gsLst>
            <a:gs pos="0">
              <a:schemeClr val="phClr">
                <a:tint val="100000"/>
                <a:shade val="0"/>
                <a:satMod val="100000"/>
              </a:schemeClr>
            </a:gs>
            <a:gs pos="100000">
              <a:schemeClr val="phClr">
                <a:shade val="100000"/>
                <a:satMod val="10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Banded" id="{98DFF888-2449-4D28-977C-6306C017633E}" vid="{9792607F-9579-4224-82FF-9C88C3E1E53D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AC06615145061D4EACEAB05172B34509" ma:contentTypeVersion="12" ma:contentTypeDescription="Create a new document." ma:contentTypeScope="" ma:versionID="48d6ce274c2c99f53fa470523dcf380d">
  <xsd:schema xmlns:xsd="http://www.w3.org/2001/XMLSchema" xmlns:xs="http://www.w3.org/2001/XMLSchema" xmlns:p="http://schemas.microsoft.com/office/2006/metadata/properties" xmlns:ns3="4f627824-a7cf-4e54-9661-934e5f85792b" xmlns:ns4="19514574-b5d9-49eb-9678-28308461b4ba" targetNamespace="http://schemas.microsoft.com/office/2006/metadata/properties" ma:root="true" ma:fieldsID="2e65138d66d826f98f465ac36663b993" ns3:_="" ns4:_="">
    <xsd:import namespace="4f627824-a7cf-4e54-9661-934e5f85792b"/>
    <xsd:import namespace="19514574-b5d9-49eb-9678-28308461b4ba"/>
    <xsd:element name="properties">
      <xsd:complexType>
        <xsd:sequence>
          <xsd:element name="documentManagement">
            <xsd:complexType>
              <xsd:all>
                <xsd:element ref="ns3:SharedWithUsers" minOccurs="0"/>
                <xsd:element ref="ns3:SharingHintHash" minOccurs="0"/>
                <xsd:element ref="ns3:SharedWithDetails" minOccurs="0"/>
                <xsd:element ref="ns4:MediaServiceMetadata" minOccurs="0"/>
                <xsd:element ref="ns4:MediaServiceFastMetadata" minOccurs="0"/>
                <xsd:element ref="ns4:MediaServiceAutoTags" minOccurs="0"/>
                <xsd:element ref="ns4:MediaServiceOCR" minOccurs="0"/>
                <xsd:element ref="ns4:MediaServiceDateTaken" minOccurs="0"/>
                <xsd:element ref="ns4:MediaServiceGenerationTime" minOccurs="0"/>
                <xsd:element ref="ns4:MediaServiceEventHashCode" minOccurs="0"/>
                <xsd:element ref="ns4:MediaServiceAutoKeyPoints" minOccurs="0"/>
                <xsd:element ref="ns4:MediaServiceKeyPoint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4f627824-a7cf-4e54-9661-934e5f85792b" elementFormDefault="qualified">
    <xsd:import namespace="http://schemas.microsoft.com/office/2006/documentManagement/types"/>
    <xsd:import namespace="http://schemas.microsoft.com/office/infopath/2007/PartnerControls"/>
    <xsd:element name="SharedWithUsers" ma:index="8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ingHintHash" ma:index="9" nillable="true" ma:displayName="Sharing Hint Hash" ma:internalName="SharingHintHash" ma:readOnly="true">
      <xsd:simpleType>
        <xsd:restriction base="dms:Text"/>
      </xsd:simpleType>
    </xsd:element>
    <xsd:element name="SharedWithDetails" ma:index="10" nillable="true" ma:displayName="Shared With Details" ma:description="" ma:internalName="SharedWithDetails" ma:readOnly="true">
      <xsd:simpleType>
        <xsd:restriction base="dms:Note">
          <xsd:maxLength value="255"/>
        </xsd:restriction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19514574-b5d9-49eb-9678-28308461b4ba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11" nillable="true" ma:displayName="MediaServiceMetadata" ma:description="" ma:hidden="true" ma:internalName="MediaServiceMetadata" ma:readOnly="true">
      <xsd:simpleType>
        <xsd:restriction base="dms:Note"/>
      </xsd:simpleType>
    </xsd:element>
    <xsd:element name="MediaServiceFastMetadata" ma:index="12" nillable="true" ma:displayName="MediaServiceFastMetadata" ma:description="" ma:hidden="true" ma:internalName="MediaServiceFastMetadata" ma:readOnly="true">
      <xsd:simpleType>
        <xsd:restriction base="dms:Note"/>
      </xsd:simpleType>
    </xsd:element>
    <xsd:element name="MediaServiceAutoTags" ma:index="13" nillable="true" ma:displayName="MediaServiceAutoTags" ma:internalName="MediaServiceAutoTags" ma:readOnly="true">
      <xsd:simpleType>
        <xsd:restriction base="dms:Text"/>
      </xsd:simpleType>
    </xsd:element>
    <xsd:element name="MediaServiceOCR" ma:index="14" nillable="true" ma:displayName="MediaServiceOCR" ma:internalName="MediaServiceOCR" ma:readOnly="true">
      <xsd:simpleType>
        <xsd:restriction base="dms:Note">
          <xsd:maxLength value="255"/>
        </xsd:restriction>
      </xsd:simpleType>
    </xsd:element>
    <xsd:element name="MediaServiceDateTaken" ma:index="15" nillable="true" ma:displayName="MediaServiceDateTaken" ma:hidden="true" ma:internalName="MediaServiceDateTaken" ma:readOnly="true">
      <xsd:simpleType>
        <xsd:restriction base="dms:Text"/>
      </xsd:simpleType>
    </xsd:element>
    <xsd:element name="MediaServiceGenerationTime" ma:index="16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7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AutoKeyPoints" ma:index="18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9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A8A276B6-176B-4067-82FD-C89B44799588}">
  <ds:schemaRefs>
    <ds:schemaRef ds:uri="http://schemas.microsoft.com/office/2006/documentManagement/types"/>
    <ds:schemaRef ds:uri="http://purl.org/dc/terms/"/>
    <ds:schemaRef ds:uri="http://purl.org/dc/elements/1.1/"/>
    <ds:schemaRef ds:uri="4f627824-a7cf-4e54-9661-934e5f85792b"/>
    <ds:schemaRef ds:uri="http://schemas.microsoft.com/office/infopath/2007/PartnerControls"/>
    <ds:schemaRef ds:uri="http://www.w3.org/XML/1998/namespace"/>
    <ds:schemaRef ds:uri="19514574-b5d9-49eb-9678-28308461b4ba"/>
    <ds:schemaRef ds:uri="http://schemas.openxmlformats.org/package/2006/metadata/core-properties"/>
    <ds:schemaRef ds:uri="http://schemas.microsoft.com/office/2006/metadata/properties"/>
    <ds:schemaRef ds:uri="http://purl.org/dc/dcmitype/"/>
  </ds:schemaRefs>
</ds:datastoreItem>
</file>

<file path=customXml/itemProps2.xml><?xml version="1.0" encoding="utf-8"?>
<ds:datastoreItem xmlns:ds="http://schemas.openxmlformats.org/officeDocument/2006/customXml" ds:itemID="{14332A56-BB42-464B-B748-8153E505D876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6376FA44-2F1D-423A-A197-9873AC9D2BFA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4f627824-a7cf-4e54-9661-934e5f85792b"/>
    <ds:schemaRef ds:uri="19514574-b5d9-49eb-9678-28308461b4ba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471</TotalTime>
  <Words>1069</Words>
  <Application>Microsoft Office PowerPoint</Application>
  <PresentationFormat>Widescreen</PresentationFormat>
  <Paragraphs>102</Paragraphs>
  <Slides>24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24</vt:i4>
      </vt:variant>
    </vt:vector>
  </HeadingPairs>
  <TitlesOfParts>
    <vt:vector size="31" baseType="lpstr">
      <vt:lpstr>Arial</vt:lpstr>
      <vt:lpstr>Arial Rounded MT Bold</vt:lpstr>
      <vt:lpstr>Calibri</vt:lpstr>
      <vt:lpstr>Corbel</vt:lpstr>
      <vt:lpstr>Times New Roman</vt:lpstr>
      <vt:lpstr>Wingdings</vt:lpstr>
      <vt:lpstr>Banded</vt:lpstr>
      <vt:lpstr>Software &amp; Apps for Business</vt:lpstr>
      <vt:lpstr>Table of contents</vt:lpstr>
      <vt:lpstr>Module word document</vt:lpstr>
      <vt:lpstr>Module Assessment 1 of 1</vt:lpstr>
      <vt:lpstr>Assignment 1: Task description</vt:lpstr>
      <vt:lpstr>Assignment TASKS</vt:lpstr>
      <vt:lpstr>TASK 1</vt:lpstr>
      <vt:lpstr>TASK 1a</vt:lpstr>
      <vt:lpstr>e-Commerce</vt:lpstr>
      <vt:lpstr>e-Commerce solutions</vt:lpstr>
      <vt:lpstr>e-Commerce solutions</vt:lpstr>
      <vt:lpstr>e-Commerce solutions</vt:lpstr>
      <vt:lpstr>TASK 1b</vt:lpstr>
      <vt:lpstr>e-portfolio</vt:lpstr>
      <vt:lpstr>e-portfolio</vt:lpstr>
      <vt:lpstr>TASK 1b</vt:lpstr>
      <vt:lpstr>E-portfolio Tips.</vt:lpstr>
      <vt:lpstr>E-portfolio Tips.</vt:lpstr>
      <vt:lpstr> Tutor Show:  1. Assignment 1: Task 1. </vt:lpstr>
      <vt:lpstr>The Key to Success</vt:lpstr>
      <vt:lpstr>PowerPoint Presentation</vt:lpstr>
      <vt:lpstr>Register.</vt:lpstr>
      <vt:lpstr> Questions.</vt:lpstr>
      <vt:lpstr>The end. 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David Williams (SOAC)</dc:creator>
  <cp:lastModifiedBy>James Williams</cp:lastModifiedBy>
  <cp:revision>23</cp:revision>
  <dcterms:created xsi:type="dcterms:W3CDTF">2021-01-16T10:49:17Z</dcterms:created>
  <dcterms:modified xsi:type="dcterms:W3CDTF">2021-11-10T10:56:33Z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0x010100AC06615145061D4EACEAB05172B34509</vt:lpwstr>
  </property>
</Properties>
</file>