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62"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6" d="100"/>
          <a:sy n="66" d="100"/>
        </p:scale>
        <p:origin x="-1330" y="-4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2192000" cy="6858000"/>
          </a:xfrm>
          <a:prstGeom prst="rect">
            <a:avLst/>
          </a:prstGeom>
          <a:noFill/>
          <a:ln w="9525">
            <a:noFill/>
          </a:ln>
        </p:spPr>
      </p:pic>
      <p:sp>
        <p:nvSpPr>
          <p:cNvPr id="2051" name="Rectangle 3"/>
          <p:cNvSpPr>
            <a:spLocks noGrp="1" noChangeArrowheads="1"/>
          </p:cNvSpPr>
          <p:nvPr>
            <p:ph type="ctrTitle"/>
          </p:nvPr>
        </p:nvSpPr>
        <p:spPr>
          <a:xfrm>
            <a:off x="2063751" y="1701800"/>
            <a:ext cx="9211733" cy="1082675"/>
          </a:xfrm>
        </p:spPr>
        <p:txBody>
          <a:bodyPr/>
          <a:lstStyle>
            <a:lvl1pPr algn="r">
              <a:defRPr/>
            </a:lvl1pPr>
          </a:lstStyle>
          <a:p>
            <a:pPr lvl="0"/>
            <a:r>
              <a:rPr lang="en-US" altLang="zh-CN" noProof="0" smtClean="0"/>
              <a:t>Click to edit Master title style</a:t>
            </a:r>
            <a:endParaRPr lang="en-US" altLang="zh-CN" noProof="0" smtClean="0"/>
          </a:p>
        </p:txBody>
      </p:sp>
      <p:sp>
        <p:nvSpPr>
          <p:cNvPr id="2052" name="Rectangle 4"/>
          <p:cNvSpPr>
            <a:spLocks noGrp="1" noChangeArrowheads="1"/>
          </p:cNvSpPr>
          <p:nvPr>
            <p:ph type="subTitle" idx="1"/>
          </p:nvPr>
        </p:nvSpPr>
        <p:spPr>
          <a:xfrm>
            <a:off x="2063751" y="2927350"/>
            <a:ext cx="9218083" cy="1752600"/>
          </a:xfrm>
        </p:spPr>
        <p:txBody>
          <a:bodyPr/>
          <a:lstStyle>
            <a:lvl1pPr marL="0" indent="0" algn="r">
              <a:buFontTx/>
              <a:buNone/>
              <a:defRPr/>
            </a:lvl1pPr>
          </a:lstStyle>
          <a:p>
            <a:pPr lvl="0"/>
            <a:r>
              <a:rPr lang="en-US" altLang="zh-CN" noProof="0" smtClean="0"/>
              <a:t>Click to edit Master subtitle style</a:t>
            </a:r>
            <a:endParaRPr lang="en-US" altLang="zh-CN" noProof="0" smtClean="0"/>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D0BE43D-7AEC-4337-94C4-671C2815A943}" type="datetimeFigureOut">
              <a:rPr lang="en-US" smtClean="0"/>
            </a:fld>
            <a:endParaRPr lang="en-US"/>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D74156D-4598-4067-A1CF-4750127F47A9}" type="slidenum">
              <a:rPr lang="en-US" smtClean="0"/>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D0BE43D-7AEC-4337-94C4-671C2815A943}"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6D0BE43D-7AEC-4337-94C4-671C2815A943}"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97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6D0BE43D-7AEC-4337-94C4-671C2815A943}"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40317" y="2505075"/>
            <a:ext cx="5158316"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6D0BE43D-7AEC-4337-94C4-671C2815A943}" type="datetimeFigureOut">
              <a:rPr lang="en-US" smtClean="0"/>
            </a:fld>
            <a:endParaRPr lang="en-US"/>
          </a:p>
        </p:txBody>
      </p:sp>
      <p:sp>
        <p:nvSpPr>
          <p:cNvPr id="8" name="Footer Placeholder 7"/>
          <p:cNvSpPr>
            <a:spLocks noGrp="1"/>
          </p:cNvSpPr>
          <p:nvPr>
            <p:ph type="ftr" sz="quarter" idx="11"/>
          </p:nvPr>
        </p:nvSpPr>
        <p:spPr/>
        <p:txBody>
          <a:bodyPr/>
          <a:p>
            <a:endParaRPr lang="en-US"/>
          </a:p>
        </p:txBody>
      </p:sp>
      <p:sp>
        <p:nvSpPr>
          <p:cNvPr id="9" name="Slide Number Placeholder 8"/>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6D0BE43D-7AEC-4337-94C4-671C2815A943}" type="datetimeFigureOut">
              <a:rPr lang="en-US" smtClean="0"/>
            </a:fld>
            <a:endParaRPr lang="en-US"/>
          </a:p>
        </p:txBody>
      </p:sp>
      <p:sp>
        <p:nvSpPr>
          <p:cNvPr id="4" name="Footer Placeholder 3"/>
          <p:cNvSpPr>
            <a:spLocks noGrp="1"/>
          </p:cNvSpPr>
          <p:nvPr>
            <p:ph type="ftr" sz="quarter" idx="11"/>
          </p:nvPr>
        </p:nvSpPr>
        <p:spPr/>
        <p:txBody>
          <a:bodyPr/>
          <a:p>
            <a:endParaRPr lang="en-US"/>
          </a:p>
        </p:txBody>
      </p:sp>
      <p:sp>
        <p:nvSpPr>
          <p:cNvPr id="5" name="Slide Number Placeholder 4"/>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6D0BE43D-7AEC-4337-94C4-671C2815A943}" type="datetimeFigureOut">
              <a:rPr lang="en-US" smtClean="0"/>
            </a:fld>
            <a:endParaRPr lang="en-US"/>
          </a:p>
        </p:txBody>
      </p:sp>
      <p:sp>
        <p:nvSpPr>
          <p:cNvPr id="3" name="Footer Placeholder 2"/>
          <p:cNvSpPr>
            <a:spLocks noGrp="1"/>
          </p:cNvSpPr>
          <p:nvPr>
            <p:ph type="ftr" sz="quarter" idx="11"/>
          </p:nvPr>
        </p:nvSpPr>
        <p:spPr/>
        <p:txBody>
          <a:bodyPr/>
          <a:p>
            <a:endParaRPr lang="en-US"/>
          </a:p>
        </p:txBody>
      </p:sp>
      <p:sp>
        <p:nvSpPr>
          <p:cNvPr id="4" name="Slide Number Placeholder 3"/>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6D0BE43D-7AEC-4337-94C4-671C2815A943}"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6D0BE43D-7AEC-4337-94C4-671C2815A943}"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D0BE43D-7AEC-4337-94C4-671C2815A943}"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D0BE43D-7AEC-4337-94C4-671C2815A943}"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D74156D-4598-4067-A1CF-4750127F47A9}" type="slidenum">
              <a:rPr lang="en-US" smtClean="0"/>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1026" name="Picture 3"/>
          <p:cNvPicPr>
            <a:picLocks noChangeAspect="1"/>
          </p:cNvPicPr>
          <p:nvPr/>
        </p:nvPicPr>
        <p:blipFill>
          <a:blip r:embed="rId12"/>
          <a:stretch>
            <a:fillRect/>
          </a:stretch>
        </p:blipFill>
        <p:spPr>
          <a:xfrm>
            <a:off x="-8467" y="0"/>
            <a:ext cx="12200467"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p>
            <a:pPr lvl="0"/>
            <a:r>
              <a:rPr lang="en-US" altLang="zh-CN" dirty="0"/>
              <a:t>Click to edit Master title style</a:t>
            </a:r>
            <a:endParaRPr lang="en-US" altLang="zh-CN" dirty="0"/>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6D0BE43D-7AEC-4337-94C4-671C2815A943}" type="datetimeFigureOut">
              <a:rPr lang="en-US" smtClean="0"/>
            </a:fld>
            <a:endParaRPr lang="en-US"/>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D74156D-4598-4067-A1CF-4750127F47A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2410" y="0"/>
            <a:ext cx="9186545" cy="1903730"/>
          </a:xfrm>
        </p:spPr>
        <p:txBody>
          <a:bodyPr>
            <a:normAutofit/>
          </a:bodyPr>
          <a:lstStyle/>
          <a:p>
            <a:r>
              <a:rPr lang="en-US" b="1" dirty="0"/>
              <a:t>The Anatomy and Physiology of the Respiratory System</a:t>
            </a:r>
            <a:endParaRPr lang="en-US" b="1" dirty="0"/>
          </a:p>
        </p:txBody>
      </p:sp>
      <p:sp>
        <p:nvSpPr>
          <p:cNvPr id="5" name="Text Box 4"/>
          <p:cNvSpPr txBox="1"/>
          <p:nvPr/>
        </p:nvSpPr>
        <p:spPr>
          <a:xfrm>
            <a:off x="6069330" y="2853055"/>
            <a:ext cx="5187950" cy="2861310"/>
          </a:xfrm>
          <a:prstGeom prst="rect">
            <a:avLst/>
          </a:prstGeom>
          <a:noFill/>
        </p:spPr>
        <p:txBody>
          <a:bodyPr wrap="square" rtlCol="0">
            <a:spAutoFit/>
          </a:bodyPr>
          <a:p>
            <a:pPr algn="l"/>
            <a:r>
              <a:rPr lang="en-GB" altLang="en-US"/>
              <a:t>STUDENT NAME : SIMONA PASU</a:t>
            </a:r>
            <a:endParaRPr lang="en-GB" altLang="en-US"/>
          </a:p>
          <a:p>
            <a:pPr algn="l"/>
            <a:endParaRPr lang="en-GB" altLang="en-US"/>
          </a:p>
          <a:p>
            <a:pPr algn="l"/>
            <a:r>
              <a:rPr lang="en-GB" altLang="en-US"/>
              <a:t>STUDENT NUMBER : 1918145</a:t>
            </a:r>
            <a:endParaRPr lang="en-GB" altLang="en-US"/>
          </a:p>
          <a:p>
            <a:pPr algn="l"/>
            <a:endParaRPr lang="en-GB" altLang="en-US"/>
          </a:p>
          <a:p>
            <a:pPr algn="l"/>
            <a:r>
              <a:rPr lang="en-GB" altLang="en-US"/>
              <a:t>LECTURER : MUMTAZ GOOLAM</a:t>
            </a:r>
            <a:endParaRPr lang="en-GB" altLang="en-US"/>
          </a:p>
          <a:p>
            <a:pPr algn="l"/>
            <a:endParaRPr lang="en-GB" altLang="en-US"/>
          </a:p>
          <a:p>
            <a:pPr algn="l"/>
            <a:r>
              <a:rPr lang="en-GB" altLang="en-US"/>
              <a:t>MODULE : INTRODUCTION TO PHYSIOLOGY</a:t>
            </a:r>
            <a:endParaRPr lang="en-GB" altLang="en-US"/>
          </a:p>
          <a:p>
            <a:pPr algn="l"/>
            <a:r>
              <a:rPr lang="en-GB" altLang="en-US"/>
              <a:t>                   BMHP5003_BIRM</a:t>
            </a:r>
            <a:endParaRPr lang="en-GB" altLang="en-US"/>
          </a:p>
          <a:p>
            <a:pPr algn="l"/>
            <a:endParaRPr lang="en-GB" altLang="en-US"/>
          </a:p>
          <a:p>
            <a:pPr algn="l"/>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reptunghi 4"/>
          <p:cNvSpPr/>
          <p:nvPr/>
        </p:nvSpPr>
        <p:spPr>
          <a:xfrm>
            <a:off x="-4629873" y="-855161"/>
            <a:ext cx="16875889" cy="812725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6" name="CasetăText 5"/>
          <p:cNvSpPr txBox="1"/>
          <p:nvPr/>
        </p:nvSpPr>
        <p:spPr>
          <a:xfrm>
            <a:off x="-4631158" y="-855107"/>
            <a:ext cx="5651500" cy="3416320"/>
          </a:xfrm>
          <a:prstGeom prst="rect">
            <a:avLst/>
          </a:prstGeom>
          <a:noFill/>
        </p:spPr>
        <p:txBody>
          <a:bodyPr wrap="square" rtlCol="0">
            <a:spAutoFit/>
          </a:bodyPr>
          <a:lstStyle/>
          <a:p>
            <a:r>
              <a:rPr lang="en-US" sz="1200" b="1" dirty="0" smtClean="0"/>
              <a:t>Respiratory system </a:t>
            </a:r>
            <a:r>
              <a:rPr lang="en-US" sz="1200" dirty="0" smtClean="0"/>
              <a:t>is concerned with the inhalation and expulsion of air. It is mainly responsible for filtering in outside air for breathing. Air contains oxygen which is essential for survival so the respiratory system acts as a passage way for air to come from outside and into the lungs. The respiratory system has a number of benefits such as making the foreign air coming warm to be compatible with the body’s internal temperature, it also creates a sensation of smell due to the presence of many sensory cells, and these cells have a specialized odor receptor which allows the person to smell different things. It also acts as a part of the excretory system as waste gases are expelled out if the body. The most common waste gas for the body is carbon dioxide, so during the process of exhalation, carbon dioxide is continuously being removed from the body. There are a number of factors which determine the rate at which respiration happens. However, the respiratory system has many benefits there are also some concerns linked to it. The main one is aging as with the passage of time the respiratory system can become weak and incompetent. According to studies, the respiratory system experiences some structural, physiological and immunological variations with the increase in age especially around the chest cavity. Generally, the average lung functions stop at the age of 20-30 years (Sharma and Goodwin, 2006).The respiratory system is also associated with different lung diseases which prove to be fatal. </a:t>
            </a:r>
            <a:endParaRPr lang="en-US" sz="1200" dirty="0"/>
          </a:p>
        </p:txBody>
      </p:sp>
      <p:sp>
        <p:nvSpPr>
          <p:cNvPr id="7" name="CasetăText 6"/>
          <p:cNvSpPr txBox="1"/>
          <p:nvPr/>
        </p:nvSpPr>
        <p:spPr>
          <a:xfrm>
            <a:off x="-4629873" y="2887682"/>
            <a:ext cx="4287328" cy="2285241"/>
          </a:xfrm>
          <a:prstGeom prst="rect">
            <a:avLst/>
          </a:prstGeom>
          <a:noFill/>
        </p:spPr>
        <p:txBody>
          <a:bodyPr wrap="none" rtlCol="0">
            <a:spAutoFit/>
          </a:bodyPr>
          <a:lstStyle/>
          <a:p>
            <a:r>
              <a:rPr lang="en-US" sz="1200" b="1" dirty="0"/>
              <a:t>Anatomy of the Respiratory System:</a:t>
            </a:r>
            <a:endParaRPr lang="en-US" sz="1200" dirty="0"/>
          </a:p>
          <a:p>
            <a:r>
              <a:rPr lang="en-US" sz="1200" dirty="0"/>
              <a:t>The respiratory system is composed of a number of </a:t>
            </a:r>
            <a:endParaRPr lang="en-US" sz="1200" dirty="0" smtClean="0"/>
          </a:p>
          <a:p>
            <a:r>
              <a:rPr lang="en-US" sz="1200" dirty="0" smtClean="0"/>
              <a:t>different </a:t>
            </a:r>
            <a:r>
              <a:rPr lang="en-US" sz="1200" dirty="0"/>
              <a:t>components</a:t>
            </a:r>
            <a:r>
              <a:rPr lang="en-US" sz="1200" dirty="0" smtClean="0"/>
              <a:t>.</a:t>
            </a:r>
            <a:endParaRPr lang="en-US" sz="1200" dirty="0" smtClean="0"/>
          </a:p>
          <a:p>
            <a:r>
              <a:rPr lang="en-US" sz="1200" dirty="0" smtClean="0"/>
              <a:t> </a:t>
            </a:r>
            <a:r>
              <a:rPr lang="en-US" sz="1200" dirty="0"/>
              <a:t>The main passageway for </a:t>
            </a:r>
            <a:r>
              <a:rPr lang="en-US" sz="1200" dirty="0" smtClean="0"/>
              <a:t>respiratory</a:t>
            </a:r>
            <a:endParaRPr lang="en-US" sz="1200" dirty="0" smtClean="0"/>
          </a:p>
          <a:p>
            <a:r>
              <a:rPr lang="en-US" sz="1200" dirty="0" smtClean="0"/>
              <a:t> </a:t>
            </a:r>
            <a:r>
              <a:rPr lang="en-US" sz="1200" dirty="0"/>
              <a:t>system is the mouth, nose, pharynx, trachea and bronchial tubes</a:t>
            </a:r>
            <a:r>
              <a:rPr lang="en-US" sz="1200" dirty="0" smtClean="0"/>
              <a:t>.</a:t>
            </a:r>
            <a:endParaRPr lang="en-US" sz="1200" dirty="0" smtClean="0"/>
          </a:p>
          <a:p>
            <a:r>
              <a:rPr lang="en-US" sz="1200" dirty="0" smtClean="0"/>
              <a:t> </a:t>
            </a:r>
            <a:r>
              <a:rPr lang="en-US" sz="1200" dirty="0"/>
              <a:t>Furthermore</a:t>
            </a:r>
            <a:r>
              <a:rPr lang="en-US" sz="1200" dirty="0" smtClean="0"/>
              <a:t>,</a:t>
            </a:r>
            <a:endParaRPr lang="en-US" sz="1200" dirty="0" smtClean="0"/>
          </a:p>
          <a:p>
            <a:r>
              <a:rPr lang="en-US" sz="1200" dirty="0" smtClean="0"/>
              <a:t> </a:t>
            </a:r>
            <a:r>
              <a:rPr lang="en-US" sz="1200" dirty="0"/>
              <a:t>it consists of the lung lobes, alveoli, bronchioles, pleura, </a:t>
            </a:r>
            <a:endParaRPr lang="en-US" sz="1200" dirty="0" smtClean="0"/>
          </a:p>
          <a:p>
            <a:r>
              <a:rPr lang="en-US" sz="1200" dirty="0" smtClean="0"/>
              <a:t>diaphragm </a:t>
            </a:r>
            <a:r>
              <a:rPr lang="en-US" sz="1200" dirty="0"/>
              <a:t>and ribs</a:t>
            </a:r>
            <a:r>
              <a:rPr lang="en-US" sz="1200" dirty="0" smtClean="0"/>
              <a:t>.</a:t>
            </a:r>
            <a:endParaRPr lang="en-US" sz="1200" dirty="0" smtClean="0"/>
          </a:p>
          <a:p>
            <a:r>
              <a:rPr lang="en-US" sz="1200" dirty="0" smtClean="0"/>
              <a:t> </a:t>
            </a:r>
            <a:r>
              <a:rPr lang="en-US" sz="1200" dirty="0"/>
              <a:t>All these components make the anatomy of the respiratory </a:t>
            </a:r>
            <a:endParaRPr lang="en-US" sz="1200" dirty="0" smtClean="0"/>
          </a:p>
          <a:p>
            <a:r>
              <a:rPr lang="en-US" sz="1200" dirty="0" smtClean="0"/>
              <a:t>system. Some </a:t>
            </a:r>
            <a:r>
              <a:rPr lang="en-US" sz="1200" dirty="0"/>
              <a:t>of them are discussed in the following:</a:t>
            </a:r>
            <a:endParaRPr lang="en-US" sz="1200" dirty="0"/>
          </a:p>
          <a:p>
            <a:endParaRPr lang="en-US" sz="1050" dirty="0" smtClean="0"/>
          </a:p>
          <a:p>
            <a:endParaRPr lang="en-US" sz="1200" dirty="0"/>
          </a:p>
        </p:txBody>
      </p:sp>
      <p:pic>
        <p:nvPicPr>
          <p:cNvPr id="1026" name="Picture 2" descr="C:\Users\Bass\Desktop\Respiratory-System-Diagram.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942694" y="-893892"/>
            <a:ext cx="5730753" cy="4182151"/>
          </a:xfrm>
          <a:prstGeom prst="rect">
            <a:avLst/>
          </a:prstGeom>
          <a:noFill/>
          <a:extLst>
            <a:ext uri="{909E8E84-426E-40DD-AFC4-6F175D3DCCD1}">
              <a14:hiddenFill xmlns:a14="http://schemas.microsoft.com/office/drawing/2010/main">
                <a:solidFill>
                  <a:srgbClr val="FFFFFF"/>
                </a:solidFill>
              </a14:hiddenFill>
            </a:ext>
          </a:extLst>
        </p:spPr>
      </p:pic>
      <p:sp>
        <p:nvSpPr>
          <p:cNvPr id="8" name="CasetăText 7"/>
          <p:cNvSpPr txBox="1"/>
          <p:nvPr/>
        </p:nvSpPr>
        <p:spPr>
          <a:xfrm>
            <a:off x="-4629873" y="4832702"/>
            <a:ext cx="4361915" cy="2308324"/>
          </a:xfrm>
          <a:prstGeom prst="rect">
            <a:avLst/>
          </a:prstGeom>
          <a:noFill/>
        </p:spPr>
        <p:txBody>
          <a:bodyPr wrap="square" rtlCol="0">
            <a:spAutoFit/>
          </a:bodyPr>
          <a:lstStyle/>
          <a:p>
            <a:pPr lvl="0"/>
            <a:r>
              <a:rPr lang="en-US" sz="1200" b="1" dirty="0"/>
              <a:t>Mouth and Nose:</a:t>
            </a:r>
            <a:endParaRPr lang="en-US" sz="1200" dirty="0"/>
          </a:p>
          <a:p>
            <a:r>
              <a:rPr lang="en-US" sz="1200" dirty="0"/>
              <a:t>The mouth and nose act as a door for the air to come in and move out. They both provide the external route for the respiratory system. The nose plays a more vital role than the mouth. Air coming in is passed through the nasal cavity, which the nasal septum separates into two. The nose is also lined with epithelial glands which provide secretion and moisture. The air is warmed by the air vessels under the glands. Due to the vessels being superficial, nose bleeds occur more often. Nasal Cavities also contain nasal mucosa which has many sensory nerve endings. During flu and cold these nerves are partially destroyed. (Richardson, 2006).</a:t>
            </a:r>
            <a:endParaRPr lang="en-US" sz="1200" dirty="0"/>
          </a:p>
        </p:txBody>
      </p:sp>
      <p:sp>
        <p:nvSpPr>
          <p:cNvPr id="9" name="CasetăText 8"/>
          <p:cNvSpPr txBox="1"/>
          <p:nvPr/>
        </p:nvSpPr>
        <p:spPr>
          <a:xfrm>
            <a:off x="774219" y="3533683"/>
            <a:ext cx="7721600" cy="1084912"/>
          </a:xfrm>
          <a:prstGeom prst="rect">
            <a:avLst/>
          </a:prstGeom>
          <a:noFill/>
        </p:spPr>
        <p:txBody>
          <a:bodyPr wrap="square" rtlCol="0">
            <a:spAutoFit/>
          </a:bodyPr>
          <a:lstStyle/>
          <a:p>
            <a:pPr lvl="0"/>
            <a:r>
              <a:rPr lang="en-US" sz="1200" b="1" dirty="0"/>
              <a:t>Pharynx</a:t>
            </a:r>
            <a:r>
              <a:rPr lang="en-US" sz="1050" b="1" dirty="0"/>
              <a:t>:</a:t>
            </a:r>
            <a:endParaRPr lang="en-US" sz="1050" b="1" dirty="0"/>
          </a:p>
          <a:p>
            <a:r>
              <a:rPr lang="en-US" sz="1050" dirty="0"/>
              <a:t>It starts just before the trachea and after the nasal cavity as </a:t>
            </a:r>
            <a:r>
              <a:rPr lang="en-US" sz="1050" dirty="0" smtClean="0"/>
              <a:t>shown</a:t>
            </a:r>
            <a:endParaRPr lang="en-US" sz="1050" dirty="0" smtClean="0"/>
          </a:p>
          <a:p>
            <a:r>
              <a:rPr lang="en-US" sz="1050" dirty="0" smtClean="0"/>
              <a:t> </a:t>
            </a:r>
            <a:r>
              <a:rPr lang="en-US" sz="1050" dirty="0"/>
              <a:t>in Fig.2. Pharynx is also termed as the throat. It has three divisions</a:t>
            </a:r>
            <a:r>
              <a:rPr lang="en-US" sz="1050" dirty="0" smtClean="0"/>
              <a:t>.</a:t>
            </a:r>
            <a:endParaRPr lang="en-US" sz="1050" dirty="0" smtClean="0"/>
          </a:p>
          <a:p>
            <a:r>
              <a:rPr lang="en-US" sz="1050" dirty="0" smtClean="0"/>
              <a:t> </a:t>
            </a:r>
            <a:r>
              <a:rPr lang="en-US" sz="1050" dirty="0"/>
              <a:t>One of it is formed as the voice box. Each division has its own function</a:t>
            </a:r>
            <a:r>
              <a:rPr lang="en-US" sz="1050" dirty="0" smtClean="0"/>
              <a:t>.</a:t>
            </a:r>
            <a:endParaRPr lang="en-US" sz="1050" dirty="0" smtClean="0"/>
          </a:p>
          <a:p>
            <a:r>
              <a:rPr lang="en-US" sz="1050" dirty="0" smtClean="0"/>
              <a:t> </a:t>
            </a:r>
            <a:r>
              <a:rPr lang="en-US" sz="1050" dirty="0"/>
              <a:t>The main concern of pharynx to act as a passage way for the food, drink and air </a:t>
            </a:r>
            <a:r>
              <a:rPr lang="en-US" sz="1050" dirty="0" smtClean="0"/>
              <a:t>to</a:t>
            </a:r>
            <a:br>
              <a:rPr lang="en-US" sz="1050" dirty="0" smtClean="0"/>
            </a:br>
            <a:r>
              <a:rPr lang="en-US" sz="1050" dirty="0" smtClean="0"/>
              <a:t> </a:t>
            </a:r>
            <a:r>
              <a:rPr lang="en-US" sz="1050" dirty="0"/>
              <a:t>reach their respective </a:t>
            </a:r>
            <a:endParaRPr lang="en-US" sz="1050" dirty="0"/>
          </a:p>
        </p:txBody>
      </p:sp>
      <p:sp>
        <p:nvSpPr>
          <p:cNvPr id="13" name="CasetăText 12"/>
          <p:cNvSpPr txBox="1"/>
          <p:nvPr/>
        </p:nvSpPr>
        <p:spPr>
          <a:xfrm>
            <a:off x="774219" y="5986864"/>
            <a:ext cx="4227439" cy="1246495"/>
          </a:xfrm>
          <a:prstGeom prst="rect">
            <a:avLst/>
          </a:prstGeom>
          <a:noFill/>
        </p:spPr>
        <p:txBody>
          <a:bodyPr wrap="none" rtlCol="0">
            <a:spAutoFit/>
          </a:bodyPr>
          <a:lstStyle/>
          <a:p>
            <a:pPr lvl="0"/>
            <a:r>
              <a:rPr lang="en-US" sz="1200" b="1" dirty="0"/>
              <a:t>Trachea:</a:t>
            </a:r>
            <a:endParaRPr lang="en-US" sz="1200" b="1" dirty="0"/>
          </a:p>
          <a:p>
            <a:r>
              <a:rPr lang="en-US" sz="1050" dirty="0"/>
              <a:t>A structure of cartilaginous rings that is also called as the windpipe</a:t>
            </a:r>
            <a:r>
              <a:rPr lang="en-US" sz="1050" dirty="0" smtClean="0"/>
              <a:t>.</a:t>
            </a:r>
            <a:endParaRPr lang="en-US" sz="1050" dirty="0" smtClean="0"/>
          </a:p>
          <a:p>
            <a:r>
              <a:rPr lang="en-US" sz="1050" dirty="0" smtClean="0"/>
              <a:t> </a:t>
            </a:r>
            <a:r>
              <a:rPr lang="en-US" sz="1050" dirty="0"/>
              <a:t>It is deviated from the left aorta. It has three layers, the external</a:t>
            </a:r>
            <a:r>
              <a:rPr lang="en-US" sz="1050" dirty="0" smtClean="0"/>
              <a:t>,</a:t>
            </a:r>
            <a:endParaRPr lang="en-US" sz="1050" dirty="0" smtClean="0"/>
          </a:p>
          <a:p>
            <a:r>
              <a:rPr lang="en-US" sz="1050" dirty="0" smtClean="0"/>
              <a:t> </a:t>
            </a:r>
            <a:r>
              <a:rPr lang="en-US" sz="1050" dirty="0"/>
              <a:t>middle and internal</a:t>
            </a:r>
            <a:r>
              <a:rPr lang="en-US" sz="1050" dirty="0" smtClean="0"/>
              <a:t>.</a:t>
            </a:r>
            <a:endParaRPr lang="en-US" sz="1050" dirty="0" smtClean="0"/>
          </a:p>
          <a:p>
            <a:r>
              <a:rPr lang="en-US" sz="1050" dirty="0" smtClean="0"/>
              <a:t> </a:t>
            </a:r>
            <a:r>
              <a:rPr lang="en-US" sz="1050" dirty="0"/>
              <a:t>According to studies there are some variations in some of the population </a:t>
            </a:r>
            <a:endParaRPr lang="en-US" sz="1050" dirty="0" smtClean="0"/>
          </a:p>
          <a:p>
            <a:r>
              <a:rPr lang="en-US" sz="1050" dirty="0" smtClean="0"/>
              <a:t>like </a:t>
            </a:r>
            <a:r>
              <a:rPr lang="en-US" sz="1050" dirty="0"/>
              <a:t>the development of extra bronchus in 2% of the people</a:t>
            </a:r>
            <a:r>
              <a:rPr lang="en-US" sz="1050" dirty="0" smtClean="0"/>
              <a:t>,</a:t>
            </a:r>
            <a:endParaRPr lang="en-US" sz="1050" dirty="0" smtClean="0"/>
          </a:p>
          <a:p>
            <a:r>
              <a:rPr lang="en-US" sz="1050" dirty="0" smtClean="0"/>
              <a:t> </a:t>
            </a:r>
            <a:r>
              <a:rPr lang="en-US" sz="1050" dirty="0"/>
              <a:t>it is also termed as </a:t>
            </a:r>
            <a:endParaRPr lang="en-US" sz="1050" dirty="0"/>
          </a:p>
        </p:txBody>
      </p:sp>
      <p:sp>
        <p:nvSpPr>
          <p:cNvPr id="15" name="CasetăText 14"/>
          <p:cNvSpPr txBox="1"/>
          <p:nvPr/>
        </p:nvSpPr>
        <p:spPr>
          <a:xfrm>
            <a:off x="774219" y="4618595"/>
            <a:ext cx="5429692" cy="1246495"/>
          </a:xfrm>
          <a:prstGeom prst="rect">
            <a:avLst/>
          </a:prstGeom>
          <a:noFill/>
        </p:spPr>
        <p:txBody>
          <a:bodyPr wrap="none" rtlCol="0">
            <a:spAutoFit/>
          </a:bodyPr>
          <a:lstStyle/>
          <a:p>
            <a:pPr lvl="0"/>
            <a:r>
              <a:rPr lang="en-US" sz="1200" b="1" dirty="0"/>
              <a:t>Bronchial Tubes:</a:t>
            </a:r>
            <a:endParaRPr lang="en-US" sz="1200" b="1" dirty="0"/>
          </a:p>
          <a:p>
            <a:r>
              <a:rPr lang="en-US" sz="1050" dirty="0"/>
              <a:t>The bronchial tubes originate from the tracheobronchial tree, a combination of Trachea, </a:t>
            </a:r>
            <a:endParaRPr lang="en-US" sz="1050" dirty="0" smtClean="0"/>
          </a:p>
          <a:p>
            <a:r>
              <a:rPr lang="en-US" sz="1050" dirty="0" smtClean="0"/>
              <a:t>Bronchi </a:t>
            </a:r>
            <a:r>
              <a:rPr lang="en-US" sz="1050" dirty="0"/>
              <a:t>and Bronchioles. </a:t>
            </a:r>
            <a:endParaRPr lang="en-US" sz="1050" dirty="0" smtClean="0"/>
          </a:p>
          <a:p>
            <a:r>
              <a:rPr lang="en-US" sz="1050" dirty="0" smtClean="0"/>
              <a:t>They </a:t>
            </a:r>
            <a:r>
              <a:rPr lang="en-US" sz="1050" dirty="0"/>
              <a:t>are divided into two parts the left bronchi and the right bronchi which provide each </a:t>
            </a:r>
            <a:endParaRPr lang="en-US" sz="1050" dirty="0" smtClean="0"/>
          </a:p>
          <a:p>
            <a:r>
              <a:rPr lang="en-US" sz="1050" dirty="0" smtClean="0"/>
              <a:t>lung </a:t>
            </a:r>
            <a:r>
              <a:rPr lang="en-US" sz="1050" dirty="0"/>
              <a:t>with oxygen respectively. </a:t>
            </a:r>
            <a:endParaRPr lang="en-US" sz="1050" dirty="0" smtClean="0"/>
          </a:p>
          <a:p>
            <a:r>
              <a:rPr lang="en-US" sz="1050" dirty="0" smtClean="0"/>
              <a:t>Each </a:t>
            </a:r>
            <a:r>
              <a:rPr lang="en-US" sz="1050" dirty="0"/>
              <a:t>part of the lung is called as Broncho pulmonary segment which are divided by a </a:t>
            </a:r>
            <a:r>
              <a:rPr lang="en-US" sz="1050" dirty="0" smtClean="0"/>
              <a:t>thin</a:t>
            </a:r>
            <a:endParaRPr lang="en-US" sz="1050" dirty="0" smtClean="0"/>
          </a:p>
          <a:p>
            <a:r>
              <a:rPr lang="en-US" sz="1050" dirty="0" smtClean="0"/>
              <a:t> </a:t>
            </a:r>
            <a:r>
              <a:rPr lang="en-US" sz="1050" dirty="0"/>
              <a:t>(pulmonary </a:t>
            </a:r>
            <a:r>
              <a:rPr lang="en-US" sz="1050" dirty="0" err="1"/>
              <a:t>interstitium</a:t>
            </a:r>
            <a:r>
              <a:rPr lang="en-US" sz="1050" dirty="0"/>
              <a:t>).Drainage of the venous system also occurs in the veins of these lungs. </a:t>
            </a:r>
            <a:endParaRPr lang="en-US" sz="1050" dirty="0"/>
          </a:p>
        </p:txBody>
      </p:sp>
      <p:sp>
        <p:nvSpPr>
          <p:cNvPr id="16" name="CasetăText 15"/>
          <p:cNvSpPr txBox="1"/>
          <p:nvPr/>
        </p:nvSpPr>
        <p:spPr>
          <a:xfrm>
            <a:off x="6583425" y="-868858"/>
            <a:ext cx="5651547" cy="7478970"/>
          </a:xfrm>
          <a:prstGeom prst="rect">
            <a:avLst/>
          </a:prstGeom>
          <a:noFill/>
        </p:spPr>
        <p:txBody>
          <a:bodyPr wrap="none" rtlCol="0">
            <a:spAutoFit/>
          </a:bodyPr>
          <a:lstStyle/>
          <a:p>
            <a:pPr lvl="0"/>
            <a:r>
              <a:rPr lang="en-US" sz="1200" b="1" dirty="0"/>
              <a:t>Bronchi:</a:t>
            </a:r>
            <a:endParaRPr lang="en-US" sz="1200" dirty="0"/>
          </a:p>
          <a:p>
            <a:r>
              <a:rPr lang="en-US" sz="1200" dirty="0"/>
              <a:t>The left and right bronchi are collectively called the main bronchi. The two are very </a:t>
            </a:r>
            <a:endParaRPr lang="en-US" sz="1200" dirty="0" smtClean="0"/>
          </a:p>
          <a:p>
            <a:r>
              <a:rPr lang="en-US" sz="1200" dirty="0" smtClean="0"/>
              <a:t>much </a:t>
            </a:r>
            <a:r>
              <a:rPr lang="en-US" sz="1200" dirty="0"/>
              <a:t>different from </a:t>
            </a:r>
            <a:endParaRPr lang="en-US" sz="1200" dirty="0" smtClean="0"/>
          </a:p>
          <a:p>
            <a:r>
              <a:rPr lang="en-US" sz="1200" dirty="0" smtClean="0"/>
              <a:t>each </a:t>
            </a:r>
            <a:r>
              <a:rPr lang="en-US" sz="1200" dirty="0"/>
              <a:t>other in terms of structure, </a:t>
            </a:r>
            <a:endParaRPr lang="en-US" sz="1200" dirty="0" smtClean="0"/>
          </a:p>
          <a:p>
            <a:r>
              <a:rPr lang="en-US" sz="1200" dirty="0" smtClean="0"/>
              <a:t>functioning </a:t>
            </a:r>
            <a:r>
              <a:rPr lang="en-US" sz="1200" dirty="0"/>
              <a:t>and supplies. The right bronchi is a little more deviated and provides an </a:t>
            </a:r>
            <a:endParaRPr lang="en-US" sz="1200" dirty="0" smtClean="0"/>
          </a:p>
          <a:p>
            <a:r>
              <a:rPr lang="en-US" sz="1200" dirty="0" smtClean="0"/>
              <a:t>exceptional </a:t>
            </a:r>
            <a:r>
              <a:rPr lang="en-US" sz="1200" dirty="0"/>
              <a:t>location for </a:t>
            </a:r>
            <a:endParaRPr lang="en-US" sz="1200" dirty="0" smtClean="0"/>
          </a:p>
          <a:p>
            <a:r>
              <a:rPr lang="en-US" sz="1200" dirty="0" smtClean="0"/>
              <a:t>increase </a:t>
            </a:r>
            <a:r>
              <a:rPr lang="en-US" sz="1200" dirty="0"/>
              <a:t>in inhaling air while, </a:t>
            </a:r>
            <a:endParaRPr lang="en-US" sz="1200" dirty="0" smtClean="0"/>
          </a:p>
          <a:p>
            <a:r>
              <a:rPr lang="en-US" sz="1200" dirty="0" smtClean="0"/>
              <a:t>the </a:t>
            </a:r>
            <a:r>
              <a:rPr lang="en-US" sz="1200" dirty="0"/>
              <a:t>left bronchi is centered around the aorta, thoracic and esophagus. </a:t>
            </a:r>
            <a:endParaRPr lang="en-US" sz="1200" dirty="0" smtClean="0"/>
          </a:p>
          <a:p>
            <a:r>
              <a:rPr lang="en-US" sz="1200" dirty="0" smtClean="0"/>
              <a:t>They </a:t>
            </a:r>
            <a:r>
              <a:rPr lang="en-US" sz="1200" dirty="0"/>
              <a:t>are provided with blood from </a:t>
            </a:r>
            <a:endParaRPr lang="en-US" sz="1200" dirty="0" smtClean="0"/>
          </a:p>
          <a:p>
            <a:r>
              <a:rPr lang="en-US" sz="1200" dirty="0" smtClean="0"/>
              <a:t>the </a:t>
            </a:r>
            <a:r>
              <a:rPr lang="en-US" sz="1200" dirty="0"/>
              <a:t>bronchial arteries that are different for left and right. </a:t>
            </a:r>
            <a:endParaRPr lang="en-US" sz="1200" dirty="0" smtClean="0"/>
          </a:p>
          <a:p>
            <a:r>
              <a:rPr lang="en-US" sz="1200" dirty="0" smtClean="0"/>
              <a:t>The </a:t>
            </a:r>
            <a:r>
              <a:rPr lang="en-US" sz="1200" dirty="0"/>
              <a:t>bronchi forms the lower part of the respiratory path</a:t>
            </a:r>
            <a:r>
              <a:rPr lang="en-US" sz="1200" dirty="0" smtClean="0"/>
              <a:t>.</a:t>
            </a:r>
            <a:endParaRPr lang="en-US" sz="1200" dirty="0" smtClean="0"/>
          </a:p>
          <a:p>
            <a:r>
              <a:rPr lang="en-US" sz="1200" dirty="0" smtClean="0"/>
              <a:t> </a:t>
            </a:r>
            <a:r>
              <a:rPr lang="en-US" sz="1200" dirty="0"/>
              <a:t>No exchange of gas occurs in this region. (Bell, 2021).</a:t>
            </a:r>
            <a:endParaRPr lang="en-US" sz="1200" dirty="0"/>
          </a:p>
          <a:p>
            <a:r>
              <a:rPr lang="en-US" sz="1200" b="1" dirty="0"/>
              <a:t>Physiology of the Respiratory System:</a:t>
            </a:r>
            <a:endParaRPr lang="en-US" sz="1200" dirty="0"/>
          </a:p>
          <a:p>
            <a:r>
              <a:rPr lang="en-US" sz="1200" dirty="0"/>
              <a:t>In terms of Physiology, the breathing process is also termed as ventilation</a:t>
            </a:r>
            <a:r>
              <a:rPr lang="en-US" sz="1200" dirty="0" smtClean="0"/>
              <a:t>.</a:t>
            </a:r>
            <a:endParaRPr lang="en-US" sz="1200" dirty="0" smtClean="0"/>
          </a:p>
          <a:p>
            <a:r>
              <a:rPr lang="en-US" sz="1200" dirty="0" smtClean="0"/>
              <a:t> </a:t>
            </a:r>
            <a:r>
              <a:rPr lang="en-US" sz="1200" dirty="0"/>
              <a:t>In this field the main focus is the study of respiration</a:t>
            </a:r>
            <a:r>
              <a:rPr lang="en-US" sz="1200" dirty="0" smtClean="0"/>
              <a:t>.</a:t>
            </a:r>
            <a:endParaRPr lang="en-US" sz="1200" dirty="0" smtClean="0"/>
          </a:p>
          <a:p>
            <a:r>
              <a:rPr lang="en-US" sz="1200" dirty="0" smtClean="0"/>
              <a:t> </a:t>
            </a:r>
            <a:r>
              <a:rPr lang="en-US" sz="1200" dirty="0"/>
              <a:t>It studies the whole mechanism of </a:t>
            </a:r>
            <a:endParaRPr lang="en-US" sz="1200" dirty="0" smtClean="0"/>
          </a:p>
          <a:p>
            <a:r>
              <a:rPr lang="en-US" sz="1200" dirty="0" smtClean="0"/>
              <a:t>how </a:t>
            </a:r>
            <a:r>
              <a:rPr lang="en-US" sz="1200" dirty="0"/>
              <a:t>air reaches to the lungs. It is very useful in clinical treatment of patients </a:t>
            </a:r>
            <a:endParaRPr lang="en-US" sz="1200" dirty="0" smtClean="0"/>
          </a:p>
          <a:p>
            <a:r>
              <a:rPr lang="en-US" sz="1200" dirty="0" smtClean="0"/>
              <a:t>with </a:t>
            </a:r>
            <a:r>
              <a:rPr lang="en-US" sz="1200" dirty="0"/>
              <a:t>lung complications. It centers on the intercostal muscles, </a:t>
            </a:r>
            <a:endParaRPr lang="en-US" sz="1200" dirty="0" smtClean="0"/>
          </a:p>
          <a:p>
            <a:r>
              <a:rPr lang="en-US" sz="1200" dirty="0" smtClean="0"/>
              <a:t>lung </a:t>
            </a:r>
            <a:r>
              <a:rPr lang="en-US" sz="1200" dirty="0"/>
              <a:t>pressure and the diaphragm. </a:t>
            </a:r>
            <a:endParaRPr lang="en-US" sz="1200" dirty="0"/>
          </a:p>
          <a:p>
            <a:r>
              <a:rPr lang="en-US" sz="1200" b="1" dirty="0"/>
              <a:t>Respiratory Centers</a:t>
            </a:r>
            <a:r>
              <a:rPr lang="en-US" sz="1200" dirty="0"/>
              <a:t>:</a:t>
            </a:r>
            <a:endParaRPr lang="en-US" sz="1200" dirty="0"/>
          </a:p>
          <a:p>
            <a:r>
              <a:rPr lang="en-US" sz="1200" dirty="0"/>
              <a:t>They are found in the medulla oblongata and pons. There are many centers in the brain </a:t>
            </a:r>
            <a:endParaRPr lang="en-US" sz="1200" dirty="0" smtClean="0"/>
          </a:p>
          <a:p>
            <a:r>
              <a:rPr lang="en-US" sz="1200" dirty="0" smtClean="0"/>
              <a:t>such </a:t>
            </a:r>
            <a:r>
              <a:rPr lang="en-US" sz="1200" dirty="0"/>
              <a:t>as the dorsal and ventral group that use these </a:t>
            </a:r>
            <a:endParaRPr lang="en-US" sz="1200" dirty="0" smtClean="0"/>
          </a:p>
          <a:p>
            <a:r>
              <a:rPr lang="en-US" sz="1200" dirty="0" smtClean="0"/>
              <a:t>respiratory </a:t>
            </a:r>
            <a:r>
              <a:rPr lang="en-US" sz="1200" dirty="0"/>
              <a:t>mechanisms. </a:t>
            </a:r>
            <a:endParaRPr lang="en-US" sz="1200" dirty="0" smtClean="0"/>
          </a:p>
          <a:p>
            <a:r>
              <a:rPr lang="en-US" sz="1200" dirty="0" smtClean="0"/>
              <a:t>The </a:t>
            </a:r>
            <a:r>
              <a:rPr lang="en-US" sz="1200" dirty="0"/>
              <a:t>medulla uses many rhythm generators in respiration and the spinal cord also plays </a:t>
            </a:r>
            <a:endParaRPr lang="en-US" sz="1200" dirty="0" smtClean="0"/>
          </a:p>
          <a:p>
            <a:r>
              <a:rPr lang="en-US" sz="1200" dirty="0" smtClean="0"/>
              <a:t>an </a:t>
            </a:r>
            <a:r>
              <a:rPr lang="en-US" sz="1200" dirty="0"/>
              <a:t>essential role in the ventilation patterns</a:t>
            </a:r>
            <a:r>
              <a:rPr lang="en-US" sz="1200" dirty="0" smtClean="0"/>
              <a:t>.</a:t>
            </a:r>
            <a:endParaRPr lang="en-US" sz="1200" dirty="0" smtClean="0"/>
          </a:p>
          <a:p>
            <a:r>
              <a:rPr lang="en-US" sz="1200" dirty="0" smtClean="0"/>
              <a:t> </a:t>
            </a:r>
            <a:r>
              <a:rPr lang="en-US" sz="1200" dirty="0"/>
              <a:t>The sensory and motor neurons also </a:t>
            </a:r>
            <a:endParaRPr lang="en-US" sz="1200" dirty="0" smtClean="0"/>
          </a:p>
          <a:p>
            <a:r>
              <a:rPr lang="en-US" sz="1200" dirty="0" smtClean="0"/>
              <a:t>activate </a:t>
            </a:r>
            <a:r>
              <a:rPr lang="en-US" sz="1200" dirty="0"/>
              <a:t>these activities and are excited on being stimulated.(Ikeda et al.2017)</a:t>
            </a:r>
            <a:endParaRPr lang="en-US" sz="1200" dirty="0"/>
          </a:p>
          <a:p>
            <a:r>
              <a:rPr lang="en-US" sz="1200" b="1" dirty="0"/>
              <a:t>Chemical Control:</a:t>
            </a:r>
            <a:endParaRPr lang="en-US" sz="1200" dirty="0"/>
          </a:p>
          <a:p>
            <a:r>
              <a:rPr lang="en-US" sz="1200" dirty="0"/>
              <a:t>Chemicals such as hydrogen, carbon dioxide and oxygen also play a vital role in </a:t>
            </a:r>
            <a:endParaRPr lang="en-US" sz="1200" dirty="0" smtClean="0"/>
          </a:p>
          <a:p>
            <a:r>
              <a:rPr lang="en-US" sz="1200" dirty="0" smtClean="0"/>
              <a:t>determining </a:t>
            </a:r>
            <a:r>
              <a:rPr lang="en-US" sz="1200" dirty="0"/>
              <a:t>the breathing rate. These are called the </a:t>
            </a:r>
            <a:endParaRPr lang="en-US" sz="1200" dirty="0" smtClean="0"/>
          </a:p>
          <a:p>
            <a:r>
              <a:rPr lang="en-US" sz="1200" dirty="0" smtClean="0"/>
              <a:t>chemoreceptors</a:t>
            </a:r>
            <a:r>
              <a:rPr lang="en-US" sz="1200" dirty="0"/>
              <a:t>. If carbon dioxide and </a:t>
            </a:r>
            <a:endParaRPr lang="en-US" sz="1200" dirty="0" smtClean="0"/>
          </a:p>
          <a:p>
            <a:r>
              <a:rPr lang="en-US" sz="1200" dirty="0" smtClean="0"/>
              <a:t>hydrogen </a:t>
            </a:r>
            <a:r>
              <a:rPr lang="en-US" sz="1200" dirty="0"/>
              <a:t>concentrations become high while the oxygen levels remain low, </a:t>
            </a:r>
            <a:r>
              <a:rPr lang="en-US" sz="1200" dirty="0" smtClean="0"/>
              <a:t>then</a:t>
            </a:r>
            <a:endParaRPr lang="en-US" sz="1200" dirty="0" smtClean="0"/>
          </a:p>
          <a:p>
            <a:r>
              <a:rPr lang="en-US" sz="1200" dirty="0" smtClean="0"/>
              <a:t> </a:t>
            </a:r>
            <a:r>
              <a:rPr lang="en-US" sz="1200" dirty="0"/>
              <a:t>the breathing rate increases.</a:t>
            </a:r>
            <a:endParaRPr lang="en-US" sz="1200" dirty="0"/>
          </a:p>
          <a:p>
            <a:r>
              <a:rPr lang="en-US" sz="1200" b="1" dirty="0" err="1"/>
              <a:t>Intraplueral</a:t>
            </a:r>
            <a:r>
              <a:rPr lang="en-US" sz="1200" b="1" dirty="0"/>
              <a:t> Pressure and Alveolar Pressure:</a:t>
            </a:r>
            <a:endParaRPr lang="en-US" sz="1200" dirty="0"/>
          </a:p>
          <a:p>
            <a:r>
              <a:rPr lang="en-US" sz="1200" dirty="0"/>
              <a:t>Alveolar pressure plays a significant role in mammal’s respiration system. </a:t>
            </a:r>
            <a:r>
              <a:rPr lang="en-US" sz="1200" dirty="0" smtClean="0"/>
              <a:t>Alveoli</a:t>
            </a:r>
            <a:endParaRPr lang="en-US" sz="1200" dirty="0" smtClean="0"/>
          </a:p>
          <a:p>
            <a:r>
              <a:rPr lang="en-US" sz="1200" dirty="0" smtClean="0"/>
              <a:t> </a:t>
            </a:r>
            <a:r>
              <a:rPr lang="en-US" sz="1200" dirty="0"/>
              <a:t>occupy more space so they have the </a:t>
            </a:r>
            <a:r>
              <a:rPr lang="en-US" sz="1200" dirty="0" smtClean="0"/>
              <a:t>mechanism</a:t>
            </a:r>
            <a:endParaRPr lang="en-US" sz="1200" dirty="0" smtClean="0"/>
          </a:p>
          <a:p>
            <a:r>
              <a:rPr lang="en-US" sz="1200" dirty="0" smtClean="0"/>
              <a:t> </a:t>
            </a:r>
            <a:r>
              <a:rPr lang="en-US" sz="1200" dirty="0"/>
              <a:t>to expel air out, they experienced deflation. </a:t>
            </a:r>
            <a:endParaRPr lang="en-US" sz="1200" dirty="0" smtClean="0"/>
          </a:p>
          <a:p>
            <a:r>
              <a:rPr lang="en-US" sz="1200" dirty="0" smtClean="0"/>
              <a:t>They </a:t>
            </a:r>
            <a:r>
              <a:rPr lang="en-US" sz="1200" dirty="0"/>
              <a:t>can also experience some alveoli stress. Morphometric analysis was used </a:t>
            </a:r>
            <a:r>
              <a:rPr lang="en-US" sz="1200" dirty="0" smtClean="0"/>
              <a:t>to</a:t>
            </a:r>
            <a:endParaRPr lang="en-US" sz="1200" dirty="0" smtClean="0"/>
          </a:p>
          <a:p>
            <a:r>
              <a:rPr lang="en-US" sz="1200" dirty="0" smtClean="0"/>
              <a:t> </a:t>
            </a:r>
            <a:r>
              <a:rPr lang="en-US" sz="1200" dirty="0"/>
              <a:t>study the alveolar stress in mammals.(</a:t>
            </a:r>
            <a:r>
              <a:rPr lang="en-US" sz="1200" dirty="0" err="1"/>
              <a:t>Sarabia</a:t>
            </a:r>
            <a:r>
              <a:rPr lang="en-US" sz="1200" dirty="0"/>
              <a:t> et al.2019).</a:t>
            </a:r>
            <a:endParaRPr lang="en-US" sz="1200" dirty="0"/>
          </a:p>
          <a:p>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70694"/>
            <a:ext cx="10058400" cy="795222"/>
          </a:xfrm>
        </p:spPr>
        <p:txBody>
          <a:bodyPr/>
          <a:lstStyle/>
          <a:p>
            <a:r>
              <a:rPr lang="en-US" b="1" dirty="0"/>
              <a:t>References:</a:t>
            </a:r>
            <a:endParaRPr lang="en-US" b="1" dirty="0"/>
          </a:p>
        </p:txBody>
      </p:sp>
      <p:sp>
        <p:nvSpPr>
          <p:cNvPr id="3" name="Content Placeholder 2"/>
          <p:cNvSpPr>
            <a:spLocks noGrp="1"/>
          </p:cNvSpPr>
          <p:nvPr>
            <p:ph idx="1"/>
          </p:nvPr>
        </p:nvSpPr>
        <p:spPr>
          <a:xfrm>
            <a:off x="1097280" y="1171978"/>
            <a:ext cx="10058400" cy="4903179"/>
          </a:xfrm>
        </p:spPr>
        <p:txBody>
          <a:bodyPr>
            <a:normAutofit fontScale="95000" lnSpcReduction="20000"/>
          </a:bodyPr>
          <a:lstStyle/>
          <a:p>
            <a:r>
              <a:rPr lang="en-US" sz="1895" dirty="0">
                <a:solidFill>
                  <a:schemeClr val="tx1"/>
                </a:solidFill>
                <a:uFillTx/>
              </a:rPr>
              <a:t>1.Sharma G. &amp; Goodwin J., (2006), Clinical Interventions in Aging, New Zealand, Dove Medical Press Ltd.</a:t>
            </a:r>
            <a:endParaRPr lang="en-US" sz="1895" dirty="0">
              <a:solidFill>
                <a:schemeClr val="tx1"/>
              </a:solidFill>
              <a:uFillTx/>
            </a:endParaRPr>
          </a:p>
          <a:p>
            <a:r>
              <a:rPr lang="en-US" sz="1895" dirty="0">
                <a:solidFill>
                  <a:schemeClr val="tx1"/>
                </a:solidFill>
                <a:uFillTx/>
              </a:rPr>
              <a:t>2.Figure 1, The structure of the human respiratory system, Accessed at: Richardson M. (2006), the respiratory system – Part 1: nose, pharynx and larynx, Nursing Times, VOL: 102, Issue: 21, Page No: 24.</a:t>
            </a:r>
            <a:endParaRPr lang="en-US" sz="1895" dirty="0">
              <a:solidFill>
                <a:schemeClr val="tx1"/>
              </a:solidFill>
              <a:uFillTx/>
            </a:endParaRPr>
          </a:p>
          <a:p>
            <a:r>
              <a:rPr lang="en-US" sz="1895" dirty="0">
                <a:solidFill>
                  <a:schemeClr val="tx1"/>
                </a:solidFill>
                <a:uFillTx/>
              </a:rPr>
              <a:t>3.Smith, L., Hacking, C. Trachea. Reference article, Radiopaedia.org. (accessed on 08 Mar 2022) https://doi.org/10.53347/rID-29293</a:t>
            </a:r>
            <a:endParaRPr lang="en-US" sz="1895" dirty="0">
              <a:solidFill>
                <a:schemeClr val="tx1"/>
              </a:solidFill>
              <a:uFillTx/>
            </a:endParaRPr>
          </a:p>
          <a:p>
            <a:r>
              <a:rPr lang="en-US" sz="1895" dirty="0">
                <a:solidFill>
                  <a:schemeClr val="tx1"/>
                </a:solidFill>
                <a:uFillTx/>
              </a:rPr>
              <a:t>4.Hacking, C., Bell, D. Tracheobronchial tree. Reference article, Radiopaedia.org. (accessed on 08 Mar 2022) https://doi.org/10.53347/rID-49893</a:t>
            </a:r>
            <a:endParaRPr lang="en-US" sz="1895" dirty="0">
              <a:solidFill>
                <a:schemeClr val="tx1"/>
              </a:solidFill>
              <a:uFillTx/>
            </a:endParaRPr>
          </a:p>
          <a:p>
            <a:r>
              <a:rPr lang="en-US" sz="1895" dirty="0">
                <a:solidFill>
                  <a:schemeClr val="tx1"/>
                </a:solidFill>
                <a:uFillTx/>
              </a:rPr>
              <a:t>5.Bell, D. Main bronchi. Reference article, Radiopaedia.org. (accessed on 08 Mar 2022) https://doi.org/10.53347/rID-87038 </a:t>
            </a:r>
            <a:endParaRPr lang="en-US" sz="1895" dirty="0">
              <a:solidFill>
                <a:schemeClr val="tx1"/>
              </a:solidFill>
              <a:uFillTx/>
            </a:endParaRPr>
          </a:p>
          <a:p>
            <a:r>
              <a:rPr lang="en-US" sz="1895" dirty="0">
                <a:solidFill>
                  <a:schemeClr val="tx1"/>
                </a:solidFill>
                <a:uFillTx/>
              </a:rPr>
              <a:t>6.Figure 2,The anatomical structure of Respiratory System, Accessed at: https://www.online-sciences.com/the-living-organisms/the-structure-of-the-human-respiratory-system/</a:t>
            </a:r>
            <a:endParaRPr lang="en-US" sz="1895" dirty="0">
              <a:solidFill>
                <a:schemeClr val="tx1"/>
              </a:solidFill>
              <a:uFillTx/>
            </a:endParaRPr>
          </a:p>
          <a:p>
            <a:r>
              <a:rPr lang="en-US" sz="1895" dirty="0">
                <a:solidFill>
                  <a:schemeClr val="tx1"/>
                </a:solidFill>
                <a:uFillTx/>
              </a:rPr>
              <a:t>7.Ikeda, K., Kawakami, K., Onimaru, H., Okada, Y., Yokota, S., Koshiya, N., Oku, Y., Iizuka, M., &amp; Koizumi, H. (2017). The respiratory control mechanisms in the brainstem and spinal cord: integrative views of the neuroanatomical and neurophysiology. The journal of physiological sciences, New York, Springer. https://doi.org/10.1007/s12576-016-0475-y</a:t>
            </a:r>
            <a:endParaRPr lang="en-US" sz="1895" dirty="0">
              <a:solidFill>
                <a:schemeClr val="tx1"/>
              </a:solidFill>
              <a:uFillTx/>
            </a:endParaRPr>
          </a:p>
          <a:p>
            <a:r>
              <a:rPr lang="en-US" sz="1895" dirty="0">
                <a:solidFill>
                  <a:schemeClr val="tx1"/>
                </a:solidFill>
                <a:uFillTx/>
              </a:rPr>
              <a:t>8.Sarabia-Vallejos, M. A., Zuñiga, M., &amp; Hurtado, D. E. (2019). The role of three-dimensionality and alveolar pressure in the distribution and amplification of alveolar stresses, London, Nature Search. https://doi.org/10.1038/s41598-019-45343-4</a:t>
            </a:r>
            <a:endParaRPr lang="en-US" dirty="0"/>
          </a:p>
          <a:p>
            <a:endParaRPr lang="en-US" dirty="0"/>
          </a:p>
        </p:txBody>
      </p:sp>
    </p:spTree>
  </p:cSld>
  <p:clrMapOvr>
    <a:masterClrMapping/>
  </p:clrMapOvr>
</p:sld>
</file>

<file path=ppt/theme/theme1.xml><?xml version="1.0" encoding="utf-8"?>
<a:theme xmlns:a="http://schemas.openxmlformats.org/drawingml/2006/main" name="Gear Drives">
  <a:themeElements>
    <a:clrScheme name="Gear Drives 13">
      <a:dk1>
        <a:srgbClr val="000000"/>
      </a:dk1>
      <a:lt1>
        <a:srgbClr val="FFFFFF"/>
      </a:lt1>
      <a:dk2>
        <a:srgbClr val="000000"/>
      </a:dk2>
      <a:lt2>
        <a:srgbClr val="969696"/>
      </a:lt2>
      <a:accent1>
        <a:srgbClr val="5F5F5F"/>
      </a:accent1>
      <a:accent2>
        <a:srgbClr val="969696"/>
      </a:accent2>
      <a:accent3>
        <a:srgbClr val="FFFFFF"/>
      </a:accent3>
      <a:accent4>
        <a:srgbClr val="000000"/>
      </a:accent4>
      <a:accent5>
        <a:srgbClr val="B6B6B6"/>
      </a:accent5>
      <a:accent6>
        <a:srgbClr val="878787"/>
      </a:accent6>
      <a:hlink>
        <a:srgbClr val="CC3300"/>
      </a:hlink>
      <a:folHlink>
        <a:srgbClr val="996600"/>
      </a:folHlink>
    </a:clrScheme>
    <a:fontScheme name="Gear Dri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Gear Dri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Gear Dri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Gear Dri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Gear Dri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Gear Dri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Gear Dri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Gear Dri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Gear Dri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Gear Dri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Gear Dri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Gear Dri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Gear Dri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Gear Drives 13">
        <a:dk1>
          <a:srgbClr val="000000"/>
        </a:dk1>
        <a:lt1>
          <a:srgbClr val="FFFFFF"/>
        </a:lt1>
        <a:dk2>
          <a:srgbClr val="000000"/>
        </a:dk2>
        <a:lt2>
          <a:srgbClr val="969696"/>
        </a:lt2>
        <a:accent1>
          <a:srgbClr val="5F5F5F"/>
        </a:accent1>
        <a:accent2>
          <a:srgbClr val="969696"/>
        </a:accent2>
        <a:accent3>
          <a:srgbClr val="FFFFFF"/>
        </a:accent3>
        <a:accent4>
          <a:srgbClr val="000000"/>
        </a:accent4>
        <a:accent5>
          <a:srgbClr val="B6B6B6"/>
        </a:accent5>
        <a:accent6>
          <a:srgbClr val="87878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Perspective</Template>
  <TotalTime>0</TotalTime>
  <Words>7380</Words>
  <Application>WPS Presentation</Application>
  <PresentationFormat>Particularizare</PresentationFormat>
  <Paragraphs>106</Paragraphs>
  <Slides>3</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3</vt:i4>
      </vt:variant>
    </vt:vector>
  </HeadingPairs>
  <TitlesOfParts>
    <vt:vector size="10" baseType="lpstr">
      <vt:lpstr>Arial</vt:lpstr>
      <vt:lpstr>SimSun</vt:lpstr>
      <vt:lpstr>Wingdings</vt:lpstr>
      <vt:lpstr>Microsoft YaHei</vt:lpstr>
      <vt:lpstr>Arial Unicode MS</vt:lpstr>
      <vt:lpstr>Calibri</vt:lpstr>
      <vt:lpstr>Gear Drives</vt:lpstr>
      <vt:lpstr>The Anatomy and Physiology of the Respiratory System</vt:lpstr>
      <vt:lpstr>PowerPoint 演示文稿</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Anatomy and Physiology of the Respiratory System</dc:title>
  <dc:creator>Raheem Shah</dc:creator>
  <cp:lastModifiedBy>simon</cp:lastModifiedBy>
  <cp:revision>13</cp:revision>
  <dcterms:created xsi:type="dcterms:W3CDTF">2022-03-09T07:09:00Z</dcterms:created>
  <dcterms:modified xsi:type="dcterms:W3CDTF">2022-03-17T20:48:00Z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B36192B787D84885932A9C4816ECB662</vt:lpwstr>
  </property>
  <property fmtid="{D5CDD505-2E9C-101B-9397-08002B2CF9AE}" pid="3" name="KSOProductBuildVer">
    <vt:lpwstr>1033-11.2.0.10451</vt:lpwstr>
  </property>
</Properties>
</file>