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258" r:id="rId24"/>
    <p:sldId id="297" r:id="rId25"/>
    <p:sldId id="689" r:id="rId26"/>
    <p:sldId id="690" r:id="rId27"/>
    <p:sldId id="691" r:id="rId28"/>
    <p:sldId id="693" r:id="rId29"/>
    <p:sldId id="694" r:id="rId30"/>
    <p:sldId id="695" r:id="rId31"/>
    <p:sldId id="696" r:id="rId32"/>
    <p:sldId id="698" r:id="rId33"/>
    <p:sldId id="700" r:id="rId34"/>
    <p:sldId id="699" r:id="rId35"/>
    <p:sldId id="701" r:id="rId36"/>
    <p:sldId id="697" r:id="rId37"/>
    <p:sldId id="357" r:id="rId38"/>
    <p:sldId id="70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9D125-6EE1-9349-A7AA-AA4D9DBF5991}" v="27" dt="2022-09-19T16:44:47.5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59"/>
    <p:restoredTop sz="81918"/>
  </p:normalViewPr>
  <p:slideViewPr>
    <p:cSldViewPr snapToGrid="0">
      <p:cViewPr varScale="1">
        <p:scale>
          <a:sx n="89" d="100"/>
          <a:sy n="89" d="100"/>
        </p:scale>
        <p:origin x="528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C3845-DBF7-EA46-9A69-12178B975D64}" type="datetimeFigureOut">
              <a:rPr lang="en-US" smtClean="0"/>
              <a:t>5/21/24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126CA-006B-2740-A5FB-370B23BF5F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993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71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410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llett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2DDA412-BC89-8773-A15E-008DD405D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162" y="1496505"/>
            <a:ext cx="10803903" cy="3864989"/>
          </a:xfrm>
        </p:spPr>
        <p:txBody>
          <a:bodyPr wrap="square"/>
          <a:lstStyle/>
          <a:p>
            <a:pPr lvl="0" algn="just">
              <a:spcBef>
                <a:spcPts val="1200"/>
              </a:spcBef>
            </a:pPr>
            <a:r>
              <a:rPr lang="en-GB" sz="2400" b="1" dirty="0">
                <a:ea typeface="Times New Roman" panose="02020603050405020304" pitchFamily="18" charset="0"/>
              </a:rPr>
              <a:t>Lecturer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: Gareth Collett</a:t>
            </a:r>
            <a:r>
              <a:rPr lang="en-GB" sz="2400" b="1" dirty="0">
                <a:ea typeface="Times New Roman" panose="02020603050405020304" pitchFamily="18" charset="0"/>
              </a:rPr>
              <a:t>.                                           </a:t>
            </a:r>
            <a:r>
              <a:rPr lang="en-US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Email: </a:t>
            </a:r>
            <a:r>
              <a:rPr lang="en-GB" sz="2400" b="1" dirty="0"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g.collett@uwtsd.ac.uk</a:t>
            </a:r>
            <a:r>
              <a:rPr lang="en-GB" sz="2400" b="1" dirty="0"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36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194D67CB-9723-E704-67F0-9777A1C9F255}"/>
              </a:ext>
            </a:extLst>
          </p:cNvPr>
          <p:cNvSpPr txBox="1">
            <a:spLocks/>
          </p:cNvSpPr>
          <p:nvPr/>
        </p:nvSpPr>
        <p:spPr>
          <a:xfrm>
            <a:off x="5975597" y="387424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dirty="0"/>
              <a:t>Scientific Principles of OME Design</a:t>
            </a:r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737C06FF-074E-E443-3948-C69A80AA4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62" y="1928612"/>
            <a:ext cx="10318870" cy="370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216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4FAFE23-DBEC-F90C-000B-FE008798845A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Principles of OME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35E5F2E-726F-F8A8-3622-33788F1F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008" y="1429466"/>
            <a:ext cx="9611020" cy="399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20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C4BA45-B7C9-5F38-8AEF-A3E735E986E3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Principles of OME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A8A2A146-2023-75AB-7614-07093A2EF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450" y="1254412"/>
            <a:ext cx="10279399" cy="2271030"/>
          </a:xfrm>
          <a:prstGeom prst="rect">
            <a:avLst/>
          </a:prstGeom>
        </p:spPr>
      </p:pic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7AA338FB-D180-B9BA-0DCA-8C3A1D089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449" y="3428999"/>
            <a:ext cx="10279400" cy="1824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950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able&#10;&#10;Description automatically generated">
            <a:extLst>
              <a:ext uri="{FF2B5EF4-FFF2-40B4-BE49-F238E27FC236}">
                <a16:creationId xmlns:a16="http://schemas.microsoft.com/office/drawing/2014/main" id="{CC5EF47F-0038-447A-FAB5-21C5B6FB98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1046" y="835687"/>
            <a:ext cx="6874583" cy="5186626"/>
          </a:xfrm>
        </p:spPr>
      </p:pic>
    </p:spTree>
    <p:extLst>
      <p:ext uri="{BB962C8B-B14F-4D97-AF65-F5344CB8AC3E}">
        <p14:creationId xmlns:p14="http://schemas.microsoft.com/office/powerpoint/2010/main" val="95276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19B22D4-08CB-F052-0DDE-D87928C275E4}"/>
              </a:ext>
            </a:extLst>
          </p:cNvPr>
          <p:cNvSpPr txBox="1">
            <a:spLocks/>
          </p:cNvSpPr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6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Target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military tank with smoke coming out of it&#10;&#10;Description automatically generated with medium confidence">
            <a:extLst>
              <a:ext uri="{FF2B5EF4-FFF2-40B4-BE49-F238E27FC236}">
                <a16:creationId xmlns:a16="http://schemas.microsoft.com/office/drawing/2014/main" id="{39467E59-E951-2072-4BFE-511AD328F0F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363" y="2642616"/>
            <a:ext cx="5381769" cy="3605784"/>
          </a:xfrm>
          <a:prstGeom prst="rect">
            <a:avLst/>
          </a:prstGeom>
        </p:spPr>
      </p:pic>
      <p:pic>
        <p:nvPicPr>
          <p:cNvPr id="8" name="Picture 7" descr="A picture containing outdoor, sky, snow, fighter&#10;&#10;Description automatically generated">
            <a:extLst>
              <a:ext uri="{FF2B5EF4-FFF2-40B4-BE49-F238E27FC236}">
                <a16:creationId xmlns:a16="http://schemas.microsoft.com/office/drawing/2014/main" id="{41E4EDB5-4964-9FE5-2E4B-E34AA177F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3027868"/>
            <a:ext cx="5614416" cy="283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9615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B9D14-33EE-0591-29E8-34B1522B5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6600"/>
              <a:t>Types of Target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3A35F-C3A1-0B07-1BBA-A81F54504412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38881" y="1922561"/>
            <a:ext cx="10909643" cy="5526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ts val="1000"/>
              </a:spcBef>
            </a:pPr>
            <a:endParaRPr lang="en-US" sz="2400" dirty="0">
              <a:latin typeface="+mn-lt"/>
              <a:ea typeface="+mn-ea"/>
              <a:cs typeface="+mn-cs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soldiers in front of a helicopter&#10;&#10;Description automatically generated with medium confidence">
            <a:extLst>
              <a:ext uri="{FF2B5EF4-FFF2-40B4-BE49-F238E27FC236}">
                <a16:creationId xmlns:a16="http://schemas.microsoft.com/office/drawing/2014/main" id="{162B7D4E-FAFD-25AB-BE7A-4AF0585803C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040" y="2655913"/>
            <a:ext cx="5614416" cy="3579189"/>
          </a:xfrm>
          <a:prstGeom prst="rect">
            <a:avLst/>
          </a:prstGeom>
        </p:spPr>
      </p:pic>
      <p:pic>
        <p:nvPicPr>
          <p:cNvPr id="6" name="Picture 5" descr="A picture containing water, outdoor, boat, sky&#10;&#10;Description automatically generated">
            <a:extLst>
              <a:ext uri="{FF2B5EF4-FFF2-40B4-BE49-F238E27FC236}">
                <a16:creationId xmlns:a16="http://schemas.microsoft.com/office/drawing/2014/main" id="{249C758C-2164-02C2-DA95-54B28C16969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54496" y="3055940"/>
            <a:ext cx="5614416" cy="277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321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photo of a hole in the ground&#10;&#10;Description automatically generated with low confidence">
            <a:extLst>
              <a:ext uri="{FF2B5EF4-FFF2-40B4-BE49-F238E27FC236}">
                <a16:creationId xmlns:a16="http://schemas.microsoft.com/office/drawing/2014/main" id="{F16D06B1-5560-C134-E4FB-D8C2290A7D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D964B-9AA7-3048-A21D-2A62415DF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Types of Target</a:t>
            </a:r>
          </a:p>
        </p:txBody>
      </p:sp>
    </p:spTree>
    <p:extLst>
      <p:ext uri="{BB962C8B-B14F-4D97-AF65-F5344CB8AC3E}">
        <p14:creationId xmlns:p14="http://schemas.microsoft.com/office/powerpoint/2010/main" val="1440487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3829665" cy="114480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Ballistics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CF9724-5A45-E9E5-0949-F0F3F293E6EA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5410200" cy="3977280"/>
          </a:xfrm>
        </p:spPr>
        <p:txBody>
          <a:bodyPr wrap="square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The science of launching projectiles using propellants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Includes internal, intermediate, external and terminal ballistics</a:t>
            </a:r>
          </a:p>
          <a:p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5" name="Picture 4" descr="A tank with smoke coming out of it&#10;&#10;Description automatically generated with medium confidence">
            <a:extLst>
              <a:ext uri="{FF2B5EF4-FFF2-40B4-BE49-F238E27FC236}">
                <a16:creationId xmlns:a16="http://schemas.microsoft.com/office/drawing/2014/main" id="{5B3FE9B4-B49A-0BD7-E841-5251C137F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5220" y="1403350"/>
            <a:ext cx="5410200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365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3829665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Internal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53310" y="1276200"/>
            <a:ext cx="108755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Internal Ballistics – the interaction of the gun, projectile and propelling charge before emergence of the the projectile from the muzzle of the gun. This includes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ignition process of the propellant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burning of the propellant in the chamber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Pressurization of the chamber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first motion event of the projectile (known as shot-start)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Engraving of any rotating band or setting of discarding sabot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In-bore dynamics of the projectile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tube dynamics during the firing cycle</a:t>
            </a:r>
          </a:p>
        </p:txBody>
      </p:sp>
    </p:spTree>
    <p:extLst>
      <p:ext uri="{BB962C8B-B14F-4D97-AF65-F5344CB8AC3E}">
        <p14:creationId xmlns:p14="http://schemas.microsoft.com/office/powerpoint/2010/main" val="128914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441244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Intermediate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797667" y="1859860"/>
            <a:ext cx="108755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Intermediate Ballistics – the initial motion of the projectile as it leaves the muzzle.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Initial tip-off (from constrained to unconstrained)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Tube and projectile ‘jump’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Muzzle device effects (flash suppressors, muzzle brake venting, and sabot discard)</a:t>
            </a:r>
          </a:p>
        </p:txBody>
      </p:sp>
    </p:spTree>
    <p:extLst>
      <p:ext uri="{BB962C8B-B14F-4D97-AF65-F5344CB8AC3E}">
        <p14:creationId xmlns:p14="http://schemas.microsoft.com/office/powerpoint/2010/main" val="458883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363423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External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53310" y="1276200"/>
            <a:ext cx="108755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Exterior Ballistics – the period when the projectile has left the muzzle until impact with the target.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Projectile dynamics and stability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Drag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Centre of Pressure, Centre of Gravity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Yaw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Precession and Nutation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Predicted flight path and time of flight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Velocity, angle and location of impact</a:t>
            </a:r>
          </a:p>
        </p:txBody>
      </p:sp>
    </p:spTree>
    <p:extLst>
      <p:ext uri="{BB962C8B-B14F-4D97-AF65-F5344CB8AC3E}">
        <p14:creationId xmlns:p14="http://schemas.microsoft.com/office/powerpoint/2010/main" val="952804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421789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Terminal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92221" y="1874728"/>
            <a:ext cx="108755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Terminal Ballistics – the events that occur when the projectile reaches the target.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Penetration Mechanics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Behind-</a:t>
            </a:r>
            <a:r>
              <a:rPr lang="en-US" sz="2800" dirty="0" err="1">
                <a:solidFill>
                  <a:schemeClr val="bg1"/>
                </a:solidFill>
              </a:rPr>
              <a:t>armour</a:t>
            </a:r>
            <a:r>
              <a:rPr lang="en-US" sz="2800" dirty="0">
                <a:solidFill>
                  <a:schemeClr val="bg1"/>
                </a:solidFill>
              </a:rPr>
              <a:t> effects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Fragment spray patterns and their lethality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Blast overpressure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Non-lethal effects, and effects on living tissue (wound ballistics)</a:t>
            </a:r>
          </a:p>
        </p:txBody>
      </p:sp>
    </p:spTree>
    <p:extLst>
      <p:ext uri="{BB962C8B-B14F-4D97-AF65-F5344CB8AC3E}">
        <p14:creationId xmlns:p14="http://schemas.microsoft.com/office/powerpoint/2010/main" val="11020861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4E1DD50B-42BB-249D-04A4-8D131CF82DC9}"/>
              </a:ext>
            </a:extLst>
          </p:cNvPr>
          <p:cNvGrpSpPr/>
          <p:nvPr/>
        </p:nvGrpSpPr>
        <p:grpSpPr>
          <a:xfrm>
            <a:off x="642028" y="1673157"/>
            <a:ext cx="11050622" cy="5033861"/>
            <a:chOff x="1485087" y="1160346"/>
            <a:chExt cx="9038383" cy="428207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247FE1A-F400-053C-6310-0FED4391BC1F}"/>
                </a:ext>
              </a:extLst>
            </p:cNvPr>
            <p:cNvGrpSpPr/>
            <p:nvPr/>
          </p:nvGrpSpPr>
          <p:grpSpPr>
            <a:xfrm>
              <a:off x="1485087" y="1160346"/>
              <a:ext cx="9038383" cy="4282078"/>
              <a:chOff x="687421" y="1296531"/>
              <a:chExt cx="9038383" cy="4282078"/>
            </a:xfrm>
          </p:grpSpPr>
          <p:pic>
            <p:nvPicPr>
              <p:cNvPr id="5" name="Picture 4" descr="A picture containing text&#10;&#10;Description automatically generated">
                <a:extLst>
                  <a:ext uri="{FF2B5EF4-FFF2-40B4-BE49-F238E27FC236}">
                    <a16:creationId xmlns:a16="http://schemas.microsoft.com/office/drawing/2014/main" id="{A071F7AD-61FA-2EA0-08DD-5EE5E85C73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87421" y="3813309"/>
                <a:ext cx="4508500" cy="1765300"/>
              </a:xfrm>
              <a:prstGeom prst="rect">
                <a:avLst/>
              </a:prstGeom>
            </p:spPr>
          </p:pic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55452FB-B583-68F1-A00F-B17876BB2FBA}"/>
                  </a:ext>
                </a:extLst>
              </p:cNvPr>
              <p:cNvSpPr txBox="1"/>
              <p:nvPr/>
            </p:nvSpPr>
            <p:spPr>
              <a:xfrm>
                <a:off x="4117644" y="5165659"/>
                <a:ext cx="106740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Projectile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A6E9BAF-F699-4A51-BB75-D92616501EDF}"/>
                  </a:ext>
                </a:extLst>
              </p:cNvPr>
              <p:cNvSpPr txBox="1"/>
              <p:nvPr/>
            </p:nvSpPr>
            <p:spPr>
              <a:xfrm>
                <a:off x="2733879" y="3724513"/>
                <a:ext cx="853426" cy="28799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Propellant</a:t>
                </a:r>
              </a:p>
            </p:txBody>
          </p: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1D44BD14-16F8-2783-6EE4-15FCE9936917}"/>
                  </a:ext>
                </a:extLst>
              </p:cNvPr>
              <p:cNvGrpSpPr/>
              <p:nvPr/>
            </p:nvGrpSpPr>
            <p:grpSpPr>
              <a:xfrm>
                <a:off x="687426" y="1296531"/>
                <a:ext cx="9038378" cy="2516778"/>
                <a:chOff x="687421" y="1296531"/>
                <a:chExt cx="9038378" cy="2516778"/>
              </a:xfrm>
            </p:grpSpPr>
            <p:grpSp>
              <p:nvGrpSpPr>
                <p:cNvPr id="7" name="Group 6">
                  <a:extLst>
                    <a:ext uri="{FF2B5EF4-FFF2-40B4-BE49-F238E27FC236}">
                      <a16:creationId xmlns:a16="http://schemas.microsoft.com/office/drawing/2014/main" id="{42E569A9-B4AD-56EC-BEE2-7BE665DC2233}"/>
                    </a:ext>
                  </a:extLst>
                </p:cNvPr>
                <p:cNvGrpSpPr/>
                <p:nvPr/>
              </p:nvGrpSpPr>
              <p:grpSpPr>
                <a:xfrm>
                  <a:off x="687421" y="1296532"/>
                  <a:ext cx="9038378" cy="2516777"/>
                  <a:chOff x="609600" y="3086421"/>
                  <a:chExt cx="9038378" cy="2516777"/>
                </a:xfrm>
              </p:grpSpPr>
              <p:pic>
                <p:nvPicPr>
                  <p:cNvPr id="4" name="Picture 3" descr="Diagram&#10;&#10;Description automatically generated">
                    <a:extLst>
                      <a:ext uri="{FF2B5EF4-FFF2-40B4-BE49-F238E27FC236}">
                        <a16:creationId xmlns:a16="http://schemas.microsoft.com/office/drawing/2014/main" id="{7057B329-5B46-15A5-FBFF-4A56BDCD676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609600" y="3086421"/>
                    <a:ext cx="7772400" cy="2516777"/>
                  </a:xfrm>
                  <a:prstGeom prst="rect">
                    <a:avLst/>
                  </a:prstGeom>
                </p:spPr>
              </p:pic>
              <p:pic>
                <p:nvPicPr>
                  <p:cNvPr id="6" name="Picture 5" descr="A picture containing text&#10;&#10;Description automatically generated">
                    <a:extLst>
                      <a:ext uri="{FF2B5EF4-FFF2-40B4-BE49-F238E27FC236}">
                        <a16:creationId xmlns:a16="http://schemas.microsoft.com/office/drawing/2014/main" id="{E4478F2B-2D08-6585-269E-75F06343331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7519722" y="3256060"/>
                    <a:ext cx="2128256" cy="1780786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85F3CED-D494-BE42-D3A3-15C893C3E7FE}"/>
                    </a:ext>
                  </a:extLst>
                </p:cNvPr>
                <p:cNvSpPr txBox="1"/>
                <p:nvPr/>
              </p:nvSpPr>
              <p:spPr>
                <a:xfrm>
                  <a:off x="1102897" y="2870342"/>
                  <a:ext cx="1151854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Propellant</a:t>
                  </a:r>
                </a:p>
              </p:txBody>
            </p:sp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4AA86400-9947-F36F-225B-84BCFB55391A}"/>
                    </a:ext>
                  </a:extLst>
                </p:cNvPr>
                <p:cNvSpPr txBox="1"/>
                <p:nvPr/>
              </p:nvSpPr>
              <p:spPr>
                <a:xfrm>
                  <a:off x="3456718" y="1323009"/>
                  <a:ext cx="1484933" cy="646331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Combustion </a:t>
                  </a:r>
                </a:p>
                <a:p>
                  <a:r>
                    <a:rPr lang="en-US" dirty="0"/>
                    <a:t>Chamber</a:t>
                  </a:r>
                </a:p>
              </p:txBody>
            </p:sp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23F86B54-ABD6-222A-94A9-71B794E54F30}"/>
                    </a:ext>
                  </a:extLst>
                </p:cNvPr>
                <p:cNvSpPr txBox="1"/>
                <p:nvPr/>
              </p:nvSpPr>
              <p:spPr>
                <a:xfrm>
                  <a:off x="5305059" y="1325226"/>
                  <a:ext cx="1067408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Projectile</a:t>
                  </a:r>
                </a:p>
              </p:txBody>
            </p:sp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25F6A267-CEB5-6820-0A09-7C76E6F6CAB9}"/>
                    </a:ext>
                  </a:extLst>
                </p:cNvPr>
                <p:cNvSpPr txBox="1"/>
                <p:nvPr/>
              </p:nvSpPr>
              <p:spPr>
                <a:xfrm>
                  <a:off x="6965038" y="1322775"/>
                  <a:ext cx="745910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Barrel</a:t>
                  </a:r>
                </a:p>
              </p:txBody>
            </p:sp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16245804-2D64-E6A9-4E6C-B3784FF0C88C}"/>
                    </a:ext>
                  </a:extLst>
                </p:cNvPr>
                <p:cNvSpPr txBox="1"/>
                <p:nvPr/>
              </p:nvSpPr>
              <p:spPr>
                <a:xfrm>
                  <a:off x="8434122" y="1925094"/>
                  <a:ext cx="1067408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Projectile</a:t>
                  </a:r>
                </a:p>
              </p:txBody>
            </p:sp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12FEFD21-D1CF-918E-E9C1-10608321AB12}"/>
                    </a:ext>
                  </a:extLst>
                </p:cNvPr>
                <p:cNvSpPr txBox="1"/>
                <p:nvPr/>
              </p:nvSpPr>
              <p:spPr>
                <a:xfrm>
                  <a:off x="7666487" y="1507441"/>
                  <a:ext cx="1566839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Gases Forward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86609017-D2B0-6673-3789-91DE42F6E1B0}"/>
                    </a:ext>
                  </a:extLst>
                </p:cNvPr>
                <p:cNvSpPr txBox="1"/>
                <p:nvPr/>
              </p:nvSpPr>
              <p:spPr>
                <a:xfrm>
                  <a:off x="5392479" y="3244334"/>
                  <a:ext cx="769763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Rifling</a:t>
                  </a:r>
                </a:p>
              </p:txBody>
            </p:sp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4C3D148-ECBB-AC6F-715E-7F52566032A2}"/>
                    </a:ext>
                  </a:extLst>
                </p:cNvPr>
                <p:cNvSpPr txBox="1"/>
                <p:nvPr/>
              </p:nvSpPr>
              <p:spPr>
                <a:xfrm>
                  <a:off x="1926200" y="1296531"/>
                  <a:ext cx="1032474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Igniter</a:t>
                  </a:r>
                </a:p>
              </p:txBody>
            </p:sp>
          </p:grp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35798B3-F649-77CC-7392-642681F88CB9}"/>
                  </a:ext>
                </a:extLst>
              </p:cNvPr>
              <p:cNvSpPr txBox="1"/>
              <p:nvPr/>
            </p:nvSpPr>
            <p:spPr>
              <a:xfrm>
                <a:off x="855522" y="3229749"/>
                <a:ext cx="1646605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Percussion and </a:t>
                </a:r>
              </a:p>
              <a:p>
                <a:r>
                  <a:rPr lang="en-US" dirty="0"/>
                  <a:t>Primer</a:t>
                </a:r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825BE47-9312-4922-2DCF-C03F9A9E173E}"/>
                  </a:ext>
                </a:extLst>
              </p:cNvPr>
              <p:cNvSpPr/>
              <p:nvPr/>
            </p:nvSpPr>
            <p:spPr>
              <a:xfrm>
                <a:off x="8459826" y="1296531"/>
                <a:ext cx="1265978" cy="21091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E7DEA3E9-CA5F-1BF9-5A89-98C0B053783C}"/>
                  </a:ext>
                </a:extLst>
              </p:cNvPr>
              <p:cNvSpPr/>
              <p:nvPr/>
            </p:nvSpPr>
            <p:spPr>
              <a:xfrm>
                <a:off x="8435094" y="3162424"/>
                <a:ext cx="1290710" cy="64633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F5B645F7-F3E8-FAC9-9F7C-55161D01AB39}"/>
                  </a:ext>
                </a:extLst>
              </p:cNvPr>
              <p:cNvSpPr/>
              <p:nvPr/>
            </p:nvSpPr>
            <p:spPr>
              <a:xfrm>
                <a:off x="5185052" y="3614204"/>
                <a:ext cx="4540752" cy="194726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dirty="0">
                    <a:solidFill>
                      <a:srgbClr val="FF0000"/>
                    </a:solidFill>
                  </a:rPr>
                  <a:t>                                             </a:t>
                </a:r>
                <a:r>
                  <a:rPr lang="en-US" sz="3600" dirty="0">
                    <a:solidFill>
                      <a:srgbClr val="FF0000"/>
                    </a:solidFill>
                  </a:rPr>
                  <a:t>The Target</a:t>
                </a:r>
              </a:p>
              <a:p>
                <a:pPr algn="r"/>
                <a:r>
                  <a:rPr lang="en-US" sz="2000" dirty="0">
                    <a:solidFill>
                      <a:srgbClr val="FF0000"/>
                    </a:solidFill>
                  </a:rPr>
                  <a:t>(Terminal Ballistics</a:t>
                </a:r>
              </a:p>
              <a:p>
                <a:pPr algn="r"/>
                <a:r>
                  <a:rPr lang="en-US" sz="2000" dirty="0">
                    <a:solidFill>
                      <a:srgbClr val="FF0000"/>
                    </a:solidFill>
                  </a:rPr>
                  <a:t>((Wound Ballistics))</a:t>
                </a:r>
                <a:endParaRPr lang="en-US" sz="1100" dirty="0">
                  <a:solidFill>
                    <a:srgbClr val="FF0000"/>
                  </a:solidFill>
                </a:endParaRPr>
              </a:p>
            </p:txBody>
          </p:sp>
        </p:grp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0D8F44E7-9DEB-7C0B-8181-C1D720330F55}"/>
                </a:ext>
              </a:extLst>
            </p:cNvPr>
            <p:cNvCxnSpPr>
              <a:cxnSpLocks/>
            </p:cNvCxnSpPr>
            <p:nvPr/>
          </p:nvCxnSpPr>
          <p:spPr>
            <a:xfrm>
              <a:off x="6245160" y="4474723"/>
              <a:ext cx="254748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C641B6C8-2F6D-99D2-8005-65CC08E0A315}"/>
                </a:ext>
              </a:extLst>
            </p:cNvPr>
            <p:cNvCxnSpPr/>
            <p:nvPr/>
          </p:nvCxnSpPr>
          <p:spPr>
            <a:xfrm>
              <a:off x="9468129" y="2870342"/>
              <a:ext cx="0" cy="119040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CAD10F79-E93C-974E-DFC7-718BDC263A3E}"/>
              </a:ext>
            </a:extLst>
          </p:cNvPr>
          <p:cNvSpPr txBox="1"/>
          <p:nvPr/>
        </p:nvSpPr>
        <p:spPr>
          <a:xfrm>
            <a:off x="2860747" y="1099318"/>
            <a:ext cx="2295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Internal Ballistics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F055BE-F13E-AFF4-F1B9-178DEC233000}"/>
              </a:ext>
            </a:extLst>
          </p:cNvPr>
          <p:cNvSpPr txBox="1"/>
          <p:nvPr/>
        </p:nvSpPr>
        <p:spPr>
          <a:xfrm>
            <a:off x="8560134" y="181172"/>
            <a:ext cx="18794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Intermediate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Ballistics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640DACF-E32E-5212-052E-DE103BABFF83}"/>
              </a:ext>
            </a:extLst>
          </p:cNvPr>
          <p:cNvSpPr txBox="1"/>
          <p:nvPr/>
        </p:nvSpPr>
        <p:spPr>
          <a:xfrm>
            <a:off x="8157993" y="4072643"/>
            <a:ext cx="1840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Exterior </a:t>
            </a:r>
          </a:p>
          <a:p>
            <a:pPr algn="ctr"/>
            <a:r>
              <a:rPr lang="en-US" sz="2400" dirty="0"/>
              <a:t>Ballistics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9FA6227-0F07-152B-EFF8-30CDCE485EE8}"/>
              </a:ext>
            </a:extLst>
          </p:cNvPr>
          <p:cNvSpPr txBox="1"/>
          <p:nvPr/>
        </p:nvSpPr>
        <p:spPr>
          <a:xfrm>
            <a:off x="10144824" y="216627"/>
            <a:ext cx="1840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External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Ballistics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A4AB886-B75D-CE83-9C29-4D9EE5974FFA}"/>
              </a:ext>
            </a:extLst>
          </p:cNvPr>
          <p:cNvCxnSpPr>
            <a:stCxn id="29" idx="1"/>
          </p:cNvCxnSpPr>
          <p:nvPr/>
        </p:nvCxnSpPr>
        <p:spPr>
          <a:xfrm flipH="1" flipV="1">
            <a:off x="847554" y="1330150"/>
            <a:ext cx="2013193" cy="1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2DFD70FB-0B3B-0447-A06E-53342FC7C20F}"/>
              </a:ext>
            </a:extLst>
          </p:cNvPr>
          <p:cNvCxnSpPr>
            <a:cxnSpLocks/>
          </p:cNvCxnSpPr>
          <p:nvPr/>
        </p:nvCxnSpPr>
        <p:spPr>
          <a:xfrm>
            <a:off x="5142283" y="1303755"/>
            <a:ext cx="3630957" cy="0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DE2A638-D9C0-A5A6-C33E-839EF1EFECF7}"/>
              </a:ext>
            </a:extLst>
          </p:cNvPr>
          <p:cNvCxnSpPr/>
          <p:nvPr/>
        </p:nvCxnSpPr>
        <p:spPr>
          <a:xfrm>
            <a:off x="8773240" y="1301010"/>
            <a:ext cx="1081512" cy="0"/>
          </a:xfrm>
          <a:prstGeom prst="straightConnector1">
            <a:avLst/>
          </a:prstGeom>
          <a:ln w="381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DA9C75C-494F-DF05-ECEE-1DFB716C572D}"/>
              </a:ext>
            </a:extLst>
          </p:cNvPr>
          <p:cNvCxnSpPr>
            <a:cxnSpLocks/>
          </p:cNvCxnSpPr>
          <p:nvPr/>
        </p:nvCxnSpPr>
        <p:spPr>
          <a:xfrm>
            <a:off x="9854752" y="1301010"/>
            <a:ext cx="2130405" cy="0"/>
          </a:xfrm>
          <a:prstGeom prst="straightConnector1">
            <a:avLst/>
          </a:prstGeom>
          <a:ln w="381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538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13D164C-B6CC-BD67-C688-F150BA88B996}"/>
              </a:ext>
            </a:extLst>
          </p:cNvPr>
          <p:cNvSpPr txBox="1">
            <a:spLocks/>
          </p:cNvSpPr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Ballistics Design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C6C26F6-2F49-1223-3DCF-873B4C78EC6C}"/>
              </a:ext>
            </a:extLst>
          </p:cNvPr>
          <p:cNvGrpSpPr/>
          <p:nvPr/>
        </p:nvGrpSpPr>
        <p:grpSpPr>
          <a:xfrm>
            <a:off x="4100385" y="974333"/>
            <a:ext cx="7188199" cy="4905944"/>
            <a:chOff x="4100385" y="974333"/>
            <a:chExt cx="7188199" cy="4905944"/>
          </a:xfrm>
        </p:grpSpPr>
        <p:pic>
          <p:nvPicPr>
            <p:cNvPr id="2" name="Picture 1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345A5795-E76C-638E-12FC-F441217CB2D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00385" y="974333"/>
              <a:ext cx="7188199" cy="4905944"/>
            </a:xfrm>
            <a:prstGeom prst="rect">
              <a:avLst/>
            </a:prstGeom>
          </p:spPr>
        </p:pic>
        <p:pic>
          <p:nvPicPr>
            <p:cNvPr id="9" name="Picture 8" descr="Diagram, schematic&#10;&#10;Description automatically generated">
              <a:extLst>
                <a:ext uri="{FF2B5EF4-FFF2-40B4-BE49-F238E27FC236}">
                  <a16:creationId xmlns:a16="http://schemas.microsoft.com/office/drawing/2014/main" id="{6A2BCD05-9711-448D-4115-019AA59E331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049407" y="3985076"/>
              <a:ext cx="804636" cy="895727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B92217F-68A7-0BAD-77F3-A21C3BF5FDFB}"/>
                </a:ext>
              </a:extLst>
            </p:cNvPr>
            <p:cNvSpPr/>
            <p:nvPr/>
          </p:nvSpPr>
          <p:spPr>
            <a:xfrm>
              <a:off x="6237514" y="3985076"/>
              <a:ext cx="811893" cy="8957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221F1B-C10A-A042-70E3-CDCD51948EAF}"/>
                </a:ext>
              </a:extLst>
            </p:cNvPr>
            <p:cNvCxnSpPr>
              <a:cxnSpLocks/>
            </p:cNvCxnSpPr>
            <p:nvPr/>
          </p:nvCxnSpPr>
          <p:spPr>
            <a:xfrm>
              <a:off x="7339914" y="1470454"/>
              <a:ext cx="0" cy="2458996"/>
            </a:xfrm>
            <a:prstGeom prst="line">
              <a:avLst/>
            </a:prstGeom>
            <a:ln w="19050">
              <a:solidFill>
                <a:srgbClr val="7030A0"/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F5716E1-A104-E0C2-6507-971C55C3CA0E}"/>
                </a:ext>
              </a:extLst>
            </p:cNvPr>
            <p:cNvCxnSpPr>
              <a:cxnSpLocks/>
            </p:cNvCxnSpPr>
            <p:nvPr/>
          </p:nvCxnSpPr>
          <p:spPr>
            <a:xfrm>
              <a:off x="10235514" y="1618735"/>
              <a:ext cx="0" cy="2366341"/>
            </a:xfrm>
            <a:prstGeom prst="line">
              <a:avLst/>
            </a:prstGeom>
            <a:ln w="19050">
              <a:solidFill>
                <a:srgbClr val="7030A0"/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91488C-0526-1D20-A41E-5CE8E7DDC134}"/>
                </a:ext>
              </a:extLst>
            </p:cNvPr>
            <p:cNvSpPr/>
            <p:nvPr/>
          </p:nvSpPr>
          <p:spPr>
            <a:xfrm>
              <a:off x="6586153" y="2471352"/>
              <a:ext cx="119092" cy="16063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76002E1-3134-E8E3-217A-EE99216D651E}"/>
                </a:ext>
              </a:extLst>
            </p:cNvPr>
            <p:cNvSpPr/>
            <p:nvPr/>
          </p:nvSpPr>
          <p:spPr>
            <a:xfrm>
              <a:off x="6578541" y="2740122"/>
              <a:ext cx="205315" cy="12851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4A161-EC0A-2C2E-0F93-A3C93A2F0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115" y="51744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Influences upon a projectile in flight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A26780-6DBD-E9DA-27B4-FE31ABA2280D}"/>
              </a:ext>
            </a:extLst>
          </p:cNvPr>
          <p:cNvSpPr txBox="1"/>
          <p:nvPr/>
        </p:nvSpPr>
        <p:spPr>
          <a:xfrm>
            <a:off x="1008184" y="1459907"/>
            <a:ext cx="10175630" cy="767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c.p. = centre of pressure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c.g. = centre of gravity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4132993-F424-0341-C042-8B7786739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1474" y="2405149"/>
            <a:ext cx="7462955" cy="3899393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A70DC90-82C9-7D5C-72CE-B0857DD9EDC7}"/>
              </a:ext>
            </a:extLst>
          </p:cNvPr>
          <p:cNvCxnSpPr>
            <a:cxnSpLocks/>
          </p:cNvCxnSpPr>
          <p:nvPr/>
        </p:nvCxnSpPr>
        <p:spPr>
          <a:xfrm flipV="1">
            <a:off x="8711513" y="4077730"/>
            <a:ext cx="0" cy="140867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C7ADC59-F471-634E-4379-B029283A899F}"/>
              </a:ext>
            </a:extLst>
          </p:cNvPr>
          <p:cNvCxnSpPr>
            <a:cxnSpLocks/>
          </p:cNvCxnSpPr>
          <p:nvPr/>
        </p:nvCxnSpPr>
        <p:spPr>
          <a:xfrm>
            <a:off x="8711513" y="5486400"/>
            <a:ext cx="1614617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B7172F0-30D5-41AA-694D-11F6BD54007C}"/>
              </a:ext>
            </a:extLst>
          </p:cNvPr>
          <p:cNvCxnSpPr>
            <a:cxnSpLocks/>
          </p:cNvCxnSpPr>
          <p:nvPr/>
        </p:nvCxnSpPr>
        <p:spPr>
          <a:xfrm flipV="1">
            <a:off x="8711513" y="4077729"/>
            <a:ext cx="1578889" cy="1408671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4E8371D-05B2-90C0-7AEB-019E3AFED5B3}"/>
              </a:ext>
            </a:extLst>
          </p:cNvPr>
          <p:cNvSpPr txBox="1"/>
          <p:nvPr/>
        </p:nvSpPr>
        <p:spPr>
          <a:xfrm>
            <a:off x="7954733" y="5430867"/>
            <a:ext cx="1265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Centre</a:t>
            </a:r>
          </a:p>
          <a:p>
            <a:r>
              <a:rPr lang="en-US" dirty="0"/>
              <a:t>Of Pressure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F9B36C-02F2-7A28-FBA5-4C2CDE1FAE9F}"/>
              </a:ext>
            </a:extLst>
          </p:cNvPr>
          <p:cNvSpPr txBox="1"/>
          <p:nvPr/>
        </p:nvSpPr>
        <p:spPr>
          <a:xfrm>
            <a:off x="10347435" y="3749662"/>
            <a:ext cx="1424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Aerodynamic</a:t>
            </a:r>
          </a:p>
          <a:p>
            <a:r>
              <a:rPr lang="en-US" dirty="0"/>
              <a:t>Force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04638F-FA72-A45C-0682-A53890C97B77}"/>
              </a:ext>
            </a:extLst>
          </p:cNvPr>
          <p:cNvSpPr txBox="1"/>
          <p:nvPr/>
        </p:nvSpPr>
        <p:spPr>
          <a:xfrm>
            <a:off x="8408225" y="3564996"/>
            <a:ext cx="1050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Lift Force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C08A3E-5DFC-9081-528A-D734FF43176D}"/>
              </a:ext>
            </a:extLst>
          </p:cNvPr>
          <p:cNvSpPr txBox="1"/>
          <p:nvPr/>
        </p:nvSpPr>
        <p:spPr>
          <a:xfrm>
            <a:off x="10229243" y="5578463"/>
            <a:ext cx="118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Drag Force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AB4A91-50B0-15E1-B5D6-81EC28DE6D2E}"/>
              </a:ext>
            </a:extLst>
          </p:cNvPr>
          <p:cNvSpPr txBox="1"/>
          <p:nvPr/>
        </p:nvSpPr>
        <p:spPr>
          <a:xfrm>
            <a:off x="9811134" y="5926280"/>
            <a:ext cx="1961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(Thrust required to</a:t>
            </a:r>
          </a:p>
          <a:p>
            <a:pPr algn="ctr"/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reduce effects)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5B58BDF-6D96-9796-5BB0-04850D8DF909}"/>
              </a:ext>
            </a:extLst>
          </p:cNvPr>
          <p:cNvCxnSpPr>
            <a:cxnSpLocks/>
          </p:cNvCxnSpPr>
          <p:nvPr/>
        </p:nvCxnSpPr>
        <p:spPr>
          <a:xfrm flipH="1" flipV="1">
            <a:off x="3783776" y="3150973"/>
            <a:ext cx="1075379" cy="687597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896B779-7892-E58E-6559-92CC7650D3A9}"/>
              </a:ext>
            </a:extLst>
          </p:cNvPr>
          <p:cNvCxnSpPr>
            <a:cxnSpLocks/>
          </p:cNvCxnSpPr>
          <p:nvPr/>
        </p:nvCxnSpPr>
        <p:spPr>
          <a:xfrm flipH="1" flipV="1">
            <a:off x="4213655" y="2884277"/>
            <a:ext cx="1241288" cy="739848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E5DE7B5-BBBF-0AB3-F2C1-09798A8BE626}"/>
              </a:ext>
            </a:extLst>
          </p:cNvPr>
          <p:cNvSpPr txBox="1"/>
          <p:nvPr/>
        </p:nvSpPr>
        <p:spPr>
          <a:xfrm>
            <a:off x="2857776" y="2804070"/>
            <a:ext cx="1422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Static Margin</a:t>
            </a:r>
          </a:p>
        </p:txBody>
      </p:sp>
    </p:spTree>
    <p:extLst>
      <p:ext uri="{BB962C8B-B14F-4D97-AF65-F5344CB8AC3E}">
        <p14:creationId xmlns:p14="http://schemas.microsoft.com/office/powerpoint/2010/main" val="15769634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2253</TotalTime>
  <Words>358</Words>
  <Application>Microsoft Macintosh PowerPoint</Application>
  <PresentationFormat>Widescreen</PresentationFormat>
  <Paragraphs>78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0" baseType="lpstr"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of Target</vt:lpstr>
      <vt:lpstr>Types of Target</vt:lpstr>
      <vt:lpstr>Ballistics</vt:lpstr>
      <vt:lpstr>Internal Ballistics</vt:lpstr>
      <vt:lpstr>Intermediate Ballistics</vt:lpstr>
      <vt:lpstr>External Ballistics</vt:lpstr>
      <vt:lpstr>Terminal Ballistics</vt:lpstr>
      <vt:lpstr>PowerPoint Presentation</vt:lpstr>
      <vt:lpstr>PowerPoint Presentation</vt:lpstr>
      <vt:lpstr>Influences upon a projectile in flight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Ffion Evans</dc:creator>
  <cp:keywords/>
  <dc:description/>
  <cp:lastModifiedBy>Gareth Collett</cp:lastModifiedBy>
  <cp:revision>77</cp:revision>
  <dcterms:created xsi:type="dcterms:W3CDTF">2021-03-09T15:35:42Z</dcterms:created>
  <dcterms:modified xsi:type="dcterms:W3CDTF">2024-05-21T11:00:43Z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