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3" r:id="rId1"/>
  </p:sldMasterIdLst>
  <p:notesMasterIdLst>
    <p:notesMasterId r:id="rId13"/>
  </p:notesMasterIdLst>
  <p:sldIdLst>
    <p:sldId id="257" r:id="rId2"/>
    <p:sldId id="263" r:id="rId3"/>
    <p:sldId id="259" r:id="rId4"/>
    <p:sldId id="261" r:id="rId5"/>
    <p:sldId id="260" r:id="rId6"/>
    <p:sldId id="264" r:id="rId7"/>
    <p:sldId id="265" r:id="rId8"/>
    <p:sldId id="266" r:id="rId9"/>
    <p:sldId id="267" r:id="rId10"/>
    <p:sldId id="262" r:id="rId11"/>
    <p:sldId id="26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FFFFF"/>
    <a:srgbClr val="9C9A9B"/>
    <a:srgbClr val="E9F9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778" autoAdjust="0"/>
    <p:restoredTop sz="94660"/>
  </p:normalViewPr>
  <p:slideViewPr>
    <p:cSldViewPr snapToGrid="0">
      <p:cViewPr>
        <p:scale>
          <a:sx n="63" d="100"/>
          <a:sy n="63" d="100"/>
        </p:scale>
        <p:origin x="77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48" d="100"/>
          <a:sy n="48" d="100"/>
        </p:scale>
        <p:origin x="1896" y="3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014296-BFDF-48E0-B87E-1A93F48D99A7}" type="datetimeFigureOut">
              <a:rPr lang="en-GB" smtClean="0"/>
              <a:t>05/01/2024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B96D35-11B8-419A-8F51-EC0C618824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302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E4EA7-5340-4FD2-BC35-69D2883F0AB4}" type="datetime1">
              <a:rPr lang="en-GB" smtClean="0"/>
              <a:t>05/01/2024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9903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09018-99CF-4BE2-84A3-92B0315622AC}" type="datetime1">
              <a:rPr lang="en-GB" smtClean="0"/>
              <a:t>05/01/2024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166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68764-6F21-4B9E-B4B1-51A39229E46B}" type="datetime1">
              <a:rPr lang="en-GB" smtClean="0"/>
              <a:t>05/01/2024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032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BCF14-4B93-4FD8-99DC-2BB1FC0744B7}" type="datetime1">
              <a:rPr lang="en-GB" smtClean="0"/>
              <a:t>05/01/2024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5579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EFCEB-6E93-4A95-9261-4007968616D9}" type="datetime1">
              <a:rPr lang="en-GB" smtClean="0"/>
              <a:t>05/01/2024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317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5B263-CC22-4331-98FF-BBFCFEB9CE35}" type="datetime1">
              <a:rPr lang="en-GB" smtClean="0"/>
              <a:t>05/01/2024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136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2EC49-B36E-40E7-AD2C-BE8C68363FE2}" type="datetime1">
              <a:rPr lang="en-GB" smtClean="0"/>
              <a:t>05/01/2024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81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D38BA-407C-440D-B047-E16A9C05FC75}" type="datetime1">
              <a:rPr lang="en-GB" smtClean="0"/>
              <a:t>05/01/2024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252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9219D-3BD4-4F11-9784-1E47DD8C567C}" type="datetime1">
              <a:rPr lang="en-GB" smtClean="0"/>
              <a:t>05/01/2024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301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4A1A0-DBCF-4B05-A139-E060F23874E6}" type="datetime1">
              <a:rPr lang="en-GB" smtClean="0"/>
              <a:t>05/01/2024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716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98C3E-4A1C-43A1-BFC6-A56A43DB07D2}" type="datetime1">
              <a:rPr lang="en-GB" smtClean="0"/>
              <a:t>05/01/2024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3123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59002-E7A3-414A-AF16-03ED1ECD64ED}" type="datetime1">
              <a:rPr lang="en-GB" smtClean="0"/>
              <a:t>05/01/2024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009932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BC3D2-CD6B-4091-BF7D-BD0F370F1389}" type="datetime1">
              <a:rPr lang="en-GB" smtClean="0"/>
              <a:t>05/01/2024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5868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1D7A-1685-4D66-A206-4A851ACF2BB2}" type="datetime1">
              <a:rPr lang="en-GB" smtClean="0"/>
              <a:t>05/01/2024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84972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02C6-90C4-444B-8818-81A2ACCA033C}" type="datetime1">
              <a:rPr lang="en-GB" smtClean="0"/>
              <a:t>05/01/2024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4245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F216D-BAA0-4DA9-8D9F-68EBDC764EEF}" type="datetime1">
              <a:rPr lang="en-GB" smtClean="0"/>
              <a:t>05/01/2024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0109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CB42A-D15A-48C1-98E2-7CD49C9BCE5F}" type="datetime1">
              <a:rPr lang="en-GB" smtClean="0"/>
              <a:t>05/01/2024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823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hyperlink" Target="https://www.urdd.cymru/en/youth-work/y-sgwrs-6/y-sgwrs/" TargetMode="Externa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alphaModFix amt="55000"/>
            <a:lum/>
            <a:extLst>
              <a:ext uri="{837473B0-CC2E-450A-ABE3-18F120FF3D39}">
                <a1611:picAttrSrcUrl xmlns:a1611="http://schemas.microsoft.com/office/drawing/2016/11/main" r:id="rId20"/>
              </a:ext>
            </a:extLst>
          </a:blip>
          <a:srcRect/>
          <a:stretch>
            <a:fillRect t="-11000" b="-3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15CC6DC-8059-4946-B2D5-1AC5902098D4}" type="datetime1">
              <a:rPr lang="en-GB" smtClean="0"/>
              <a:t>05/01/2024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9CA18925-AFC3-4939-90DA-8445963E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6918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4" r:id="rId1"/>
    <p:sldLayoutId id="2147483845" r:id="rId2"/>
    <p:sldLayoutId id="2147483846" r:id="rId3"/>
    <p:sldLayoutId id="2147483847" r:id="rId4"/>
    <p:sldLayoutId id="2147483848" r:id="rId5"/>
    <p:sldLayoutId id="2147483849" r:id="rId6"/>
    <p:sldLayoutId id="2147483850" r:id="rId7"/>
    <p:sldLayoutId id="2147483851" r:id="rId8"/>
    <p:sldLayoutId id="2147483852" r:id="rId9"/>
    <p:sldLayoutId id="2147483853" r:id="rId10"/>
    <p:sldLayoutId id="2147483854" r:id="rId11"/>
    <p:sldLayoutId id="2147483855" r:id="rId12"/>
    <p:sldLayoutId id="2147483856" r:id="rId13"/>
    <p:sldLayoutId id="2147483857" r:id="rId14"/>
    <p:sldLayoutId id="2147483858" r:id="rId15"/>
    <p:sldLayoutId id="2147483859" r:id="rId16"/>
    <p:sldLayoutId id="2147483860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104525&amp;picture=welsh-flag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ribework.blogspot.com/2013/01/toward-sense-of-belonging.html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ipground.com/" TargetMode="External"/><Relationship Id="rId7" Type="http://schemas.openxmlformats.org/officeDocument/2006/relationships/hyperlink" Target="http://www.meithrin.cymru/" TargetMode="External"/><Relationship Id="rId2" Type="http://schemas.openxmlformats.org/officeDocument/2006/relationships/hyperlink" Target="http://www.bbc.co.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infourok.ru/" TargetMode="External"/><Relationship Id="rId5" Type="http://schemas.openxmlformats.org/officeDocument/2006/relationships/hyperlink" Target="http://www.welldales.co.uk/" TargetMode="External"/><Relationship Id="rId4" Type="http://schemas.openxmlformats.org/officeDocument/2006/relationships/hyperlink" Target="http://www.youtube.com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wb,gov.wales/" TargetMode="External"/><Relationship Id="rId3" Type="http://schemas.openxmlformats.org/officeDocument/2006/relationships/hyperlink" Target="http://www.alamy.com/" TargetMode="External"/><Relationship Id="rId7" Type="http://schemas.openxmlformats.org/officeDocument/2006/relationships/hyperlink" Target="http://www.castellhowellfoods.co.uk/" TargetMode="External"/><Relationship Id="rId2" Type="http://schemas.openxmlformats.org/officeDocument/2006/relationships/hyperlink" Target="http://www.ons.gov.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dragonsignsltd.com/" TargetMode="External"/><Relationship Id="rId5" Type="http://schemas.openxmlformats.org/officeDocument/2006/relationships/hyperlink" Target="http://www.walesonline.co.uk/" TargetMode="External"/><Relationship Id="rId4" Type="http://schemas.openxmlformats.org/officeDocument/2006/relationships/hyperlink" Target="http://www.urdd.cymr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372B1-DFB8-61C1-AB2A-09F6F5459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9450" y="760068"/>
            <a:ext cx="5313100" cy="1513490"/>
          </a:xfrm>
        </p:spPr>
        <p:txBody>
          <a:bodyPr anchor="b">
            <a:no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  <a:latin typeface="Kristen ITC" panose="03050502040202030202" pitchFamily="66" charset="0"/>
              </a:rPr>
              <a:t>The Urdd Eisteddfod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D4DF875-A810-63C4-8B18-19C74973AE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7885" y="2946739"/>
            <a:ext cx="5513947" cy="3647440"/>
          </a:xfrm>
        </p:spPr>
        <p:txBody>
          <a:bodyPr anchor="t">
            <a:normAutofit fontScale="85000" lnSpcReduction="20000"/>
          </a:bodyPr>
          <a:lstStyle/>
          <a:p>
            <a:pPr marL="0" lvl="0" indent="0" algn="ctr">
              <a:lnSpc>
                <a:spcPct val="90000"/>
              </a:lnSpc>
              <a:buNone/>
              <a:tabLst>
                <a:tab pos="457200" algn="l"/>
              </a:tabLst>
            </a:pPr>
            <a:r>
              <a:rPr lang="en-US" sz="4200" kern="1200" dirty="0">
                <a:solidFill>
                  <a:srgbClr val="000000"/>
                </a:solidFill>
                <a:effectLst/>
                <a:latin typeface="Kristen ITC" panose="03050502040202030202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Elisa Parry 2115500</a:t>
            </a:r>
          </a:p>
          <a:p>
            <a:pPr marL="0" lvl="0" indent="0" algn="ctr">
              <a:lnSpc>
                <a:spcPct val="90000"/>
              </a:lnSpc>
              <a:buNone/>
              <a:tabLst>
                <a:tab pos="457200" algn="l"/>
              </a:tabLst>
            </a:pPr>
            <a:endParaRPr lang="en-GB" sz="4200" dirty="0">
              <a:effectLst/>
              <a:latin typeface="Kristen ITC" panose="03050502040202030202" pitchFamily="66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ctr">
              <a:lnSpc>
                <a:spcPct val="90000"/>
              </a:lnSpc>
              <a:buNone/>
              <a:tabLst>
                <a:tab pos="457200" algn="l"/>
              </a:tabLst>
            </a:pPr>
            <a:r>
              <a:rPr lang="en-US" sz="4200" kern="1200" dirty="0">
                <a:solidFill>
                  <a:srgbClr val="000000"/>
                </a:solidFill>
                <a:effectLst/>
                <a:latin typeface="Kristen ITC" panose="03050502040202030202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Celebrating Language and Culture </a:t>
            </a:r>
            <a:endParaRPr lang="en-GB" sz="4200" dirty="0">
              <a:effectLst/>
              <a:latin typeface="Kristen ITC" panose="03050502040202030202" pitchFamily="66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ctr">
              <a:lnSpc>
                <a:spcPct val="90000"/>
              </a:lnSpc>
              <a:buNone/>
              <a:tabLst>
                <a:tab pos="457200" algn="l"/>
              </a:tabLst>
            </a:pPr>
            <a:endParaRPr lang="en-US" sz="4200" kern="1200" dirty="0">
              <a:solidFill>
                <a:srgbClr val="000000"/>
              </a:solidFill>
              <a:effectLst/>
              <a:latin typeface="Kristen ITC" panose="03050502040202030202" pitchFamily="66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ctr">
              <a:lnSpc>
                <a:spcPct val="90000"/>
              </a:lnSpc>
              <a:buNone/>
              <a:tabLst>
                <a:tab pos="457200" algn="l"/>
              </a:tabLst>
            </a:pPr>
            <a:r>
              <a:rPr lang="en-US" sz="4200" kern="1200" dirty="0">
                <a:solidFill>
                  <a:srgbClr val="000000"/>
                </a:solidFill>
                <a:effectLst/>
                <a:latin typeface="Kristen ITC" panose="03050502040202030202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ECIE5004</a:t>
            </a:r>
            <a:endParaRPr lang="en-GB" sz="4200" dirty="0">
              <a:effectLst/>
              <a:latin typeface="Kristen ITC" panose="03050502040202030202" pitchFamily="66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US" sz="20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3252C59-38AF-E714-9E8D-66E9F66972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68163" y="222146"/>
            <a:ext cx="2836457" cy="301504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7F1548D-208A-86A4-5BAC-F28A158540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779" y="329490"/>
            <a:ext cx="2781300" cy="283412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238C2D1-7C29-D368-0E90-ACCCA47185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39600" y="3620815"/>
            <a:ext cx="2065020" cy="24587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B6DDC99-1716-167B-E036-D7C013E95A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924" y="3774167"/>
            <a:ext cx="2320909" cy="2392953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B69F2F7-A252-9447-EBC4-2BC1E5754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z="2000" smtClean="0"/>
              <a:t>1</a:t>
            </a:fld>
            <a:endParaRPr lang="en-GB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1D4B0B-A8B7-D413-E7FF-556D952078F6}"/>
              </a:ext>
            </a:extLst>
          </p:cNvPr>
          <p:cNvSpPr txBox="1"/>
          <p:nvPr/>
        </p:nvSpPr>
        <p:spPr>
          <a:xfrm>
            <a:off x="436880" y="3237186"/>
            <a:ext cx="232090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Clipground.com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ECE452-F960-C551-6473-F7A252C3ED8B}"/>
              </a:ext>
            </a:extLst>
          </p:cNvPr>
          <p:cNvSpPr txBox="1"/>
          <p:nvPr/>
        </p:nvSpPr>
        <p:spPr>
          <a:xfrm>
            <a:off x="187380" y="6248400"/>
            <a:ext cx="257040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Dragonsignsltd.com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6C3248-69A3-0D39-52F5-CF7F934A3598}"/>
              </a:ext>
            </a:extLst>
          </p:cNvPr>
          <p:cNvSpPr txBox="1"/>
          <p:nvPr/>
        </p:nvSpPr>
        <p:spPr>
          <a:xfrm>
            <a:off x="9939600" y="6248400"/>
            <a:ext cx="22524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Welldales.co.uk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7F55A6-3F9C-2E9F-BE6B-ADB12DF9D1F8}"/>
              </a:ext>
            </a:extLst>
          </p:cNvPr>
          <p:cNvSpPr txBox="1"/>
          <p:nvPr/>
        </p:nvSpPr>
        <p:spPr>
          <a:xfrm>
            <a:off x="9391928" y="2672080"/>
            <a:ext cx="26126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Ysgol-llandygai.co.uk</a:t>
            </a:r>
          </a:p>
        </p:txBody>
      </p:sp>
    </p:spTree>
    <p:extLst>
      <p:ext uri="{BB962C8B-B14F-4D97-AF65-F5344CB8AC3E}">
        <p14:creationId xmlns:p14="http://schemas.microsoft.com/office/powerpoint/2010/main" val="39860759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A063F-BDBC-BF66-4C10-0CF245A8EA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85529" y="213360"/>
            <a:ext cx="8001000" cy="1727200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latin typeface="Kristen ITC" panose="03050502040202030202" pitchFamily="66" charset="0"/>
              </a:rPr>
              <a:t>What is the Urdd Eisteddfod?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E5F005-50BA-E3B5-2006-C94F01D2B7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1972" y="2258907"/>
            <a:ext cx="5106988" cy="3522133"/>
          </a:xfr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perspectiveContrastingRightFacing"/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Kristen ITC" panose="03050502040202030202" pitchFamily="66" charset="0"/>
              </a:rPr>
              <a:t>Festival of </a:t>
            </a:r>
            <a:r>
              <a:rPr lang="en-GB" sz="2800" dirty="0" err="1">
                <a:solidFill>
                  <a:schemeClr val="bg1"/>
                </a:solidFill>
                <a:latin typeface="Kristen ITC" panose="03050502040202030202" pitchFamily="66" charset="0"/>
              </a:rPr>
              <a:t>welsh</a:t>
            </a:r>
            <a:r>
              <a:rPr lang="en-GB" sz="2800" dirty="0">
                <a:solidFill>
                  <a:schemeClr val="bg1"/>
                </a:solidFill>
                <a:latin typeface="Kristen ITC" panose="03050502040202030202" pitchFamily="66" charset="0"/>
              </a:rPr>
              <a:t> culture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Kristen ITC" panose="03050502040202030202" pitchFamily="66" charset="0"/>
              </a:rPr>
              <a:t>Attracts thousands of visitors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Kristen ITC" panose="03050502040202030202" pitchFamily="66" charset="0"/>
              </a:rPr>
              <a:t>Takes place annually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Kristen ITC" panose="03050502040202030202" pitchFamily="66" charset="0"/>
              </a:rPr>
              <a:t>Competitions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Kristen ITC" panose="03050502040202030202" pitchFamily="66" charset="0"/>
              </a:rPr>
              <a:t>Promotes </a:t>
            </a:r>
            <a:r>
              <a:rPr lang="en-GB" sz="2800" dirty="0" err="1">
                <a:solidFill>
                  <a:schemeClr val="bg1"/>
                </a:solidFill>
                <a:latin typeface="Kristen ITC" panose="03050502040202030202" pitchFamily="66" charset="0"/>
              </a:rPr>
              <a:t>welsh</a:t>
            </a:r>
            <a:r>
              <a:rPr lang="en-GB" sz="2800" dirty="0">
                <a:solidFill>
                  <a:schemeClr val="bg1"/>
                </a:solidFill>
                <a:latin typeface="Kristen ITC" panose="03050502040202030202" pitchFamily="66" charset="0"/>
              </a:rPr>
              <a:t> language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  <a:latin typeface="Kristen ITC" panose="03050502040202030202" pitchFamily="66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  <a:latin typeface="Kristen ITC" panose="03050502040202030202" pitchFamily="66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19D645-C9C4-6525-9650-E19663493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z="2000" smtClean="0"/>
              <a:t>2</a:t>
            </a:fld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DDFB4C-2F4B-387B-DF2B-B0BF66DDF961}"/>
              </a:ext>
            </a:extLst>
          </p:cNvPr>
          <p:cNvSpPr txBox="1"/>
          <p:nvPr/>
        </p:nvSpPr>
        <p:spPr>
          <a:xfrm>
            <a:off x="6634480" y="4236117"/>
            <a:ext cx="4460240" cy="1815882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HeroicExtremeLeftFacing"/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rtlCol="0">
            <a:spAutoFit/>
          </a:bodyPr>
          <a:lstStyle/>
          <a:p>
            <a:pPr algn="ctr"/>
            <a:endParaRPr lang="en-GB" sz="2800" dirty="0">
              <a:solidFill>
                <a:schemeClr val="bg1"/>
              </a:solidFill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Growth to the economy in the local area</a:t>
            </a:r>
          </a:p>
          <a:p>
            <a:pPr algn="ctr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EECE4C-D1F9-00A2-2243-247D8E6D18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1120" y="2258906"/>
            <a:ext cx="1747520" cy="424349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A09B8D5-8FB0-335F-763A-7A9E037B20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55" r="778" b="8171"/>
          <a:stretch/>
        </p:blipFill>
        <p:spPr>
          <a:xfrm>
            <a:off x="9063990" y="1415723"/>
            <a:ext cx="2030730" cy="239109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E4F8ED6-D2C1-3C96-47C6-2033B7A71FE5}"/>
              </a:ext>
            </a:extLst>
          </p:cNvPr>
          <p:cNvSpPr txBox="1"/>
          <p:nvPr/>
        </p:nvSpPr>
        <p:spPr>
          <a:xfrm>
            <a:off x="8964672" y="3813790"/>
            <a:ext cx="222936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The </a:t>
            </a:r>
            <a:r>
              <a:rPr lang="en-GB" sz="1000" dirty="0" err="1">
                <a:solidFill>
                  <a:schemeClr val="bg1"/>
                </a:solidFill>
                <a:latin typeface="Kristen ITC" panose="03050502040202030202" pitchFamily="66" charset="0"/>
              </a:rPr>
              <a:t>Photolibrary</a:t>
            </a:r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 </a:t>
            </a:r>
            <a:r>
              <a:rPr lang="en-GB" sz="1000" dirty="0" err="1">
                <a:solidFill>
                  <a:schemeClr val="bg1"/>
                </a:solidFill>
                <a:latin typeface="Kristen ITC" panose="03050502040202030202" pitchFamily="66" charset="0"/>
              </a:rPr>
              <a:t>wales</a:t>
            </a:r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, (2023)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07EBD7-BB49-A3A1-7F58-BF2F07174ADE}"/>
              </a:ext>
            </a:extLst>
          </p:cNvPr>
          <p:cNvSpPr txBox="1"/>
          <p:nvPr/>
        </p:nvSpPr>
        <p:spPr>
          <a:xfrm>
            <a:off x="1233378" y="6379288"/>
            <a:ext cx="113768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Huw, W. (2022)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B3062FB-B065-B213-DEBF-34C6A414223B}"/>
              </a:ext>
            </a:extLst>
          </p:cNvPr>
          <p:cNvSpPr txBox="1"/>
          <p:nvPr/>
        </p:nvSpPr>
        <p:spPr>
          <a:xfrm>
            <a:off x="5283200" y="6493747"/>
            <a:ext cx="119888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>
                <a:solidFill>
                  <a:schemeClr val="bg1"/>
                </a:solidFill>
              </a:rPr>
              <a:t>Welldales.co.uk</a:t>
            </a:r>
          </a:p>
        </p:txBody>
      </p:sp>
    </p:spTree>
    <p:extLst>
      <p:ext uri="{BB962C8B-B14F-4D97-AF65-F5344CB8AC3E}">
        <p14:creationId xmlns:p14="http://schemas.microsoft.com/office/powerpoint/2010/main" val="3799900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068AB-F8A9-4F5E-7797-99F171289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Kristen ITC" panose="03050502040202030202" pitchFamily="66" charset="0"/>
              </a:rPr>
              <a:t>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C222607-1AAC-6906-4F3D-DE437D5B72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56993" y="616343"/>
            <a:ext cx="4225159" cy="346704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E3F8AE4-9E03-C8EE-AE04-E1372A52CDD2}"/>
              </a:ext>
            </a:extLst>
          </p:cNvPr>
          <p:cNvSpPr txBox="1"/>
          <p:nvPr/>
        </p:nvSpPr>
        <p:spPr>
          <a:xfrm>
            <a:off x="8869680" y="1090417"/>
            <a:ext cx="2773680" cy="2062103"/>
          </a:xfrm>
          <a:custGeom>
            <a:avLst/>
            <a:gdLst>
              <a:gd name="connsiteX0" fmla="*/ 0 w 2773680"/>
              <a:gd name="connsiteY0" fmla="*/ 0 h 2062103"/>
              <a:gd name="connsiteX1" fmla="*/ 693420 w 2773680"/>
              <a:gd name="connsiteY1" fmla="*/ 0 h 2062103"/>
              <a:gd name="connsiteX2" fmla="*/ 1303630 w 2773680"/>
              <a:gd name="connsiteY2" fmla="*/ 0 h 2062103"/>
              <a:gd name="connsiteX3" fmla="*/ 1997050 w 2773680"/>
              <a:gd name="connsiteY3" fmla="*/ 0 h 2062103"/>
              <a:gd name="connsiteX4" fmla="*/ 2773680 w 2773680"/>
              <a:gd name="connsiteY4" fmla="*/ 0 h 2062103"/>
              <a:gd name="connsiteX5" fmla="*/ 2773680 w 2773680"/>
              <a:gd name="connsiteY5" fmla="*/ 646126 h 2062103"/>
              <a:gd name="connsiteX6" fmla="*/ 2773680 w 2773680"/>
              <a:gd name="connsiteY6" fmla="*/ 1292251 h 2062103"/>
              <a:gd name="connsiteX7" fmla="*/ 2773680 w 2773680"/>
              <a:gd name="connsiteY7" fmla="*/ 2062103 h 2062103"/>
              <a:gd name="connsiteX8" fmla="*/ 2052523 w 2773680"/>
              <a:gd name="connsiteY8" fmla="*/ 2062103 h 2062103"/>
              <a:gd name="connsiteX9" fmla="*/ 1386840 w 2773680"/>
              <a:gd name="connsiteY9" fmla="*/ 2062103 h 2062103"/>
              <a:gd name="connsiteX10" fmla="*/ 721157 w 2773680"/>
              <a:gd name="connsiteY10" fmla="*/ 2062103 h 2062103"/>
              <a:gd name="connsiteX11" fmla="*/ 0 w 2773680"/>
              <a:gd name="connsiteY11" fmla="*/ 2062103 h 2062103"/>
              <a:gd name="connsiteX12" fmla="*/ 0 w 2773680"/>
              <a:gd name="connsiteY12" fmla="*/ 1395356 h 2062103"/>
              <a:gd name="connsiteX13" fmla="*/ 0 w 2773680"/>
              <a:gd name="connsiteY13" fmla="*/ 666747 h 2062103"/>
              <a:gd name="connsiteX14" fmla="*/ 0 w 2773680"/>
              <a:gd name="connsiteY14" fmla="*/ 0 h 2062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773680" h="2062103" fill="none" extrusionOk="0">
                <a:moveTo>
                  <a:pt x="0" y="0"/>
                </a:moveTo>
                <a:cubicBezTo>
                  <a:pt x="209847" y="-10792"/>
                  <a:pt x="488673" y="28270"/>
                  <a:pt x="693420" y="0"/>
                </a:cubicBezTo>
                <a:cubicBezTo>
                  <a:pt x="898167" y="-28270"/>
                  <a:pt x="1173737" y="23699"/>
                  <a:pt x="1303630" y="0"/>
                </a:cubicBezTo>
                <a:cubicBezTo>
                  <a:pt x="1433523" y="-23699"/>
                  <a:pt x="1705727" y="25150"/>
                  <a:pt x="1997050" y="0"/>
                </a:cubicBezTo>
                <a:cubicBezTo>
                  <a:pt x="2288373" y="-25150"/>
                  <a:pt x="2526894" y="25849"/>
                  <a:pt x="2773680" y="0"/>
                </a:cubicBezTo>
                <a:cubicBezTo>
                  <a:pt x="2787012" y="181912"/>
                  <a:pt x="2751361" y="350293"/>
                  <a:pt x="2773680" y="646126"/>
                </a:cubicBezTo>
                <a:cubicBezTo>
                  <a:pt x="2795999" y="941959"/>
                  <a:pt x="2778687" y="1125259"/>
                  <a:pt x="2773680" y="1292251"/>
                </a:cubicBezTo>
                <a:cubicBezTo>
                  <a:pt x="2768673" y="1459243"/>
                  <a:pt x="2777736" y="1802337"/>
                  <a:pt x="2773680" y="2062103"/>
                </a:cubicBezTo>
                <a:cubicBezTo>
                  <a:pt x="2604954" y="2026692"/>
                  <a:pt x="2311904" y="2054799"/>
                  <a:pt x="2052523" y="2062103"/>
                </a:cubicBezTo>
                <a:cubicBezTo>
                  <a:pt x="1793142" y="2069407"/>
                  <a:pt x="1550317" y="2088813"/>
                  <a:pt x="1386840" y="2062103"/>
                </a:cubicBezTo>
                <a:cubicBezTo>
                  <a:pt x="1223363" y="2035393"/>
                  <a:pt x="939324" y="2094961"/>
                  <a:pt x="721157" y="2062103"/>
                </a:cubicBezTo>
                <a:cubicBezTo>
                  <a:pt x="502990" y="2029245"/>
                  <a:pt x="195913" y="2026751"/>
                  <a:pt x="0" y="2062103"/>
                </a:cubicBezTo>
                <a:cubicBezTo>
                  <a:pt x="-6990" y="1925883"/>
                  <a:pt x="16048" y="1724154"/>
                  <a:pt x="0" y="1395356"/>
                </a:cubicBezTo>
                <a:cubicBezTo>
                  <a:pt x="-16048" y="1066558"/>
                  <a:pt x="-20572" y="968681"/>
                  <a:pt x="0" y="666747"/>
                </a:cubicBezTo>
                <a:cubicBezTo>
                  <a:pt x="20572" y="364813"/>
                  <a:pt x="-8538" y="227485"/>
                  <a:pt x="0" y="0"/>
                </a:cubicBezTo>
                <a:close/>
              </a:path>
              <a:path w="2773680" h="2062103" stroke="0" extrusionOk="0">
                <a:moveTo>
                  <a:pt x="0" y="0"/>
                </a:moveTo>
                <a:cubicBezTo>
                  <a:pt x="271136" y="13192"/>
                  <a:pt x="399862" y="-4351"/>
                  <a:pt x="665683" y="0"/>
                </a:cubicBezTo>
                <a:cubicBezTo>
                  <a:pt x="931504" y="4351"/>
                  <a:pt x="1012720" y="15563"/>
                  <a:pt x="1331366" y="0"/>
                </a:cubicBezTo>
                <a:cubicBezTo>
                  <a:pt x="1650012" y="-15563"/>
                  <a:pt x="1685133" y="-10879"/>
                  <a:pt x="1969313" y="0"/>
                </a:cubicBezTo>
                <a:cubicBezTo>
                  <a:pt x="2253493" y="10879"/>
                  <a:pt x="2460642" y="15282"/>
                  <a:pt x="2773680" y="0"/>
                </a:cubicBezTo>
                <a:cubicBezTo>
                  <a:pt x="2788506" y="243178"/>
                  <a:pt x="2761822" y="374703"/>
                  <a:pt x="2773680" y="666747"/>
                </a:cubicBezTo>
                <a:cubicBezTo>
                  <a:pt x="2785538" y="958791"/>
                  <a:pt x="2778711" y="1055060"/>
                  <a:pt x="2773680" y="1354114"/>
                </a:cubicBezTo>
                <a:cubicBezTo>
                  <a:pt x="2768649" y="1653168"/>
                  <a:pt x="2742823" y="1731484"/>
                  <a:pt x="2773680" y="2062103"/>
                </a:cubicBezTo>
                <a:cubicBezTo>
                  <a:pt x="2625390" y="2045385"/>
                  <a:pt x="2394056" y="2058640"/>
                  <a:pt x="2163470" y="2062103"/>
                </a:cubicBezTo>
                <a:cubicBezTo>
                  <a:pt x="1932884" y="2065567"/>
                  <a:pt x="1722231" y="2044053"/>
                  <a:pt x="1470050" y="2062103"/>
                </a:cubicBezTo>
                <a:cubicBezTo>
                  <a:pt x="1217869" y="2080153"/>
                  <a:pt x="1026688" y="2046517"/>
                  <a:pt x="721157" y="2062103"/>
                </a:cubicBezTo>
                <a:cubicBezTo>
                  <a:pt x="415626" y="2077689"/>
                  <a:pt x="307698" y="2088747"/>
                  <a:pt x="0" y="2062103"/>
                </a:cubicBezTo>
                <a:cubicBezTo>
                  <a:pt x="14258" y="1812463"/>
                  <a:pt x="17608" y="1678362"/>
                  <a:pt x="0" y="1436598"/>
                </a:cubicBezTo>
                <a:cubicBezTo>
                  <a:pt x="-17608" y="1194834"/>
                  <a:pt x="-21129" y="1028844"/>
                  <a:pt x="0" y="749231"/>
                </a:cubicBezTo>
                <a:cubicBezTo>
                  <a:pt x="21129" y="469618"/>
                  <a:pt x="25448" y="2940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4159804010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endParaRPr lang="en-GB" sz="4000" dirty="0">
              <a:solidFill>
                <a:schemeClr val="bg1"/>
              </a:solidFill>
              <a:latin typeface="Kristen ITC" panose="03050502040202030202" pitchFamily="66" charset="0"/>
            </a:endParaRPr>
          </a:p>
          <a:p>
            <a:pPr algn="ctr"/>
            <a:r>
              <a:rPr lang="en-GB" sz="3600" dirty="0">
                <a:solidFill>
                  <a:schemeClr val="bg1"/>
                </a:solidFill>
                <a:latin typeface="Kristen ITC" panose="03050502040202030202" pitchFamily="66" charset="0"/>
              </a:rPr>
              <a:t>Sports</a:t>
            </a:r>
          </a:p>
          <a:p>
            <a:pPr algn="ctr"/>
            <a:endParaRPr lang="en-GB" sz="2400" dirty="0">
              <a:solidFill>
                <a:schemeClr val="bg1"/>
              </a:solidFill>
              <a:latin typeface="Kristen ITC" panose="03050502040202030202" pitchFamily="66" charset="0"/>
            </a:endParaRPr>
          </a:p>
          <a:p>
            <a:pPr algn="ctr"/>
            <a:endParaRPr lang="en-GB" sz="2800" dirty="0">
              <a:solidFill>
                <a:schemeClr val="bg1"/>
              </a:solidFill>
              <a:latin typeface="Kristen ITC" panose="03050502040202030202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A4B953-431B-0344-B4D5-2F9ED71F1887}"/>
              </a:ext>
            </a:extLst>
          </p:cNvPr>
          <p:cNvSpPr txBox="1"/>
          <p:nvPr/>
        </p:nvSpPr>
        <p:spPr>
          <a:xfrm>
            <a:off x="548640" y="412620"/>
            <a:ext cx="2942908" cy="2123658"/>
          </a:xfrm>
          <a:custGeom>
            <a:avLst/>
            <a:gdLst>
              <a:gd name="connsiteX0" fmla="*/ 0 w 2942908"/>
              <a:gd name="connsiteY0" fmla="*/ 0 h 2123658"/>
              <a:gd name="connsiteX1" fmla="*/ 618011 w 2942908"/>
              <a:gd name="connsiteY1" fmla="*/ 0 h 2123658"/>
              <a:gd name="connsiteX2" fmla="*/ 1177163 w 2942908"/>
              <a:gd name="connsiteY2" fmla="*/ 0 h 2123658"/>
              <a:gd name="connsiteX3" fmla="*/ 1736316 w 2942908"/>
              <a:gd name="connsiteY3" fmla="*/ 0 h 2123658"/>
              <a:gd name="connsiteX4" fmla="*/ 2295468 w 2942908"/>
              <a:gd name="connsiteY4" fmla="*/ 0 h 2123658"/>
              <a:gd name="connsiteX5" fmla="*/ 2942908 w 2942908"/>
              <a:gd name="connsiteY5" fmla="*/ 0 h 2123658"/>
              <a:gd name="connsiteX6" fmla="*/ 2942908 w 2942908"/>
              <a:gd name="connsiteY6" fmla="*/ 530915 h 2123658"/>
              <a:gd name="connsiteX7" fmla="*/ 2942908 w 2942908"/>
              <a:gd name="connsiteY7" fmla="*/ 1019356 h 2123658"/>
              <a:gd name="connsiteX8" fmla="*/ 2942908 w 2942908"/>
              <a:gd name="connsiteY8" fmla="*/ 1507797 h 2123658"/>
              <a:gd name="connsiteX9" fmla="*/ 2942908 w 2942908"/>
              <a:gd name="connsiteY9" fmla="*/ 2123658 h 2123658"/>
              <a:gd name="connsiteX10" fmla="*/ 2295468 w 2942908"/>
              <a:gd name="connsiteY10" fmla="*/ 2123658 h 2123658"/>
              <a:gd name="connsiteX11" fmla="*/ 1677458 w 2942908"/>
              <a:gd name="connsiteY11" fmla="*/ 2123658 h 2123658"/>
              <a:gd name="connsiteX12" fmla="*/ 1118305 w 2942908"/>
              <a:gd name="connsiteY12" fmla="*/ 2123658 h 2123658"/>
              <a:gd name="connsiteX13" fmla="*/ 0 w 2942908"/>
              <a:gd name="connsiteY13" fmla="*/ 2123658 h 2123658"/>
              <a:gd name="connsiteX14" fmla="*/ 0 w 2942908"/>
              <a:gd name="connsiteY14" fmla="*/ 1550270 h 2123658"/>
              <a:gd name="connsiteX15" fmla="*/ 0 w 2942908"/>
              <a:gd name="connsiteY15" fmla="*/ 1061829 h 2123658"/>
              <a:gd name="connsiteX16" fmla="*/ 0 w 2942908"/>
              <a:gd name="connsiteY16" fmla="*/ 509678 h 2123658"/>
              <a:gd name="connsiteX17" fmla="*/ 0 w 2942908"/>
              <a:gd name="connsiteY17" fmla="*/ 0 h 21236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942908" h="2123658" extrusionOk="0">
                <a:moveTo>
                  <a:pt x="0" y="0"/>
                </a:moveTo>
                <a:cubicBezTo>
                  <a:pt x="283763" y="-21155"/>
                  <a:pt x="368299" y="14674"/>
                  <a:pt x="618011" y="0"/>
                </a:cubicBezTo>
                <a:cubicBezTo>
                  <a:pt x="867723" y="-14674"/>
                  <a:pt x="1007677" y="-11635"/>
                  <a:pt x="1177163" y="0"/>
                </a:cubicBezTo>
                <a:cubicBezTo>
                  <a:pt x="1346649" y="11635"/>
                  <a:pt x="1503682" y="-8927"/>
                  <a:pt x="1736316" y="0"/>
                </a:cubicBezTo>
                <a:cubicBezTo>
                  <a:pt x="1968950" y="8927"/>
                  <a:pt x="2143743" y="15903"/>
                  <a:pt x="2295468" y="0"/>
                </a:cubicBezTo>
                <a:cubicBezTo>
                  <a:pt x="2447193" y="-15903"/>
                  <a:pt x="2699589" y="-2317"/>
                  <a:pt x="2942908" y="0"/>
                </a:cubicBezTo>
                <a:cubicBezTo>
                  <a:pt x="2966072" y="111782"/>
                  <a:pt x="2952711" y="386238"/>
                  <a:pt x="2942908" y="530915"/>
                </a:cubicBezTo>
                <a:cubicBezTo>
                  <a:pt x="2933105" y="675592"/>
                  <a:pt x="2951603" y="824952"/>
                  <a:pt x="2942908" y="1019356"/>
                </a:cubicBezTo>
                <a:cubicBezTo>
                  <a:pt x="2934213" y="1213760"/>
                  <a:pt x="2919126" y="1349291"/>
                  <a:pt x="2942908" y="1507797"/>
                </a:cubicBezTo>
                <a:cubicBezTo>
                  <a:pt x="2966690" y="1666303"/>
                  <a:pt x="2919178" y="1932574"/>
                  <a:pt x="2942908" y="2123658"/>
                </a:cubicBezTo>
                <a:cubicBezTo>
                  <a:pt x="2705552" y="2136265"/>
                  <a:pt x="2498259" y="2109684"/>
                  <a:pt x="2295468" y="2123658"/>
                </a:cubicBezTo>
                <a:cubicBezTo>
                  <a:pt x="2092677" y="2137632"/>
                  <a:pt x="1922870" y="2095198"/>
                  <a:pt x="1677458" y="2123658"/>
                </a:cubicBezTo>
                <a:cubicBezTo>
                  <a:pt x="1432046" y="2152119"/>
                  <a:pt x="1265125" y="2137193"/>
                  <a:pt x="1118305" y="2123658"/>
                </a:cubicBezTo>
                <a:cubicBezTo>
                  <a:pt x="971485" y="2110123"/>
                  <a:pt x="534994" y="2179293"/>
                  <a:pt x="0" y="2123658"/>
                </a:cubicBezTo>
                <a:cubicBezTo>
                  <a:pt x="10416" y="1852391"/>
                  <a:pt x="22786" y="1702936"/>
                  <a:pt x="0" y="1550270"/>
                </a:cubicBezTo>
                <a:cubicBezTo>
                  <a:pt x="-22786" y="1397604"/>
                  <a:pt x="-14230" y="1164917"/>
                  <a:pt x="0" y="1061829"/>
                </a:cubicBezTo>
                <a:cubicBezTo>
                  <a:pt x="14230" y="958741"/>
                  <a:pt x="3595" y="689734"/>
                  <a:pt x="0" y="509678"/>
                </a:cubicBezTo>
                <a:cubicBezTo>
                  <a:pt x="-3595" y="329622"/>
                  <a:pt x="-17611" y="223949"/>
                  <a:pt x="0" y="0"/>
                </a:cubicBezTo>
                <a:close/>
              </a:path>
            </a:pathLst>
          </a:custGeom>
          <a:noFill/>
          <a:ln w="38100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359416099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endParaRPr lang="en-GB" sz="3200" dirty="0">
              <a:solidFill>
                <a:schemeClr val="bg1"/>
              </a:solidFill>
              <a:latin typeface="Kristen ITC" panose="03050502040202030202" pitchFamily="66" charset="0"/>
            </a:endParaRPr>
          </a:p>
          <a:p>
            <a:pPr algn="ctr"/>
            <a:r>
              <a:rPr lang="en-GB" sz="3200" dirty="0">
                <a:solidFill>
                  <a:schemeClr val="bg1"/>
                </a:solidFill>
                <a:latin typeface="Kristen ITC" panose="03050502040202030202" pitchFamily="66" charset="0"/>
              </a:rPr>
              <a:t>Residential Centres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9FB7A2-4F3A-DFDB-5C4F-415C596EE6E2}"/>
              </a:ext>
            </a:extLst>
          </p:cNvPr>
          <p:cNvSpPr txBox="1"/>
          <p:nvPr/>
        </p:nvSpPr>
        <p:spPr>
          <a:xfrm>
            <a:off x="684212" y="3637280"/>
            <a:ext cx="2807336" cy="2000548"/>
          </a:xfrm>
          <a:custGeom>
            <a:avLst/>
            <a:gdLst>
              <a:gd name="connsiteX0" fmla="*/ 0 w 2807336"/>
              <a:gd name="connsiteY0" fmla="*/ 0 h 2000548"/>
              <a:gd name="connsiteX1" fmla="*/ 561467 w 2807336"/>
              <a:gd name="connsiteY1" fmla="*/ 0 h 2000548"/>
              <a:gd name="connsiteX2" fmla="*/ 1151008 w 2807336"/>
              <a:gd name="connsiteY2" fmla="*/ 0 h 2000548"/>
              <a:gd name="connsiteX3" fmla="*/ 1628255 w 2807336"/>
              <a:gd name="connsiteY3" fmla="*/ 0 h 2000548"/>
              <a:gd name="connsiteX4" fmla="*/ 2105502 w 2807336"/>
              <a:gd name="connsiteY4" fmla="*/ 0 h 2000548"/>
              <a:gd name="connsiteX5" fmla="*/ 2807336 w 2807336"/>
              <a:gd name="connsiteY5" fmla="*/ 0 h 2000548"/>
              <a:gd name="connsiteX6" fmla="*/ 2807336 w 2807336"/>
              <a:gd name="connsiteY6" fmla="*/ 686855 h 2000548"/>
              <a:gd name="connsiteX7" fmla="*/ 2807336 w 2807336"/>
              <a:gd name="connsiteY7" fmla="*/ 1293688 h 2000548"/>
              <a:gd name="connsiteX8" fmla="*/ 2807336 w 2807336"/>
              <a:gd name="connsiteY8" fmla="*/ 2000548 h 2000548"/>
              <a:gd name="connsiteX9" fmla="*/ 2302016 w 2807336"/>
              <a:gd name="connsiteY9" fmla="*/ 2000548 h 2000548"/>
              <a:gd name="connsiteX10" fmla="*/ 1712475 w 2807336"/>
              <a:gd name="connsiteY10" fmla="*/ 2000548 h 2000548"/>
              <a:gd name="connsiteX11" fmla="*/ 1235228 w 2807336"/>
              <a:gd name="connsiteY11" fmla="*/ 2000548 h 2000548"/>
              <a:gd name="connsiteX12" fmla="*/ 645687 w 2807336"/>
              <a:gd name="connsiteY12" fmla="*/ 2000548 h 2000548"/>
              <a:gd name="connsiteX13" fmla="*/ 0 w 2807336"/>
              <a:gd name="connsiteY13" fmla="*/ 2000548 h 2000548"/>
              <a:gd name="connsiteX14" fmla="*/ 0 w 2807336"/>
              <a:gd name="connsiteY14" fmla="*/ 1313693 h 2000548"/>
              <a:gd name="connsiteX15" fmla="*/ 0 w 2807336"/>
              <a:gd name="connsiteY15" fmla="*/ 706860 h 2000548"/>
              <a:gd name="connsiteX16" fmla="*/ 0 w 2807336"/>
              <a:gd name="connsiteY16" fmla="*/ 0 h 20005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07336" h="2000548" fill="none" extrusionOk="0">
                <a:moveTo>
                  <a:pt x="0" y="0"/>
                </a:moveTo>
                <a:cubicBezTo>
                  <a:pt x="270587" y="10233"/>
                  <a:pt x="442366" y="-9817"/>
                  <a:pt x="561467" y="0"/>
                </a:cubicBezTo>
                <a:cubicBezTo>
                  <a:pt x="680568" y="9817"/>
                  <a:pt x="985069" y="-17229"/>
                  <a:pt x="1151008" y="0"/>
                </a:cubicBezTo>
                <a:cubicBezTo>
                  <a:pt x="1316947" y="17229"/>
                  <a:pt x="1433864" y="1459"/>
                  <a:pt x="1628255" y="0"/>
                </a:cubicBezTo>
                <a:cubicBezTo>
                  <a:pt x="1822646" y="-1459"/>
                  <a:pt x="2008505" y="-16873"/>
                  <a:pt x="2105502" y="0"/>
                </a:cubicBezTo>
                <a:cubicBezTo>
                  <a:pt x="2202499" y="16873"/>
                  <a:pt x="2627246" y="28943"/>
                  <a:pt x="2807336" y="0"/>
                </a:cubicBezTo>
                <a:cubicBezTo>
                  <a:pt x="2816875" y="339974"/>
                  <a:pt x="2785655" y="522349"/>
                  <a:pt x="2807336" y="686855"/>
                </a:cubicBezTo>
                <a:cubicBezTo>
                  <a:pt x="2829017" y="851361"/>
                  <a:pt x="2779943" y="1083609"/>
                  <a:pt x="2807336" y="1293688"/>
                </a:cubicBezTo>
                <a:cubicBezTo>
                  <a:pt x="2834729" y="1503767"/>
                  <a:pt x="2816733" y="1808266"/>
                  <a:pt x="2807336" y="2000548"/>
                </a:cubicBezTo>
                <a:cubicBezTo>
                  <a:pt x="2558130" y="1999200"/>
                  <a:pt x="2452784" y="1975668"/>
                  <a:pt x="2302016" y="2000548"/>
                </a:cubicBezTo>
                <a:cubicBezTo>
                  <a:pt x="2151248" y="2025428"/>
                  <a:pt x="1866790" y="1971181"/>
                  <a:pt x="1712475" y="2000548"/>
                </a:cubicBezTo>
                <a:cubicBezTo>
                  <a:pt x="1558160" y="2029915"/>
                  <a:pt x="1422536" y="1983083"/>
                  <a:pt x="1235228" y="2000548"/>
                </a:cubicBezTo>
                <a:cubicBezTo>
                  <a:pt x="1047920" y="2018013"/>
                  <a:pt x="829525" y="2002607"/>
                  <a:pt x="645687" y="2000548"/>
                </a:cubicBezTo>
                <a:cubicBezTo>
                  <a:pt x="461849" y="1998489"/>
                  <a:pt x="301237" y="2027889"/>
                  <a:pt x="0" y="2000548"/>
                </a:cubicBezTo>
                <a:cubicBezTo>
                  <a:pt x="13103" y="1834693"/>
                  <a:pt x="-14489" y="1502172"/>
                  <a:pt x="0" y="1313693"/>
                </a:cubicBezTo>
                <a:cubicBezTo>
                  <a:pt x="14489" y="1125214"/>
                  <a:pt x="-19498" y="833599"/>
                  <a:pt x="0" y="706860"/>
                </a:cubicBezTo>
                <a:cubicBezTo>
                  <a:pt x="19498" y="580121"/>
                  <a:pt x="-7418" y="210708"/>
                  <a:pt x="0" y="0"/>
                </a:cubicBezTo>
                <a:close/>
              </a:path>
              <a:path w="2807336" h="2000548" stroke="0" extrusionOk="0">
                <a:moveTo>
                  <a:pt x="0" y="0"/>
                </a:moveTo>
                <a:cubicBezTo>
                  <a:pt x="130502" y="21033"/>
                  <a:pt x="393178" y="-23937"/>
                  <a:pt x="505320" y="0"/>
                </a:cubicBezTo>
                <a:cubicBezTo>
                  <a:pt x="617462" y="23937"/>
                  <a:pt x="791748" y="-16883"/>
                  <a:pt x="1038714" y="0"/>
                </a:cubicBezTo>
                <a:cubicBezTo>
                  <a:pt x="1285680" y="16883"/>
                  <a:pt x="1484279" y="24371"/>
                  <a:pt x="1600182" y="0"/>
                </a:cubicBezTo>
                <a:cubicBezTo>
                  <a:pt x="1716085" y="-24371"/>
                  <a:pt x="1971259" y="21417"/>
                  <a:pt x="2189722" y="0"/>
                </a:cubicBezTo>
                <a:cubicBezTo>
                  <a:pt x="2408185" y="-21417"/>
                  <a:pt x="2673064" y="7559"/>
                  <a:pt x="2807336" y="0"/>
                </a:cubicBezTo>
                <a:cubicBezTo>
                  <a:pt x="2829462" y="158549"/>
                  <a:pt x="2808251" y="370614"/>
                  <a:pt x="2807336" y="666849"/>
                </a:cubicBezTo>
                <a:cubicBezTo>
                  <a:pt x="2806421" y="963084"/>
                  <a:pt x="2815332" y="1077865"/>
                  <a:pt x="2807336" y="1293688"/>
                </a:cubicBezTo>
                <a:cubicBezTo>
                  <a:pt x="2799340" y="1509511"/>
                  <a:pt x="2784564" y="1796562"/>
                  <a:pt x="2807336" y="2000548"/>
                </a:cubicBezTo>
                <a:cubicBezTo>
                  <a:pt x="2688348" y="2006209"/>
                  <a:pt x="2443056" y="1978704"/>
                  <a:pt x="2302016" y="2000548"/>
                </a:cubicBezTo>
                <a:cubicBezTo>
                  <a:pt x="2160976" y="2022392"/>
                  <a:pt x="1875565" y="1990651"/>
                  <a:pt x="1768622" y="2000548"/>
                </a:cubicBezTo>
                <a:cubicBezTo>
                  <a:pt x="1661679" y="2010445"/>
                  <a:pt x="1370495" y="2003896"/>
                  <a:pt x="1263301" y="2000548"/>
                </a:cubicBezTo>
                <a:cubicBezTo>
                  <a:pt x="1156107" y="1997200"/>
                  <a:pt x="889852" y="1980189"/>
                  <a:pt x="673761" y="2000548"/>
                </a:cubicBezTo>
                <a:cubicBezTo>
                  <a:pt x="457670" y="2020907"/>
                  <a:pt x="226522" y="2003663"/>
                  <a:pt x="0" y="2000548"/>
                </a:cubicBezTo>
                <a:cubicBezTo>
                  <a:pt x="-24952" y="1851796"/>
                  <a:pt x="11390" y="1598781"/>
                  <a:pt x="0" y="1333699"/>
                </a:cubicBezTo>
                <a:cubicBezTo>
                  <a:pt x="-11390" y="1068617"/>
                  <a:pt x="9726" y="923370"/>
                  <a:pt x="0" y="706860"/>
                </a:cubicBezTo>
                <a:cubicBezTo>
                  <a:pt x="-9726" y="490350"/>
                  <a:pt x="3627" y="273232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330718678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endParaRPr lang="en-GB" sz="2400" dirty="0">
              <a:solidFill>
                <a:schemeClr val="bg1"/>
              </a:solidFill>
              <a:latin typeface="Kristen ITC" panose="03050502040202030202" pitchFamily="66" charset="0"/>
            </a:endParaRPr>
          </a:p>
          <a:p>
            <a:pPr algn="ctr"/>
            <a:r>
              <a:rPr lang="en-GB" sz="3600" dirty="0">
                <a:solidFill>
                  <a:schemeClr val="bg1"/>
                </a:solidFill>
                <a:latin typeface="Kristen ITC" panose="03050502040202030202" pitchFamily="66" charset="0"/>
              </a:rPr>
              <a:t>Youth and Community </a:t>
            </a:r>
          </a:p>
          <a:p>
            <a:endParaRPr lang="en-GB" sz="2400" dirty="0">
              <a:solidFill>
                <a:schemeClr val="bg1"/>
              </a:solidFill>
              <a:latin typeface="Kristen ITC" panose="03050502040202030202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AEBA98B-C489-C880-98D7-F5DEAC503E0E}"/>
              </a:ext>
            </a:extLst>
          </p:cNvPr>
          <p:cNvSpPr txBox="1"/>
          <p:nvPr/>
        </p:nvSpPr>
        <p:spPr>
          <a:xfrm>
            <a:off x="8086467" y="4636969"/>
            <a:ext cx="3891280" cy="1754326"/>
          </a:xfrm>
          <a:custGeom>
            <a:avLst/>
            <a:gdLst>
              <a:gd name="connsiteX0" fmla="*/ 0 w 3891280"/>
              <a:gd name="connsiteY0" fmla="*/ 0 h 1754326"/>
              <a:gd name="connsiteX1" fmla="*/ 570721 w 3891280"/>
              <a:gd name="connsiteY1" fmla="*/ 0 h 1754326"/>
              <a:gd name="connsiteX2" fmla="*/ 1141442 w 3891280"/>
              <a:gd name="connsiteY2" fmla="*/ 0 h 1754326"/>
              <a:gd name="connsiteX3" fmla="*/ 1673250 w 3891280"/>
              <a:gd name="connsiteY3" fmla="*/ 0 h 1754326"/>
              <a:gd name="connsiteX4" fmla="*/ 2321797 w 3891280"/>
              <a:gd name="connsiteY4" fmla="*/ 0 h 1754326"/>
              <a:gd name="connsiteX5" fmla="*/ 2892518 w 3891280"/>
              <a:gd name="connsiteY5" fmla="*/ 0 h 1754326"/>
              <a:gd name="connsiteX6" fmla="*/ 3891280 w 3891280"/>
              <a:gd name="connsiteY6" fmla="*/ 0 h 1754326"/>
              <a:gd name="connsiteX7" fmla="*/ 3891280 w 3891280"/>
              <a:gd name="connsiteY7" fmla="*/ 602319 h 1754326"/>
              <a:gd name="connsiteX8" fmla="*/ 3891280 w 3891280"/>
              <a:gd name="connsiteY8" fmla="*/ 1204637 h 1754326"/>
              <a:gd name="connsiteX9" fmla="*/ 3891280 w 3891280"/>
              <a:gd name="connsiteY9" fmla="*/ 1754326 h 1754326"/>
              <a:gd name="connsiteX10" fmla="*/ 3164908 w 3891280"/>
              <a:gd name="connsiteY10" fmla="*/ 1754326 h 1754326"/>
              <a:gd name="connsiteX11" fmla="*/ 2516361 w 3891280"/>
              <a:gd name="connsiteY11" fmla="*/ 1754326 h 1754326"/>
              <a:gd name="connsiteX12" fmla="*/ 1789989 w 3891280"/>
              <a:gd name="connsiteY12" fmla="*/ 1754326 h 1754326"/>
              <a:gd name="connsiteX13" fmla="*/ 1219268 w 3891280"/>
              <a:gd name="connsiteY13" fmla="*/ 1754326 h 1754326"/>
              <a:gd name="connsiteX14" fmla="*/ 687459 w 3891280"/>
              <a:gd name="connsiteY14" fmla="*/ 1754326 h 1754326"/>
              <a:gd name="connsiteX15" fmla="*/ 0 w 3891280"/>
              <a:gd name="connsiteY15" fmla="*/ 1754326 h 1754326"/>
              <a:gd name="connsiteX16" fmla="*/ 0 w 3891280"/>
              <a:gd name="connsiteY16" fmla="*/ 1222180 h 1754326"/>
              <a:gd name="connsiteX17" fmla="*/ 0 w 3891280"/>
              <a:gd name="connsiteY17" fmla="*/ 637405 h 1754326"/>
              <a:gd name="connsiteX18" fmla="*/ 0 w 3891280"/>
              <a:gd name="connsiteY18" fmla="*/ 0 h 1754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891280" h="1754326" extrusionOk="0">
                <a:moveTo>
                  <a:pt x="0" y="0"/>
                </a:moveTo>
                <a:cubicBezTo>
                  <a:pt x="164195" y="6287"/>
                  <a:pt x="445329" y="27382"/>
                  <a:pt x="570721" y="0"/>
                </a:cubicBezTo>
                <a:cubicBezTo>
                  <a:pt x="696113" y="-27382"/>
                  <a:pt x="862424" y="-17023"/>
                  <a:pt x="1141442" y="0"/>
                </a:cubicBezTo>
                <a:cubicBezTo>
                  <a:pt x="1420460" y="17023"/>
                  <a:pt x="1566268" y="26178"/>
                  <a:pt x="1673250" y="0"/>
                </a:cubicBezTo>
                <a:cubicBezTo>
                  <a:pt x="1780232" y="-26178"/>
                  <a:pt x="2134030" y="-4382"/>
                  <a:pt x="2321797" y="0"/>
                </a:cubicBezTo>
                <a:cubicBezTo>
                  <a:pt x="2509564" y="4382"/>
                  <a:pt x="2754086" y="-14166"/>
                  <a:pt x="2892518" y="0"/>
                </a:cubicBezTo>
                <a:cubicBezTo>
                  <a:pt x="3030950" y="14166"/>
                  <a:pt x="3671763" y="17537"/>
                  <a:pt x="3891280" y="0"/>
                </a:cubicBezTo>
                <a:cubicBezTo>
                  <a:pt x="3889888" y="300700"/>
                  <a:pt x="3901770" y="316153"/>
                  <a:pt x="3891280" y="602319"/>
                </a:cubicBezTo>
                <a:cubicBezTo>
                  <a:pt x="3880790" y="888485"/>
                  <a:pt x="3881842" y="911515"/>
                  <a:pt x="3891280" y="1204637"/>
                </a:cubicBezTo>
                <a:cubicBezTo>
                  <a:pt x="3900718" y="1497759"/>
                  <a:pt x="3907089" y="1561260"/>
                  <a:pt x="3891280" y="1754326"/>
                </a:cubicBezTo>
                <a:cubicBezTo>
                  <a:pt x="3734918" y="1721217"/>
                  <a:pt x="3428239" y="1746692"/>
                  <a:pt x="3164908" y="1754326"/>
                </a:cubicBezTo>
                <a:cubicBezTo>
                  <a:pt x="2901577" y="1761960"/>
                  <a:pt x="2734544" y="1767127"/>
                  <a:pt x="2516361" y="1754326"/>
                </a:cubicBezTo>
                <a:cubicBezTo>
                  <a:pt x="2298178" y="1741525"/>
                  <a:pt x="2004473" y="1775074"/>
                  <a:pt x="1789989" y="1754326"/>
                </a:cubicBezTo>
                <a:cubicBezTo>
                  <a:pt x="1575505" y="1733578"/>
                  <a:pt x="1378818" y="1743412"/>
                  <a:pt x="1219268" y="1754326"/>
                </a:cubicBezTo>
                <a:cubicBezTo>
                  <a:pt x="1059718" y="1765240"/>
                  <a:pt x="856144" y="1741628"/>
                  <a:pt x="687459" y="1754326"/>
                </a:cubicBezTo>
                <a:cubicBezTo>
                  <a:pt x="518774" y="1767024"/>
                  <a:pt x="251052" y="1720206"/>
                  <a:pt x="0" y="1754326"/>
                </a:cubicBezTo>
                <a:cubicBezTo>
                  <a:pt x="5829" y="1525575"/>
                  <a:pt x="-25221" y="1380686"/>
                  <a:pt x="0" y="1222180"/>
                </a:cubicBezTo>
                <a:cubicBezTo>
                  <a:pt x="25221" y="1063674"/>
                  <a:pt x="29093" y="814125"/>
                  <a:pt x="0" y="637405"/>
                </a:cubicBezTo>
                <a:cubicBezTo>
                  <a:pt x="-29093" y="460685"/>
                  <a:pt x="13712" y="193671"/>
                  <a:pt x="0" y="0"/>
                </a:cubicBezTo>
                <a:close/>
              </a:path>
            </a:pathLst>
          </a:custGeom>
          <a:noFill/>
          <a:ln w="38100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283784006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endParaRPr lang="en-GB" sz="3600" dirty="0">
              <a:solidFill>
                <a:schemeClr val="bg1"/>
              </a:solidFill>
              <a:latin typeface="Kristen ITC" panose="03050502040202030202" pitchFamily="66" charset="0"/>
            </a:endParaRPr>
          </a:p>
          <a:p>
            <a:r>
              <a:rPr lang="en-GB" sz="3600" dirty="0">
                <a:solidFill>
                  <a:schemeClr val="bg1"/>
                </a:solidFill>
                <a:latin typeface="Kristen ITC" panose="03050502040202030202" pitchFamily="66" charset="0"/>
              </a:rPr>
              <a:t>Apprenticeships</a:t>
            </a:r>
          </a:p>
          <a:p>
            <a:endParaRPr lang="en-GB" sz="3600" dirty="0">
              <a:latin typeface="Kristen ITC" panose="03050502040202030202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76CD629-51E5-ABFC-F0AA-E9D6C6B7F2B7}"/>
              </a:ext>
            </a:extLst>
          </p:cNvPr>
          <p:cNvSpPr txBox="1"/>
          <p:nvPr/>
        </p:nvSpPr>
        <p:spPr>
          <a:xfrm>
            <a:off x="3930296" y="4879586"/>
            <a:ext cx="3409077" cy="1077218"/>
          </a:xfrm>
          <a:custGeom>
            <a:avLst/>
            <a:gdLst>
              <a:gd name="connsiteX0" fmla="*/ 0 w 3409077"/>
              <a:gd name="connsiteY0" fmla="*/ 0 h 1077218"/>
              <a:gd name="connsiteX1" fmla="*/ 681815 w 3409077"/>
              <a:gd name="connsiteY1" fmla="*/ 0 h 1077218"/>
              <a:gd name="connsiteX2" fmla="*/ 1397722 w 3409077"/>
              <a:gd name="connsiteY2" fmla="*/ 0 h 1077218"/>
              <a:gd name="connsiteX3" fmla="*/ 2079537 w 3409077"/>
              <a:gd name="connsiteY3" fmla="*/ 0 h 1077218"/>
              <a:gd name="connsiteX4" fmla="*/ 2659080 w 3409077"/>
              <a:gd name="connsiteY4" fmla="*/ 0 h 1077218"/>
              <a:gd name="connsiteX5" fmla="*/ 3409077 w 3409077"/>
              <a:gd name="connsiteY5" fmla="*/ 0 h 1077218"/>
              <a:gd name="connsiteX6" fmla="*/ 3409077 w 3409077"/>
              <a:gd name="connsiteY6" fmla="*/ 517065 h 1077218"/>
              <a:gd name="connsiteX7" fmla="*/ 3409077 w 3409077"/>
              <a:gd name="connsiteY7" fmla="*/ 1077218 h 1077218"/>
              <a:gd name="connsiteX8" fmla="*/ 2795443 w 3409077"/>
              <a:gd name="connsiteY8" fmla="*/ 1077218 h 1077218"/>
              <a:gd name="connsiteX9" fmla="*/ 2113628 w 3409077"/>
              <a:gd name="connsiteY9" fmla="*/ 1077218 h 1077218"/>
              <a:gd name="connsiteX10" fmla="*/ 1397722 w 3409077"/>
              <a:gd name="connsiteY10" fmla="*/ 1077218 h 1077218"/>
              <a:gd name="connsiteX11" fmla="*/ 647725 w 3409077"/>
              <a:gd name="connsiteY11" fmla="*/ 1077218 h 1077218"/>
              <a:gd name="connsiteX12" fmla="*/ 0 w 3409077"/>
              <a:gd name="connsiteY12" fmla="*/ 1077218 h 1077218"/>
              <a:gd name="connsiteX13" fmla="*/ 0 w 3409077"/>
              <a:gd name="connsiteY13" fmla="*/ 538609 h 1077218"/>
              <a:gd name="connsiteX14" fmla="*/ 0 w 3409077"/>
              <a:gd name="connsiteY14" fmla="*/ 0 h 10772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09077" h="1077218" fill="none" extrusionOk="0">
                <a:moveTo>
                  <a:pt x="0" y="0"/>
                </a:moveTo>
                <a:cubicBezTo>
                  <a:pt x="136520" y="-30440"/>
                  <a:pt x="492503" y="-4511"/>
                  <a:pt x="681815" y="0"/>
                </a:cubicBezTo>
                <a:cubicBezTo>
                  <a:pt x="871128" y="4511"/>
                  <a:pt x="1067781" y="30838"/>
                  <a:pt x="1397722" y="0"/>
                </a:cubicBezTo>
                <a:cubicBezTo>
                  <a:pt x="1727663" y="-30838"/>
                  <a:pt x="1816942" y="-3476"/>
                  <a:pt x="2079537" y="0"/>
                </a:cubicBezTo>
                <a:cubicBezTo>
                  <a:pt x="2342133" y="3476"/>
                  <a:pt x="2445025" y="2080"/>
                  <a:pt x="2659080" y="0"/>
                </a:cubicBezTo>
                <a:cubicBezTo>
                  <a:pt x="2873135" y="-2080"/>
                  <a:pt x="3125410" y="20853"/>
                  <a:pt x="3409077" y="0"/>
                </a:cubicBezTo>
                <a:cubicBezTo>
                  <a:pt x="3407542" y="181844"/>
                  <a:pt x="3387238" y="323356"/>
                  <a:pt x="3409077" y="517065"/>
                </a:cubicBezTo>
                <a:cubicBezTo>
                  <a:pt x="3430916" y="710774"/>
                  <a:pt x="3410708" y="928367"/>
                  <a:pt x="3409077" y="1077218"/>
                </a:cubicBezTo>
                <a:cubicBezTo>
                  <a:pt x="3159366" y="1051726"/>
                  <a:pt x="3002656" y="1063773"/>
                  <a:pt x="2795443" y="1077218"/>
                </a:cubicBezTo>
                <a:cubicBezTo>
                  <a:pt x="2588230" y="1090663"/>
                  <a:pt x="2431836" y="1046092"/>
                  <a:pt x="2113628" y="1077218"/>
                </a:cubicBezTo>
                <a:cubicBezTo>
                  <a:pt x="1795421" y="1108344"/>
                  <a:pt x="1580060" y="1081778"/>
                  <a:pt x="1397722" y="1077218"/>
                </a:cubicBezTo>
                <a:cubicBezTo>
                  <a:pt x="1215384" y="1072658"/>
                  <a:pt x="1021595" y="1077990"/>
                  <a:pt x="647725" y="1077218"/>
                </a:cubicBezTo>
                <a:cubicBezTo>
                  <a:pt x="273855" y="1076446"/>
                  <a:pt x="294153" y="1050970"/>
                  <a:pt x="0" y="1077218"/>
                </a:cubicBezTo>
                <a:cubicBezTo>
                  <a:pt x="2095" y="829243"/>
                  <a:pt x="-7688" y="716917"/>
                  <a:pt x="0" y="538609"/>
                </a:cubicBezTo>
                <a:cubicBezTo>
                  <a:pt x="7688" y="360301"/>
                  <a:pt x="26571" y="225929"/>
                  <a:pt x="0" y="0"/>
                </a:cubicBezTo>
                <a:close/>
              </a:path>
              <a:path w="3409077" h="1077218" stroke="0" extrusionOk="0">
                <a:moveTo>
                  <a:pt x="0" y="0"/>
                </a:moveTo>
                <a:cubicBezTo>
                  <a:pt x="252921" y="23616"/>
                  <a:pt x="557967" y="1894"/>
                  <a:pt x="715906" y="0"/>
                </a:cubicBezTo>
                <a:cubicBezTo>
                  <a:pt x="873845" y="-1894"/>
                  <a:pt x="1053193" y="-4721"/>
                  <a:pt x="1295449" y="0"/>
                </a:cubicBezTo>
                <a:cubicBezTo>
                  <a:pt x="1537705" y="4721"/>
                  <a:pt x="1735428" y="16817"/>
                  <a:pt x="2045446" y="0"/>
                </a:cubicBezTo>
                <a:cubicBezTo>
                  <a:pt x="2355464" y="-16817"/>
                  <a:pt x="2412013" y="4300"/>
                  <a:pt x="2693171" y="0"/>
                </a:cubicBezTo>
                <a:cubicBezTo>
                  <a:pt x="2974329" y="-4300"/>
                  <a:pt x="3230790" y="-2653"/>
                  <a:pt x="3409077" y="0"/>
                </a:cubicBezTo>
                <a:cubicBezTo>
                  <a:pt x="3387948" y="183411"/>
                  <a:pt x="3421188" y="385375"/>
                  <a:pt x="3409077" y="506292"/>
                </a:cubicBezTo>
                <a:cubicBezTo>
                  <a:pt x="3396966" y="627209"/>
                  <a:pt x="3416432" y="815577"/>
                  <a:pt x="3409077" y="1077218"/>
                </a:cubicBezTo>
                <a:cubicBezTo>
                  <a:pt x="3187787" y="1091761"/>
                  <a:pt x="2957382" y="1099161"/>
                  <a:pt x="2795443" y="1077218"/>
                </a:cubicBezTo>
                <a:cubicBezTo>
                  <a:pt x="2633504" y="1055275"/>
                  <a:pt x="2377766" y="1043801"/>
                  <a:pt x="2113628" y="1077218"/>
                </a:cubicBezTo>
                <a:cubicBezTo>
                  <a:pt x="1849491" y="1110635"/>
                  <a:pt x="1577955" y="1055364"/>
                  <a:pt x="1363631" y="1077218"/>
                </a:cubicBezTo>
                <a:cubicBezTo>
                  <a:pt x="1149307" y="1099072"/>
                  <a:pt x="978083" y="1077152"/>
                  <a:pt x="715906" y="1077218"/>
                </a:cubicBezTo>
                <a:cubicBezTo>
                  <a:pt x="453730" y="1077284"/>
                  <a:pt x="356330" y="1057578"/>
                  <a:pt x="0" y="1077218"/>
                </a:cubicBezTo>
                <a:cubicBezTo>
                  <a:pt x="-26547" y="892194"/>
                  <a:pt x="18669" y="659878"/>
                  <a:pt x="0" y="538609"/>
                </a:cubicBezTo>
                <a:cubicBezTo>
                  <a:pt x="-18669" y="417340"/>
                  <a:pt x="-12465" y="152757"/>
                  <a:pt x="0" y="0"/>
                </a:cubicBezTo>
                <a:close/>
              </a:path>
            </a:pathLst>
          </a:custGeom>
          <a:solidFill>
            <a:srgbClr val="FF0000"/>
          </a:solidFill>
          <a:ln w="38100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52108997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  <a:latin typeface="Kristen ITC" panose="03050502040202030202" pitchFamily="66" charset="0"/>
              </a:rPr>
              <a:t>Become a member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6EF6688-8201-3A74-71EE-BEA1A628EEA8}"/>
              </a:ext>
            </a:extLst>
          </p:cNvPr>
          <p:cNvSpPr txBox="1"/>
          <p:nvPr/>
        </p:nvSpPr>
        <p:spPr>
          <a:xfrm>
            <a:off x="198783" y="6442545"/>
            <a:ext cx="197192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err="1">
                <a:solidFill>
                  <a:schemeClr val="bg1"/>
                </a:solidFill>
                <a:latin typeface="Kristen ITC" panose="03050502040202030202" pitchFamily="66" charset="0"/>
              </a:rPr>
              <a:t>Urdd.cymru</a:t>
            </a:r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, (2023)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4DD42A2D-2A00-905B-0207-50FB286938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z="2000" smtClean="0"/>
              <a:t>3</a:t>
            </a:fld>
            <a:endParaRPr lang="en-GB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3697C4-4F39-1E4B-4E1C-6F9B4E619A46}"/>
              </a:ext>
            </a:extLst>
          </p:cNvPr>
          <p:cNvSpPr txBox="1"/>
          <p:nvPr/>
        </p:nvSpPr>
        <p:spPr>
          <a:xfrm>
            <a:off x="4165600" y="4083383"/>
            <a:ext cx="11582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 err="1">
                <a:solidFill>
                  <a:schemeClr val="bg1"/>
                </a:solidFill>
              </a:rPr>
              <a:t>Croeso</a:t>
            </a:r>
            <a:r>
              <a:rPr lang="en-GB" sz="1000" dirty="0">
                <a:solidFill>
                  <a:schemeClr val="bg1"/>
                </a:solidFill>
              </a:rPr>
              <a:t> sign</a:t>
            </a:r>
          </a:p>
        </p:txBody>
      </p:sp>
    </p:spTree>
    <p:extLst>
      <p:ext uri="{BB962C8B-B14F-4D97-AF65-F5344CB8AC3E}">
        <p14:creationId xmlns:p14="http://schemas.microsoft.com/office/powerpoint/2010/main" val="39398844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 advClick="0">
        <p15:prstTrans prst="peelOff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4FA377D-467A-BBBB-948D-9CB4D029C1EB}"/>
              </a:ext>
            </a:extLst>
          </p:cNvPr>
          <p:cNvSpPr txBox="1"/>
          <p:nvPr/>
        </p:nvSpPr>
        <p:spPr>
          <a:xfrm>
            <a:off x="807056" y="4233383"/>
            <a:ext cx="4984144" cy="1077218"/>
          </a:xfrm>
          <a:prstGeom prst="rect">
            <a:avLst/>
          </a:prstGeom>
          <a:solidFill>
            <a:schemeClr val="bg1">
              <a:lumMod val="65000"/>
              <a:lumOff val="35000"/>
            </a:schemeClr>
          </a:solidFill>
          <a:scene3d>
            <a:camera prst="perspectiveHeroicExtremeRightFacing"/>
            <a:lightRig rig="threePt" dir="t"/>
          </a:scene3d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More than 15,000 competitors each year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136BE6-D8D6-38AD-B616-DC91ABE364E0}"/>
              </a:ext>
            </a:extLst>
          </p:cNvPr>
          <p:cNvSpPr txBox="1"/>
          <p:nvPr/>
        </p:nvSpPr>
        <p:spPr>
          <a:xfrm>
            <a:off x="807056" y="5913437"/>
            <a:ext cx="187938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Varley, (2023)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ED5604-C5DA-6338-92BB-9B00D0DFAA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3429" y="382849"/>
            <a:ext cx="8577815" cy="1341236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2E8F91-1350-AE12-ADE0-9DDD7A232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z="2000" smtClean="0"/>
              <a:t>4</a:t>
            </a:fld>
            <a:endParaRPr lang="en-GB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CE18A3-15C7-4E12-FB65-DCF625E13047}"/>
              </a:ext>
            </a:extLst>
          </p:cNvPr>
          <p:cNvSpPr txBox="1"/>
          <p:nvPr/>
        </p:nvSpPr>
        <p:spPr>
          <a:xfrm>
            <a:off x="6311522" y="4233383"/>
            <a:ext cx="4622800" cy="156966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risten ITC" panose="03050502040202030202" pitchFamily="66" charset="0"/>
              </a:rPr>
              <a:t>Local Eisteddfod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risten ITC" panose="03050502040202030202" pitchFamily="66" charset="0"/>
              </a:rPr>
              <a:t>Regional Eisteddfod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risten ITC" panose="03050502040202030202" pitchFamily="66" charset="0"/>
              </a:rPr>
              <a:t>National Eisteddfod</a:t>
            </a:r>
          </a:p>
        </p:txBody>
      </p:sp>
      <p:sp>
        <p:nvSpPr>
          <p:cNvPr id="9" name="Ribbon: Tilted Down 8">
            <a:extLst>
              <a:ext uri="{FF2B5EF4-FFF2-40B4-BE49-F238E27FC236}">
                <a16:creationId xmlns:a16="http://schemas.microsoft.com/office/drawing/2014/main" id="{8241BB0D-941F-F774-2A4E-E0AEC25BFC96}"/>
              </a:ext>
            </a:extLst>
          </p:cNvPr>
          <p:cNvSpPr/>
          <p:nvPr/>
        </p:nvSpPr>
        <p:spPr>
          <a:xfrm>
            <a:off x="2097156" y="1724085"/>
            <a:ext cx="7824808" cy="1908630"/>
          </a:xfrm>
          <a:prstGeom prst="ribbon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Kristen ITC" panose="03050502040202030202" pitchFamily="66" charset="0"/>
              </a:rPr>
              <a:t>2022 Centenary Year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  <a:latin typeface="Kristen ITC" panose="03050502040202030202" pitchFamily="66" charset="0"/>
              </a:rPr>
              <a:t>100 years</a:t>
            </a:r>
          </a:p>
        </p:txBody>
      </p:sp>
    </p:spTree>
    <p:extLst>
      <p:ext uri="{BB962C8B-B14F-4D97-AF65-F5344CB8AC3E}">
        <p14:creationId xmlns:p14="http://schemas.microsoft.com/office/powerpoint/2010/main" val="41527412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2C0E94A-77BF-DD22-D917-4CC42F2840CE}"/>
              </a:ext>
            </a:extLst>
          </p:cNvPr>
          <p:cNvSpPr txBox="1"/>
          <p:nvPr/>
        </p:nvSpPr>
        <p:spPr>
          <a:xfrm>
            <a:off x="5718047" y="2028503"/>
            <a:ext cx="3951890" cy="1077218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  <a:latin typeface="Kristen ITC" panose="03050502040202030202" pitchFamily="66" charset="0"/>
              </a:rPr>
              <a:t>1 million </a:t>
            </a:r>
            <a:r>
              <a:rPr lang="en-GB" sz="3200" dirty="0" err="1">
                <a:solidFill>
                  <a:schemeClr val="bg1"/>
                </a:solidFill>
                <a:latin typeface="Kristen ITC" panose="03050502040202030202" pitchFamily="66" charset="0"/>
              </a:rPr>
              <a:t>welsh</a:t>
            </a:r>
            <a:r>
              <a:rPr lang="en-GB" sz="3200" dirty="0">
                <a:solidFill>
                  <a:schemeClr val="bg1"/>
                </a:solidFill>
                <a:latin typeface="Kristen ITC" panose="03050502040202030202" pitchFamily="66" charset="0"/>
              </a:rPr>
              <a:t> speakers by 2050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9A8104-1490-9687-1D15-A98F25952F6C}"/>
              </a:ext>
            </a:extLst>
          </p:cNvPr>
          <p:cNvSpPr txBox="1"/>
          <p:nvPr/>
        </p:nvSpPr>
        <p:spPr>
          <a:xfrm>
            <a:off x="965352" y="2320891"/>
            <a:ext cx="4099034" cy="156966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  <a:latin typeface="Kristen ITC" panose="03050502040202030202" pitchFamily="66" charset="0"/>
              </a:rPr>
              <a:t>Immersion in the </a:t>
            </a:r>
            <a:r>
              <a:rPr lang="en-GB" sz="3200" dirty="0" err="1">
                <a:solidFill>
                  <a:schemeClr val="bg1"/>
                </a:solidFill>
                <a:latin typeface="Kristen ITC" panose="03050502040202030202" pitchFamily="66" charset="0"/>
              </a:rPr>
              <a:t>welsh</a:t>
            </a:r>
            <a:r>
              <a:rPr lang="en-GB" sz="3200" dirty="0">
                <a:solidFill>
                  <a:schemeClr val="bg1"/>
                </a:solidFill>
                <a:latin typeface="Kristen ITC" panose="03050502040202030202" pitchFamily="66" charset="0"/>
              </a:rPr>
              <a:t> language from day 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4FC2AB-921E-4AC2-DA09-52A81E60D3A8}"/>
              </a:ext>
            </a:extLst>
          </p:cNvPr>
          <p:cNvSpPr txBox="1"/>
          <p:nvPr/>
        </p:nvSpPr>
        <p:spPr>
          <a:xfrm>
            <a:off x="832282" y="3890551"/>
            <a:ext cx="186060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err="1">
                <a:solidFill>
                  <a:schemeClr val="bg1"/>
                </a:solidFill>
                <a:latin typeface="Kristen ITC" panose="03050502040202030202" pitchFamily="66" charset="0"/>
              </a:rPr>
              <a:t>Meithrin.cymru</a:t>
            </a:r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, (2023)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23A782-408A-97FC-BFCE-0EC9DAFA22C5}"/>
              </a:ext>
            </a:extLst>
          </p:cNvPr>
          <p:cNvSpPr txBox="1"/>
          <p:nvPr/>
        </p:nvSpPr>
        <p:spPr>
          <a:xfrm>
            <a:off x="5640232" y="3105721"/>
            <a:ext cx="19719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Jones, (2017)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7DF661E-B841-AC33-69B3-0593E5C894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0408" y="4788200"/>
            <a:ext cx="3208952" cy="169518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80E9FD1-14BB-07A3-1EBF-999E4D1F4F08}"/>
              </a:ext>
            </a:extLst>
          </p:cNvPr>
          <p:cNvSpPr txBox="1"/>
          <p:nvPr/>
        </p:nvSpPr>
        <p:spPr>
          <a:xfrm>
            <a:off x="2394848" y="6427408"/>
            <a:ext cx="17095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S4c.cymru, (2023)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06E83AD-651A-7EDC-ACA8-A18039895822}"/>
              </a:ext>
            </a:extLst>
          </p:cNvPr>
          <p:cNvSpPr txBox="1"/>
          <p:nvPr/>
        </p:nvSpPr>
        <p:spPr>
          <a:xfrm>
            <a:off x="3014869" y="430592"/>
            <a:ext cx="6162261" cy="1323439"/>
          </a:xfrm>
          <a:custGeom>
            <a:avLst/>
            <a:gdLst>
              <a:gd name="connsiteX0" fmla="*/ 0 w 6162261"/>
              <a:gd name="connsiteY0" fmla="*/ 0 h 1323439"/>
              <a:gd name="connsiteX1" fmla="*/ 746318 w 6162261"/>
              <a:gd name="connsiteY1" fmla="*/ 0 h 1323439"/>
              <a:gd name="connsiteX2" fmla="*/ 1307769 w 6162261"/>
              <a:gd name="connsiteY2" fmla="*/ 0 h 1323439"/>
              <a:gd name="connsiteX3" fmla="*/ 1992464 w 6162261"/>
              <a:gd name="connsiteY3" fmla="*/ 0 h 1323439"/>
              <a:gd name="connsiteX4" fmla="*/ 2553915 w 6162261"/>
              <a:gd name="connsiteY4" fmla="*/ 0 h 1323439"/>
              <a:gd name="connsiteX5" fmla="*/ 3238611 w 6162261"/>
              <a:gd name="connsiteY5" fmla="*/ 0 h 1323439"/>
              <a:gd name="connsiteX6" fmla="*/ 3800061 w 6162261"/>
              <a:gd name="connsiteY6" fmla="*/ 0 h 1323439"/>
              <a:gd name="connsiteX7" fmla="*/ 4608002 w 6162261"/>
              <a:gd name="connsiteY7" fmla="*/ 0 h 1323439"/>
              <a:gd name="connsiteX8" fmla="*/ 5415943 w 6162261"/>
              <a:gd name="connsiteY8" fmla="*/ 0 h 1323439"/>
              <a:gd name="connsiteX9" fmla="*/ 6162261 w 6162261"/>
              <a:gd name="connsiteY9" fmla="*/ 0 h 1323439"/>
              <a:gd name="connsiteX10" fmla="*/ 6162261 w 6162261"/>
              <a:gd name="connsiteY10" fmla="*/ 661720 h 1323439"/>
              <a:gd name="connsiteX11" fmla="*/ 6162261 w 6162261"/>
              <a:gd name="connsiteY11" fmla="*/ 1323439 h 1323439"/>
              <a:gd name="connsiteX12" fmla="*/ 5600811 w 6162261"/>
              <a:gd name="connsiteY12" fmla="*/ 1323439 h 1323439"/>
              <a:gd name="connsiteX13" fmla="*/ 4792870 w 6162261"/>
              <a:gd name="connsiteY13" fmla="*/ 1323439 h 1323439"/>
              <a:gd name="connsiteX14" fmla="*/ 4169797 w 6162261"/>
              <a:gd name="connsiteY14" fmla="*/ 1323439 h 1323439"/>
              <a:gd name="connsiteX15" fmla="*/ 3669969 w 6162261"/>
              <a:gd name="connsiteY15" fmla="*/ 1323439 h 1323439"/>
              <a:gd name="connsiteX16" fmla="*/ 3046896 w 6162261"/>
              <a:gd name="connsiteY16" fmla="*/ 1323439 h 1323439"/>
              <a:gd name="connsiteX17" fmla="*/ 2362200 w 6162261"/>
              <a:gd name="connsiteY17" fmla="*/ 1323439 h 1323439"/>
              <a:gd name="connsiteX18" fmla="*/ 1800750 w 6162261"/>
              <a:gd name="connsiteY18" fmla="*/ 1323439 h 1323439"/>
              <a:gd name="connsiteX19" fmla="*/ 992809 w 6162261"/>
              <a:gd name="connsiteY19" fmla="*/ 1323439 h 1323439"/>
              <a:gd name="connsiteX20" fmla="*/ 0 w 6162261"/>
              <a:gd name="connsiteY20" fmla="*/ 1323439 h 1323439"/>
              <a:gd name="connsiteX21" fmla="*/ 0 w 6162261"/>
              <a:gd name="connsiteY21" fmla="*/ 648485 h 1323439"/>
              <a:gd name="connsiteX22" fmla="*/ 0 w 6162261"/>
              <a:gd name="connsiteY22" fmla="*/ 0 h 13234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162261" h="1323439" fill="none" extrusionOk="0">
                <a:moveTo>
                  <a:pt x="0" y="0"/>
                </a:moveTo>
                <a:cubicBezTo>
                  <a:pt x="278290" y="31517"/>
                  <a:pt x="416366" y="35336"/>
                  <a:pt x="746318" y="0"/>
                </a:cubicBezTo>
                <a:cubicBezTo>
                  <a:pt x="1076270" y="-35336"/>
                  <a:pt x="1104367" y="24097"/>
                  <a:pt x="1307769" y="0"/>
                </a:cubicBezTo>
                <a:cubicBezTo>
                  <a:pt x="1511171" y="-24097"/>
                  <a:pt x="1784632" y="31008"/>
                  <a:pt x="1992464" y="0"/>
                </a:cubicBezTo>
                <a:cubicBezTo>
                  <a:pt x="2200296" y="-31008"/>
                  <a:pt x="2367071" y="-11668"/>
                  <a:pt x="2553915" y="0"/>
                </a:cubicBezTo>
                <a:cubicBezTo>
                  <a:pt x="2740759" y="11668"/>
                  <a:pt x="3025005" y="-3418"/>
                  <a:pt x="3238611" y="0"/>
                </a:cubicBezTo>
                <a:cubicBezTo>
                  <a:pt x="3452217" y="3418"/>
                  <a:pt x="3618077" y="4339"/>
                  <a:pt x="3800061" y="0"/>
                </a:cubicBezTo>
                <a:cubicBezTo>
                  <a:pt x="3982045" y="-4339"/>
                  <a:pt x="4331193" y="13928"/>
                  <a:pt x="4608002" y="0"/>
                </a:cubicBezTo>
                <a:cubicBezTo>
                  <a:pt x="4884811" y="-13928"/>
                  <a:pt x="5130101" y="-36263"/>
                  <a:pt x="5415943" y="0"/>
                </a:cubicBezTo>
                <a:cubicBezTo>
                  <a:pt x="5701785" y="36263"/>
                  <a:pt x="5854401" y="30682"/>
                  <a:pt x="6162261" y="0"/>
                </a:cubicBezTo>
                <a:cubicBezTo>
                  <a:pt x="6137876" y="179276"/>
                  <a:pt x="6144321" y="421887"/>
                  <a:pt x="6162261" y="661720"/>
                </a:cubicBezTo>
                <a:cubicBezTo>
                  <a:pt x="6180201" y="901553"/>
                  <a:pt x="6132409" y="1081890"/>
                  <a:pt x="6162261" y="1323439"/>
                </a:cubicBezTo>
                <a:cubicBezTo>
                  <a:pt x="6032972" y="1296938"/>
                  <a:pt x="5873791" y="1331914"/>
                  <a:pt x="5600811" y="1323439"/>
                </a:cubicBezTo>
                <a:cubicBezTo>
                  <a:pt x="5327831" y="1314965"/>
                  <a:pt x="5066266" y="1309640"/>
                  <a:pt x="4792870" y="1323439"/>
                </a:cubicBezTo>
                <a:cubicBezTo>
                  <a:pt x="4519474" y="1337238"/>
                  <a:pt x="4308947" y="1327431"/>
                  <a:pt x="4169797" y="1323439"/>
                </a:cubicBezTo>
                <a:cubicBezTo>
                  <a:pt x="4030647" y="1319447"/>
                  <a:pt x="3870960" y="1307047"/>
                  <a:pt x="3669969" y="1323439"/>
                </a:cubicBezTo>
                <a:cubicBezTo>
                  <a:pt x="3468978" y="1339831"/>
                  <a:pt x="3343260" y="1344448"/>
                  <a:pt x="3046896" y="1323439"/>
                </a:cubicBezTo>
                <a:cubicBezTo>
                  <a:pt x="2750532" y="1302430"/>
                  <a:pt x="2695487" y="1330426"/>
                  <a:pt x="2362200" y="1323439"/>
                </a:cubicBezTo>
                <a:cubicBezTo>
                  <a:pt x="2028913" y="1316452"/>
                  <a:pt x="2010240" y="1341886"/>
                  <a:pt x="1800750" y="1323439"/>
                </a:cubicBezTo>
                <a:cubicBezTo>
                  <a:pt x="1591260" y="1304993"/>
                  <a:pt x="1372754" y="1342813"/>
                  <a:pt x="992809" y="1323439"/>
                </a:cubicBezTo>
                <a:cubicBezTo>
                  <a:pt x="612864" y="1304065"/>
                  <a:pt x="396404" y="1347936"/>
                  <a:pt x="0" y="1323439"/>
                </a:cubicBezTo>
                <a:cubicBezTo>
                  <a:pt x="12383" y="1058408"/>
                  <a:pt x="-20456" y="906396"/>
                  <a:pt x="0" y="648485"/>
                </a:cubicBezTo>
                <a:cubicBezTo>
                  <a:pt x="20456" y="390574"/>
                  <a:pt x="-26407" y="137633"/>
                  <a:pt x="0" y="0"/>
                </a:cubicBezTo>
                <a:close/>
              </a:path>
              <a:path w="6162261" h="1323439" stroke="0" extrusionOk="0">
                <a:moveTo>
                  <a:pt x="0" y="0"/>
                </a:moveTo>
                <a:cubicBezTo>
                  <a:pt x="211241" y="20216"/>
                  <a:pt x="426784" y="-10944"/>
                  <a:pt x="746318" y="0"/>
                </a:cubicBezTo>
                <a:cubicBezTo>
                  <a:pt x="1065852" y="10944"/>
                  <a:pt x="1143207" y="26668"/>
                  <a:pt x="1492637" y="0"/>
                </a:cubicBezTo>
                <a:cubicBezTo>
                  <a:pt x="1842067" y="-26668"/>
                  <a:pt x="1853372" y="-13396"/>
                  <a:pt x="2054087" y="0"/>
                </a:cubicBezTo>
                <a:cubicBezTo>
                  <a:pt x="2254802" y="13396"/>
                  <a:pt x="2430018" y="16072"/>
                  <a:pt x="2677160" y="0"/>
                </a:cubicBezTo>
                <a:cubicBezTo>
                  <a:pt x="2924302" y="-16072"/>
                  <a:pt x="3214589" y="13370"/>
                  <a:pt x="3423478" y="0"/>
                </a:cubicBezTo>
                <a:cubicBezTo>
                  <a:pt x="3632367" y="-13370"/>
                  <a:pt x="3927789" y="-28671"/>
                  <a:pt x="4231419" y="0"/>
                </a:cubicBezTo>
                <a:cubicBezTo>
                  <a:pt x="4535049" y="28671"/>
                  <a:pt x="4682517" y="17143"/>
                  <a:pt x="4916115" y="0"/>
                </a:cubicBezTo>
                <a:cubicBezTo>
                  <a:pt x="5149713" y="-17143"/>
                  <a:pt x="5799211" y="-58896"/>
                  <a:pt x="6162261" y="0"/>
                </a:cubicBezTo>
                <a:cubicBezTo>
                  <a:pt x="6162996" y="156997"/>
                  <a:pt x="6179461" y="470013"/>
                  <a:pt x="6162261" y="622016"/>
                </a:cubicBezTo>
                <a:cubicBezTo>
                  <a:pt x="6145061" y="774019"/>
                  <a:pt x="6155495" y="1095913"/>
                  <a:pt x="6162261" y="1323439"/>
                </a:cubicBezTo>
                <a:cubicBezTo>
                  <a:pt x="6000189" y="1296058"/>
                  <a:pt x="5775233" y="1340636"/>
                  <a:pt x="5477565" y="1323439"/>
                </a:cubicBezTo>
                <a:cubicBezTo>
                  <a:pt x="5179897" y="1306242"/>
                  <a:pt x="5013872" y="1338955"/>
                  <a:pt x="4731247" y="1323439"/>
                </a:cubicBezTo>
                <a:cubicBezTo>
                  <a:pt x="4448622" y="1307923"/>
                  <a:pt x="4333386" y="1337475"/>
                  <a:pt x="4231419" y="1323439"/>
                </a:cubicBezTo>
                <a:cubicBezTo>
                  <a:pt x="4129452" y="1309403"/>
                  <a:pt x="3725234" y="1348098"/>
                  <a:pt x="3423478" y="1323439"/>
                </a:cubicBezTo>
                <a:cubicBezTo>
                  <a:pt x="3121722" y="1298780"/>
                  <a:pt x="3124597" y="1331493"/>
                  <a:pt x="2923650" y="1323439"/>
                </a:cubicBezTo>
                <a:cubicBezTo>
                  <a:pt x="2722703" y="1315385"/>
                  <a:pt x="2617699" y="1326616"/>
                  <a:pt x="2362200" y="1323439"/>
                </a:cubicBezTo>
                <a:cubicBezTo>
                  <a:pt x="2106701" y="1320263"/>
                  <a:pt x="1788612" y="1336929"/>
                  <a:pt x="1554259" y="1323439"/>
                </a:cubicBezTo>
                <a:cubicBezTo>
                  <a:pt x="1319906" y="1309949"/>
                  <a:pt x="1059753" y="1304945"/>
                  <a:pt x="869563" y="1323439"/>
                </a:cubicBezTo>
                <a:cubicBezTo>
                  <a:pt x="679373" y="1341933"/>
                  <a:pt x="189149" y="1287944"/>
                  <a:pt x="0" y="1323439"/>
                </a:cubicBezTo>
                <a:cubicBezTo>
                  <a:pt x="7301" y="995448"/>
                  <a:pt x="-23246" y="911624"/>
                  <a:pt x="0" y="635251"/>
                </a:cubicBezTo>
                <a:cubicBezTo>
                  <a:pt x="23246" y="358878"/>
                  <a:pt x="15815" y="174761"/>
                  <a:pt x="0" y="0"/>
                </a:cubicBezTo>
                <a:close/>
              </a:path>
            </a:pathLst>
          </a:custGeom>
          <a:solidFill>
            <a:srgbClr val="9C9A9B"/>
          </a:solidFill>
          <a:ln w="38100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2108778666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Kristen ITC" panose="03050502040202030202" pitchFamily="66" charset="0"/>
              </a:rPr>
              <a:t>How can we contribute and be a part of this?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61075CA0-CC46-3C88-3256-1CBAD49E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z="2000" smtClean="0"/>
              <a:t>5</a:t>
            </a:fld>
            <a:endParaRPr lang="en-GB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CC3696-C74A-C744-29AE-E459EBB7B807}"/>
              </a:ext>
            </a:extLst>
          </p:cNvPr>
          <p:cNvSpPr txBox="1"/>
          <p:nvPr/>
        </p:nvSpPr>
        <p:spPr>
          <a:xfrm>
            <a:off x="5239910" y="4790609"/>
            <a:ext cx="3525520" cy="1569660"/>
          </a:xfrm>
          <a:custGeom>
            <a:avLst/>
            <a:gdLst>
              <a:gd name="connsiteX0" fmla="*/ 0 w 3525520"/>
              <a:gd name="connsiteY0" fmla="*/ 0 h 1569660"/>
              <a:gd name="connsiteX1" fmla="*/ 622842 w 3525520"/>
              <a:gd name="connsiteY1" fmla="*/ 0 h 1569660"/>
              <a:gd name="connsiteX2" fmla="*/ 1104663 w 3525520"/>
              <a:gd name="connsiteY2" fmla="*/ 0 h 1569660"/>
              <a:gd name="connsiteX3" fmla="*/ 1692250 w 3525520"/>
              <a:gd name="connsiteY3" fmla="*/ 0 h 1569660"/>
              <a:gd name="connsiteX4" fmla="*/ 2279836 w 3525520"/>
              <a:gd name="connsiteY4" fmla="*/ 0 h 1569660"/>
              <a:gd name="connsiteX5" fmla="*/ 2796913 w 3525520"/>
              <a:gd name="connsiteY5" fmla="*/ 0 h 1569660"/>
              <a:gd name="connsiteX6" fmla="*/ 3525520 w 3525520"/>
              <a:gd name="connsiteY6" fmla="*/ 0 h 1569660"/>
              <a:gd name="connsiteX7" fmla="*/ 3525520 w 3525520"/>
              <a:gd name="connsiteY7" fmla="*/ 538917 h 1569660"/>
              <a:gd name="connsiteX8" fmla="*/ 3525520 w 3525520"/>
              <a:gd name="connsiteY8" fmla="*/ 1015047 h 1569660"/>
              <a:gd name="connsiteX9" fmla="*/ 3525520 w 3525520"/>
              <a:gd name="connsiteY9" fmla="*/ 1569660 h 1569660"/>
              <a:gd name="connsiteX10" fmla="*/ 2937933 w 3525520"/>
              <a:gd name="connsiteY10" fmla="*/ 1569660 h 1569660"/>
              <a:gd name="connsiteX11" fmla="*/ 2456112 w 3525520"/>
              <a:gd name="connsiteY11" fmla="*/ 1569660 h 1569660"/>
              <a:gd name="connsiteX12" fmla="*/ 1868526 w 3525520"/>
              <a:gd name="connsiteY12" fmla="*/ 1569660 h 1569660"/>
              <a:gd name="connsiteX13" fmla="*/ 1386705 w 3525520"/>
              <a:gd name="connsiteY13" fmla="*/ 1569660 h 1569660"/>
              <a:gd name="connsiteX14" fmla="*/ 763863 w 3525520"/>
              <a:gd name="connsiteY14" fmla="*/ 1569660 h 1569660"/>
              <a:gd name="connsiteX15" fmla="*/ 0 w 3525520"/>
              <a:gd name="connsiteY15" fmla="*/ 1569660 h 1569660"/>
              <a:gd name="connsiteX16" fmla="*/ 0 w 3525520"/>
              <a:gd name="connsiteY16" fmla="*/ 1046440 h 1569660"/>
              <a:gd name="connsiteX17" fmla="*/ 0 w 3525520"/>
              <a:gd name="connsiteY17" fmla="*/ 554613 h 1569660"/>
              <a:gd name="connsiteX18" fmla="*/ 0 w 3525520"/>
              <a:gd name="connsiteY18" fmla="*/ 0 h 15696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525520" h="1569660" fill="none" extrusionOk="0">
                <a:moveTo>
                  <a:pt x="0" y="0"/>
                </a:moveTo>
                <a:cubicBezTo>
                  <a:pt x="185964" y="21455"/>
                  <a:pt x="373541" y="30450"/>
                  <a:pt x="622842" y="0"/>
                </a:cubicBezTo>
                <a:cubicBezTo>
                  <a:pt x="872143" y="-30450"/>
                  <a:pt x="978058" y="-21223"/>
                  <a:pt x="1104663" y="0"/>
                </a:cubicBezTo>
                <a:cubicBezTo>
                  <a:pt x="1231268" y="21223"/>
                  <a:pt x="1555858" y="19679"/>
                  <a:pt x="1692250" y="0"/>
                </a:cubicBezTo>
                <a:cubicBezTo>
                  <a:pt x="1828642" y="-19679"/>
                  <a:pt x="2086188" y="-7068"/>
                  <a:pt x="2279836" y="0"/>
                </a:cubicBezTo>
                <a:cubicBezTo>
                  <a:pt x="2473484" y="7068"/>
                  <a:pt x="2583678" y="-11296"/>
                  <a:pt x="2796913" y="0"/>
                </a:cubicBezTo>
                <a:cubicBezTo>
                  <a:pt x="3010148" y="11296"/>
                  <a:pt x="3227719" y="-876"/>
                  <a:pt x="3525520" y="0"/>
                </a:cubicBezTo>
                <a:cubicBezTo>
                  <a:pt x="3551129" y="202284"/>
                  <a:pt x="3519301" y="372767"/>
                  <a:pt x="3525520" y="538917"/>
                </a:cubicBezTo>
                <a:cubicBezTo>
                  <a:pt x="3531739" y="705067"/>
                  <a:pt x="3545147" y="843263"/>
                  <a:pt x="3525520" y="1015047"/>
                </a:cubicBezTo>
                <a:cubicBezTo>
                  <a:pt x="3505894" y="1186831"/>
                  <a:pt x="3508892" y="1295024"/>
                  <a:pt x="3525520" y="1569660"/>
                </a:cubicBezTo>
                <a:cubicBezTo>
                  <a:pt x="3386072" y="1543235"/>
                  <a:pt x="3218788" y="1584942"/>
                  <a:pt x="2937933" y="1569660"/>
                </a:cubicBezTo>
                <a:cubicBezTo>
                  <a:pt x="2657078" y="1554378"/>
                  <a:pt x="2671850" y="1573202"/>
                  <a:pt x="2456112" y="1569660"/>
                </a:cubicBezTo>
                <a:cubicBezTo>
                  <a:pt x="2240374" y="1566118"/>
                  <a:pt x="2158954" y="1585948"/>
                  <a:pt x="1868526" y="1569660"/>
                </a:cubicBezTo>
                <a:cubicBezTo>
                  <a:pt x="1578098" y="1553372"/>
                  <a:pt x="1553635" y="1581479"/>
                  <a:pt x="1386705" y="1569660"/>
                </a:cubicBezTo>
                <a:cubicBezTo>
                  <a:pt x="1219775" y="1557841"/>
                  <a:pt x="996669" y="1577799"/>
                  <a:pt x="763863" y="1569660"/>
                </a:cubicBezTo>
                <a:cubicBezTo>
                  <a:pt x="531057" y="1561521"/>
                  <a:pt x="297529" y="1533860"/>
                  <a:pt x="0" y="1569660"/>
                </a:cubicBezTo>
                <a:cubicBezTo>
                  <a:pt x="4749" y="1384181"/>
                  <a:pt x="-24593" y="1207624"/>
                  <a:pt x="0" y="1046440"/>
                </a:cubicBezTo>
                <a:cubicBezTo>
                  <a:pt x="24593" y="885256"/>
                  <a:pt x="-23318" y="693187"/>
                  <a:pt x="0" y="554613"/>
                </a:cubicBezTo>
                <a:cubicBezTo>
                  <a:pt x="23318" y="416039"/>
                  <a:pt x="-22571" y="235135"/>
                  <a:pt x="0" y="0"/>
                </a:cubicBezTo>
                <a:close/>
              </a:path>
              <a:path w="3525520" h="1569660" stroke="0" extrusionOk="0">
                <a:moveTo>
                  <a:pt x="0" y="0"/>
                </a:moveTo>
                <a:cubicBezTo>
                  <a:pt x="173485" y="-26572"/>
                  <a:pt x="492312" y="16197"/>
                  <a:pt x="658097" y="0"/>
                </a:cubicBezTo>
                <a:cubicBezTo>
                  <a:pt x="823882" y="-16197"/>
                  <a:pt x="998491" y="-7921"/>
                  <a:pt x="1316194" y="0"/>
                </a:cubicBezTo>
                <a:cubicBezTo>
                  <a:pt x="1633897" y="7921"/>
                  <a:pt x="1669343" y="3107"/>
                  <a:pt x="1974291" y="0"/>
                </a:cubicBezTo>
                <a:cubicBezTo>
                  <a:pt x="2279239" y="-3107"/>
                  <a:pt x="2239111" y="13781"/>
                  <a:pt x="2456112" y="0"/>
                </a:cubicBezTo>
                <a:cubicBezTo>
                  <a:pt x="2673113" y="-13781"/>
                  <a:pt x="3228056" y="50176"/>
                  <a:pt x="3525520" y="0"/>
                </a:cubicBezTo>
                <a:cubicBezTo>
                  <a:pt x="3535303" y="183665"/>
                  <a:pt x="3525986" y="301829"/>
                  <a:pt x="3525520" y="523220"/>
                </a:cubicBezTo>
                <a:cubicBezTo>
                  <a:pt x="3525054" y="744611"/>
                  <a:pt x="3501779" y="886298"/>
                  <a:pt x="3525520" y="999350"/>
                </a:cubicBezTo>
                <a:cubicBezTo>
                  <a:pt x="3549262" y="1112402"/>
                  <a:pt x="3536910" y="1291344"/>
                  <a:pt x="3525520" y="1569660"/>
                </a:cubicBezTo>
                <a:cubicBezTo>
                  <a:pt x="3369770" y="1574844"/>
                  <a:pt x="3244718" y="1576312"/>
                  <a:pt x="2973189" y="1569660"/>
                </a:cubicBezTo>
                <a:cubicBezTo>
                  <a:pt x="2701660" y="1563008"/>
                  <a:pt x="2591363" y="1555804"/>
                  <a:pt x="2350347" y="1569660"/>
                </a:cubicBezTo>
                <a:cubicBezTo>
                  <a:pt x="2109331" y="1583516"/>
                  <a:pt x="1980102" y="1552558"/>
                  <a:pt x="1692250" y="1569660"/>
                </a:cubicBezTo>
                <a:cubicBezTo>
                  <a:pt x="1404398" y="1586762"/>
                  <a:pt x="1359250" y="1583486"/>
                  <a:pt x="1104663" y="1569660"/>
                </a:cubicBezTo>
                <a:cubicBezTo>
                  <a:pt x="850076" y="1555834"/>
                  <a:pt x="725710" y="1559349"/>
                  <a:pt x="552331" y="1569660"/>
                </a:cubicBezTo>
                <a:cubicBezTo>
                  <a:pt x="378952" y="1579971"/>
                  <a:pt x="137590" y="1548810"/>
                  <a:pt x="0" y="1569660"/>
                </a:cubicBezTo>
                <a:cubicBezTo>
                  <a:pt x="-6886" y="1430578"/>
                  <a:pt x="2370" y="1297820"/>
                  <a:pt x="0" y="1077833"/>
                </a:cubicBezTo>
                <a:cubicBezTo>
                  <a:pt x="-2370" y="857846"/>
                  <a:pt x="-5646" y="726029"/>
                  <a:pt x="0" y="570310"/>
                </a:cubicBezTo>
                <a:cubicBezTo>
                  <a:pt x="5646" y="414591"/>
                  <a:pt x="2880" y="174045"/>
                  <a:pt x="0" y="0"/>
                </a:cubicBezTo>
                <a:close/>
              </a:path>
            </a:pathLst>
          </a:custGeom>
          <a:solidFill>
            <a:srgbClr val="00B050"/>
          </a:solidFill>
          <a:ln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39699605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  <a:latin typeface="Kristen ITC" panose="03050502040202030202" pitchFamily="66" charset="0"/>
              </a:rPr>
              <a:t>Watching and listening to the language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EBED61A-ABB8-1CCD-2030-0562DF72A5DB}"/>
              </a:ext>
            </a:extLst>
          </p:cNvPr>
          <p:cNvSpPr txBox="1"/>
          <p:nvPr/>
        </p:nvSpPr>
        <p:spPr>
          <a:xfrm>
            <a:off x="5922099" y="3784983"/>
            <a:ext cx="3273495" cy="584775"/>
          </a:xfrm>
          <a:custGeom>
            <a:avLst/>
            <a:gdLst>
              <a:gd name="connsiteX0" fmla="*/ 0 w 3273495"/>
              <a:gd name="connsiteY0" fmla="*/ 0 h 584775"/>
              <a:gd name="connsiteX1" fmla="*/ 621964 w 3273495"/>
              <a:gd name="connsiteY1" fmla="*/ 0 h 584775"/>
              <a:gd name="connsiteX2" fmla="*/ 1309398 w 3273495"/>
              <a:gd name="connsiteY2" fmla="*/ 0 h 584775"/>
              <a:gd name="connsiteX3" fmla="*/ 1964097 w 3273495"/>
              <a:gd name="connsiteY3" fmla="*/ 0 h 584775"/>
              <a:gd name="connsiteX4" fmla="*/ 2684266 w 3273495"/>
              <a:gd name="connsiteY4" fmla="*/ 0 h 584775"/>
              <a:gd name="connsiteX5" fmla="*/ 3273495 w 3273495"/>
              <a:gd name="connsiteY5" fmla="*/ 0 h 584775"/>
              <a:gd name="connsiteX6" fmla="*/ 3273495 w 3273495"/>
              <a:gd name="connsiteY6" fmla="*/ 584775 h 584775"/>
              <a:gd name="connsiteX7" fmla="*/ 2586061 w 3273495"/>
              <a:gd name="connsiteY7" fmla="*/ 584775 h 584775"/>
              <a:gd name="connsiteX8" fmla="*/ 2029567 w 3273495"/>
              <a:gd name="connsiteY8" fmla="*/ 584775 h 584775"/>
              <a:gd name="connsiteX9" fmla="*/ 1374868 w 3273495"/>
              <a:gd name="connsiteY9" fmla="*/ 584775 h 584775"/>
              <a:gd name="connsiteX10" fmla="*/ 687434 w 3273495"/>
              <a:gd name="connsiteY10" fmla="*/ 584775 h 584775"/>
              <a:gd name="connsiteX11" fmla="*/ 0 w 3273495"/>
              <a:gd name="connsiteY11" fmla="*/ 584775 h 584775"/>
              <a:gd name="connsiteX12" fmla="*/ 0 w 3273495"/>
              <a:gd name="connsiteY12" fmla="*/ 0 h 584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73495" h="584775" extrusionOk="0">
                <a:moveTo>
                  <a:pt x="0" y="0"/>
                </a:moveTo>
                <a:cubicBezTo>
                  <a:pt x="180971" y="-29492"/>
                  <a:pt x="326916" y="13043"/>
                  <a:pt x="621964" y="0"/>
                </a:cubicBezTo>
                <a:cubicBezTo>
                  <a:pt x="917012" y="-13043"/>
                  <a:pt x="1081962" y="22459"/>
                  <a:pt x="1309398" y="0"/>
                </a:cubicBezTo>
                <a:cubicBezTo>
                  <a:pt x="1536834" y="-22459"/>
                  <a:pt x="1814148" y="-4274"/>
                  <a:pt x="1964097" y="0"/>
                </a:cubicBezTo>
                <a:cubicBezTo>
                  <a:pt x="2114046" y="4274"/>
                  <a:pt x="2425433" y="-19664"/>
                  <a:pt x="2684266" y="0"/>
                </a:cubicBezTo>
                <a:cubicBezTo>
                  <a:pt x="2943099" y="19664"/>
                  <a:pt x="3021088" y="-13962"/>
                  <a:pt x="3273495" y="0"/>
                </a:cubicBezTo>
                <a:cubicBezTo>
                  <a:pt x="3291340" y="236295"/>
                  <a:pt x="3298174" y="333609"/>
                  <a:pt x="3273495" y="584775"/>
                </a:cubicBezTo>
                <a:cubicBezTo>
                  <a:pt x="3034367" y="556101"/>
                  <a:pt x="2830297" y="564090"/>
                  <a:pt x="2586061" y="584775"/>
                </a:cubicBezTo>
                <a:cubicBezTo>
                  <a:pt x="2341825" y="605460"/>
                  <a:pt x="2233571" y="596154"/>
                  <a:pt x="2029567" y="584775"/>
                </a:cubicBezTo>
                <a:cubicBezTo>
                  <a:pt x="1825563" y="573396"/>
                  <a:pt x="1546084" y="558404"/>
                  <a:pt x="1374868" y="584775"/>
                </a:cubicBezTo>
                <a:cubicBezTo>
                  <a:pt x="1203652" y="611146"/>
                  <a:pt x="979411" y="612406"/>
                  <a:pt x="687434" y="584775"/>
                </a:cubicBezTo>
                <a:cubicBezTo>
                  <a:pt x="395457" y="557144"/>
                  <a:pt x="233947" y="580507"/>
                  <a:pt x="0" y="584775"/>
                </a:cubicBezTo>
                <a:cubicBezTo>
                  <a:pt x="19616" y="420170"/>
                  <a:pt x="-4479" y="173437"/>
                  <a:pt x="0" y="0"/>
                </a:cubicBezTo>
                <a:close/>
              </a:path>
            </a:pathLst>
          </a:custGeom>
          <a:noFill/>
          <a:ln w="38100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1937463776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  <a:latin typeface="Kristen ITC" panose="03050502040202030202" pitchFamily="66" charset="0"/>
              </a:rPr>
              <a:t>Learning </a:t>
            </a:r>
            <a:r>
              <a:rPr lang="en-GB" sz="3200" dirty="0" err="1">
                <a:solidFill>
                  <a:schemeClr val="bg1"/>
                </a:solidFill>
                <a:latin typeface="Kristen ITC" panose="03050502040202030202" pitchFamily="66" charset="0"/>
              </a:rPr>
              <a:t>welsh</a:t>
            </a:r>
            <a:endParaRPr lang="en-GB" sz="3200" dirty="0">
              <a:solidFill>
                <a:schemeClr val="bg1"/>
              </a:solidFill>
              <a:latin typeface="Kristen ITC" panose="03050502040202030202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E46713-9125-2D8E-22C0-E78E1D008CB5}"/>
              </a:ext>
            </a:extLst>
          </p:cNvPr>
          <p:cNvSpPr txBox="1"/>
          <p:nvPr/>
        </p:nvSpPr>
        <p:spPr>
          <a:xfrm>
            <a:off x="9831037" y="2228786"/>
            <a:ext cx="2195998" cy="3046988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  <a:latin typeface="Kristen ITC" panose="03050502040202030202" pitchFamily="66" charset="0"/>
              </a:rPr>
              <a:t>English medium schools learn more </a:t>
            </a:r>
            <a:r>
              <a:rPr lang="en-GB" sz="3200" dirty="0" err="1">
                <a:solidFill>
                  <a:schemeClr val="bg1"/>
                </a:solidFill>
                <a:latin typeface="Kristen ITC" panose="03050502040202030202" pitchFamily="66" charset="0"/>
              </a:rPr>
              <a:t>welsh</a:t>
            </a:r>
            <a:endParaRPr lang="en-GB" sz="3200" dirty="0">
              <a:solidFill>
                <a:schemeClr val="bg1"/>
              </a:solidFill>
              <a:latin typeface="Kristen ITC" panose="03050502040202030202" pitchFamily="66" charset="0"/>
            </a:endParaRPr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7E6A517F-243D-FC65-4A4B-F658A39E9586}"/>
              </a:ext>
            </a:extLst>
          </p:cNvPr>
          <p:cNvSpPr/>
          <p:nvPr/>
        </p:nvSpPr>
        <p:spPr>
          <a:xfrm>
            <a:off x="7076120" y="3105721"/>
            <a:ext cx="940120" cy="64655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646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100EDFC-DC2D-AA83-83CC-311FC5860E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z="2000" smtClean="0"/>
              <a:t>6</a:t>
            </a:fld>
            <a:endParaRPr lang="en-GB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05FAEA-F859-628A-75BE-5FF959788414}"/>
              </a:ext>
            </a:extLst>
          </p:cNvPr>
          <p:cNvSpPr txBox="1"/>
          <p:nvPr/>
        </p:nvSpPr>
        <p:spPr>
          <a:xfrm>
            <a:off x="1920240" y="365760"/>
            <a:ext cx="81889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Kristen ITC" panose="03050502040202030202" pitchFamily="66" charset="0"/>
              </a:rPr>
              <a:t>Many advantages of </a:t>
            </a:r>
          </a:p>
          <a:p>
            <a:pPr algn="ctr"/>
            <a:r>
              <a:rPr lang="en-GB" sz="4000" dirty="0">
                <a:solidFill>
                  <a:schemeClr val="bg1"/>
                </a:solidFill>
                <a:latin typeface="Kristen ITC" panose="03050502040202030202" pitchFamily="66" charset="0"/>
              </a:rPr>
              <a:t>being bi-lingual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6D745E-690A-BE08-4E26-2455D97777C4}"/>
              </a:ext>
            </a:extLst>
          </p:cNvPr>
          <p:cNvSpPr txBox="1"/>
          <p:nvPr/>
        </p:nvSpPr>
        <p:spPr>
          <a:xfrm>
            <a:off x="1976120" y="1905506"/>
            <a:ext cx="48768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0000"/>
                </a:solidFill>
                <a:latin typeface="Kristen ITC" panose="03050502040202030202" pitchFamily="66" charset="0"/>
              </a:rPr>
              <a:t>Communication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0000"/>
                </a:solidFill>
                <a:latin typeface="Kristen ITC" panose="03050502040202030202" pitchFamily="66" charset="0"/>
              </a:rPr>
              <a:t>Cultural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0000"/>
                </a:solidFill>
                <a:latin typeface="Kristen ITC" panose="03050502040202030202" pitchFamily="66" charset="0"/>
              </a:rPr>
              <a:t>Cognitive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0000"/>
                </a:solidFill>
                <a:latin typeface="Kristen ITC" panose="03050502040202030202" pitchFamily="66" charset="0"/>
              </a:rPr>
              <a:t>Character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0000"/>
                </a:solidFill>
                <a:latin typeface="Kristen ITC" panose="03050502040202030202" pitchFamily="66" charset="0"/>
              </a:rPr>
              <a:t>Curriculum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0000"/>
                </a:solidFill>
                <a:latin typeface="Kristen ITC" panose="03050502040202030202" pitchFamily="66" charset="0"/>
              </a:rPr>
              <a:t>Employment benefits</a:t>
            </a:r>
            <a:endParaRPr lang="en-GB" sz="2000" dirty="0">
              <a:solidFill>
                <a:srgbClr val="FF0000"/>
              </a:solidFill>
              <a:latin typeface="Kristen ITC" panose="03050502040202030202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B2BF99-691A-FD84-FDC1-34AABD8BAD45}"/>
              </a:ext>
            </a:extLst>
          </p:cNvPr>
          <p:cNvSpPr txBox="1"/>
          <p:nvPr/>
        </p:nvSpPr>
        <p:spPr>
          <a:xfrm>
            <a:off x="1976120" y="5003318"/>
            <a:ext cx="124968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Baker, (2014), p.2 </a:t>
            </a:r>
          </a:p>
        </p:txBody>
      </p:sp>
      <p:pic>
        <p:nvPicPr>
          <p:cNvPr id="8" name="Picture 7" descr="A red dragon on a green and white flag&#10;&#10;Description automatically generated">
            <a:extLst>
              <a:ext uri="{FF2B5EF4-FFF2-40B4-BE49-F238E27FC236}">
                <a16:creationId xmlns:a16="http://schemas.microsoft.com/office/drawing/2014/main" id="{16C97E5B-7942-67B7-87A4-36E689CD7B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06402" y="2179816"/>
            <a:ext cx="3234318" cy="1955292"/>
          </a:xfrm>
          <a:prstGeom prst="rect">
            <a:avLst/>
          </a:prstGeom>
        </p:spPr>
      </p:pic>
      <p:sp>
        <p:nvSpPr>
          <p:cNvPr id="10" name="Equals 9">
            <a:extLst>
              <a:ext uri="{FF2B5EF4-FFF2-40B4-BE49-F238E27FC236}">
                <a16:creationId xmlns:a16="http://schemas.microsoft.com/office/drawing/2014/main" id="{414B1431-667F-5895-F05C-FC4871B9691F}"/>
              </a:ext>
            </a:extLst>
          </p:cNvPr>
          <p:cNvSpPr/>
          <p:nvPr/>
        </p:nvSpPr>
        <p:spPr>
          <a:xfrm>
            <a:off x="4584700" y="5538152"/>
            <a:ext cx="914400" cy="1010920"/>
          </a:xfrm>
          <a:prstGeom prst="mathEqual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2872B4-7F51-6D82-1990-071E84F5D6D0}"/>
              </a:ext>
            </a:extLst>
          </p:cNvPr>
          <p:cNvSpPr txBox="1"/>
          <p:nvPr/>
        </p:nvSpPr>
        <p:spPr>
          <a:xfrm>
            <a:off x="1158240" y="5822325"/>
            <a:ext cx="3368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  <a:latin typeface="Kristen ITC" panose="03050502040202030202" pitchFamily="66" charset="0"/>
              </a:rPr>
              <a:t>Being Bi-lingual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FFE2D5-D6CD-62A6-946C-A60A466734E6}"/>
              </a:ext>
            </a:extLst>
          </p:cNvPr>
          <p:cNvSpPr txBox="1"/>
          <p:nvPr/>
        </p:nvSpPr>
        <p:spPr>
          <a:xfrm>
            <a:off x="5557520" y="5751224"/>
            <a:ext cx="58335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  <a:latin typeface="Kristen ITC" panose="03050502040202030202" pitchFamily="66" charset="0"/>
              </a:rPr>
              <a:t>So many more opportunities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95E706-0A38-46E1-0922-5AA711964481}"/>
              </a:ext>
            </a:extLst>
          </p:cNvPr>
          <p:cNvSpPr txBox="1"/>
          <p:nvPr/>
        </p:nvSpPr>
        <p:spPr>
          <a:xfrm>
            <a:off x="7477760" y="4178673"/>
            <a:ext cx="12903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>
                <a:solidFill>
                  <a:schemeClr val="bg1"/>
                </a:solidFill>
              </a:rPr>
              <a:t>Welsh Flag, 2017</a:t>
            </a:r>
          </a:p>
        </p:txBody>
      </p:sp>
    </p:spTree>
    <p:extLst>
      <p:ext uri="{BB962C8B-B14F-4D97-AF65-F5344CB8AC3E}">
        <p14:creationId xmlns:p14="http://schemas.microsoft.com/office/powerpoint/2010/main" val="14610322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p14:dur="10">
        <p15:prstTrans prst="wind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9DDFE03-A421-ECCF-0B7F-5F9DA3DA94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z="2000" smtClean="0"/>
              <a:t>7</a:t>
            </a:fld>
            <a:endParaRPr lang="en-GB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CF9A5B-D55D-5162-2E30-D279D088EBCA}"/>
              </a:ext>
            </a:extLst>
          </p:cNvPr>
          <p:cNvSpPr txBox="1"/>
          <p:nvPr/>
        </p:nvSpPr>
        <p:spPr>
          <a:xfrm>
            <a:off x="3421354" y="903644"/>
            <a:ext cx="483616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600" dirty="0" err="1">
                <a:solidFill>
                  <a:schemeClr val="bg1"/>
                </a:solidFill>
                <a:latin typeface="Kristen ITC" panose="03050502040202030202" pitchFamily="66" charset="0"/>
              </a:rPr>
              <a:t>Cynefin</a:t>
            </a:r>
            <a:endParaRPr lang="en-GB" sz="8000" dirty="0">
              <a:solidFill>
                <a:schemeClr val="bg1"/>
              </a:solidFill>
              <a:latin typeface="Kristen ITC" panose="03050502040202030202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883F2F-4510-A2BF-0F1F-EBA025AE431F}"/>
              </a:ext>
            </a:extLst>
          </p:cNvPr>
          <p:cNvSpPr txBox="1"/>
          <p:nvPr/>
        </p:nvSpPr>
        <p:spPr>
          <a:xfrm>
            <a:off x="2034565" y="2700654"/>
            <a:ext cx="76200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Kristen ITC" panose="03050502040202030202" pitchFamily="66" charset="0"/>
              </a:rPr>
              <a:t>‘The place where we feel we belong, where the people and the landscape around us are familiar, and the sights and sounds are reassuringly recognisable.’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C82F60-5423-2499-275C-C5C7FC442796}"/>
              </a:ext>
            </a:extLst>
          </p:cNvPr>
          <p:cNvSpPr txBox="1"/>
          <p:nvPr/>
        </p:nvSpPr>
        <p:spPr>
          <a:xfrm>
            <a:off x="1981200" y="5482649"/>
            <a:ext cx="20015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Welsh Government, (2023)</a:t>
            </a:r>
          </a:p>
        </p:txBody>
      </p:sp>
      <p:pic>
        <p:nvPicPr>
          <p:cNvPr id="11" name="Picture 10" descr="A group of toy people pushing puzzle pieces&#10;&#10;Description automatically generated">
            <a:extLst>
              <a:ext uri="{FF2B5EF4-FFF2-40B4-BE49-F238E27FC236}">
                <a16:creationId xmlns:a16="http://schemas.microsoft.com/office/drawing/2014/main" id="{2DD45E88-01B4-6374-B4D4-49CEEE2D37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8160" y="400000"/>
            <a:ext cx="2743200" cy="216671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C5411EC-AE6A-23D2-9983-877063A6A1DD}"/>
              </a:ext>
            </a:extLst>
          </p:cNvPr>
          <p:cNvSpPr txBox="1"/>
          <p:nvPr/>
        </p:nvSpPr>
        <p:spPr>
          <a:xfrm>
            <a:off x="1981200" y="6858000"/>
            <a:ext cx="466344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tribework.blogspot.com/2013/01/toward-sense-of-belonging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16" name="Picture 15" descr="Green grass scenery">
            <a:extLst>
              <a:ext uri="{FF2B5EF4-FFF2-40B4-BE49-F238E27FC236}">
                <a16:creationId xmlns:a16="http://schemas.microsoft.com/office/drawing/2014/main" id="{E9126FED-4711-CC20-A272-4AF9656852D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0642" y="563879"/>
            <a:ext cx="2453586" cy="183896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583E576-6207-383F-9618-983B05501485}"/>
              </a:ext>
            </a:extLst>
          </p:cNvPr>
          <p:cNvSpPr txBox="1"/>
          <p:nvPr/>
        </p:nvSpPr>
        <p:spPr>
          <a:xfrm>
            <a:off x="8674075" y="2371744"/>
            <a:ext cx="1483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>
                <a:solidFill>
                  <a:schemeClr val="bg1"/>
                </a:solidFill>
              </a:rPr>
              <a:t>Stock image landscape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1BC643-6098-FF97-3B47-15DF0A5C4434}"/>
              </a:ext>
            </a:extLst>
          </p:cNvPr>
          <p:cNvSpPr txBox="1"/>
          <p:nvPr/>
        </p:nvSpPr>
        <p:spPr>
          <a:xfrm>
            <a:off x="772160" y="2245360"/>
            <a:ext cx="20015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>
                <a:solidFill>
                  <a:schemeClr val="bg1"/>
                </a:solidFill>
              </a:rPr>
              <a:t>Belonging, 2023</a:t>
            </a:r>
          </a:p>
        </p:txBody>
      </p:sp>
    </p:spTree>
    <p:extLst>
      <p:ext uri="{BB962C8B-B14F-4D97-AF65-F5344CB8AC3E}">
        <p14:creationId xmlns:p14="http://schemas.microsoft.com/office/powerpoint/2010/main" val="1226176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141510C-FCB1-B470-2F26-0746E0106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z="2000" smtClean="0"/>
              <a:t>8</a:t>
            </a:fld>
            <a:endParaRPr lang="en-GB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9F7190-CDB7-D0ED-C4F7-66DB22946753}"/>
              </a:ext>
            </a:extLst>
          </p:cNvPr>
          <p:cNvSpPr txBox="1"/>
          <p:nvPr/>
        </p:nvSpPr>
        <p:spPr>
          <a:xfrm>
            <a:off x="3812542" y="226535"/>
            <a:ext cx="45669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chemeClr val="bg2">
                    <a:lumMod val="75000"/>
                  </a:schemeClr>
                </a:solidFill>
                <a:latin typeface="Kristen ITC" panose="03050502040202030202" pitchFamily="66" charset="0"/>
              </a:rPr>
              <a:t>Geography of the </a:t>
            </a:r>
            <a:r>
              <a:rPr lang="en-GB" sz="4800" dirty="0" err="1">
                <a:solidFill>
                  <a:schemeClr val="bg2">
                    <a:lumMod val="75000"/>
                  </a:schemeClr>
                </a:solidFill>
                <a:latin typeface="Kristen ITC" panose="03050502040202030202" pitchFamily="66" charset="0"/>
              </a:rPr>
              <a:t>welsh</a:t>
            </a:r>
            <a:r>
              <a:rPr lang="en-GB" sz="4800" dirty="0">
                <a:solidFill>
                  <a:schemeClr val="bg2">
                    <a:lumMod val="75000"/>
                  </a:schemeClr>
                </a:solidFill>
                <a:latin typeface="Kristen ITC" panose="03050502040202030202" pitchFamily="66" charset="0"/>
              </a:rPr>
              <a:t> Language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2B6949-AD74-4869-0847-C3DF9B9FD7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0746" y="2740649"/>
            <a:ext cx="3770508" cy="37440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010B95B-7422-38E0-7B55-1BBAA11A3CF1}"/>
              </a:ext>
            </a:extLst>
          </p:cNvPr>
          <p:cNvSpPr txBox="1"/>
          <p:nvPr/>
        </p:nvSpPr>
        <p:spPr>
          <a:xfrm>
            <a:off x="298450" y="1711940"/>
            <a:ext cx="3514090" cy="144655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  <a:latin typeface="Kristen ITC" panose="03050502040202030202" pitchFamily="66" charset="0"/>
              </a:rPr>
              <a:t>Population 3 million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82EE14-5C1D-E55D-D6D7-C7950685174F}"/>
              </a:ext>
            </a:extLst>
          </p:cNvPr>
          <p:cNvSpPr txBox="1"/>
          <p:nvPr/>
        </p:nvSpPr>
        <p:spPr>
          <a:xfrm>
            <a:off x="9194800" y="1188720"/>
            <a:ext cx="1940560" cy="5232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solidFill>
                  <a:schemeClr val="bg1"/>
                </a:solidFill>
                <a:latin typeface="Kristen ITC" panose="03050502040202030202" pitchFamily="66" charset="0"/>
              </a:rPr>
              <a:t>Llefrith</a:t>
            </a:r>
            <a:endParaRPr lang="en-GB" sz="2400" dirty="0">
              <a:solidFill>
                <a:schemeClr val="bg1"/>
              </a:solidFill>
              <a:latin typeface="Kristen ITC" panose="03050502040202030202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C7C5FB4-7667-CDC4-A82D-59A0C2748628}"/>
              </a:ext>
            </a:extLst>
          </p:cNvPr>
          <p:cNvSpPr txBox="1"/>
          <p:nvPr/>
        </p:nvSpPr>
        <p:spPr>
          <a:xfrm>
            <a:off x="9250680" y="1955820"/>
            <a:ext cx="1828800" cy="523220"/>
          </a:xfrm>
          <a:custGeom>
            <a:avLst/>
            <a:gdLst>
              <a:gd name="connsiteX0" fmla="*/ 0 w 1828800"/>
              <a:gd name="connsiteY0" fmla="*/ 0 h 523220"/>
              <a:gd name="connsiteX1" fmla="*/ 646176 w 1828800"/>
              <a:gd name="connsiteY1" fmla="*/ 0 h 523220"/>
              <a:gd name="connsiteX2" fmla="*/ 1255776 w 1828800"/>
              <a:gd name="connsiteY2" fmla="*/ 0 h 523220"/>
              <a:gd name="connsiteX3" fmla="*/ 1828800 w 1828800"/>
              <a:gd name="connsiteY3" fmla="*/ 0 h 523220"/>
              <a:gd name="connsiteX4" fmla="*/ 1828800 w 1828800"/>
              <a:gd name="connsiteY4" fmla="*/ 523220 h 523220"/>
              <a:gd name="connsiteX5" fmla="*/ 1219200 w 1828800"/>
              <a:gd name="connsiteY5" fmla="*/ 523220 h 523220"/>
              <a:gd name="connsiteX6" fmla="*/ 573024 w 1828800"/>
              <a:gd name="connsiteY6" fmla="*/ 523220 h 523220"/>
              <a:gd name="connsiteX7" fmla="*/ 0 w 1828800"/>
              <a:gd name="connsiteY7" fmla="*/ 523220 h 523220"/>
              <a:gd name="connsiteX8" fmla="*/ 0 w 1828800"/>
              <a:gd name="connsiteY8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28800" h="523220" extrusionOk="0">
                <a:moveTo>
                  <a:pt x="0" y="0"/>
                </a:moveTo>
                <a:cubicBezTo>
                  <a:pt x="149032" y="1077"/>
                  <a:pt x="423104" y="22913"/>
                  <a:pt x="646176" y="0"/>
                </a:cubicBezTo>
                <a:cubicBezTo>
                  <a:pt x="869248" y="-22913"/>
                  <a:pt x="1045148" y="25908"/>
                  <a:pt x="1255776" y="0"/>
                </a:cubicBezTo>
                <a:cubicBezTo>
                  <a:pt x="1466404" y="-25908"/>
                  <a:pt x="1628545" y="24861"/>
                  <a:pt x="1828800" y="0"/>
                </a:cubicBezTo>
                <a:cubicBezTo>
                  <a:pt x="1810877" y="174359"/>
                  <a:pt x="1831512" y="334960"/>
                  <a:pt x="1828800" y="523220"/>
                </a:cubicBezTo>
                <a:cubicBezTo>
                  <a:pt x="1561787" y="550695"/>
                  <a:pt x="1408998" y="539818"/>
                  <a:pt x="1219200" y="523220"/>
                </a:cubicBezTo>
                <a:cubicBezTo>
                  <a:pt x="1029402" y="506622"/>
                  <a:pt x="764096" y="506440"/>
                  <a:pt x="573024" y="523220"/>
                </a:cubicBezTo>
                <a:cubicBezTo>
                  <a:pt x="381952" y="540000"/>
                  <a:pt x="275789" y="508513"/>
                  <a:pt x="0" y="523220"/>
                </a:cubicBezTo>
                <a:cubicBezTo>
                  <a:pt x="-1259" y="330561"/>
                  <a:pt x="11088" y="178545"/>
                  <a:pt x="0" y="0"/>
                </a:cubicBezTo>
                <a:close/>
              </a:path>
            </a:pathLst>
          </a:custGeom>
          <a:noFill/>
          <a:ln w="38100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691127627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solidFill>
                  <a:schemeClr val="bg1"/>
                </a:solidFill>
                <a:latin typeface="Kristen ITC" panose="03050502040202030202" pitchFamily="66" charset="0"/>
              </a:rPr>
              <a:t>Llaeth</a:t>
            </a:r>
            <a:endParaRPr lang="en-GB" sz="2800" dirty="0">
              <a:solidFill>
                <a:schemeClr val="bg1"/>
              </a:solidFill>
              <a:latin typeface="Kristen ITC" panose="03050502040202030202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84447A8-0B7C-4DFF-AA60-019AA68A3E2D}"/>
              </a:ext>
            </a:extLst>
          </p:cNvPr>
          <p:cNvSpPr txBox="1"/>
          <p:nvPr/>
        </p:nvSpPr>
        <p:spPr>
          <a:xfrm>
            <a:off x="8910320" y="3738880"/>
            <a:ext cx="2595125" cy="52322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Kristen ITC" panose="03050502040202030202" pitchFamily="66" charset="0"/>
              </a:rPr>
              <a:t>Hwyl am </a:t>
            </a:r>
            <a:r>
              <a:rPr lang="en-GB" sz="2800" dirty="0" err="1">
                <a:solidFill>
                  <a:schemeClr val="bg1"/>
                </a:solidFill>
                <a:latin typeface="Kristen ITC" panose="03050502040202030202" pitchFamily="66" charset="0"/>
              </a:rPr>
              <a:t>nawr</a:t>
            </a:r>
            <a:endParaRPr lang="en-GB" sz="2800" dirty="0">
              <a:solidFill>
                <a:schemeClr val="bg1"/>
              </a:solidFill>
              <a:latin typeface="Kristen ITC" panose="03050502040202030202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B5D9195-BF35-FCA6-C3EC-CAABCC25151F}"/>
              </a:ext>
            </a:extLst>
          </p:cNvPr>
          <p:cNvSpPr txBox="1"/>
          <p:nvPr/>
        </p:nvSpPr>
        <p:spPr>
          <a:xfrm>
            <a:off x="8910320" y="4500880"/>
            <a:ext cx="2672080" cy="5232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Kristen ITC" panose="03050502040202030202" pitchFamily="66" charset="0"/>
              </a:rPr>
              <a:t>Hwyl am </a:t>
            </a:r>
            <a:r>
              <a:rPr lang="en-GB" sz="2800" dirty="0" err="1">
                <a:solidFill>
                  <a:schemeClr val="bg1"/>
                </a:solidFill>
                <a:latin typeface="Kristen ITC" panose="03050502040202030202" pitchFamily="66" charset="0"/>
              </a:rPr>
              <a:t>rwan</a:t>
            </a:r>
            <a:endParaRPr lang="en-GB" sz="2800" dirty="0">
              <a:solidFill>
                <a:schemeClr val="bg1"/>
              </a:solidFill>
              <a:latin typeface="Kristen ITC" panose="03050502040202030202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3C60A93-7E76-2852-5239-A2E1776A3446}"/>
              </a:ext>
            </a:extLst>
          </p:cNvPr>
          <p:cNvSpPr txBox="1"/>
          <p:nvPr/>
        </p:nvSpPr>
        <p:spPr>
          <a:xfrm>
            <a:off x="984250" y="5146060"/>
            <a:ext cx="1706880" cy="5232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solidFill>
                  <a:schemeClr val="bg1"/>
                </a:solidFill>
                <a:latin typeface="Kristen ITC" panose="03050502040202030202" pitchFamily="66" charset="0"/>
              </a:rPr>
              <a:t>Dere</a:t>
            </a:r>
            <a:endParaRPr lang="en-GB" sz="2800" dirty="0">
              <a:solidFill>
                <a:schemeClr val="bg1"/>
              </a:solidFill>
              <a:latin typeface="Kristen ITC" panose="03050502040202030202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B385E9D-B8F2-9987-BC0D-DDBD0C896311}"/>
              </a:ext>
            </a:extLst>
          </p:cNvPr>
          <p:cNvSpPr txBox="1"/>
          <p:nvPr/>
        </p:nvSpPr>
        <p:spPr>
          <a:xfrm>
            <a:off x="743298" y="4351050"/>
            <a:ext cx="2153920" cy="523220"/>
          </a:xfrm>
          <a:custGeom>
            <a:avLst/>
            <a:gdLst>
              <a:gd name="connsiteX0" fmla="*/ 0 w 2153920"/>
              <a:gd name="connsiteY0" fmla="*/ 0 h 523220"/>
              <a:gd name="connsiteX1" fmla="*/ 495402 w 2153920"/>
              <a:gd name="connsiteY1" fmla="*/ 0 h 523220"/>
              <a:gd name="connsiteX2" fmla="*/ 990803 w 2153920"/>
              <a:gd name="connsiteY2" fmla="*/ 0 h 523220"/>
              <a:gd name="connsiteX3" fmla="*/ 1529283 w 2153920"/>
              <a:gd name="connsiteY3" fmla="*/ 0 h 523220"/>
              <a:gd name="connsiteX4" fmla="*/ 2153920 w 2153920"/>
              <a:gd name="connsiteY4" fmla="*/ 0 h 523220"/>
              <a:gd name="connsiteX5" fmla="*/ 2153920 w 2153920"/>
              <a:gd name="connsiteY5" fmla="*/ 523220 h 523220"/>
              <a:gd name="connsiteX6" fmla="*/ 1636979 w 2153920"/>
              <a:gd name="connsiteY6" fmla="*/ 523220 h 523220"/>
              <a:gd name="connsiteX7" fmla="*/ 1076960 w 2153920"/>
              <a:gd name="connsiteY7" fmla="*/ 523220 h 523220"/>
              <a:gd name="connsiteX8" fmla="*/ 516941 w 2153920"/>
              <a:gd name="connsiteY8" fmla="*/ 523220 h 523220"/>
              <a:gd name="connsiteX9" fmla="*/ 0 w 2153920"/>
              <a:gd name="connsiteY9" fmla="*/ 523220 h 523220"/>
              <a:gd name="connsiteX10" fmla="*/ 0 w 2153920"/>
              <a:gd name="connsiteY10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153920" h="523220" extrusionOk="0">
                <a:moveTo>
                  <a:pt x="0" y="0"/>
                </a:moveTo>
                <a:cubicBezTo>
                  <a:pt x="129226" y="15634"/>
                  <a:pt x="388551" y="11898"/>
                  <a:pt x="495402" y="0"/>
                </a:cubicBezTo>
                <a:cubicBezTo>
                  <a:pt x="602253" y="-11898"/>
                  <a:pt x="823440" y="-24082"/>
                  <a:pt x="990803" y="0"/>
                </a:cubicBezTo>
                <a:cubicBezTo>
                  <a:pt x="1158166" y="24082"/>
                  <a:pt x="1385597" y="-3549"/>
                  <a:pt x="1529283" y="0"/>
                </a:cubicBezTo>
                <a:cubicBezTo>
                  <a:pt x="1672969" y="3549"/>
                  <a:pt x="2006537" y="-7506"/>
                  <a:pt x="2153920" y="0"/>
                </a:cubicBezTo>
                <a:cubicBezTo>
                  <a:pt x="2156343" y="120688"/>
                  <a:pt x="2130176" y="417653"/>
                  <a:pt x="2153920" y="523220"/>
                </a:cubicBezTo>
                <a:cubicBezTo>
                  <a:pt x="2017762" y="517490"/>
                  <a:pt x="1782230" y="528221"/>
                  <a:pt x="1636979" y="523220"/>
                </a:cubicBezTo>
                <a:cubicBezTo>
                  <a:pt x="1491728" y="518219"/>
                  <a:pt x="1267381" y="506429"/>
                  <a:pt x="1076960" y="523220"/>
                </a:cubicBezTo>
                <a:cubicBezTo>
                  <a:pt x="886539" y="540011"/>
                  <a:pt x="696448" y="526882"/>
                  <a:pt x="516941" y="523220"/>
                </a:cubicBezTo>
                <a:cubicBezTo>
                  <a:pt x="337434" y="519558"/>
                  <a:pt x="181444" y="539062"/>
                  <a:pt x="0" y="523220"/>
                </a:cubicBezTo>
                <a:cubicBezTo>
                  <a:pt x="22459" y="272120"/>
                  <a:pt x="23323" y="228779"/>
                  <a:pt x="0" y="0"/>
                </a:cubicBezTo>
                <a:close/>
              </a:path>
            </a:pathLst>
          </a:custGeom>
          <a:noFill/>
          <a:ln w="38100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339328767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solidFill>
                  <a:schemeClr val="bg1"/>
                </a:solidFill>
                <a:latin typeface="Kristen ITC" panose="03050502040202030202" pitchFamily="66" charset="0"/>
              </a:rPr>
              <a:t>Tyrd</a:t>
            </a:r>
            <a:endParaRPr lang="en-GB" sz="2800" dirty="0">
              <a:solidFill>
                <a:schemeClr val="bg1"/>
              </a:solidFill>
              <a:latin typeface="Kristen ITC" panose="03050502040202030202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6146BC-77DB-7C95-D213-38102242392C}"/>
              </a:ext>
            </a:extLst>
          </p:cNvPr>
          <p:cNvSpPr txBox="1"/>
          <p:nvPr/>
        </p:nvSpPr>
        <p:spPr>
          <a:xfrm>
            <a:off x="148856" y="3182779"/>
            <a:ext cx="14141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 err="1">
                <a:solidFill>
                  <a:schemeClr val="bg1"/>
                </a:solidFill>
                <a:latin typeface="Kristen ITC" panose="03050502040202030202" pitchFamily="66" charset="0"/>
              </a:rPr>
              <a:t>Roskhams</a:t>
            </a:r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, (2021)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8234E5-F5D5-291E-4D70-526D8CF62BD7}"/>
              </a:ext>
            </a:extLst>
          </p:cNvPr>
          <p:cNvSpPr txBox="1"/>
          <p:nvPr/>
        </p:nvSpPr>
        <p:spPr>
          <a:xfrm>
            <a:off x="4210746" y="6461544"/>
            <a:ext cx="173285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>
                <a:solidFill>
                  <a:schemeClr val="bg1"/>
                </a:solidFill>
              </a:rPr>
              <a:t>Map of Welsh Counties</a:t>
            </a:r>
          </a:p>
        </p:txBody>
      </p:sp>
    </p:spTree>
    <p:extLst>
      <p:ext uri="{BB962C8B-B14F-4D97-AF65-F5344CB8AC3E}">
        <p14:creationId xmlns:p14="http://schemas.microsoft.com/office/powerpoint/2010/main" val="3450690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C4CF442-B0C1-BC8B-FCAC-5D01BF2B31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z="2000" smtClean="0"/>
              <a:t>9</a:t>
            </a:fld>
            <a:endParaRPr lang="en-GB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276FE1-A01C-2D6E-F3A8-D96ED4BDF5D9}"/>
              </a:ext>
            </a:extLst>
          </p:cNvPr>
          <p:cNvSpPr txBox="1"/>
          <p:nvPr/>
        </p:nvSpPr>
        <p:spPr>
          <a:xfrm>
            <a:off x="3764280" y="531669"/>
            <a:ext cx="466344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  <a:latin typeface="Kristen ITC" panose="03050502040202030202" pitchFamily="66" charset="0"/>
              </a:rPr>
              <a:t>Welsh</a:t>
            </a:r>
          </a:p>
          <a:p>
            <a:pPr algn="ctr"/>
            <a:r>
              <a:rPr lang="en-GB" sz="4000" b="1" dirty="0">
                <a:solidFill>
                  <a:schemeClr val="bg1"/>
                </a:solidFill>
                <a:latin typeface="Kristen ITC" panose="03050502040202030202" pitchFamily="66" charset="0"/>
              </a:rPr>
              <a:t> Language</a:t>
            </a:r>
          </a:p>
          <a:p>
            <a:pPr algn="ctr"/>
            <a:r>
              <a:rPr lang="en-GB" sz="4000" b="1" dirty="0">
                <a:solidFill>
                  <a:schemeClr val="bg1"/>
                </a:solidFill>
                <a:latin typeface="Kristen ITC" panose="03050502040202030202" pitchFamily="66" charset="0"/>
              </a:rPr>
              <a:t> in</a:t>
            </a:r>
          </a:p>
          <a:p>
            <a:pPr algn="ctr"/>
            <a:r>
              <a:rPr lang="en-GB" sz="4000" b="1" dirty="0">
                <a:solidFill>
                  <a:schemeClr val="bg1"/>
                </a:solidFill>
                <a:latin typeface="Kristen ITC" panose="03050502040202030202" pitchFamily="66" charset="0"/>
              </a:rPr>
              <a:t> Education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5BD145-118A-8303-D556-A4390884C1C8}"/>
              </a:ext>
            </a:extLst>
          </p:cNvPr>
          <p:cNvSpPr txBox="1"/>
          <p:nvPr/>
        </p:nvSpPr>
        <p:spPr>
          <a:xfrm>
            <a:off x="538480" y="1478052"/>
            <a:ext cx="3820160" cy="138499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Kristen ITC" panose="03050502040202030202" pitchFamily="66" charset="0"/>
              </a:rPr>
              <a:t>More </a:t>
            </a:r>
            <a:r>
              <a:rPr lang="en-GB" sz="2800" dirty="0" err="1">
                <a:solidFill>
                  <a:schemeClr val="bg1"/>
                </a:solidFill>
                <a:latin typeface="Kristen ITC" panose="03050502040202030202" pitchFamily="66" charset="0"/>
              </a:rPr>
              <a:t>welsh</a:t>
            </a:r>
            <a:r>
              <a:rPr lang="en-GB" sz="2800" dirty="0">
                <a:solidFill>
                  <a:schemeClr val="bg1"/>
                </a:solidFill>
                <a:latin typeface="Kristen ITC" panose="03050502040202030202" pitchFamily="66" charset="0"/>
              </a:rPr>
              <a:t> language schools should be available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BDD20A-A2BA-400E-0743-1A7018CB3E9C}"/>
              </a:ext>
            </a:extLst>
          </p:cNvPr>
          <p:cNvSpPr txBox="1"/>
          <p:nvPr/>
        </p:nvSpPr>
        <p:spPr>
          <a:xfrm>
            <a:off x="8178800" y="1484977"/>
            <a:ext cx="3474720" cy="1384995"/>
          </a:xfrm>
          <a:custGeom>
            <a:avLst/>
            <a:gdLst>
              <a:gd name="connsiteX0" fmla="*/ 0 w 3474720"/>
              <a:gd name="connsiteY0" fmla="*/ 0 h 1384995"/>
              <a:gd name="connsiteX1" fmla="*/ 764438 w 3474720"/>
              <a:gd name="connsiteY1" fmla="*/ 0 h 1384995"/>
              <a:gd name="connsiteX2" fmla="*/ 1389888 w 3474720"/>
              <a:gd name="connsiteY2" fmla="*/ 0 h 1384995"/>
              <a:gd name="connsiteX3" fmla="*/ 1980590 w 3474720"/>
              <a:gd name="connsiteY3" fmla="*/ 0 h 1384995"/>
              <a:gd name="connsiteX4" fmla="*/ 2675534 w 3474720"/>
              <a:gd name="connsiteY4" fmla="*/ 0 h 1384995"/>
              <a:gd name="connsiteX5" fmla="*/ 3474720 w 3474720"/>
              <a:gd name="connsiteY5" fmla="*/ 0 h 1384995"/>
              <a:gd name="connsiteX6" fmla="*/ 3474720 w 3474720"/>
              <a:gd name="connsiteY6" fmla="*/ 664798 h 1384995"/>
              <a:gd name="connsiteX7" fmla="*/ 3474720 w 3474720"/>
              <a:gd name="connsiteY7" fmla="*/ 1384995 h 1384995"/>
              <a:gd name="connsiteX8" fmla="*/ 2779776 w 3474720"/>
              <a:gd name="connsiteY8" fmla="*/ 1384995 h 1384995"/>
              <a:gd name="connsiteX9" fmla="*/ 2084832 w 3474720"/>
              <a:gd name="connsiteY9" fmla="*/ 1384995 h 1384995"/>
              <a:gd name="connsiteX10" fmla="*/ 1320394 w 3474720"/>
              <a:gd name="connsiteY10" fmla="*/ 1384995 h 1384995"/>
              <a:gd name="connsiteX11" fmla="*/ 0 w 3474720"/>
              <a:gd name="connsiteY11" fmla="*/ 1384995 h 1384995"/>
              <a:gd name="connsiteX12" fmla="*/ 0 w 3474720"/>
              <a:gd name="connsiteY12" fmla="*/ 720197 h 1384995"/>
              <a:gd name="connsiteX13" fmla="*/ 0 w 3474720"/>
              <a:gd name="connsiteY13" fmla="*/ 0 h 13849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474720" h="1384995" extrusionOk="0">
                <a:moveTo>
                  <a:pt x="0" y="0"/>
                </a:moveTo>
                <a:cubicBezTo>
                  <a:pt x="346427" y="-15678"/>
                  <a:pt x="407377" y="13718"/>
                  <a:pt x="764438" y="0"/>
                </a:cubicBezTo>
                <a:cubicBezTo>
                  <a:pt x="1121499" y="-13718"/>
                  <a:pt x="1194586" y="-12858"/>
                  <a:pt x="1389888" y="0"/>
                </a:cubicBezTo>
                <a:cubicBezTo>
                  <a:pt x="1585190" y="12858"/>
                  <a:pt x="1787957" y="-5558"/>
                  <a:pt x="1980590" y="0"/>
                </a:cubicBezTo>
                <a:cubicBezTo>
                  <a:pt x="2173223" y="5558"/>
                  <a:pt x="2513529" y="-13519"/>
                  <a:pt x="2675534" y="0"/>
                </a:cubicBezTo>
                <a:cubicBezTo>
                  <a:pt x="2837539" y="13519"/>
                  <a:pt x="3131494" y="31850"/>
                  <a:pt x="3474720" y="0"/>
                </a:cubicBezTo>
                <a:cubicBezTo>
                  <a:pt x="3494502" y="146411"/>
                  <a:pt x="3503796" y="443661"/>
                  <a:pt x="3474720" y="664798"/>
                </a:cubicBezTo>
                <a:cubicBezTo>
                  <a:pt x="3445644" y="885935"/>
                  <a:pt x="3508194" y="1201103"/>
                  <a:pt x="3474720" y="1384995"/>
                </a:cubicBezTo>
                <a:cubicBezTo>
                  <a:pt x="3161481" y="1382156"/>
                  <a:pt x="3053494" y="1418663"/>
                  <a:pt x="2779776" y="1384995"/>
                </a:cubicBezTo>
                <a:cubicBezTo>
                  <a:pt x="2506058" y="1351327"/>
                  <a:pt x="2377124" y="1351302"/>
                  <a:pt x="2084832" y="1384995"/>
                </a:cubicBezTo>
                <a:cubicBezTo>
                  <a:pt x="1792540" y="1418688"/>
                  <a:pt x="1493279" y="1409298"/>
                  <a:pt x="1320394" y="1384995"/>
                </a:cubicBezTo>
                <a:cubicBezTo>
                  <a:pt x="1147509" y="1360692"/>
                  <a:pt x="589591" y="1450225"/>
                  <a:pt x="0" y="1384995"/>
                </a:cubicBezTo>
                <a:cubicBezTo>
                  <a:pt x="-2641" y="1216028"/>
                  <a:pt x="20542" y="856365"/>
                  <a:pt x="0" y="720197"/>
                </a:cubicBezTo>
                <a:cubicBezTo>
                  <a:pt x="-20542" y="584029"/>
                  <a:pt x="31897" y="259597"/>
                  <a:pt x="0" y="0"/>
                </a:cubicBezTo>
                <a:close/>
              </a:path>
            </a:pathLst>
          </a:custGeom>
          <a:noFill/>
          <a:ln w="38100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208310164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Kristen ITC" panose="03050502040202030202" pitchFamily="66" charset="0"/>
              </a:rPr>
              <a:t>Eisteddfod should take place twice a year   </a:t>
            </a:r>
            <a:r>
              <a:rPr lang="en-GB" sz="2400" dirty="0">
                <a:latin typeface="Kristen ITC" panose="03050502040202030202" pitchFamily="66" charset="0"/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A8CC58D-42A6-1BA0-E3DF-0EC441554E03}"/>
              </a:ext>
            </a:extLst>
          </p:cNvPr>
          <p:cNvSpPr txBox="1"/>
          <p:nvPr/>
        </p:nvSpPr>
        <p:spPr>
          <a:xfrm>
            <a:off x="4648200" y="3170728"/>
            <a:ext cx="3647440" cy="138499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Kristen ITC" panose="03050502040202030202" pitchFamily="66" charset="0"/>
              </a:rPr>
              <a:t>Should foster just the one dialect for the whole of Wales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B85ED1-7D83-9C85-BA11-2501FA3A96A2}"/>
              </a:ext>
            </a:extLst>
          </p:cNvPr>
          <p:cNvSpPr txBox="1"/>
          <p:nvPr/>
        </p:nvSpPr>
        <p:spPr>
          <a:xfrm>
            <a:off x="610355" y="4555723"/>
            <a:ext cx="3820160" cy="1384995"/>
          </a:xfrm>
          <a:custGeom>
            <a:avLst/>
            <a:gdLst>
              <a:gd name="connsiteX0" fmla="*/ 0 w 3820160"/>
              <a:gd name="connsiteY0" fmla="*/ 0 h 1384995"/>
              <a:gd name="connsiteX1" fmla="*/ 522089 w 3820160"/>
              <a:gd name="connsiteY1" fmla="*/ 0 h 1384995"/>
              <a:gd name="connsiteX2" fmla="*/ 1235185 w 3820160"/>
              <a:gd name="connsiteY2" fmla="*/ 0 h 1384995"/>
              <a:gd name="connsiteX3" fmla="*/ 1833677 w 3820160"/>
              <a:gd name="connsiteY3" fmla="*/ 0 h 1384995"/>
              <a:gd name="connsiteX4" fmla="*/ 2470370 w 3820160"/>
              <a:gd name="connsiteY4" fmla="*/ 0 h 1384995"/>
              <a:gd name="connsiteX5" fmla="*/ 3183467 w 3820160"/>
              <a:gd name="connsiteY5" fmla="*/ 0 h 1384995"/>
              <a:gd name="connsiteX6" fmla="*/ 3820160 w 3820160"/>
              <a:gd name="connsiteY6" fmla="*/ 0 h 1384995"/>
              <a:gd name="connsiteX7" fmla="*/ 3820160 w 3820160"/>
              <a:gd name="connsiteY7" fmla="*/ 664798 h 1384995"/>
              <a:gd name="connsiteX8" fmla="*/ 3820160 w 3820160"/>
              <a:gd name="connsiteY8" fmla="*/ 1384995 h 1384995"/>
              <a:gd name="connsiteX9" fmla="*/ 3298071 w 3820160"/>
              <a:gd name="connsiteY9" fmla="*/ 1384995 h 1384995"/>
              <a:gd name="connsiteX10" fmla="*/ 2737781 w 3820160"/>
              <a:gd name="connsiteY10" fmla="*/ 1384995 h 1384995"/>
              <a:gd name="connsiteX11" fmla="*/ 2139290 w 3820160"/>
              <a:gd name="connsiteY11" fmla="*/ 1384995 h 1384995"/>
              <a:gd name="connsiteX12" fmla="*/ 1426193 w 3820160"/>
              <a:gd name="connsiteY12" fmla="*/ 1384995 h 1384995"/>
              <a:gd name="connsiteX13" fmla="*/ 865903 w 3820160"/>
              <a:gd name="connsiteY13" fmla="*/ 1384995 h 1384995"/>
              <a:gd name="connsiteX14" fmla="*/ 0 w 3820160"/>
              <a:gd name="connsiteY14" fmla="*/ 1384995 h 1384995"/>
              <a:gd name="connsiteX15" fmla="*/ 0 w 3820160"/>
              <a:gd name="connsiteY15" fmla="*/ 664798 h 1384995"/>
              <a:gd name="connsiteX16" fmla="*/ 0 w 3820160"/>
              <a:gd name="connsiteY16" fmla="*/ 0 h 13849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820160" h="1384995" extrusionOk="0">
                <a:moveTo>
                  <a:pt x="0" y="0"/>
                </a:moveTo>
                <a:cubicBezTo>
                  <a:pt x="152647" y="22880"/>
                  <a:pt x="323079" y="14908"/>
                  <a:pt x="522089" y="0"/>
                </a:cubicBezTo>
                <a:cubicBezTo>
                  <a:pt x="721099" y="-14908"/>
                  <a:pt x="937836" y="-19605"/>
                  <a:pt x="1235185" y="0"/>
                </a:cubicBezTo>
                <a:cubicBezTo>
                  <a:pt x="1532534" y="19605"/>
                  <a:pt x="1576313" y="25742"/>
                  <a:pt x="1833677" y="0"/>
                </a:cubicBezTo>
                <a:cubicBezTo>
                  <a:pt x="2091041" y="-25742"/>
                  <a:pt x="2197073" y="-30885"/>
                  <a:pt x="2470370" y="0"/>
                </a:cubicBezTo>
                <a:cubicBezTo>
                  <a:pt x="2743667" y="30885"/>
                  <a:pt x="3004041" y="-23038"/>
                  <a:pt x="3183467" y="0"/>
                </a:cubicBezTo>
                <a:cubicBezTo>
                  <a:pt x="3362893" y="23038"/>
                  <a:pt x="3516704" y="-18885"/>
                  <a:pt x="3820160" y="0"/>
                </a:cubicBezTo>
                <a:cubicBezTo>
                  <a:pt x="3823887" y="186536"/>
                  <a:pt x="3848278" y="355604"/>
                  <a:pt x="3820160" y="664798"/>
                </a:cubicBezTo>
                <a:cubicBezTo>
                  <a:pt x="3792042" y="973992"/>
                  <a:pt x="3850028" y="1194423"/>
                  <a:pt x="3820160" y="1384995"/>
                </a:cubicBezTo>
                <a:cubicBezTo>
                  <a:pt x="3710801" y="1401070"/>
                  <a:pt x="3548530" y="1389787"/>
                  <a:pt x="3298071" y="1384995"/>
                </a:cubicBezTo>
                <a:cubicBezTo>
                  <a:pt x="3047612" y="1380203"/>
                  <a:pt x="2987126" y="1405951"/>
                  <a:pt x="2737781" y="1384995"/>
                </a:cubicBezTo>
                <a:cubicBezTo>
                  <a:pt x="2488436" y="1364040"/>
                  <a:pt x="2315760" y="1385666"/>
                  <a:pt x="2139290" y="1384995"/>
                </a:cubicBezTo>
                <a:cubicBezTo>
                  <a:pt x="1962820" y="1384324"/>
                  <a:pt x="1603553" y="1413725"/>
                  <a:pt x="1426193" y="1384995"/>
                </a:cubicBezTo>
                <a:cubicBezTo>
                  <a:pt x="1248833" y="1356265"/>
                  <a:pt x="993696" y="1358341"/>
                  <a:pt x="865903" y="1384995"/>
                </a:cubicBezTo>
                <a:cubicBezTo>
                  <a:pt x="738110" y="1411650"/>
                  <a:pt x="411111" y="1362997"/>
                  <a:pt x="0" y="1384995"/>
                </a:cubicBezTo>
                <a:cubicBezTo>
                  <a:pt x="-2825" y="1154242"/>
                  <a:pt x="13780" y="969023"/>
                  <a:pt x="0" y="664798"/>
                </a:cubicBezTo>
                <a:cubicBezTo>
                  <a:pt x="-13780" y="360573"/>
                  <a:pt x="7923" y="202847"/>
                  <a:pt x="0" y="0"/>
                </a:cubicBezTo>
                <a:close/>
              </a:path>
            </a:pathLst>
          </a:custGeom>
          <a:noFill/>
          <a:ln w="38100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320302369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Kristen ITC" panose="03050502040202030202" pitchFamily="66" charset="0"/>
              </a:rPr>
              <a:t>All primary schools should take part in Eisteddfods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AB3913-02FA-BCC3-040A-514539789021}"/>
              </a:ext>
            </a:extLst>
          </p:cNvPr>
          <p:cNvSpPr txBox="1"/>
          <p:nvPr/>
        </p:nvSpPr>
        <p:spPr>
          <a:xfrm>
            <a:off x="6808381" y="4863405"/>
            <a:ext cx="3820160" cy="138499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Kristen ITC" panose="03050502040202030202" pitchFamily="66" charset="0"/>
              </a:rPr>
              <a:t>Welsh Language compulsory at GCSE level is correct </a:t>
            </a:r>
          </a:p>
        </p:txBody>
      </p:sp>
    </p:spTree>
    <p:extLst>
      <p:ext uri="{BB962C8B-B14F-4D97-AF65-F5344CB8AC3E}">
        <p14:creationId xmlns:p14="http://schemas.microsoft.com/office/powerpoint/2010/main" val="3416699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65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16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66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16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66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8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90712E-B614-1D20-4D71-C56EB509511E}"/>
              </a:ext>
            </a:extLst>
          </p:cNvPr>
          <p:cNvSpPr txBox="1"/>
          <p:nvPr/>
        </p:nvSpPr>
        <p:spPr>
          <a:xfrm>
            <a:off x="1031462" y="462418"/>
            <a:ext cx="39358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solidFill>
                  <a:schemeClr val="bg1"/>
                </a:solidFill>
                <a:latin typeface="Kristen ITC" panose="03050502040202030202" pitchFamily="66" charset="0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DF4F9E-9350-DFC1-E519-440A5077341D}"/>
              </a:ext>
            </a:extLst>
          </p:cNvPr>
          <p:cNvSpPr txBox="1"/>
          <p:nvPr/>
        </p:nvSpPr>
        <p:spPr>
          <a:xfrm>
            <a:off x="798315" y="869865"/>
            <a:ext cx="11139778" cy="54861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Baker, C., 2014. A Parents' and Teachers' Guide to Bi-</a:t>
            </a:r>
            <a:r>
              <a:rPr lang="en-GB" sz="1000" dirty="0" err="1">
                <a:solidFill>
                  <a:schemeClr val="bg1"/>
                </a:solidFill>
                <a:latin typeface="Kristen ITC" panose="03050502040202030202" pitchFamily="66" charset="0"/>
              </a:rPr>
              <a:t>ingualism</a:t>
            </a:r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. 4th ed. Blue Ridge Summit: Multi Lingual Matters.</a:t>
            </a:r>
          </a:p>
          <a:p>
            <a:endParaRPr lang="en-GB" sz="1000" dirty="0">
              <a:solidFill>
                <a:schemeClr val="bg1"/>
              </a:solidFill>
              <a:latin typeface="Kristen ITC" panose="03050502040202030202" pitchFamily="66" charset="0"/>
            </a:endParaRP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Belonging, 2023</a:t>
            </a: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((Accessed: 22 December 2023)</a:t>
            </a:r>
          </a:p>
          <a:p>
            <a:endParaRPr lang="en-GB" sz="1000" dirty="0">
              <a:solidFill>
                <a:schemeClr val="bg1"/>
              </a:solidFill>
              <a:latin typeface="Kristen ITC" panose="03050502040202030202" pitchFamily="66" charset="0"/>
            </a:endParaRPr>
          </a:p>
          <a:p>
            <a:r>
              <a:rPr lang="en-GB" sz="1000" dirty="0" err="1">
                <a:solidFill>
                  <a:schemeClr val="bg1"/>
                </a:solidFill>
                <a:latin typeface="Kristen ITC" panose="03050502040202030202" pitchFamily="66" charset="0"/>
              </a:rPr>
              <a:t>Croeso</a:t>
            </a:r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 sign, 2018</a:t>
            </a: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Available at: </a:t>
            </a:r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  <a:hlinkClick r:id="rId2"/>
              </a:rPr>
              <a:t>http://www.bbc.co.uk</a:t>
            </a:r>
            <a:endParaRPr lang="en-GB" sz="1000" dirty="0">
              <a:solidFill>
                <a:schemeClr val="bg1"/>
              </a:solidFill>
              <a:latin typeface="Kristen ITC" panose="03050502040202030202" pitchFamily="66" charset="0"/>
            </a:endParaRP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(Accessed: 20 December 2023)</a:t>
            </a:r>
          </a:p>
          <a:p>
            <a:endParaRPr lang="en-GB" sz="1000" dirty="0">
              <a:solidFill>
                <a:schemeClr val="bg1"/>
              </a:solidFill>
              <a:latin typeface="Kristen ITC" panose="03050502040202030202" pitchFamily="66" charset="0"/>
            </a:endParaRP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Daffodil, 2023</a:t>
            </a: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Available at: </a:t>
            </a:r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  <a:hlinkClick r:id="rId3"/>
              </a:rPr>
              <a:t>http://www.clipground.com</a:t>
            </a:r>
            <a:endParaRPr lang="en-GB" sz="1000" dirty="0">
              <a:solidFill>
                <a:schemeClr val="bg1"/>
              </a:solidFill>
              <a:latin typeface="Kristen ITC" panose="03050502040202030202" pitchFamily="66" charset="0"/>
            </a:endParaRP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(Accessed: 18 December 2023)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1000" dirty="0" err="1">
                <a:solidFill>
                  <a:schemeClr val="bg1"/>
                </a:solidFill>
                <a:latin typeface="Kristen ITC" panose="03050502040202030202" pitchFamily="66" charset="0"/>
              </a:rPr>
              <a:t>Huw.w</a:t>
            </a:r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 (2002) </a:t>
            </a:r>
            <a:r>
              <a:rPr lang="en-GB" sz="1000" i="1" dirty="0">
                <a:solidFill>
                  <a:schemeClr val="bg1"/>
                </a:solidFill>
                <a:latin typeface="Kristen ITC" panose="03050502040202030202" pitchFamily="66" charset="0"/>
              </a:rPr>
              <a:t>What is the Eisteddfod</a:t>
            </a:r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 June 2022</a:t>
            </a: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Available at: </a:t>
            </a:r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  <a:hlinkClick r:id="rId4"/>
              </a:rPr>
              <a:t>http://www.youtube.com</a:t>
            </a:r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  </a:t>
            </a: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(Accessed: 23 December 2023).</a:t>
            </a:r>
          </a:p>
          <a:p>
            <a:endParaRPr lang="en-GB" sz="1000" dirty="0">
              <a:solidFill>
                <a:schemeClr val="bg1"/>
              </a:solidFill>
              <a:latin typeface="Kristen ITC" panose="03050502040202030202" pitchFamily="66" charset="0"/>
            </a:endParaRP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Jones, C., 2017. Cymraeg 2050, Cardiff: Welsh Government.</a:t>
            </a:r>
          </a:p>
          <a:p>
            <a:endParaRPr lang="en-GB" sz="1000" dirty="0">
              <a:solidFill>
                <a:schemeClr val="bg1"/>
              </a:solidFill>
              <a:latin typeface="Kristen ITC" panose="03050502040202030202" pitchFamily="66" charset="0"/>
            </a:endParaRP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Leeks, 2018</a:t>
            </a: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Available at: </a:t>
            </a:r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  <a:hlinkClick r:id="rId5"/>
              </a:rPr>
              <a:t>http://www.welldales.co.uk</a:t>
            </a:r>
            <a:endParaRPr lang="en-GB" sz="1000" dirty="0">
              <a:solidFill>
                <a:schemeClr val="bg1"/>
              </a:solidFill>
              <a:latin typeface="Kristen ITC" panose="03050502040202030202" pitchFamily="66" charset="0"/>
            </a:endParaRP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(Accessed: 20 December 2023)</a:t>
            </a:r>
          </a:p>
          <a:p>
            <a:endParaRPr lang="en-GB" sz="1000" dirty="0">
              <a:solidFill>
                <a:schemeClr val="bg1"/>
              </a:solidFill>
              <a:latin typeface="Kristen ITC" panose="03050502040202030202" pitchFamily="66" charset="0"/>
            </a:endParaRP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Map of Welsh Counties, 2015</a:t>
            </a: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Available at: </a:t>
            </a:r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  <a:hlinkClick r:id="rId6"/>
              </a:rPr>
              <a:t>http://www.infourok.ru</a:t>
            </a:r>
            <a:endParaRPr lang="en-GB" sz="1000" dirty="0">
              <a:solidFill>
                <a:schemeClr val="bg1"/>
              </a:solidFill>
              <a:latin typeface="Kristen ITC" panose="03050502040202030202" pitchFamily="66" charset="0"/>
            </a:endParaRP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(Accessed: 21 December 2023</a:t>
            </a:r>
          </a:p>
          <a:p>
            <a:endParaRPr lang="en-GB" sz="1000" dirty="0">
              <a:solidFill>
                <a:schemeClr val="bg1"/>
              </a:solidFill>
              <a:latin typeface="Kristen ITC" panose="03050502040202030202" pitchFamily="66" charset="0"/>
            </a:endParaRP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Mr Urdd, 2012</a:t>
            </a: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Available at: http;//www.ysgol-llandygai.co.uk</a:t>
            </a: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(Accessed: 20 December 2023)</a:t>
            </a:r>
          </a:p>
          <a:p>
            <a:endParaRPr lang="en-GB" sz="1000" dirty="0">
              <a:solidFill>
                <a:schemeClr val="bg1"/>
              </a:solidFill>
              <a:latin typeface="Kristen ITC" panose="03050502040202030202" pitchFamily="66" charset="0"/>
            </a:endParaRPr>
          </a:p>
          <a:p>
            <a:r>
              <a:rPr lang="en-GB" sz="1000" dirty="0" err="1">
                <a:solidFill>
                  <a:schemeClr val="bg1"/>
                </a:solidFill>
                <a:latin typeface="Kristen ITC" panose="03050502040202030202" pitchFamily="66" charset="0"/>
              </a:rPr>
              <a:t>Mudiad</a:t>
            </a:r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 </a:t>
            </a:r>
            <a:r>
              <a:rPr lang="en-GB" sz="1000" dirty="0" err="1">
                <a:solidFill>
                  <a:schemeClr val="bg1"/>
                </a:solidFill>
                <a:latin typeface="Kristen ITC" panose="03050502040202030202" pitchFamily="66" charset="0"/>
              </a:rPr>
              <a:t>Meithrin</a:t>
            </a:r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, 2023. Language Immersion Method. </a:t>
            </a: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Available at: </a:t>
            </a:r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  <a:hlinkClick r:id="rId7"/>
              </a:rPr>
              <a:t>http://www.meithrin.cymru</a:t>
            </a:r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 </a:t>
            </a: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(Accessed: 20 December 2023).</a:t>
            </a:r>
          </a:p>
          <a:p>
            <a:endParaRPr lang="en-GB" sz="1050" dirty="0">
              <a:solidFill>
                <a:schemeClr val="bg1"/>
              </a:solidFill>
              <a:latin typeface="Kristen ITC" panose="03050502040202030202" pitchFamily="66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1EEC15-2643-E14A-F6F1-EB60DA75A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z="2000" smtClean="0"/>
              <a:t>10</a:t>
            </a:fld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3532391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slow" advClick="0">
        <p159:morph option="byObject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77C7BF5-63B7-FBC8-DDC2-C38CC04395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8925-AFC3-4939-90DA-8445963E9938}" type="slidenum">
              <a:rPr lang="en-GB" smtClean="0"/>
              <a:t>11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726A09-5240-47E1-DFAC-B3D2BEE9DF69}"/>
              </a:ext>
            </a:extLst>
          </p:cNvPr>
          <p:cNvSpPr txBox="1"/>
          <p:nvPr/>
        </p:nvSpPr>
        <p:spPr>
          <a:xfrm>
            <a:off x="1107440" y="690880"/>
            <a:ext cx="7904480" cy="4870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risten ITC" panose="03050502040202030202" pitchFamily="66" charset="0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Roskhams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, M., 2021. Population and households Estimates, Wales: Census 2021. 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Available at: 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  <a:hlinkClick r:id="rId2"/>
              </a:rPr>
              <a:t>http://www.ons.gov.uk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(Accessed: 19 December 2023).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000" dirty="0">
              <a:solidFill>
                <a:prstClr val="black"/>
              </a:solidFill>
              <a:latin typeface="Kristen ITC" panose="03050502040202030202" pitchFamily="66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Stock image, Landscape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(Accessed: 22 December 2023)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risten ITC" panose="03050502040202030202" pitchFamily="66" charset="0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The </a:t>
            </a:r>
            <a:r>
              <a:rPr kumimoji="0" lang="en-GB" sz="1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Photolibrary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 Wales (2023) </a:t>
            </a:r>
            <a:r>
              <a:rPr kumimoji="0" lang="en-GB" sz="1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Young girl in </a:t>
            </a:r>
            <a:r>
              <a:rPr kumimoji="0" lang="en-GB" sz="10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welsh</a:t>
            </a:r>
            <a:r>
              <a:rPr kumimoji="0" lang="en-GB" sz="1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 national </a:t>
            </a:r>
            <a:r>
              <a:rPr kumimoji="0" lang="en-GB" sz="10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costumewelsh</a:t>
            </a:r>
            <a:r>
              <a:rPr kumimoji="0" lang="en-GB" sz="1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 culture </a:t>
            </a:r>
            <a:r>
              <a:rPr kumimoji="0" lang="en-GB" sz="10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wales</a:t>
            </a:r>
            <a:endParaRPr kumimoji="0" lang="en-GB" sz="10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risten ITC" panose="03050502040202030202" pitchFamily="66" charset="0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Available at: 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  <a:hlinkClick r:id="rId3"/>
              </a:rPr>
              <a:t>http://www.alamy.com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risten ITC" panose="03050502040202030202" pitchFamily="66" charset="0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(Accessed: 27 Dec 2023).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000" dirty="0">
              <a:solidFill>
                <a:prstClr val="black"/>
              </a:solidFill>
              <a:latin typeface="Kristen ITC" panose="03050502040202030202" pitchFamily="66" charset="0"/>
            </a:endParaRP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Urdd, 2023. Urdd. </a:t>
            </a: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Available at: </a:t>
            </a:r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  <a:hlinkClick r:id="rId4"/>
              </a:rPr>
              <a:t>http://www.urdd.cymru</a:t>
            </a:r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 </a:t>
            </a:r>
          </a:p>
          <a:p>
            <a:r>
              <a:rPr lang="en-GB" sz="1000" dirty="0">
                <a:solidFill>
                  <a:schemeClr val="bg1"/>
                </a:solidFill>
                <a:latin typeface="Kristen ITC" panose="03050502040202030202" pitchFamily="66" charset="0"/>
              </a:rPr>
              <a:t>(Accessed: 18 December 2023).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risten ITC" panose="03050502040202030202" pitchFamily="66" charset="0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Varley, L., 2023. 25 Things to do at the Eisteddfod in Llandovery over half term.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Available at: 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  <a:hlinkClick r:id="rId5"/>
              </a:rPr>
              <a:t>http://www.walesonline.co.uk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(Accessed: 27 December 2023).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000" dirty="0">
              <a:solidFill>
                <a:prstClr val="black"/>
              </a:solidFill>
              <a:latin typeface="Kristen ITC" panose="03050502040202030202" pitchFamily="66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Welsh Dragon, 2020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prstClr val="black"/>
                </a:solidFill>
                <a:latin typeface="Kristen ITC" panose="03050502040202030202" pitchFamily="66" charset="0"/>
              </a:rPr>
              <a:t>Available at: </a:t>
            </a:r>
            <a:r>
              <a:rPr lang="en-GB" sz="1000" dirty="0">
                <a:solidFill>
                  <a:prstClr val="black"/>
                </a:solidFill>
                <a:latin typeface="Kristen ITC" panose="03050502040202030202" pitchFamily="66" charset="0"/>
                <a:hlinkClick r:id="rId6"/>
              </a:rPr>
              <a:t>http://www.dragonsignsltd.com</a:t>
            </a:r>
            <a:endParaRPr lang="en-GB" sz="1000" dirty="0">
              <a:solidFill>
                <a:prstClr val="black"/>
              </a:solidFill>
              <a:latin typeface="Kristen ITC" panose="03050502040202030202" pitchFamily="66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prstClr val="black"/>
                </a:solidFill>
                <a:latin typeface="Kristen ITC" panose="03050502040202030202" pitchFamily="66" charset="0"/>
              </a:rPr>
              <a:t>(Accessed: 18 December 2023)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risten ITC" panose="03050502040202030202" pitchFamily="66" charset="0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dirty="0">
                <a:solidFill>
                  <a:prstClr val="black"/>
                </a:solidFill>
                <a:latin typeface="Kristen ITC" panose="03050502040202030202" pitchFamily="66" charset="0"/>
              </a:rPr>
              <a:t>Welsh Flag, 2017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Available at: </a:t>
            </a:r>
            <a:r>
              <a:rPr kumimoji="0" lang="en-GB" sz="1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hlinkClick r:id="rId7"/>
              </a:rPr>
              <a:t>htt</a:t>
            </a:r>
            <a:r>
              <a:rPr lang="en-GB" sz="1000" dirty="0">
                <a:solidFill>
                  <a:prstClr val="black"/>
                </a:solidFill>
                <a:latin typeface="Kristen ITC" panose="03050502040202030202" pitchFamily="66" charset="0"/>
                <a:hlinkClick r:id="rId7"/>
              </a:rPr>
              <a:t>p://www.castellhowellfoods.co.uk</a:t>
            </a:r>
            <a:endParaRPr lang="en-GB" sz="1000" dirty="0">
              <a:solidFill>
                <a:prstClr val="black"/>
              </a:solidFill>
              <a:latin typeface="Kristen ITC" panose="03050502040202030202" pitchFamily="66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(Accessed: 22 December 2023)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risten ITC" panose="03050502040202030202" pitchFamily="66" charset="0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Welsh Government, 2023. Curriculum for Wales.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Available at: 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  <a:hlinkClick r:id="rId8"/>
              </a:rPr>
              <a:t>http://www.hwb,gov.wales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risten ITC" panose="03050502040202030202" pitchFamily="66" charset="0"/>
                <a:ea typeface="+mn-ea"/>
                <a:cs typeface="+mn-cs"/>
              </a:rPr>
              <a:t>(Accessed: 13 December 2023).</a:t>
            </a:r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risten ITC" panose="03050502040202030202" pitchFamily="66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32109396"/>
      </p:ext>
    </p:extLst>
  </p:cSld>
  <p:clrMapOvr>
    <a:masterClrMapping/>
  </p:clrMapOvr>
  <p:transition advClick="0" advTm="1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537D0B"/>
      </a:dk2>
      <a:lt2>
        <a:srgbClr val="A9E257"/>
      </a:lt2>
      <a:accent1>
        <a:srgbClr val="38540A"/>
      </a:accent1>
      <a:accent2>
        <a:srgbClr val="31A274"/>
      </a:accent2>
      <a:accent3>
        <a:srgbClr val="236073"/>
      </a:accent3>
      <a:accent4>
        <a:srgbClr val="6C4D90"/>
      </a:accent4>
      <a:accent5>
        <a:srgbClr val="983C27"/>
      </a:accent5>
      <a:accent6>
        <a:srgbClr val="CD811F"/>
      </a:accent6>
      <a:hlink>
        <a:srgbClr val="293F06"/>
      </a:hlink>
      <a:folHlink>
        <a:srgbClr val="68883A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9759155-7935-4C61-A06C-C04380D1B16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18129</TotalTime>
  <Words>771</Words>
  <Application>Microsoft Office PowerPoint</Application>
  <PresentationFormat>Widescreen</PresentationFormat>
  <Paragraphs>164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Century Gothic</vt:lpstr>
      <vt:lpstr>Kristen ITC</vt:lpstr>
      <vt:lpstr>Wingdings 3</vt:lpstr>
      <vt:lpstr>Slice</vt:lpstr>
      <vt:lpstr>The Urdd Eisteddfod</vt:lpstr>
      <vt:lpstr>What is the Urdd Eisteddfod?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Elisa Parry</dc:creator>
  <cp:lastModifiedBy>Elisa Parry</cp:lastModifiedBy>
  <cp:revision>33</cp:revision>
  <dcterms:created xsi:type="dcterms:W3CDTF">2023-12-02T12:34:36Z</dcterms:created>
  <dcterms:modified xsi:type="dcterms:W3CDTF">2024-01-05T20:35:43Z</dcterms:modified>
</cp:coreProperties>
</file>