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2"/>
  </p:notesMasterIdLst>
  <p:sldIdLst>
    <p:sldId id="280"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8" r:id="rId19"/>
    <p:sldId id="279" r:id="rId20"/>
    <p:sldId id="276" r:id="rId21"/>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7" autoAdjust="0"/>
    <p:restoredTop sz="94660"/>
  </p:normalViewPr>
  <p:slideViewPr>
    <p:cSldViewPr>
      <p:cViewPr varScale="1">
        <p:scale>
          <a:sx n="68" d="100"/>
          <a:sy n="68" d="100"/>
        </p:scale>
        <p:origin x="-88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35843"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26628" name="Rectangle 4"/>
          <p:cNvSpPr>
            <a:spLocks noRo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35845"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5846"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35847"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93B3A934-4D14-4553-B9E4-01F3AC324EAC}"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81F1464F-FEB4-4F44-98B5-215B090B0601}" type="slidenum">
              <a:rPr lang="en-US" smtClean="0">
                <a:latin typeface="Arial" pitchFamily="34" charset="0"/>
              </a:rPr>
              <a:pPr/>
              <a:t>1</a:t>
            </a:fld>
            <a:endParaRPr lang="en-US" dirty="0" smtClean="0">
              <a:latin typeface="Arial" pitchFamily="34" charset="0"/>
            </a:endParaRPr>
          </a:p>
        </p:txBody>
      </p:sp>
      <p:sp>
        <p:nvSpPr>
          <p:cNvPr id="27651" name="Rectangle 2"/>
          <p:cNvSpPr>
            <a:spLocks noRo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14C4F9CE-FEDF-4542-A89C-337AAF27BD60}" type="slidenum">
              <a:rPr lang="en-US" smtClean="0">
                <a:latin typeface="Arial" pitchFamily="34" charset="0"/>
              </a:rPr>
              <a:pPr/>
              <a:t>2</a:t>
            </a:fld>
            <a:endParaRPr lang="en-US" dirty="0" smtClean="0">
              <a:latin typeface="Arial" pitchFamily="34" charset="0"/>
            </a:endParaRPr>
          </a:p>
        </p:txBody>
      </p:sp>
      <p:sp>
        <p:nvSpPr>
          <p:cNvPr id="28675" name="Rectangle 2"/>
          <p:cNvSpPr>
            <a:spLocks noRo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75592E07-7E99-4B6D-BD0E-B43A9809DD41}" type="slidenum">
              <a:rPr lang="en-US" smtClean="0">
                <a:latin typeface="Arial" pitchFamily="34" charset="0"/>
              </a:rPr>
              <a:pPr/>
              <a:t>3</a:t>
            </a:fld>
            <a:endParaRPr lang="en-US" smtClean="0">
              <a:latin typeface="Arial" pitchFamily="34" charset="0"/>
            </a:endParaRPr>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E22CEC06-68A7-40A1-A4BE-7CA09252C90D}" type="slidenum">
              <a:rPr lang="en-US" smtClean="0">
                <a:latin typeface="Arial" pitchFamily="34" charset="0"/>
              </a:rPr>
              <a:pPr/>
              <a:t>4</a:t>
            </a:fld>
            <a:endParaRPr lang="en-US" smtClean="0">
              <a:latin typeface="Arial" pitchFamily="34" charset="0"/>
            </a:endParaRPr>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8D48B2AA-AD31-43D3-B617-BCEA2BD06F7B}" type="slidenum">
              <a:rPr lang="en-US" smtClean="0">
                <a:latin typeface="Arial" pitchFamily="34" charset="0"/>
              </a:rPr>
              <a:pPr/>
              <a:t>5</a:t>
            </a:fld>
            <a:endParaRPr lang="en-US" smtClean="0">
              <a:latin typeface="Arial" pitchFamily="34" charset="0"/>
            </a:endParaRPr>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AB859005-2F09-4029-9309-271D970E96E4}" type="slidenum">
              <a:rPr lang="en-US" smtClean="0">
                <a:latin typeface="Arial" pitchFamily="34" charset="0"/>
              </a:rPr>
              <a:pPr/>
              <a:t>6</a:t>
            </a:fld>
            <a:endParaRPr lang="en-US" smtClean="0">
              <a:latin typeface="Arial" pitchFamily="34" charset="0"/>
            </a:endParaRPr>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9486D8F0-2AA2-4544-AAF5-6CB4AA154108}" type="slidenum">
              <a:rPr lang="en-US" smtClean="0">
                <a:latin typeface="Arial" pitchFamily="34" charset="0"/>
              </a:rPr>
              <a:pPr/>
              <a:t>7</a:t>
            </a:fld>
            <a:endParaRPr lang="en-US" smtClean="0">
              <a:latin typeface="Arial" pitchFamily="34" charset="0"/>
            </a:endParaRPr>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02D23EA4-EFF2-4930-BA1A-12E3D7EB604C}" type="slidenum">
              <a:rPr lang="en-US" smtClean="0">
                <a:latin typeface="Arial" pitchFamily="34" charset="0"/>
              </a:rPr>
              <a:pPr/>
              <a:t>8</a:t>
            </a:fld>
            <a:endParaRPr lang="en-US" smtClean="0">
              <a:latin typeface="Arial" pitchFamily="34" charset="0"/>
            </a:endParaRPr>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9E8DCD83-900F-4932-B88A-B6FBF4AC5721}" type="slidenum">
              <a:rPr lang="en-US" smtClean="0">
                <a:latin typeface="Arial" pitchFamily="34" charset="0"/>
              </a:rPr>
              <a:pPr/>
              <a:t>9</a:t>
            </a:fld>
            <a:endParaRPr lang="en-US" smtClean="0">
              <a:latin typeface="Arial" pitchFamily="34" charset="0"/>
            </a:endParaRPr>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07AEC7E4-FAB1-458A-827C-3C252C23F92C}" type="slidenum">
              <a:rPr lang="en-US" smtClean="0">
                <a:latin typeface="Arial" pitchFamily="34" charset="0"/>
              </a:rPr>
              <a:pPr/>
              <a:t>10</a:t>
            </a:fld>
            <a:endParaRPr lang="en-US" smtClean="0">
              <a:latin typeface="Arial" pitchFamily="34" charset="0"/>
            </a:endParaRPr>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7993AE25-AAC1-4A67-A55A-63841A12C851}" type="slidenum">
              <a:rPr lang="en-US" smtClean="0">
                <a:latin typeface="Arial" pitchFamily="34" charset="0"/>
              </a:rPr>
              <a:pPr/>
              <a:t>11</a:t>
            </a:fld>
            <a:endParaRPr lang="en-US" smtClean="0">
              <a:latin typeface="Arial" pitchFamily="34" charset="0"/>
            </a:endParaRPr>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692871DF-65A3-41C4-B44B-A4AF1934CD0B}" type="slidenum">
              <a:rPr lang="en-US" smtClean="0">
                <a:latin typeface="Arial" pitchFamily="34" charset="0"/>
              </a:rPr>
              <a:pPr/>
              <a:t>12</a:t>
            </a:fld>
            <a:endParaRPr lang="en-US" smtClean="0">
              <a:latin typeface="Arial" pitchFamily="34" charset="0"/>
            </a:endParaRPr>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2EFA58A7-4183-46B6-8CA3-A015A1DCABD7}" type="slidenum">
              <a:rPr lang="en-US" smtClean="0">
                <a:latin typeface="Arial" pitchFamily="34" charset="0"/>
              </a:rPr>
              <a:pPr/>
              <a:t>13</a:t>
            </a:fld>
            <a:endParaRPr lang="en-US" smtClean="0">
              <a:latin typeface="Arial" pitchFamily="34" charset="0"/>
            </a:endParaRPr>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3809911B-C8CC-405D-ABC9-7C3C297EC0DC}" type="slidenum">
              <a:rPr lang="en-US" smtClean="0">
                <a:latin typeface="Arial" pitchFamily="34" charset="0"/>
              </a:rPr>
              <a:pPr/>
              <a:t>14</a:t>
            </a:fld>
            <a:endParaRPr lang="en-US" smtClean="0">
              <a:latin typeface="Arial" pitchFamily="34" charset="0"/>
            </a:endParaRPr>
          </a:p>
        </p:txBody>
      </p:sp>
      <p:sp>
        <p:nvSpPr>
          <p:cNvPr id="40963" name="Rectangle 2"/>
          <p:cNvSpPr>
            <a:spLocks noRo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674A403-F81B-4A6D-BC77-0741062F269F}" type="slidenum">
              <a:rPr lang="en-US" smtClean="0">
                <a:latin typeface="Arial" pitchFamily="34" charset="0"/>
              </a:rPr>
              <a:pPr/>
              <a:t>15</a:t>
            </a:fld>
            <a:endParaRPr lang="en-US" smtClean="0">
              <a:latin typeface="Arial" pitchFamily="34" charset="0"/>
            </a:endParaRPr>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152D39D9-64A3-4E52-9F1C-0BE117ABC1E0}" type="slidenum">
              <a:rPr lang="en-US" smtClean="0">
                <a:latin typeface="Arial" pitchFamily="34" charset="0"/>
              </a:rPr>
              <a:pPr/>
              <a:t>16</a:t>
            </a:fld>
            <a:endParaRPr lang="en-US" smtClean="0">
              <a:latin typeface="Arial" pitchFamily="34" charset="0"/>
            </a:endParaRPr>
          </a:p>
        </p:txBody>
      </p:sp>
      <p:sp>
        <p:nvSpPr>
          <p:cNvPr id="43011" name="Rectangle 2"/>
          <p:cNvSpPr>
            <a:spLocks noRo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0CA2703F-BF73-4D21-9BFA-C49F77DFC442}" type="slidenum">
              <a:rPr lang="en-US" smtClean="0">
                <a:latin typeface="Arial" pitchFamily="34" charset="0"/>
              </a:rPr>
              <a:pPr/>
              <a:t>17</a:t>
            </a:fld>
            <a:endParaRPr lang="en-US" smtClean="0">
              <a:latin typeface="Arial" pitchFamily="34" charset="0"/>
            </a:endParaRPr>
          </a:p>
        </p:txBody>
      </p:sp>
      <p:sp>
        <p:nvSpPr>
          <p:cNvPr id="44035" name="Rectangle 2"/>
          <p:cNvSpPr>
            <a:spLocks noRo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8D1C4E66-C720-4DCE-B60E-577B5970ADEB}" type="slidenum">
              <a:rPr lang="en-US" smtClean="0">
                <a:latin typeface="Arial" pitchFamily="34" charset="0"/>
              </a:rPr>
              <a:pPr/>
              <a:t>18</a:t>
            </a:fld>
            <a:endParaRPr lang="en-US" smtClean="0">
              <a:latin typeface="Arial" pitchFamily="34" charset="0"/>
            </a:endParaRPr>
          </a:p>
        </p:txBody>
      </p:sp>
      <p:sp>
        <p:nvSpPr>
          <p:cNvPr id="45059" name="Rectangle 2"/>
          <p:cNvSpPr>
            <a:spLocks noRo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2ECDE80-73E4-47B9-823D-B8DD57FD3A95}" type="slidenum">
              <a:rPr lang="en-US" smtClean="0">
                <a:latin typeface="Arial" pitchFamily="34" charset="0"/>
              </a:rPr>
              <a:pPr/>
              <a:t>19</a:t>
            </a:fld>
            <a:endParaRPr lang="en-US" smtClean="0">
              <a:latin typeface="Arial" pitchFamily="34" charset="0"/>
            </a:endParaRPr>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9BAD9947-C638-45A8-A0B5-30A338268B90}" type="slidenum">
              <a:rPr lang="en-US" smtClean="0">
                <a:latin typeface="Arial" pitchFamily="34" charset="0"/>
              </a:rPr>
              <a:pPr/>
              <a:t>20</a:t>
            </a:fld>
            <a:endParaRPr lang="en-US" smtClean="0">
              <a:latin typeface="Arial" pitchFamily="34" charset="0"/>
            </a:endParaRPr>
          </a:p>
        </p:txBody>
      </p:sp>
      <p:sp>
        <p:nvSpPr>
          <p:cNvPr id="47107" name="Rectangle 2"/>
          <p:cNvSpPr>
            <a:spLocks noRo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ED9C2A7-81F4-49D2-A19F-26147C55A536}"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E90E921-39EC-4A7C-A247-3D100AA5EE9A}"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C8C235F9-8F5E-4E37-AA5D-2AEC4424D996}"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924454F5-EE87-4C82-92E1-04B6FC0F656B}"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5F5045C7-9EA8-4797-9B06-673CD05091E6}"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E6A2C12D-AB47-4CA6-B74A-6C276C6E2343}"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F3FA5B99-0038-46F3-AE60-B6DEA9742D38}"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8F16E78F-E3EE-4241-8B8D-2D567E35D4EF}"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1F1439AD-86BE-4610-AF97-398DD04180AF}"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F3B6E0D-9ABE-4102-930C-AE2A3CA43100}"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9A97658-6A01-4EE6-8DEA-972A427B3EC4}"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2B5F7FE0-E41A-40D3-B306-C49B0C59D8CB}" type="slidenum">
              <a:rPr lang="en-GB"/>
              <a:pPr>
                <a:defRPr/>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BD76A54A-8EC4-4270-9F71-042942FA1DB3}" type="slidenum">
              <a:rPr lang="en-GB"/>
              <a:pPr>
                <a:defRPr/>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Richard J Morgan SMUWTSD</a:t>
            </a: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B251429-FB01-482A-8AD5-4A6FA83ABEDE}"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r>
              <a:rPr lang="en-US" smtClean="0"/>
              <a:t>Richard J Morgan SMUWTSD</a:t>
            </a: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B81B4B87-8A2C-462B-B191-1571E71B7DD0}"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r>
              <a:rPr lang="en-GB" dirty="0" smtClean="0"/>
              <a:t>Engineering / Technical</a:t>
            </a:r>
            <a:br>
              <a:rPr lang="en-GB" dirty="0" smtClean="0"/>
            </a:br>
            <a:r>
              <a:rPr lang="en-GB" dirty="0" smtClean="0"/>
              <a:t>Drawing</a:t>
            </a:r>
            <a:endParaRPr lang="en-US" dirty="0" smtClean="0"/>
          </a:p>
        </p:txBody>
      </p:sp>
      <p:sp>
        <p:nvSpPr>
          <p:cNvPr id="2051" name="Rectangle 3"/>
          <p:cNvSpPr>
            <a:spLocks noGrp="1" noChangeArrowheads="1"/>
          </p:cNvSpPr>
          <p:nvPr>
            <p:ph type="subTitle" idx="1"/>
          </p:nvPr>
        </p:nvSpPr>
        <p:spPr>
          <a:xfrm>
            <a:off x="1331640" y="3717032"/>
            <a:ext cx="6400800" cy="1752600"/>
          </a:xfrm>
        </p:spPr>
        <p:txBody>
          <a:bodyPr/>
          <a:lstStyle/>
          <a:p>
            <a:pPr eaLnBrk="1" hangingPunct="1">
              <a:lnSpc>
                <a:spcPct val="80000"/>
              </a:lnSpc>
            </a:pPr>
            <a:r>
              <a:rPr lang="en-GB" sz="1800" dirty="0" smtClean="0"/>
              <a:t>A Guide to the Production &amp; Interpretation of Drawings to BS8888</a:t>
            </a:r>
          </a:p>
          <a:p>
            <a:pPr eaLnBrk="1" hangingPunct="1">
              <a:lnSpc>
                <a:spcPct val="80000"/>
              </a:lnSpc>
            </a:pPr>
            <a:endParaRPr lang="en-GB" sz="1800" dirty="0" smtClean="0"/>
          </a:p>
          <a:p>
            <a:pPr eaLnBrk="1" hangingPunct="1">
              <a:lnSpc>
                <a:spcPct val="80000"/>
              </a:lnSpc>
            </a:pPr>
            <a:r>
              <a:rPr lang="en-GB" sz="1800" dirty="0" smtClean="0"/>
              <a:t>Lecture 5</a:t>
            </a:r>
          </a:p>
          <a:p>
            <a:pPr eaLnBrk="1" hangingPunct="1">
              <a:lnSpc>
                <a:spcPct val="80000"/>
              </a:lnSpc>
            </a:pPr>
            <a:r>
              <a:rPr lang="en-GB" sz="1800" dirty="0" smtClean="0"/>
              <a:t>Limit </a:t>
            </a:r>
            <a:r>
              <a:rPr lang="en-GB" sz="1800" dirty="0" smtClean="0"/>
              <a:t>Tolerancing</a:t>
            </a:r>
            <a:r>
              <a:rPr lang="en-GB" sz="1800" dirty="0" smtClean="0"/>
              <a:t> </a:t>
            </a:r>
            <a:r>
              <a:rPr lang="en-GB" sz="1800" dirty="0" smtClean="0"/>
              <a:t>and </a:t>
            </a:r>
            <a:r>
              <a:rPr lang="en-GB" sz="1800" dirty="0" smtClean="0"/>
              <a:t>Fit Classifications</a:t>
            </a:r>
            <a:endParaRPr lang="en-GB" sz="1800" dirty="0" smtClean="0"/>
          </a:p>
          <a:p>
            <a:pPr eaLnBrk="1" hangingPunct="1">
              <a:lnSpc>
                <a:spcPct val="80000"/>
              </a:lnSpc>
            </a:pPr>
            <a:endParaRPr lang="en-GB" sz="1800" dirty="0" smtClean="0"/>
          </a:p>
          <a:p>
            <a:pPr eaLnBrk="1" hangingPunct="1">
              <a:lnSpc>
                <a:spcPct val="80000"/>
              </a:lnSpc>
            </a:pPr>
            <a:r>
              <a:rPr lang="en-GB" sz="1800" dirty="0" smtClean="0"/>
              <a:t>Richard J Morgan</a:t>
            </a:r>
            <a:endParaRPr lang="en-US" sz="1800" dirty="0" smtClean="0"/>
          </a:p>
        </p:txBody>
      </p:sp>
      <p:pic>
        <p:nvPicPr>
          <p:cNvPr id="2052" name="Picture 6" descr="UGS_Logo"/>
          <p:cNvPicPr>
            <a:picLocks noChangeAspect="1" noChangeArrowheads="1"/>
          </p:cNvPicPr>
          <p:nvPr/>
        </p:nvPicPr>
        <p:blipFill>
          <a:blip r:embed="rId3" cstate="print"/>
          <a:srcRect t="9250" r="11257"/>
          <a:stretch>
            <a:fillRect/>
          </a:stretch>
        </p:blipFill>
        <p:spPr bwMode="auto">
          <a:xfrm>
            <a:off x="539552" y="4725144"/>
            <a:ext cx="1944142" cy="1408956"/>
          </a:xfrm>
          <a:prstGeom prst="rect">
            <a:avLst/>
          </a:prstGeom>
          <a:noFill/>
          <a:ln w="9525">
            <a:noFill/>
            <a:miter lim="800000"/>
            <a:headEnd/>
            <a:tailEnd/>
          </a:ln>
        </p:spPr>
      </p:pic>
      <p:pic>
        <p:nvPicPr>
          <p:cNvPr id="2053" name="Picture 7" descr="BSI_Logo"/>
          <p:cNvPicPr>
            <a:picLocks noChangeAspect="1" noChangeArrowheads="1"/>
          </p:cNvPicPr>
          <p:nvPr/>
        </p:nvPicPr>
        <p:blipFill>
          <a:blip r:embed="rId4" cstate="print"/>
          <a:srcRect/>
          <a:stretch>
            <a:fillRect/>
          </a:stretch>
        </p:blipFill>
        <p:spPr bwMode="auto">
          <a:xfrm>
            <a:off x="6732588" y="5013325"/>
            <a:ext cx="1439862" cy="1027113"/>
          </a:xfrm>
          <a:prstGeom prst="rect">
            <a:avLst/>
          </a:prstGeom>
          <a:noFill/>
          <a:ln w="9525">
            <a:noFill/>
            <a:miter lim="800000"/>
            <a:headEnd/>
            <a:tailEnd/>
          </a:ln>
        </p:spPr>
      </p:pic>
      <p:pic>
        <p:nvPicPr>
          <p:cNvPr id="2054" name="Picture 9" descr="image002"/>
          <p:cNvPicPr>
            <a:picLocks noChangeAspect="1" noChangeArrowheads="1"/>
          </p:cNvPicPr>
          <p:nvPr/>
        </p:nvPicPr>
        <p:blipFill>
          <a:blip r:embed="rId5" cstate="print"/>
          <a:srcRect/>
          <a:stretch>
            <a:fillRect/>
          </a:stretch>
        </p:blipFill>
        <p:spPr bwMode="auto">
          <a:xfrm>
            <a:off x="2195513" y="836613"/>
            <a:ext cx="4592637" cy="977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500063" y="285750"/>
            <a:ext cx="8229600" cy="1143000"/>
          </a:xfrm>
        </p:spPr>
        <p:txBody>
          <a:bodyPr/>
          <a:lstStyle/>
          <a:p>
            <a:pPr eaLnBrk="1" hangingPunct="1"/>
            <a:r>
              <a:rPr lang="en-GB" dirty="0" smtClean="0">
                <a:solidFill>
                  <a:srgbClr val="00B050"/>
                </a:solidFill>
              </a:rPr>
              <a:t>Origins of Standardisation</a:t>
            </a:r>
          </a:p>
        </p:txBody>
      </p:sp>
      <p:sp>
        <p:nvSpPr>
          <p:cNvPr id="3075" name="Rectangle 3"/>
          <p:cNvSpPr>
            <a:spLocks noGrp="1" noChangeArrowheads="1"/>
          </p:cNvSpPr>
          <p:nvPr>
            <p:ph type="body" idx="1"/>
          </p:nvPr>
        </p:nvSpPr>
        <p:spPr/>
        <p:txBody>
          <a:bodyPr/>
          <a:lstStyle/>
          <a:p>
            <a:pPr eaLnBrk="1" hangingPunct="1">
              <a:lnSpc>
                <a:spcPct val="80000"/>
              </a:lnSpc>
            </a:pPr>
            <a:r>
              <a:rPr lang="en-GB" sz="2000" dirty="0" smtClean="0"/>
              <a:t>Mating components e.g.</a:t>
            </a:r>
          </a:p>
          <a:p>
            <a:pPr lvl="1" eaLnBrk="1" hangingPunct="1">
              <a:lnSpc>
                <a:spcPct val="170000"/>
              </a:lnSpc>
            </a:pPr>
            <a:r>
              <a:rPr lang="en-GB" sz="1800" dirty="0" smtClean="0"/>
              <a:t>Nuts &amp; Bolts </a:t>
            </a:r>
          </a:p>
          <a:p>
            <a:pPr lvl="1" eaLnBrk="1" hangingPunct="1">
              <a:lnSpc>
                <a:spcPct val="170000"/>
              </a:lnSpc>
            </a:pPr>
            <a:r>
              <a:rPr lang="en-GB" sz="1800" dirty="0" smtClean="0"/>
              <a:t>Shafts &amp; Bushes </a:t>
            </a:r>
          </a:p>
          <a:p>
            <a:pPr lvl="1" eaLnBrk="1" hangingPunct="1">
              <a:lnSpc>
                <a:spcPct val="180000"/>
              </a:lnSpc>
            </a:pPr>
            <a:r>
              <a:rPr lang="en-GB" sz="1800" dirty="0" smtClean="0"/>
              <a:t>Gears</a:t>
            </a:r>
          </a:p>
          <a:p>
            <a:pPr lvl="1" eaLnBrk="1" hangingPunct="1">
              <a:lnSpc>
                <a:spcPct val="110000"/>
              </a:lnSpc>
              <a:buFontTx/>
              <a:buNone/>
            </a:pPr>
            <a:r>
              <a:rPr lang="en-GB" sz="1800" dirty="0" smtClean="0"/>
              <a:t>until mid 19</a:t>
            </a:r>
            <a:r>
              <a:rPr lang="en-GB" sz="1800" baseline="30000" dirty="0" smtClean="0"/>
              <a:t>th</a:t>
            </a:r>
            <a:r>
              <a:rPr lang="en-GB" sz="1800" dirty="0" smtClean="0"/>
              <a:t> century had to </a:t>
            </a:r>
          </a:p>
          <a:p>
            <a:pPr lvl="1" eaLnBrk="1" hangingPunct="1">
              <a:lnSpc>
                <a:spcPct val="110000"/>
              </a:lnSpc>
              <a:buFontTx/>
              <a:buNone/>
            </a:pPr>
            <a:r>
              <a:rPr lang="en-GB" sz="1800" dirty="0" smtClean="0"/>
              <a:t>be made in matching pairs (non interchangeable)</a:t>
            </a:r>
          </a:p>
          <a:p>
            <a:pPr eaLnBrk="1" hangingPunct="1">
              <a:lnSpc>
                <a:spcPct val="80000"/>
              </a:lnSpc>
            </a:pPr>
            <a:r>
              <a:rPr lang="en-GB" sz="2000" dirty="0" smtClean="0"/>
              <a:t>This lack of standardisation was wasteful &amp; time-consuming</a:t>
            </a:r>
          </a:p>
          <a:p>
            <a:pPr eaLnBrk="1" hangingPunct="1">
              <a:lnSpc>
                <a:spcPct val="80000"/>
              </a:lnSpc>
            </a:pPr>
            <a:r>
              <a:rPr lang="en-GB" sz="2000" dirty="0" smtClean="0"/>
              <a:t>Maintenance of machinery was difficult (replacement parts were not available)</a:t>
            </a:r>
          </a:p>
          <a:p>
            <a:pPr eaLnBrk="1" hangingPunct="1">
              <a:lnSpc>
                <a:spcPct val="80000"/>
              </a:lnSpc>
            </a:pPr>
            <a:r>
              <a:rPr lang="en-GB" sz="2000" dirty="0" smtClean="0"/>
              <a:t>In mid 19</a:t>
            </a:r>
            <a:r>
              <a:rPr lang="en-GB" sz="2000" baseline="30000" dirty="0" smtClean="0"/>
              <a:t>th</a:t>
            </a:r>
            <a:r>
              <a:rPr lang="en-GB" sz="2000" dirty="0" smtClean="0"/>
              <a:t> century </a:t>
            </a:r>
            <a:r>
              <a:rPr lang="en-GB" sz="2000" b="1" dirty="0" smtClean="0"/>
              <a:t>Sir Joseph Whitworth</a:t>
            </a:r>
            <a:r>
              <a:rPr lang="en-GB" sz="2000" dirty="0" smtClean="0"/>
              <a:t> pioneered a screw thread system which has developed into the high level of standardisation that exists in industry today </a:t>
            </a:r>
          </a:p>
          <a:p>
            <a:pPr eaLnBrk="1" hangingPunct="1">
              <a:lnSpc>
                <a:spcPct val="80000"/>
              </a:lnSpc>
            </a:pPr>
            <a:endParaRPr lang="en-GB" sz="2000" dirty="0" smtClean="0"/>
          </a:p>
        </p:txBody>
      </p:sp>
      <p:pic>
        <p:nvPicPr>
          <p:cNvPr id="3076" name="Picture 4"/>
          <p:cNvPicPr>
            <a:picLocks noChangeAspect="1" noChangeArrowheads="1"/>
          </p:cNvPicPr>
          <p:nvPr/>
        </p:nvPicPr>
        <p:blipFill>
          <a:blip r:embed="rId3" cstate="print"/>
          <a:srcRect/>
          <a:stretch>
            <a:fillRect/>
          </a:stretch>
        </p:blipFill>
        <p:spPr bwMode="auto">
          <a:xfrm>
            <a:off x="4572000" y="1484313"/>
            <a:ext cx="3455988" cy="2343150"/>
          </a:xfrm>
          <a:prstGeom prst="rect">
            <a:avLst/>
          </a:prstGeom>
          <a:noFill/>
          <a:ln w="9525">
            <a:solidFill>
              <a:schemeClr val="tx1"/>
            </a:solidFill>
            <a:miter lim="800000"/>
            <a:headEnd/>
            <a:tailEnd/>
          </a:ln>
        </p:spPr>
      </p:pic>
      <p:sp>
        <p:nvSpPr>
          <p:cNvPr id="3077" name="Footer Placeholder 8"/>
          <p:cNvSpPr>
            <a:spLocks noGrp="1"/>
          </p:cNvSpPr>
          <p:nvPr>
            <p:ph type="ftr" sz="quarter" idx="11"/>
          </p:nvPr>
        </p:nvSpPr>
        <p:spPr>
          <a:xfrm>
            <a:off x="428625" y="6245225"/>
            <a:ext cx="8215313" cy="476250"/>
          </a:xfrm>
          <a:noFill/>
        </p:spPr>
        <p:txBody>
          <a:bodyPr/>
          <a:lstStyle/>
          <a:p>
            <a:r>
              <a:rPr lang="en-US" sz="800" smtClean="0">
                <a:latin typeface="Arial" pitchFamily="34" charset="0"/>
              </a:rPr>
              <a:t>Richard J Morgan SMUWTSD</a:t>
            </a:r>
            <a:endParaRPr lang="en-GB" sz="800" dirty="0" smtClean="0">
              <a:latin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idx="4294967295"/>
          </p:nvPr>
        </p:nvSpPr>
        <p:spPr>
          <a:xfrm>
            <a:off x="468313" y="260350"/>
            <a:ext cx="8229600" cy="1143000"/>
          </a:xfrm>
        </p:spPr>
        <p:txBody>
          <a:bodyPr/>
          <a:lstStyle/>
          <a:p>
            <a:pPr eaLnBrk="1" hangingPunct="1"/>
            <a:r>
              <a:rPr lang="en-GB" dirty="0" smtClean="0">
                <a:solidFill>
                  <a:srgbClr val="00B050"/>
                </a:solidFill>
              </a:rPr>
              <a:t>Standardisation</a:t>
            </a:r>
          </a:p>
        </p:txBody>
      </p:sp>
      <p:sp>
        <p:nvSpPr>
          <p:cNvPr id="4099" name="Rectangle 19"/>
          <p:cNvSpPr>
            <a:spLocks noGrp="1" noChangeArrowheads="1"/>
          </p:cNvSpPr>
          <p:nvPr>
            <p:ph type="body" sz="half" idx="4294967295"/>
          </p:nvPr>
        </p:nvSpPr>
        <p:spPr>
          <a:xfrm>
            <a:off x="428625" y="4357688"/>
            <a:ext cx="8229600" cy="2187575"/>
          </a:xfrm>
        </p:spPr>
        <p:txBody>
          <a:bodyPr/>
          <a:lstStyle/>
          <a:p>
            <a:pPr eaLnBrk="1" hangingPunct="1">
              <a:lnSpc>
                <a:spcPct val="80000"/>
              </a:lnSpc>
              <a:buFontTx/>
              <a:buNone/>
            </a:pPr>
            <a:r>
              <a:rPr lang="en-GB" sz="1600" dirty="0" smtClean="0"/>
              <a:t>      BSI and ISO aim to co-ordinate the efforts of produces and users in the improvement, standardisation and simplification of engineering/industrial components and materials</a:t>
            </a:r>
          </a:p>
          <a:p>
            <a:pPr lvl="1" eaLnBrk="1" hangingPunct="1">
              <a:lnSpc>
                <a:spcPct val="80000"/>
              </a:lnSpc>
            </a:pPr>
            <a:r>
              <a:rPr lang="en-GB" sz="1400" dirty="0" smtClean="0"/>
              <a:t>By simplifying production and distribution</a:t>
            </a:r>
          </a:p>
          <a:p>
            <a:pPr lvl="1" eaLnBrk="1" hangingPunct="1">
              <a:lnSpc>
                <a:spcPct val="80000"/>
              </a:lnSpc>
            </a:pPr>
            <a:r>
              <a:rPr lang="en-GB" sz="1400" dirty="0" smtClean="0"/>
              <a:t>By eliminating the waste of time and materials involved in the production of unnecessary varieties of patterns &amp; sizes of articles for the same purpose</a:t>
            </a:r>
          </a:p>
          <a:p>
            <a:pPr lvl="1" eaLnBrk="1" hangingPunct="1">
              <a:lnSpc>
                <a:spcPct val="80000"/>
              </a:lnSpc>
            </a:pPr>
            <a:r>
              <a:rPr lang="en-GB" sz="1400" dirty="0" smtClean="0"/>
              <a:t>By setting standards of quality</a:t>
            </a:r>
          </a:p>
          <a:p>
            <a:pPr lvl="1" eaLnBrk="1" hangingPunct="1">
              <a:lnSpc>
                <a:spcPct val="80000"/>
              </a:lnSpc>
            </a:pPr>
            <a:r>
              <a:rPr lang="en-GB" sz="1400" dirty="0" smtClean="0"/>
              <a:t>By setting standards of dimension (size) </a:t>
            </a:r>
          </a:p>
          <a:p>
            <a:pPr lvl="1" eaLnBrk="1" hangingPunct="1">
              <a:lnSpc>
                <a:spcPct val="80000"/>
              </a:lnSpc>
            </a:pPr>
            <a:r>
              <a:rPr lang="en-GB" sz="1400" dirty="0" smtClean="0"/>
              <a:t>By setting standards of performance and service life</a:t>
            </a:r>
          </a:p>
          <a:p>
            <a:pPr lvl="1" eaLnBrk="1" hangingPunct="1">
              <a:lnSpc>
                <a:spcPct val="80000"/>
              </a:lnSpc>
            </a:pPr>
            <a:r>
              <a:rPr lang="en-GB" sz="1400" dirty="0" smtClean="0"/>
              <a:t>By promoting the general adoption of BS’s &amp;/or IS’s </a:t>
            </a:r>
          </a:p>
        </p:txBody>
      </p:sp>
      <p:sp>
        <p:nvSpPr>
          <p:cNvPr id="4100" name="Text Box 4"/>
          <p:cNvSpPr txBox="1">
            <a:spLocks noChangeArrowheads="1"/>
          </p:cNvSpPr>
          <p:nvPr/>
        </p:nvSpPr>
        <p:spPr bwMode="auto">
          <a:xfrm>
            <a:off x="3851275" y="1773238"/>
            <a:ext cx="1984375" cy="376237"/>
          </a:xfrm>
          <a:prstGeom prst="rect">
            <a:avLst/>
          </a:prstGeom>
          <a:solidFill>
            <a:srgbClr val="FF6600">
              <a:alpha val="50195"/>
            </a:srgbClr>
          </a:solidFill>
          <a:ln w="9525">
            <a:solidFill>
              <a:schemeClr val="tx1"/>
            </a:solidFill>
            <a:miter lim="800000"/>
            <a:headEnd/>
            <a:tailEnd/>
          </a:ln>
        </p:spPr>
        <p:txBody>
          <a:bodyPr wrap="none">
            <a:spAutoFit/>
          </a:bodyPr>
          <a:lstStyle/>
          <a:p>
            <a:r>
              <a:rPr lang="en-GB" dirty="0" err="1"/>
              <a:t>Interchangeability</a:t>
            </a:r>
            <a:endParaRPr lang="en-GB" dirty="0"/>
          </a:p>
        </p:txBody>
      </p:sp>
      <p:sp>
        <p:nvSpPr>
          <p:cNvPr id="4101" name="Text Box 5"/>
          <p:cNvSpPr txBox="1">
            <a:spLocks noChangeArrowheads="1"/>
          </p:cNvSpPr>
          <p:nvPr/>
        </p:nvSpPr>
        <p:spPr bwMode="auto">
          <a:xfrm>
            <a:off x="3708400" y="2636838"/>
            <a:ext cx="2378075" cy="376237"/>
          </a:xfrm>
          <a:prstGeom prst="rect">
            <a:avLst/>
          </a:prstGeom>
          <a:solidFill>
            <a:schemeClr val="folHlink">
              <a:alpha val="50195"/>
            </a:schemeClr>
          </a:solidFill>
          <a:ln w="9525">
            <a:solidFill>
              <a:schemeClr val="tx1"/>
            </a:solidFill>
            <a:miter lim="800000"/>
            <a:headEnd/>
            <a:tailEnd/>
          </a:ln>
        </p:spPr>
        <p:txBody>
          <a:bodyPr wrap="none">
            <a:spAutoFit/>
          </a:bodyPr>
          <a:lstStyle/>
          <a:p>
            <a:r>
              <a:rPr lang="en-GB"/>
              <a:t>Standard component </a:t>
            </a:r>
          </a:p>
        </p:txBody>
      </p:sp>
      <p:sp>
        <p:nvSpPr>
          <p:cNvPr id="4102" name="Text Box 6"/>
          <p:cNvSpPr txBox="1">
            <a:spLocks noChangeArrowheads="1"/>
          </p:cNvSpPr>
          <p:nvPr/>
        </p:nvSpPr>
        <p:spPr bwMode="auto">
          <a:xfrm>
            <a:off x="1908175" y="3716338"/>
            <a:ext cx="2441575" cy="376237"/>
          </a:xfrm>
          <a:prstGeom prst="rect">
            <a:avLst/>
          </a:prstGeom>
          <a:solidFill>
            <a:schemeClr val="accent2">
              <a:alpha val="50195"/>
            </a:schemeClr>
          </a:solidFill>
          <a:ln w="9525">
            <a:solidFill>
              <a:schemeClr val="tx1"/>
            </a:solidFill>
            <a:miter lim="800000"/>
            <a:headEnd/>
            <a:tailEnd/>
          </a:ln>
        </p:spPr>
        <p:txBody>
          <a:bodyPr wrap="none">
            <a:spAutoFit/>
          </a:bodyPr>
          <a:lstStyle/>
          <a:p>
            <a:r>
              <a:rPr lang="en-GB"/>
              <a:t>Standard specification</a:t>
            </a:r>
          </a:p>
        </p:txBody>
      </p:sp>
      <p:sp>
        <p:nvSpPr>
          <p:cNvPr id="4103" name="Text Box 7"/>
          <p:cNvSpPr txBox="1">
            <a:spLocks noChangeArrowheads="1"/>
          </p:cNvSpPr>
          <p:nvPr/>
        </p:nvSpPr>
        <p:spPr bwMode="auto">
          <a:xfrm>
            <a:off x="5292725" y="3716338"/>
            <a:ext cx="2200275" cy="376237"/>
          </a:xfrm>
          <a:prstGeom prst="rect">
            <a:avLst/>
          </a:prstGeom>
          <a:solidFill>
            <a:schemeClr val="accent2">
              <a:alpha val="50195"/>
            </a:schemeClr>
          </a:solidFill>
          <a:ln w="9525">
            <a:solidFill>
              <a:schemeClr val="tx1"/>
            </a:solidFill>
            <a:miter lim="800000"/>
            <a:headEnd/>
            <a:tailEnd/>
          </a:ln>
        </p:spPr>
        <p:txBody>
          <a:bodyPr wrap="none">
            <a:spAutoFit/>
          </a:bodyPr>
          <a:lstStyle/>
          <a:p>
            <a:r>
              <a:rPr lang="en-GB"/>
              <a:t>Dimensional control</a:t>
            </a:r>
          </a:p>
        </p:txBody>
      </p:sp>
      <p:sp>
        <p:nvSpPr>
          <p:cNvPr id="4104" name="Line 8"/>
          <p:cNvSpPr>
            <a:spLocks noChangeShapeType="1"/>
          </p:cNvSpPr>
          <p:nvPr/>
        </p:nvSpPr>
        <p:spPr bwMode="auto">
          <a:xfrm>
            <a:off x="4859338" y="2133600"/>
            <a:ext cx="0" cy="503238"/>
          </a:xfrm>
          <a:prstGeom prst="line">
            <a:avLst/>
          </a:prstGeom>
          <a:noFill/>
          <a:ln w="9525">
            <a:solidFill>
              <a:schemeClr val="tx1"/>
            </a:solidFill>
            <a:round/>
            <a:headEnd/>
            <a:tailEnd type="triangle" w="med" len="med"/>
          </a:ln>
        </p:spPr>
        <p:txBody>
          <a:bodyPr/>
          <a:lstStyle/>
          <a:p>
            <a:endParaRPr lang="en-GB"/>
          </a:p>
        </p:txBody>
      </p:sp>
      <p:sp>
        <p:nvSpPr>
          <p:cNvPr id="4105" name="Line 10"/>
          <p:cNvSpPr>
            <a:spLocks noChangeShapeType="1"/>
          </p:cNvSpPr>
          <p:nvPr/>
        </p:nvSpPr>
        <p:spPr bwMode="auto">
          <a:xfrm>
            <a:off x="4859338" y="2997200"/>
            <a:ext cx="0" cy="360363"/>
          </a:xfrm>
          <a:prstGeom prst="line">
            <a:avLst/>
          </a:prstGeom>
          <a:noFill/>
          <a:ln w="9525">
            <a:solidFill>
              <a:schemeClr val="tx1"/>
            </a:solidFill>
            <a:round/>
            <a:headEnd/>
            <a:tailEnd/>
          </a:ln>
        </p:spPr>
        <p:txBody>
          <a:bodyPr/>
          <a:lstStyle/>
          <a:p>
            <a:endParaRPr lang="en-GB"/>
          </a:p>
        </p:txBody>
      </p:sp>
      <p:sp>
        <p:nvSpPr>
          <p:cNvPr id="4106" name="Line 11"/>
          <p:cNvSpPr>
            <a:spLocks noChangeShapeType="1"/>
          </p:cNvSpPr>
          <p:nvPr/>
        </p:nvSpPr>
        <p:spPr bwMode="auto">
          <a:xfrm>
            <a:off x="3132138" y="3357563"/>
            <a:ext cx="3311525" cy="0"/>
          </a:xfrm>
          <a:prstGeom prst="line">
            <a:avLst/>
          </a:prstGeom>
          <a:noFill/>
          <a:ln w="9525">
            <a:solidFill>
              <a:schemeClr val="tx1"/>
            </a:solidFill>
            <a:round/>
            <a:headEnd/>
            <a:tailEnd/>
          </a:ln>
        </p:spPr>
        <p:txBody>
          <a:bodyPr/>
          <a:lstStyle/>
          <a:p>
            <a:endParaRPr lang="en-GB"/>
          </a:p>
        </p:txBody>
      </p:sp>
      <p:sp>
        <p:nvSpPr>
          <p:cNvPr id="4107" name="Line 12"/>
          <p:cNvSpPr>
            <a:spLocks noChangeShapeType="1"/>
          </p:cNvSpPr>
          <p:nvPr/>
        </p:nvSpPr>
        <p:spPr bwMode="auto">
          <a:xfrm>
            <a:off x="3132138" y="3357563"/>
            <a:ext cx="0" cy="358775"/>
          </a:xfrm>
          <a:prstGeom prst="line">
            <a:avLst/>
          </a:prstGeom>
          <a:noFill/>
          <a:ln w="9525">
            <a:solidFill>
              <a:schemeClr val="tx1"/>
            </a:solidFill>
            <a:round/>
            <a:headEnd/>
            <a:tailEnd type="triangle" w="med" len="med"/>
          </a:ln>
        </p:spPr>
        <p:txBody>
          <a:bodyPr/>
          <a:lstStyle/>
          <a:p>
            <a:endParaRPr lang="en-GB"/>
          </a:p>
        </p:txBody>
      </p:sp>
      <p:sp>
        <p:nvSpPr>
          <p:cNvPr id="4108" name="Line 13"/>
          <p:cNvSpPr>
            <a:spLocks noChangeShapeType="1"/>
          </p:cNvSpPr>
          <p:nvPr/>
        </p:nvSpPr>
        <p:spPr bwMode="auto">
          <a:xfrm>
            <a:off x="6443663" y="3357563"/>
            <a:ext cx="0" cy="358775"/>
          </a:xfrm>
          <a:prstGeom prst="line">
            <a:avLst/>
          </a:prstGeom>
          <a:noFill/>
          <a:ln w="9525">
            <a:solidFill>
              <a:schemeClr val="tx1"/>
            </a:solidFill>
            <a:round/>
            <a:headEnd/>
            <a:tailEnd type="triangle" w="med" len="med"/>
          </a:ln>
        </p:spPr>
        <p:txBody>
          <a:bodyPr/>
          <a:lstStyle/>
          <a:p>
            <a:endParaRPr lang="en-GB"/>
          </a:p>
        </p:txBody>
      </p:sp>
      <p:sp>
        <p:nvSpPr>
          <p:cNvPr id="4109" name="Footer Placeholder 15"/>
          <p:cNvSpPr>
            <a:spLocks noGrp="1"/>
          </p:cNvSpPr>
          <p:nvPr>
            <p:ph type="ftr" sz="quarter" idx="11"/>
          </p:nvPr>
        </p:nvSpPr>
        <p:spPr>
          <a:xfrm>
            <a:off x="500063" y="6429375"/>
            <a:ext cx="8001000" cy="255588"/>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mtClean="0">
                <a:solidFill>
                  <a:srgbClr val="00B050"/>
                </a:solidFill>
              </a:rPr>
              <a:t>Standardisation</a:t>
            </a:r>
          </a:p>
        </p:txBody>
      </p:sp>
      <p:sp>
        <p:nvSpPr>
          <p:cNvPr id="5123" name="Rectangle 3"/>
          <p:cNvSpPr>
            <a:spLocks noGrp="1" noChangeArrowheads="1"/>
          </p:cNvSpPr>
          <p:nvPr>
            <p:ph type="body" idx="1"/>
          </p:nvPr>
        </p:nvSpPr>
        <p:spPr/>
        <p:txBody>
          <a:bodyPr/>
          <a:lstStyle/>
          <a:p>
            <a:pPr eaLnBrk="1" hangingPunct="1">
              <a:buFontTx/>
              <a:buNone/>
            </a:pPr>
            <a:r>
              <a:rPr lang="en-GB" smtClean="0"/>
              <a:t>   Standardisation may be summarised as follows: </a:t>
            </a:r>
          </a:p>
          <a:p>
            <a:pPr eaLnBrk="1" hangingPunct="1"/>
            <a:endParaRPr lang="en-GB" smtClean="0"/>
          </a:p>
          <a:p>
            <a:pPr eaLnBrk="1" hangingPunct="1"/>
            <a:endParaRPr lang="en-GB" smtClean="0"/>
          </a:p>
        </p:txBody>
      </p:sp>
      <p:sp>
        <p:nvSpPr>
          <p:cNvPr id="5124" name="Text Box 4"/>
          <p:cNvSpPr txBox="1">
            <a:spLocks noChangeArrowheads="1"/>
          </p:cNvSpPr>
          <p:nvPr/>
        </p:nvSpPr>
        <p:spPr bwMode="auto">
          <a:xfrm>
            <a:off x="3059113" y="3213100"/>
            <a:ext cx="3533775" cy="376238"/>
          </a:xfrm>
          <a:prstGeom prst="rect">
            <a:avLst/>
          </a:prstGeom>
          <a:solidFill>
            <a:srgbClr val="FF6600">
              <a:alpha val="50195"/>
            </a:srgbClr>
          </a:solidFill>
          <a:ln w="9525">
            <a:solidFill>
              <a:schemeClr val="tx1"/>
            </a:solidFill>
            <a:miter lim="800000"/>
            <a:headEnd/>
            <a:tailEnd/>
          </a:ln>
        </p:spPr>
        <p:txBody>
          <a:bodyPr wrap="none">
            <a:spAutoFit/>
          </a:bodyPr>
          <a:lstStyle/>
          <a:p>
            <a:r>
              <a:rPr lang="en-GB"/>
              <a:t>Use of standardised components</a:t>
            </a:r>
          </a:p>
        </p:txBody>
      </p:sp>
      <p:sp>
        <p:nvSpPr>
          <p:cNvPr id="5125" name="Text Box 5"/>
          <p:cNvSpPr txBox="1">
            <a:spLocks noChangeArrowheads="1"/>
          </p:cNvSpPr>
          <p:nvPr/>
        </p:nvSpPr>
        <p:spPr bwMode="auto">
          <a:xfrm>
            <a:off x="900113" y="4581525"/>
            <a:ext cx="1844675" cy="376238"/>
          </a:xfrm>
          <a:prstGeom prst="rect">
            <a:avLst/>
          </a:prstGeom>
          <a:solidFill>
            <a:schemeClr val="accent2">
              <a:alpha val="50195"/>
            </a:schemeClr>
          </a:solidFill>
          <a:ln w="9525">
            <a:solidFill>
              <a:schemeClr val="tx1"/>
            </a:solidFill>
            <a:miter lim="800000"/>
            <a:headEnd/>
            <a:tailEnd/>
          </a:ln>
        </p:spPr>
        <p:txBody>
          <a:bodyPr wrap="none">
            <a:spAutoFit/>
          </a:bodyPr>
          <a:lstStyle/>
          <a:p>
            <a:r>
              <a:rPr lang="en-GB"/>
              <a:t>Lower unit costs</a:t>
            </a:r>
          </a:p>
        </p:txBody>
      </p:sp>
      <p:sp>
        <p:nvSpPr>
          <p:cNvPr id="5126" name="Text Box 6"/>
          <p:cNvSpPr txBox="1">
            <a:spLocks noChangeArrowheads="1"/>
          </p:cNvSpPr>
          <p:nvPr/>
        </p:nvSpPr>
        <p:spPr bwMode="auto">
          <a:xfrm>
            <a:off x="3708400" y="4581525"/>
            <a:ext cx="2047875" cy="376238"/>
          </a:xfrm>
          <a:prstGeom prst="rect">
            <a:avLst/>
          </a:prstGeom>
          <a:solidFill>
            <a:schemeClr val="accent2">
              <a:alpha val="50195"/>
            </a:schemeClr>
          </a:solidFill>
          <a:ln w="9525">
            <a:solidFill>
              <a:schemeClr val="tx1"/>
            </a:solidFill>
            <a:miter lim="800000"/>
            <a:headEnd/>
            <a:tailEnd/>
          </a:ln>
        </p:spPr>
        <p:txBody>
          <a:bodyPr wrap="none">
            <a:spAutoFit/>
          </a:bodyPr>
          <a:lstStyle/>
          <a:p>
            <a:r>
              <a:rPr lang="en-GB"/>
              <a:t>Interchangeability </a:t>
            </a:r>
          </a:p>
        </p:txBody>
      </p:sp>
      <p:sp>
        <p:nvSpPr>
          <p:cNvPr id="5127" name="Text Box 7"/>
          <p:cNvSpPr txBox="1">
            <a:spLocks noChangeArrowheads="1"/>
          </p:cNvSpPr>
          <p:nvPr/>
        </p:nvSpPr>
        <p:spPr bwMode="auto">
          <a:xfrm>
            <a:off x="6732588" y="4581525"/>
            <a:ext cx="1870075" cy="376238"/>
          </a:xfrm>
          <a:prstGeom prst="rect">
            <a:avLst/>
          </a:prstGeom>
          <a:solidFill>
            <a:schemeClr val="accent2">
              <a:alpha val="50195"/>
            </a:schemeClr>
          </a:solidFill>
          <a:ln w="9525">
            <a:solidFill>
              <a:schemeClr val="tx1"/>
            </a:solidFill>
            <a:miter lim="800000"/>
            <a:headEnd/>
            <a:tailEnd/>
          </a:ln>
        </p:spPr>
        <p:txBody>
          <a:bodyPr wrap="none">
            <a:spAutoFit/>
          </a:bodyPr>
          <a:lstStyle/>
          <a:p>
            <a:r>
              <a:rPr lang="en-GB"/>
              <a:t>Improved quality</a:t>
            </a:r>
          </a:p>
        </p:txBody>
      </p:sp>
      <p:sp>
        <p:nvSpPr>
          <p:cNvPr id="5128" name="Line 8"/>
          <p:cNvSpPr>
            <a:spLocks noChangeShapeType="1"/>
          </p:cNvSpPr>
          <p:nvPr/>
        </p:nvSpPr>
        <p:spPr bwMode="auto">
          <a:xfrm flipH="1">
            <a:off x="4787900" y="3573463"/>
            <a:ext cx="0" cy="1008062"/>
          </a:xfrm>
          <a:prstGeom prst="line">
            <a:avLst/>
          </a:prstGeom>
          <a:noFill/>
          <a:ln w="9525">
            <a:solidFill>
              <a:schemeClr val="tx1"/>
            </a:solidFill>
            <a:round/>
            <a:headEnd/>
            <a:tailEnd/>
          </a:ln>
        </p:spPr>
        <p:txBody>
          <a:bodyPr/>
          <a:lstStyle/>
          <a:p>
            <a:endParaRPr lang="en-GB"/>
          </a:p>
        </p:txBody>
      </p:sp>
      <p:sp>
        <p:nvSpPr>
          <p:cNvPr id="5129" name="Line 9"/>
          <p:cNvSpPr>
            <a:spLocks noChangeShapeType="1"/>
          </p:cNvSpPr>
          <p:nvPr/>
        </p:nvSpPr>
        <p:spPr bwMode="auto">
          <a:xfrm flipH="1">
            <a:off x="1835150" y="4005263"/>
            <a:ext cx="5832475" cy="0"/>
          </a:xfrm>
          <a:prstGeom prst="line">
            <a:avLst/>
          </a:prstGeom>
          <a:noFill/>
          <a:ln w="9525">
            <a:solidFill>
              <a:schemeClr val="tx1"/>
            </a:solidFill>
            <a:round/>
            <a:headEnd/>
            <a:tailEnd/>
          </a:ln>
        </p:spPr>
        <p:txBody>
          <a:bodyPr/>
          <a:lstStyle/>
          <a:p>
            <a:endParaRPr lang="en-GB"/>
          </a:p>
        </p:txBody>
      </p:sp>
      <p:sp>
        <p:nvSpPr>
          <p:cNvPr id="5130" name="Line 10"/>
          <p:cNvSpPr>
            <a:spLocks noChangeShapeType="1"/>
          </p:cNvSpPr>
          <p:nvPr/>
        </p:nvSpPr>
        <p:spPr bwMode="auto">
          <a:xfrm>
            <a:off x="1835150" y="4005263"/>
            <a:ext cx="0" cy="576262"/>
          </a:xfrm>
          <a:prstGeom prst="line">
            <a:avLst/>
          </a:prstGeom>
          <a:noFill/>
          <a:ln w="9525">
            <a:solidFill>
              <a:schemeClr val="tx1"/>
            </a:solidFill>
            <a:round/>
            <a:headEnd/>
            <a:tailEnd/>
          </a:ln>
        </p:spPr>
        <p:txBody>
          <a:bodyPr/>
          <a:lstStyle/>
          <a:p>
            <a:endParaRPr lang="en-GB"/>
          </a:p>
        </p:txBody>
      </p:sp>
      <p:sp>
        <p:nvSpPr>
          <p:cNvPr id="5131" name="Line 11"/>
          <p:cNvSpPr>
            <a:spLocks noChangeShapeType="1"/>
          </p:cNvSpPr>
          <p:nvPr/>
        </p:nvSpPr>
        <p:spPr bwMode="auto">
          <a:xfrm>
            <a:off x="7667625" y="4005263"/>
            <a:ext cx="0" cy="576262"/>
          </a:xfrm>
          <a:prstGeom prst="line">
            <a:avLst/>
          </a:prstGeom>
          <a:noFill/>
          <a:ln w="9525">
            <a:solidFill>
              <a:schemeClr val="tx1"/>
            </a:solidFill>
            <a:round/>
            <a:headEnd/>
            <a:tailEnd/>
          </a:ln>
        </p:spPr>
        <p:txBody>
          <a:bodyPr/>
          <a:lstStyle/>
          <a:p>
            <a:endParaRPr lang="en-GB"/>
          </a:p>
        </p:txBody>
      </p:sp>
      <p:sp>
        <p:nvSpPr>
          <p:cNvPr id="5132" name="Footer Placeholder 15"/>
          <p:cNvSpPr>
            <a:spLocks noGrp="1"/>
          </p:cNvSpPr>
          <p:nvPr>
            <p:ph type="ftr" sz="quarter" idx="11"/>
          </p:nvPr>
        </p:nvSpPr>
        <p:spPr>
          <a:xfrm>
            <a:off x="500063" y="6245225"/>
            <a:ext cx="8001000" cy="476250"/>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smtClean="0">
                <a:solidFill>
                  <a:srgbClr val="00B050"/>
                </a:solidFill>
              </a:rPr>
              <a:t>Standardisation</a:t>
            </a:r>
          </a:p>
        </p:txBody>
      </p:sp>
      <p:sp>
        <p:nvSpPr>
          <p:cNvPr id="6147" name="Rectangle 3"/>
          <p:cNvSpPr>
            <a:spLocks noGrp="1" noChangeArrowheads="1"/>
          </p:cNvSpPr>
          <p:nvPr>
            <p:ph type="body" idx="1"/>
          </p:nvPr>
        </p:nvSpPr>
        <p:spPr/>
        <p:txBody>
          <a:bodyPr/>
          <a:lstStyle/>
          <a:p>
            <a:pPr eaLnBrk="1" hangingPunct="1">
              <a:lnSpc>
                <a:spcPct val="80000"/>
              </a:lnSpc>
              <a:buFontTx/>
              <a:buNone/>
            </a:pPr>
            <a:r>
              <a:rPr lang="en-GB" sz="2400" smtClean="0"/>
              <a:t>    </a:t>
            </a:r>
            <a:r>
              <a:rPr lang="en-GB" sz="2400" b="1" smtClean="0"/>
              <a:t>Lower Unit Costs</a:t>
            </a:r>
            <a:r>
              <a:rPr lang="en-GB" sz="2400" smtClean="0"/>
              <a:t> </a:t>
            </a:r>
          </a:p>
          <a:p>
            <a:pPr lvl="1" eaLnBrk="1" hangingPunct="1">
              <a:lnSpc>
                <a:spcPct val="80000"/>
              </a:lnSpc>
            </a:pPr>
            <a:r>
              <a:rPr lang="en-GB" sz="2000" smtClean="0"/>
              <a:t>are achieved when components are produced in large batch sizes or by continuous flow production techniques using semi or fully automated processes</a:t>
            </a:r>
          </a:p>
          <a:p>
            <a:pPr lvl="1" eaLnBrk="1" hangingPunct="1">
              <a:lnSpc>
                <a:spcPct val="80000"/>
              </a:lnSpc>
            </a:pPr>
            <a:r>
              <a:rPr lang="en-GB" sz="2000" smtClean="0"/>
              <a:t>Not only are the direct labour costs </a:t>
            </a:r>
          </a:p>
          <a:p>
            <a:pPr lvl="1" eaLnBrk="1" hangingPunct="1">
              <a:lnSpc>
                <a:spcPct val="80000"/>
              </a:lnSpc>
              <a:buFontTx/>
              <a:buNone/>
            </a:pPr>
            <a:r>
              <a:rPr lang="en-GB" sz="2000" smtClean="0"/>
              <a:t>    reduced but together with overhead </a:t>
            </a:r>
          </a:p>
          <a:p>
            <a:pPr lvl="1" eaLnBrk="1" hangingPunct="1">
              <a:lnSpc>
                <a:spcPct val="80000"/>
              </a:lnSpc>
              <a:buFontTx/>
              <a:buNone/>
            </a:pPr>
            <a:r>
              <a:rPr lang="en-GB" sz="2000" smtClean="0"/>
              <a:t>	costs, they are spread over a large </a:t>
            </a:r>
          </a:p>
          <a:p>
            <a:pPr lvl="1" eaLnBrk="1" hangingPunct="1">
              <a:lnSpc>
                <a:spcPct val="80000"/>
              </a:lnSpc>
              <a:buFontTx/>
              <a:buNone/>
            </a:pPr>
            <a:r>
              <a:rPr lang="en-GB" sz="2000" smtClean="0"/>
              <a:t>    number of components. This reduces </a:t>
            </a:r>
          </a:p>
          <a:p>
            <a:pPr lvl="1" eaLnBrk="1" hangingPunct="1">
              <a:lnSpc>
                <a:spcPct val="80000"/>
              </a:lnSpc>
              <a:buFontTx/>
              <a:buNone/>
            </a:pPr>
            <a:r>
              <a:rPr lang="en-GB" sz="2000" smtClean="0"/>
              <a:t>	the cost per unit component</a:t>
            </a:r>
          </a:p>
          <a:p>
            <a:pPr lvl="1" eaLnBrk="1" hangingPunct="1">
              <a:lnSpc>
                <a:spcPct val="80000"/>
              </a:lnSpc>
            </a:pPr>
            <a:r>
              <a:rPr lang="en-GB" sz="2000" smtClean="0"/>
              <a:t>Large batch &amp; continuous production </a:t>
            </a:r>
          </a:p>
          <a:p>
            <a:pPr lvl="1" eaLnBrk="1" hangingPunct="1">
              <a:lnSpc>
                <a:spcPct val="80000"/>
              </a:lnSpc>
              <a:buFontTx/>
              <a:buNone/>
            </a:pPr>
            <a:r>
              <a:rPr lang="en-GB" sz="2000" smtClean="0"/>
              <a:t>	permits the bulk purchasing of materials, </a:t>
            </a:r>
          </a:p>
          <a:p>
            <a:pPr lvl="1" eaLnBrk="1" hangingPunct="1">
              <a:lnSpc>
                <a:spcPct val="80000"/>
              </a:lnSpc>
              <a:buFontTx/>
              <a:buNone/>
            </a:pPr>
            <a:r>
              <a:rPr lang="en-GB" sz="2000" smtClean="0"/>
              <a:t>	which further reduces costs</a:t>
            </a:r>
          </a:p>
          <a:p>
            <a:pPr lvl="1" eaLnBrk="1" hangingPunct="1">
              <a:lnSpc>
                <a:spcPct val="80000"/>
              </a:lnSpc>
            </a:pPr>
            <a:r>
              <a:rPr lang="en-GB" sz="2000" smtClean="0"/>
              <a:t>By keeping the range of sizes of components to the minimum necessary to satisfy the needs of industry, storage and distribution costs are also kept to a minimum </a:t>
            </a:r>
          </a:p>
          <a:p>
            <a:pPr eaLnBrk="1" hangingPunct="1">
              <a:lnSpc>
                <a:spcPct val="80000"/>
              </a:lnSpc>
            </a:pPr>
            <a:endParaRPr lang="en-GB" sz="2400" smtClean="0"/>
          </a:p>
        </p:txBody>
      </p:sp>
      <p:pic>
        <p:nvPicPr>
          <p:cNvPr id="6148" name="Picture 4"/>
          <p:cNvPicPr>
            <a:picLocks noChangeAspect="1" noChangeArrowheads="1"/>
          </p:cNvPicPr>
          <p:nvPr/>
        </p:nvPicPr>
        <p:blipFill>
          <a:blip r:embed="rId3" cstate="print"/>
          <a:srcRect/>
          <a:stretch>
            <a:fillRect/>
          </a:stretch>
        </p:blipFill>
        <p:spPr bwMode="auto">
          <a:xfrm>
            <a:off x="6011863" y="2636838"/>
            <a:ext cx="2289175" cy="2447925"/>
          </a:xfrm>
          <a:prstGeom prst="rect">
            <a:avLst/>
          </a:prstGeom>
          <a:noFill/>
          <a:ln w="9525">
            <a:solidFill>
              <a:schemeClr val="tx1"/>
            </a:solidFill>
            <a:miter lim="800000"/>
            <a:headEnd/>
            <a:tailEnd/>
          </a:ln>
        </p:spPr>
      </p:pic>
      <p:sp>
        <p:nvSpPr>
          <p:cNvPr id="6149" name="Footer Placeholder 8"/>
          <p:cNvSpPr>
            <a:spLocks noGrp="1"/>
          </p:cNvSpPr>
          <p:nvPr>
            <p:ph type="ftr" sz="quarter" idx="11"/>
          </p:nvPr>
        </p:nvSpPr>
        <p:spPr>
          <a:xfrm>
            <a:off x="571500" y="6429375"/>
            <a:ext cx="7858125" cy="285750"/>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7">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47">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47">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47">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14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147">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14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a:xfrm>
            <a:off x="0" y="274638"/>
            <a:ext cx="8229600" cy="1143000"/>
          </a:xfrm>
        </p:spPr>
        <p:txBody>
          <a:bodyPr/>
          <a:lstStyle/>
          <a:p>
            <a:pPr eaLnBrk="1" hangingPunct="1"/>
            <a:r>
              <a:rPr lang="en-GB" smtClean="0">
                <a:solidFill>
                  <a:srgbClr val="00B050"/>
                </a:solidFill>
              </a:rPr>
              <a:t>Standardisation</a:t>
            </a:r>
          </a:p>
        </p:txBody>
      </p:sp>
      <p:sp>
        <p:nvSpPr>
          <p:cNvPr id="7171" name="Rectangle 3"/>
          <p:cNvSpPr>
            <a:spLocks noGrp="1" noChangeArrowheads="1"/>
          </p:cNvSpPr>
          <p:nvPr>
            <p:ph type="body" idx="4294967295"/>
          </p:nvPr>
        </p:nvSpPr>
        <p:spPr>
          <a:xfrm>
            <a:off x="323850" y="1628775"/>
            <a:ext cx="8229600" cy="4525963"/>
          </a:xfrm>
        </p:spPr>
        <p:txBody>
          <a:bodyPr/>
          <a:lstStyle/>
          <a:p>
            <a:pPr marL="533400" indent="-533400" eaLnBrk="1" hangingPunct="1">
              <a:lnSpc>
                <a:spcPct val="80000"/>
              </a:lnSpc>
              <a:buFontTx/>
              <a:buNone/>
            </a:pPr>
            <a:r>
              <a:rPr lang="en-GB" sz="2000" b="1" smtClean="0"/>
              <a:t>      Improved Quality</a:t>
            </a:r>
          </a:p>
          <a:p>
            <a:pPr marL="914400" lvl="1" indent="-457200" eaLnBrk="1" hangingPunct="1">
              <a:lnSpc>
                <a:spcPct val="80000"/>
              </a:lnSpc>
              <a:buFontTx/>
              <a:buNone/>
            </a:pPr>
            <a:r>
              <a:rPr lang="en-GB" sz="1800" smtClean="0"/>
              <a:t>       Is achieved by the use of standard </a:t>
            </a:r>
          </a:p>
          <a:p>
            <a:pPr marL="914400" lvl="1" indent="-457200" eaLnBrk="1" hangingPunct="1">
              <a:lnSpc>
                <a:spcPct val="80000"/>
              </a:lnSpc>
              <a:buFontTx/>
              <a:buNone/>
            </a:pPr>
            <a:r>
              <a:rPr lang="en-GB" sz="1800" smtClean="0"/>
              <a:t>       specifications which prescribe </a:t>
            </a:r>
          </a:p>
          <a:p>
            <a:pPr marL="914400" lvl="1" indent="-457200" eaLnBrk="1" hangingPunct="1">
              <a:lnSpc>
                <a:spcPct val="80000"/>
              </a:lnSpc>
              <a:buFontTx/>
              <a:buNone/>
            </a:pPr>
            <a:r>
              <a:rPr lang="en-GB" sz="1800" smtClean="0"/>
              <a:t>       minimum standards of:</a:t>
            </a:r>
          </a:p>
          <a:p>
            <a:pPr marL="914400" lvl="1" indent="-457200" eaLnBrk="1" hangingPunct="1">
              <a:lnSpc>
                <a:spcPct val="80000"/>
              </a:lnSpc>
              <a:buFontTx/>
              <a:buAutoNum type="arabicParenR"/>
            </a:pPr>
            <a:r>
              <a:rPr lang="en-GB" sz="1800" smtClean="0"/>
              <a:t>Material quality</a:t>
            </a:r>
          </a:p>
          <a:p>
            <a:pPr marL="914400" lvl="1" indent="-457200" eaLnBrk="1" hangingPunct="1">
              <a:lnSpc>
                <a:spcPct val="80000"/>
              </a:lnSpc>
              <a:buFontTx/>
              <a:buAutoNum type="arabicParenR"/>
            </a:pPr>
            <a:r>
              <a:rPr lang="en-GB" sz="1800" smtClean="0"/>
              <a:t>Dimensional accuracy</a:t>
            </a:r>
          </a:p>
          <a:p>
            <a:pPr marL="914400" lvl="1" indent="-457200" eaLnBrk="1" hangingPunct="1">
              <a:lnSpc>
                <a:spcPct val="80000"/>
              </a:lnSpc>
              <a:buFontTx/>
              <a:buAutoNum type="arabicParenR"/>
            </a:pPr>
            <a:r>
              <a:rPr lang="en-GB" sz="1800" smtClean="0"/>
              <a:t>Performance</a:t>
            </a:r>
          </a:p>
          <a:p>
            <a:pPr marL="914400" lvl="1" indent="-457200" eaLnBrk="1" hangingPunct="1">
              <a:lnSpc>
                <a:spcPct val="80000"/>
              </a:lnSpc>
              <a:buFontTx/>
              <a:buAutoNum type="arabicParenR"/>
            </a:pPr>
            <a:r>
              <a:rPr lang="en-GB" sz="1800" smtClean="0"/>
              <a:t>Reliability</a:t>
            </a:r>
          </a:p>
          <a:p>
            <a:pPr marL="914400" lvl="1" indent="-457200" eaLnBrk="1" hangingPunct="1">
              <a:lnSpc>
                <a:spcPct val="80000"/>
              </a:lnSpc>
              <a:buFontTx/>
              <a:buAutoNum type="arabicParenR"/>
            </a:pPr>
            <a:r>
              <a:rPr lang="en-GB" sz="1800" smtClean="0"/>
              <a:t>Safety</a:t>
            </a:r>
          </a:p>
          <a:p>
            <a:pPr marL="533400" indent="-533400" eaLnBrk="1" hangingPunct="1">
              <a:lnSpc>
                <a:spcPct val="80000"/>
              </a:lnSpc>
              <a:buFontTx/>
              <a:buNone/>
            </a:pPr>
            <a:r>
              <a:rPr lang="en-GB" sz="2000" smtClean="0"/>
              <a:t>        The accumulative effects of </a:t>
            </a:r>
          </a:p>
          <a:p>
            <a:pPr marL="533400" indent="-533400" eaLnBrk="1" hangingPunct="1">
              <a:lnSpc>
                <a:spcPct val="80000"/>
              </a:lnSpc>
              <a:buFontTx/>
              <a:buNone/>
            </a:pPr>
            <a:r>
              <a:rPr lang="en-GB" sz="2000" smtClean="0"/>
              <a:t>        standardisation and </a:t>
            </a:r>
          </a:p>
          <a:p>
            <a:pPr marL="533400" indent="-533400" eaLnBrk="1" hangingPunct="1">
              <a:lnSpc>
                <a:spcPct val="80000"/>
              </a:lnSpc>
              <a:buFontTx/>
              <a:buNone/>
            </a:pPr>
            <a:r>
              <a:rPr lang="en-GB" sz="2000" smtClean="0"/>
              <a:t>        interchangeability within the </a:t>
            </a:r>
          </a:p>
          <a:p>
            <a:pPr marL="533400" indent="-533400" eaLnBrk="1" hangingPunct="1">
              <a:lnSpc>
                <a:spcPct val="80000"/>
              </a:lnSpc>
              <a:buFontTx/>
              <a:buNone/>
            </a:pPr>
            <a:r>
              <a:rPr lang="en-GB" sz="2000" smtClean="0"/>
              <a:t>        engineering industry has been </a:t>
            </a:r>
          </a:p>
          <a:p>
            <a:pPr marL="533400" indent="-533400" eaLnBrk="1" hangingPunct="1">
              <a:lnSpc>
                <a:spcPct val="80000"/>
              </a:lnSpc>
              <a:buFontTx/>
              <a:buNone/>
            </a:pPr>
            <a:r>
              <a:rPr lang="en-GB" sz="2000" smtClean="0"/>
              <a:t>        summarised on the chart</a:t>
            </a:r>
          </a:p>
        </p:txBody>
      </p:sp>
      <p:sp>
        <p:nvSpPr>
          <p:cNvPr id="7172" name="Text Box 25"/>
          <p:cNvSpPr txBox="1">
            <a:spLocks noChangeArrowheads="1"/>
          </p:cNvSpPr>
          <p:nvPr/>
        </p:nvSpPr>
        <p:spPr bwMode="auto">
          <a:xfrm>
            <a:off x="5867400" y="1628775"/>
            <a:ext cx="1663700" cy="284163"/>
          </a:xfrm>
          <a:prstGeom prst="rect">
            <a:avLst/>
          </a:prstGeom>
          <a:solidFill>
            <a:schemeClr val="accent1"/>
          </a:solidFill>
          <a:ln w="9525">
            <a:solidFill>
              <a:schemeClr val="tx1"/>
            </a:solidFill>
            <a:miter lim="800000"/>
            <a:headEnd/>
            <a:tailEnd/>
          </a:ln>
        </p:spPr>
        <p:txBody>
          <a:bodyPr wrap="none">
            <a:spAutoFit/>
          </a:bodyPr>
          <a:lstStyle/>
          <a:p>
            <a:r>
              <a:rPr lang="en-GB" sz="1200"/>
              <a:t>Low production costs </a:t>
            </a:r>
          </a:p>
        </p:txBody>
      </p:sp>
      <p:sp>
        <p:nvSpPr>
          <p:cNvPr id="7173" name="Text Box 26"/>
          <p:cNvSpPr txBox="1">
            <a:spLocks noChangeArrowheads="1"/>
          </p:cNvSpPr>
          <p:nvPr/>
        </p:nvSpPr>
        <p:spPr bwMode="auto">
          <a:xfrm>
            <a:off x="5940425" y="2276475"/>
            <a:ext cx="1495425" cy="284163"/>
          </a:xfrm>
          <a:prstGeom prst="rect">
            <a:avLst/>
          </a:prstGeom>
          <a:solidFill>
            <a:schemeClr val="accent1"/>
          </a:solidFill>
          <a:ln w="9525">
            <a:solidFill>
              <a:schemeClr val="tx1"/>
            </a:solidFill>
            <a:miter lim="800000"/>
            <a:headEnd/>
            <a:tailEnd/>
          </a:ln>
        </p:spPr>
        <p:txBody>
          <a:bodyPr wrap="none">
            <a:spAutoFit/>
          </a:bodyPr>
          <a:lstStyle/>
          <a:p>
            <a:r>
              <a:rPr lang="en-GB" sz="1200"/>
              <a:t>Low material costs </a:t>
            </a:r>
          </a:p>
        </p:txBody>
      </p:sp>
      <p:sp>
        <p:nvSpPr>
          <p:cNvPr id="7174" name="Text Box 27"/>
          <p:cNvSpPr txBox="1">
            <a:spLocks noChangeArrowheads="1"/>
          </p:cNvSpPr>
          <p:nvPr/>
        </p:nvSpPr>
        <p:spPr bwMode="auto">
          <a:xfrm>
            <a:off x="5435600" y="2924175"/>
            <a:ext cx="2533650" cy="284163"/>
          </a:xfrm>
          <a:prstGeom prst="rect">
            <a:avLst/>
          </a:prstGeom>
          <a:solidFill>
            <a:schemeClr val="accent1"/>
          </a:solidFill>
          <a:ln w="9525">
            <a:solidFill>
              <a:schemeClr val="tx1"/>
            </a:solidFill>
            <a:miter lim="800000"/>
            <a:headEnd/>
            <a:tailEnd/>
          </a:ln>
        </p:spPr>
        <p:txBody>
          <a:bodyPr wrap="none">
            <a:spAutoFit/>
          </a:bodyPr>
          <a:lstStyle/>
          <a:p>
            <a:r>
              <a:rPr lang="en-GB" sz="1200"/>
              <a:t>Low storage and distribution costs </a:t>
            </a:r>
          </a:p>
        </p:txBody>
      </p:sp>
      <p:sp>
        <p:nvSpPr>
          <p:cNvPr id="7175" name="Text Box 28"/>
          <p:cNvSpPr txBox="1">
            <a:spLocks noChangeArrowheads="1"/>
          </p:cNvSpPr>
          <p:nvPr/>
        </p:nvSpPr>
        <p:spPr bwMode="auto">
          <a:xfrm>
            <a:off x="5724525" y="3573463"/>
            <a:ext cx="1957388" cy="284162"/>
          </a:xfrm>
          <a:prstGeom prst="rect">
            <a:avLst/>
          </a:prstGeom>
          <a:solidFill>
            <a:schemeClr val="accent1"/>
          </a:solidFill>
          <a:ln w="9525">
            <a:solidFill>
              <a:schemeClr val="tx1"/>
            </a:solidFill>
            <a:miter lim="800000"/>
            <a:headEnd/>
            <a:tailEnd/>
          </a:ln>
        </p:spPr>
        <p:txBody>
          <a:bodyPr wrap="none">
            <a:spAutoFit/>
          </a:bodyPr>
          <a:lstStyle/>
          <a:p>
            <a:r>
              <a:rPr lang="en-GB" sz="1200"/>
              <a:t>Specified minimum quality</a:t>
            </a:r>
          </a:p>
        </p:txBody>
      </p:sp>
      <p:sp>
        <p:nvSpPr>
          <p:cNvPr id="7176" name="Text Box 29"/>
          <p:cNvSpPr txBox="1">
            <a:spLocks noChangeArrowheads="1"/>
          </p:cNvSpPr>
          <p:nvPr/>
        </p:nvSpPr>
        <p:spPr bwMode="auto">
          <a:xfrm>
            <a:off x="6011863" y="4221163"/>
            <a:ext cx="1382712" cy="284162"/>
          </a:xfrm>
          <a:prstGeom prst="rect">
            <a:avLst/>
          </a:prstGeom>
          <a:solidFill>
            <a:schemeClr val="accent1"/>
          </a:solidFill>
          <a:ln w="9525">
            <a:solidFill>
              <a:schemeClr val="tx1"/>
            </a:solidFill>
            <a:miter lim="800000"/>
            <a:headEnd/>
            <a:tailEnd/>
          </a:ln>
        </p:spPr>
        <p:txBody>
          <a:bodyPr wrap="none">
            <a:spAutoFit/>
          </a:bodyPr>
          <a:lstStyle/>
          <a:p>
            <a:r>
              <a:rPr lang="en-GB" sz="1200"/>
              <a:t>Interchangeability</a:t>
            </a:r>
          </a:p>
        </p:txBody>
      </p:sp>
      <p:sp>
        <p:nvSpPr>
          <p:cNvPr id="7177" name="Text Box 30"/>
          <p:cNvSpPr txBox="1">
            <a:spLocks noChangeArrowheads="1"/>
          </p:cNvSpPr>
          <p:nvPr/>
        </p:nvSpPr>
        <p:spPr bwMode="auto">
          <a:xfrm>
            <a:off x="5724525" y="4868863"/>
            <a:ext cx="1876425" cy="649287"/>
          </a:xfrm>
          <a:prstGeom prst="rect">
            <a:avLst/>
          </a:prstGeom>
          <a:solidFill>
            <a:schemeClr val="accent1"/>
          </a:solidFill>
          <a:ln w="9525">
            <a:solidFill>
              <a:schemeClr val="tx1"/>
            </a:solidFill>
            <a:miter lim="800000"/>
            <a:headEnd/>
            <a:tailEnd/>
          </a:ln>
        </p:spPr>
        <p:txBody>
          <a:bodyPr wrap="none">
            <a:spAutoFit/>
          </a:bodyPr>
          <a:lstStyle/>
          <a:p>
            <a:r>
              <a:rPr lang="en-GB" sz="1200"/>
              <a:t>Low cost components of </a:t>
            </a:r>
          </a:p>
          <a:p>
            <a:r>
              <a:rPr lang="en-GB" sz="1200"/>
              <a:t>guaranteed quality and </a:t>
            </a:r>
          </a:p>
          <a:p>
            <a:r>
              <a:rPr lang="en-GB" sz="1200"/>
              <a:t>availability</a:t>
            </a:r>
          </a:p>
        </p:txBody>
      </p:sp>
      <p:sp>
        <p:nvSpPr>
          <p:cNvPr id="7178" name="Text Box 31"/>
          <p:cNvSpPr txBox="1">
            <a:spLocks noChangeArrowheads="1"/>
          </p:cNvSpPr>
          <p:nvPr/>
        </p:nvSpPr>
        <p:spPr bwMode="auto">
          <a:xfrm>
            <a:off x="5508625" y="5876925"/>
            <a:ext cx="2508250" cy="284163"/>
          </a:xfrm>
          <a:prstGeom prst="rect">
            <a:avLst/>
          </a:prstGeom>
          <a:solidFill>
            <a:schemeClr val="accent1"/>
          </a:solidFill>
          <a:ln w="9525">
            <a:solidFill>
              <a:schemeClr val="tx1"/>
            </a:solidFill>
            <a:miter lim="800000"/>
            <a:headEnd/>
            <a:tailEnd/>
          </a:ln>
        </p:spPr>
        <p:txBody>
          <a:bodyPr wrap="none">
            <a:spAutoFit/>
          </a:bodyPr>
          <a:lstStyle/>
          <a:p>
            <a:r>
              <a:rPr lang="en-GB" sz="1200"/>
              <a:t>Improved manufacturing efficiency</a:t>
            </a:r>
          </a:p>
        </p:txBody>
      </p:sp>
      <p:sp>
        <p:nvSpPr>
          <p:cNvPr id="7179" name="Text Box 32"/>
          <p:cNvSpPr txBox="1">
            <a:spLocks noChangeArrowheads="1"/>
          </p:cNvSpPr>
          <p:nvPr/>
        </p:nvSpPr>
        <p:spPr bwMode="auto">
          <a:xfrm>
            <a:off x="6588125" y="3284538"/>
            <a:ext cx="273050" cy="274637"/>
          </a:xfrm>
          <a:prstGeom prst="rect">
            <a:avLst/>
          </a:prstGeom>
          <a:noFill/>
          <a:ln w="9525">
            <a:noFill/>
            <a:miter lim="800000"/>
            <a:headEnd/>
            <a:tailEnd/>
          </a:ln>
        </p:spPr>
        <p:txBody>
          <a:bodyPr wrap="none">
            <a:spAutoFit/>
          </a:bodyPr>
          <a:lstStyle/>
          <a:p>
            <a:r>
              <a:rPr lang="en-GB" sz="1200"/>
              <a:t>+</a:t>
            </a:r>
          </a:p>
        </p:txBody>
      </p:sp>
      <p:sp>
        <p:nvSpPr>
          <p:cNvPr id="7180" name="Text Box 33"/>
          <p:cNvSpPr txBox="1">
            <a:spLocks noChangeArrowheads="1"/>
          </p:cNvSpPr>
          <p:nvPr/>
        </p:nvSpPr>
        <p:spPr bwMode="auto">
          <a:xfrm>
            <a:off x="6588125" y="1989138"/>
            <a:ext cx="273050" cy="274637"/>
          </a:xfrm>
          <a:prstGeom prst="rect">
            <a:avLst/>
          </a:prstGeom>
          <a:noFill/>
          <a:ln w="9525">
            <a:noFill/>
            <a:miter lim="800000"/>
            <a:headEnd/>
            <a:tailEnd/>
          </a:ln>
        </p:spPr>
        <p:txBody>
          <a:bodyPr wrap="none">
            <a:spAutoFit/>
          </a:bodyPr>
          <a:lstStyle/>
          <a:p>
            <a:r>
              <a:rPr lang="en-GB" sz="1200"/>
              <a:t>+</a:t>
            </a:r>
          </a:p>
        </p:txBody>
      </p:sp>
      <p:sp>
        <p:nvSpPr>
          <p:cNvPr id="7181" name="Text Box 34"/>
          <p:cNvSpPr txBox="1">
            <a:spLocks noChangeArrowheads="1"/>
          </p:cNvSpPr>
          <p:nvPr/>
        </p:nvSpPr>
        <p:spPr bwMode="auto">
          <a:xfrm>
            <a:off x="6588125" y="2565400"/>
            <a:ext cx="273050" cy="274638"/>
          </a:xfrm>
          <a:prstGeom prst="rect">
            <a:avLst/>
          </a:prstGeom>
          <a:noFill/>
          <a:ln w="9525">
            <a:noFill/>
            <a:miter lim="800000"/>
            <a:headEnd/>
            <a:tailEnd/>
          </a:ln>
        </p:spPr>
        <p:txBody>
          <a:bodyPr wrap="none">
            <a:spAutoFit/>
          </a:bodyPr>
          <a:lstStyle/>
          <a:p>
            <a:r>
              <a:rPr lang="en-GB" sz="1200"/>
              <a:t>+</a:t>
            </a:r>
          </a:p>
        </p:txBody>
      </p:sp>
      <p:sp>
        <p:nvSpPr>
          <p:cNvPr id="7182" name="Text Box 35"/>
          <p:cNvSpPr txBox="1">
            <a:spLocks noChangeArrowheads="1"/>
          </p:cNvSpPr>
          <p:nvPr/>
        </p:nvSpPr>
        <p:spPr bwMode="auto">
          <a:xfrm>
            <a:off x="6588125" y="3860800"/>
            <a:ext cx="273050" cy="274638"/>
          </a:xfrm>
          <a:prstGeom prst="rect">
            <a:avLst/>
          </a:prstGeom>
          <a:noFill/>
          <a:ln w="9525">
            <a:noFill/>
            <a:miter lim="800000"/>
            <a:headEnd/>
            <a:tailEnd/>
          </a:ln>
        </p:spPr>
        <p:txBody>
          <a:bodyPr wrap="none">
            <a:spAutoFit/>
          </a:bodyPr>
          <a:lstStyle/>
          <a:p>
            <a:r>
              <a:rPr lang="en-GB" sz="1200"/>
              <a:t>+</a:t>
            </a:r>
          </a:p>
        </p:txBody>
      </p:sp>
      <p:sp>
        <p:nvSpPr>
          <p:cNvPr id="7183" name="Text Box 38"/>
          <p:cNvSpPr txBox="1">
            <a:spLocks noChangeArrowheads="1"/>
          </p:cNvSpPr>
          <p:nvPr/>
        </p:nvSpPr>
        <p:spPr bwMode="auto">
          <a:xfrm>
            <a:off x="6588125" y="4508500"/>
            <a:ext cx="273050" cy="274638"/>
          </a:xfrm>
          <a:prstGeom prst="rect">
            <a:avLst/>
          </a:prstGeom>
          <a:noFill/>
          <a:ln w="9525">
            <a:noFill/>
            <a:miter lim="800000"/>
            <a:headEnd/>
            <a:tailEnd/>
          </a:ln>
        </p:spPr>
        <p:txBody>
          <a:bodyPr wrap="none">
            <a:spAutoFit/>
          </a:bodyPr>
          <a:lstStyle/>
          <a:p>
            <a:r>
              <a:rPr lang="en-GB" sz="1200"/>
              <a:t>=</a:t>
            </a:r>
          </a:p>
        </p:txBody>
      </p:sp>
      <p:sp>
        <p:nvSpPr>
          <p:cNvPr id="7184" name="Text Box 39"/>
          <p:cNvSpPr txBox="1">
            <a:spLocks noChangeArrowheads="1"/>
          </p:cNvSpPr>
          <p:nvPr/>
        </p:nvSpPr>
        <p:spPr bwMode="auto">
          <a:xfrm>
            <a:off x="6588125" y="5589588"/>
            <a:ext cx="273050" cy="274637"/>
          </a:xfrm>
          <a:prstGeom prst="rect">
            <a:avLst/>
          </a:prstGeom>
          <a:noFill/>
          <a:ln w="9525">
            <a:noFill/>
            <a:miter lim="800000"/>
            <a:headEnd/>
            <a:tailEnd/>
          </a:ln>
        </p:spPr>
        <p:txBody>
          <a:bodyPr wrap="none">
            <a:spAutoFit/>
          </a:bodyPr>
          <a:lstStyle/>
          <a:p>
            <a:r>
              <a:rPr lang="en-GB" sz="1200"/>
              <a:t>=</a:t>
            </a:r>
          </a:p>
        </p:txBody>
      </p:sp>
      <p:sp>
        <p:nvSpPr>
          <p:cNvPr id="7185" name="Footer Placeholder 20"/>
          <p:cNvSpPr>
            <a:spLocks noGrp="1"/>
          </p:cNvSpPr>
          <p:nvPr>
            <p:ph type="ftr" sz="quarter" idx="11"/>
          </p:nvPr>
        </p:nvSpPr>
        <p:spPr>
          <a:xfrm>
            <a:off x="500063" y="6429375"/>
            <a:ext cx="8143875" cy="255588"/>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smtClean="0">
                <a:solidFill>
                  <a:srgbClr val="00B050"/>
                </a:solidFill>
              </a:rPr>
              <a:t>Toleranced Dimensions </a:t>
            </a:r>
          </a:p>
        </p:txBody>
      </p:sp>
      <p:sp>
        <p:nvSpPr>
          <p:cNvPr id="8195" name="Rectangle 3"/>
          <p:cNvSpPr>
            <a:spLocks noGrp="1" noChangeArrowheads="1"/>
          </p:cNvSpPr>
          <p:nvPr>
            <p:ph type="body" sz="half" idx="1"/>
          </p:nvPr>
        </p:nvSpPr>
        <p:spPr>
          <a:xfrm>
            <a:off x="285750" y="1600200"/>
            <a:ext cx="4210050" cy="4525963"/>
          </a:xfrm>
        </p:spPr>
        <p:txBody>
          <a:bodyPr/>
          <a:lstStyle/>
          <a:p>
            <a:pPr eaLnBrk="1" hangingPunct="1">
              <a:lnSpc>
                <a:spcPct val="80000"/>
              </a:lnSpc>
            </a:pPr>
            <a:r>
              <a:rPr lang="en-GB" sz="1800" smtClean="0"/>
              <a:t>The diagram shows a shaft that has been dimensioned so that is its diameter lies between 75.000mm &amp; 74.981mm</a:t>
            </a:r>
          </a:p>
          <a:p>
            <a:pPr eaLnBrk="1" hangingPunct="1">
              <a:lnSpc>
                <a:spcPct val="80000"/>
              </a:lnSpc>
            </a:pPr>
            <a:r>
              <a:rPr lang="en-GB" sz="1800" smtClean="0"/>
              <a:t>The designer has decided, in his/her wisdom, that any shaft lying between these sizes will function satisfactorily in the application for which it is intended</a:t>
            </a:r>
          </a:p>
          <a:p>
            <a:pPr eaLnBrk="1" hangingPunct="1">
              <a:lnSpc>
                <a:spcPct val="80000"/>
              </a:lnSpc>
            </a:pPr>
            <a:r>
              <a:rPr lang="en-GB" sz="1800" smtClean="0"/>
              <a:t>The dimensions given are called </a:t>
            </a:r>
            <a:r>
              <a:rPr lang="en-GB" sz="1800" b="1" smtClean="0"/>
              <a:t>limits of size</a:t>
            </a:r>
            <a:r>
              <a:rPr lang="en-GB" sz="1800" smtClean="0"/>
              <a:t> </a:t>
            </a:r>
          </a:p>
          <a:p>
            <a:pPr eaLnBrk="1" hangingPunct="1">
              <a:lnSpc>
                <a:spcPct val="80000"/>
              </a:lnSpc>
            </a:pPr>
            <a:r>
              <a:rPr lang="en-GB" sz="1800" smtClean="0"/>
              <a:t>The algebraic difference between the limits is called the tolerance</a:t>
            </a:r>
          </a:p>
          <a:p>
            <a:pPr eaLnBrk="1" hangingPunct="1">
              <a:lnSpc>
                <a:spcPct val="80000"/>
              </a:lnSpc>
            </a:pPr>
            <a:endParaRPr lang="en-GB" sz="1800" smtClean="0"/>
          </a:p>
          <a:p>
            <a:pPr eaLnBrk="1" hangingPunct="1">
              <a:lnSpc>
                <a:spcPct val="80000"/>
              </a:lnSpc>
              <a:buFontTx/>
              <a:buNone/>
            </a:pPr>
            <a:endParaRPr lang="en-GB" sz="1800" smtClean="0"/>
          </a:p>
          <a:p>
            <a:pPr eaLnBrk="1" hangingPunct="1">
              <a:lnSpc>
                <a:spcPct val="80000"/>
              </a:lnSpc>
            </a:pPr>
            <a:r>
              <a:rPr lang="en-GB" sz="1800" smtClean="0"/>
              <a:t>75.000 – 74.981 = 0.019 = tolerance</a:t>
            </a:r>
          </a:p>
        </p:txBody>
      </p:sp>
      <p:pic>
        <p:nvPicPr>
          <p:cNvPr id="8196" name="Picture 5" descr="Limits of size"/>
          <p:cNvPicPr>
            <a:picLocks noChangeAspect="1" noChangeArrowheads="1"/>
          </p:cNvPicPr>
          <p:nvPr>
            <p:ph sz="half" idx="2"/>
          </p:nvPr>
        </p:nvPicPr>
        <p:blipFill>
          <a:blip r:embed="rId3" cstate="print"/>
          <a:srcRect/>
          <a:stretch>
            <a:fillRect/>
          </a:stretch>
        </p:blipFill>
        <p:spPr>
          <a:xfrm>
            <a:off x="4427538" y="2565400"/>
            <a:ext cx="4321175" cy="2579688"/>
          </a:xfrm>
          <a:noFill/>
        </p:spPr>
      </p:pic>
      <p:sp>
        <p:nvSpPr>
          <p:cNvPr id="8197" name="Footer Placeholder 8"/>
          <p:cNvSpPr>
            <a:spLocks noGrp="1"/>
          </p:cNvSpPr>
          <p:nvPr>
            <p:ph type="ftr" sz="quarter" idx="11"/>
          </p:nvPr>
        </p:nvSpPr>
        <p:spPr>
          <a:xfrm>
            <a:off x="500063" y="6143625"/>
            <a:ext cx="8072437" cy="476250"/>
          </a:xfrm>
          <a:noFill/>
        </p:spPr>
        <p:txBody>
          <a:bodyPr/>
          <a:lstStyle/>
          <a:p>
            <a:r>
              <a:rPr lang="en-US" sz="800" smtClean="0">
                <a:latin typeface="Arial" pitchFamily="34" charset="0"/>
              </a:rPr>
              <a:t>Richard J Morgan SMUWTSD</a:t>
            </a:r>
            <a:endParaRPr lang="en-GB" sz="800" smtClean="0">
              <a:latin typeface="Arial" pitchFamily="34" charset="0"/>
            </a:endParaRPr>
          </a:p>
        </p:txBody>
      </p:sp>
      <p:cxnSp>
        <p:nvCxnSpPr>
          <p:cNvPr id="19" name="Straight Connector 18"/>
          <p:cNvCxnSpPr/>
          <p:nvPr/>
        </p:nvCxnSpPr>
        <p:spPr>
          <a:xfrm rot="5400000" flipH="1" flipV="1">
            <a:off x="4216400" y="4429125"/>
            <a:ext cx="712788"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rot="5400000">
            <a:off x="928687" y="5000626"/>
            <a:ext cx="428625"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1143000" y="4786313"/>
            <a:ext cx="3429000" cy="158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flipH="1" flipV="1">
            <a:off x="3894138" y="4964113"/>
            <a:ext cx="1785937" cy="158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rot="5400000" flipH="1" flipV="1">
            <a:off x="1893094" y="5679282"/>
            <a:ext cx="357187"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2071688" y="5857875"/>
            <a:ext cx="2714625"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sz="3600" smtClean="0">
                <a:solidFill>
                  <a:srgbClr val="00B050"/>
                </a:solidFill>
              </a:rPr>
              <a:t>Why Provide Toleranced Dimensions?</a:t>
            </a:r>
          </a:p>
        </p:txBody>
      </p:sp>
      <p:sp>
        <p:nvSpPr>
          <p:cNvPr id="9219" name="Rectangle 3"/>
          <p:cNvSpPr>
            <a:spLocks noGrp="1" noChangeArrowheads="1"/>
          </p:cNvSpPr>
          <p:nvPr>
            <p:ph type="body" sz="half" idx="2"/>
          </p:nvPr>
        </p:nvSpPr>
        <p:spPr/>
        <p:txBody>
          <a:bodyPr/>
          <a:lstStyle/>
          <a:p>
            <a:pPr eaLnBrk="1" hangingPunct="1">
              <a:lnSpc>
                <a:spcPct val="90000"/>
              </a:lnSpc>
            </a:pPr>
            <a:r>
              <a:rPr lang="en-GB" sz="2000" smtClean="0"/>
              <a:t>It is not possible to manufacture any workpiece to an exact size </a:t>
            </a:r>
          </a:p>
          <a:p>
            <a:pPr eaLnBrk="1" hangingPunct="1">
              <a:lnSpc>
                <a:spcPct val="90000"/>
              </a:lnSpc>
            </a:pPr>
            <a:r>
              <a:rPr lang="en-GB" sz="2000" smtClean="0"/>
              <a:t>If it were, hypothetically, possible to do so, there is no means of measuring such a workpiece exactly</a:t>
            </a:r>
          </a:p>
          <a:p>
            <a:pPr eaLnBrk="1" hangingPunct="1">
              <a:lnSpc>
                <a:spcPct val="90000"/>
              </a:lnSpc>
            </a:pPr>
            <a:r>
              <a:rPr lang="en-GB" sz="2000" smtClean="0"/>
              <a:t>To achieve interchangeability through standardisation, two things are required:</a:t>
            </a:r>
          </a:p>
          <a:p>
            <a:pPr eaLnBrk="1" hangingPunct="1">
              <a:lnSpc>
                <a:spcPct val="150000"/>
              </a:lnSpc>
              <a:buFontTx/>
              <a:buNone/>
            </a:pPr>
            <a:r>
              <a:rPr lang="en-GB" sz="2000" smtClean="0"/>
              <a:t>	a) a standard specification</a:t>
            </a:r>
          </a:p>
          <a:p>
            <a:pPr eaLnBrk="1" hangingPunct="1">
              <a:lnSpc>
                <a:spcPct val="150000"/>
              </a:lnSpc>
              <a:buFontTx/>
              <a:buNone/>
            </a:pPr>
            <a:r>
              <a:rPr lang="en-GB" sz="2000" smtClean="0"/>
              <a:t>     b) dimensional control</a:t>
            </a:r>
          </a:p>
          <a:p>
            <a:pPr eaLnBrk="1" hangingPunct="1">
              <a:lnSpc>
                <a:spcPct val="90000"/>
              </a:lnSpc>
              <a:buFontTx/>
              <a:buNone/>
            </a:pPr>
            <a:endParaRPr lang="en-GB" sz="2000" smtClean="0"/>
          </a:p>
        </p:txBody>
      </p:sp>
      <p:pic>
        <p:nvPicPr>
          <p:cNvPr id="9220" name="Picture 7"/>
          <p:cNvPicPr>
            <a:picLocks noChangeAspect="1" noChangeArrowheads="1"/>
          </p:cNvPicPr>
          <p:nvPr/>
        </p:nvPicPr>
        <p:blipFill>
          <a:blip r:embed="rId3" cstate="print"/>
          <a:srcRect/>
          <a:stretch>
            <a:fillRect/>
          </a:stretch>
        </p:blipFill>
        <p:spPr bwMode="auto">
          <a:xfrm>
            <a:off x="395288" y="1700213"/>
            <a:ext cx="2746375" cy="2519362"/>
          </a:xfrm>
          <a:prstGeom prst="rect">
            <a:avLst/>
          </a:prstGeom>
          <a:noFill/>
          <a:ln w="9525">
            <a:solidFill>
              <a:schemeClr val="tx1"/>
            </a:solidFill>
            <a:miter lim="800000"/>
            <a:headEnd/>
            <a:tailEnd/>
          </a:ln>
        </p:spPr>
      </p:pic>
      <p:pic>
        <p:nvPicPr>
          <p:cNvPr id="9221" name="Picture 9"/>
          <p:cNvPicPr>
            <a:picLocks noChangeAspect="1" noChangeArrowheads="1"/>
          </p:cNvPicPr>
          <p:nvPr/>
        </p:nvPicPr>
        <p:blipFill>
          <a:blip r:embed="rId4" cstate="print"/>
          <a:srcRect/>
          <a:stretch>
            <a:fillRect/>
          </a:stretch>
        </p:blipFill>
        <p:spPr bwMode="auto">
          <a:xfrm>
            <a:off x="1835150" y="3716338"/>
            <a:ext cx="2597150" cy="2381250"/>
          </a:xfrm>
          <a:prstGeom prst="rect">
            <a:avLst/>
          </a:prstGeom>
          <a:noFill/>
          <a:ln w="9525">
            <a:solidFill>
              <a:schemeClr val="tx1"/>
            </a:solidFill>
            <a:miter lim="800000"/>
            <a:headEnd/>
            <a:tailEnd/>
          </a:ln>
        </p:spPr>
      </p:pic>
      <p:sp>
        <p:nvSpPr>
          <p:cNvPr id="9222" name="Footer Placeholder 9"/>
          <p:cNvSpPr>
            <a:spLocks noGrp="1"/>
          </p:cNvSpPr>
          <p:nvPr>
            <p:ph type="ftr" sz="quarter" idx="11"/>
          </p:nvPr>
        </p:nvSpPr>
        <p:spPr>
          <a:xfrm>
            <a:off x="428625" y="6357938"/>
            <a:ext cx="8286750" cy="255587"/>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3600" smtClean="0">
                <a:solidFill>
                  <a:srgbClr val="00B050"/>
                </a:solidFill>
              </a:rPr>
              <a:t>Maximum &amp; Minimum Metal Condition</a:t>
            </a:r>
          </a:p>
        </p:txBody>
      </p:sp>
      <p:sp>
        <p:nvSpPr>
          <p:cNvPr id="10243" name="Rectangle 3"/>
          <p:cNvSpPr>
            <a:spLocks noGrp="1" noChangeArrowheads="1"/>
          </p:cNvSpPr>
          <p:nvPr>
            <p:ph type="body" idx="1"/>
          </p:nvPr>
        </p:nvSpPr>
        <p:spPr>
          <a:xfrm>
            <a:off x="468313" y="1341438"/>
            <a:ext cx="8229600" cy="4525962"/>
          </a:xfrm>
        </p:spPr>
        <p:txBody>
          <a:bodyPr/>
          <a:lstStyle/>
          <a:p>
            <a:pPr eaLnBrk="1" hangingPunct="1"/>
            <a:r>
              <a:rPr lang="en-GB" smtClean="0"/>
              <a:t>The terms maximum metal condition &amp; minimum metal condition are often met in connection with limit systems and the gauging of workpieces</a:t>
            </a:r>
          </a:p>
        </p:txBody>
      </p:sp>
      <p:pic>
        <p:nvPicPr>
          <p:cNvPr id="10244" name="Picture 4" descr="Metal Condition Shaft"/>
          <p:cNvPicPr>
            <a:picLocks noChangeAspect="1" noChangeArrowheads="1"/>
          </p:cNvPicPr>
          <p:nvPr/>
        </p:nvPicPr>
        <p:blipFill>
          <a:blip r:embed="rId3" cstate="print"/>
          <a:srcRect/>
          <a:stretch>
            <a:fillRect/>
          </a:stretch>
        </p:blipFill>
        <p:spPr bwMode="auto">
          <a:xfrm>
            <a:off x="395288" y="3573463"/>
            <a:ext cx="3889375" cy="2441575"/>
          </a:xfrm>
          <a:prstGeom prst="rect">
            <a:avLst/>
          </a:prstGeom>
          <a:noFill/>
          <a:ln w="9525">
            <a:solidFill>
              <a:schemeClr val="tx1"/>
            </a:solidFill>
            <a:miter lim="800000"/>
            <a:headEnd/>
            <a:tailEnd/>
          </a:ln>
        </p:spPr>
      </p:pic>
      <p:pic>
        <p:nvPicPr>
          <p:cNvPr id="10245" name="Picture 6" descr="Metal Condition Hole"/>
          <p:cNvPicPr>
            <a:picLocks noChangeAspect="1" noChangeArrowheads="1"/>
          </p:cNvPicPr>
          <p:nvPr/>
        </p:nvPicPr>
        <p:blipFill>
          <a:blip r:embed="rId4" cstate="print"/>
          <a:srcRect/>
          <a:stretch>
            <a:fillRect/>
          </a:stretch>
        </p:blipFill>
        <p:spPr bwMode="auto">
          <a:xfrm>
            <a:off x="4572000" y="3573463"/>
            <a:ext cx="4103688" cy="2417762"/>
          </a:xfrm>
          <a:prstGeom prst="rect">
            <a:avLst/>
          </a:prstGeom>
          <a:noFill/>
          <a:ln w="9525">
            <a:solidFill>
              <a:schemeClr val="tx1"/>
            </a:solidFill>
            <a:miter lim="800000"/>
            <a:headEnd/>
            <a:tailEnd/>
          </a:ln>
        </p:spPr>
      </p:pic>
      <p:sp>
        <p:nvSpPr>
          <p:cNvPr id="10246" name="Text Box 7"/>
          <p:cNvSpPr txBox="1">
            <a:spLocks noChangeArrowheads="1"/>
          </p:cNvSpPr>
          <p:nvPr/>
        </p:nvSpPr>
        <p:spPr bwMode="auto">
          <a:xfrm>
            <a:off x="1187450" y="6092825"/>
            <a:ext cx="2363788" cy="336550"/>
          </a:xfrm>
          <a:prstGeom prst="rect">
            <a:avLst/>
          </a:prstGeom>
          <a:noFill/>
          <a:ln w="9525">
            <a:noFill/>
            <a:miter lim="800000"/>
            <a:headEnd/>
            <a:tailEnd/>
          </a:ln>
        </p:spPr>
        <p:txBody>
          <a:bodyPr wrap="none">
            <a:spAutoFit/>
          </a:bodyPr>
          <a:lstStyle/>
          <a:p>
            <a:r>
              <a:rPr lang="en-GB" sz="1600"/>
              <a:t>Metal Conditions (Shaft)</a:t>
            </a:r>
          </a:p>
        </p:txBody>
      </p:sp>
      <p:sp>
        <p:nvSpPr>
          <p:cNvPr id="10247" name="Text Box 8"/>
          <p:cNvSpPr txBox="1">
            <a:spLocks noChangeArrowheads="1"/>
          </p:cNvSpPr>
          <p:nvPr/>
        </p:nvSpPr>
        <p:spPr bwMode="auto">
          <a:xfrm>
            <a:off x="5724525" y="6092825"/>
            <a:ext cx="2305050" cy="336550"/>
          </a:xfrm>
          <a:prstGeom prst="rect">
            <a:avLst/>
          </a:prstGeom>
          <a:noFill/>
          <a:ln w="9525">
            <a:noFill/>
            <a:miter lim="800000"/>
            <a:headEnd/>
            <a:tailEnd/>
          </a:ln>
        </p:spPr>
        <p:txBody>
          <a:bodyPr wrap="none">
            <a:spAutoFit/>
          </a:bodyPr>
          <a:lstStyle/>
          <a:p>
            <a:r>
              <a:rPr lang="en-GB" sz="1600"/>
              <a:t>Metal Conditions (Hole)</a:t>
            </a:r>
          </a:p>
        </p:txBody>
      </p:sp>
      <p:sp>
        <p:nvSpPr>
          <p:cNvPr id="10248" name="Footer Placeholder 11"/>
          <p:cNvSpPr>
            <a:spLocks noGrp="1"/>
          </p:cNvSpPr>
          <p:nvPr>
            <p:ph type="ftr" sz="quarter" idx="11"/>
          </p:nvPr>
        </p:nvSpPr>
        <p:spPr>
          <a:xfrm>
            <a:off x="357188" y="6429375"/>
            <a:ext cx="8501062" cy="285750"/>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smtClean="0">
                <a:solidFill>
                  <a:srgbClr val="00B050"/>
                </a:solidFill>
              </a:rPr>
              <a:t>Hole &amp; Shaft Basis Systems</a:t>
            </a:r>
          </a:p>
        </p:txBody>
      </p:sp>
      <p:sp>
        <p:nvSpPr>
          <p:cNvPr id="11267" name="Rectangle 3"/>
          <p:cNvSpPr>
            <a:spLocks noGrp="1" noChangeArrowheads="1"/>
          </p:cNvSpPr>
          <p:nvPr>
            <p:ph type="body" sz="half" idx="1"/>
          </p:nvPr>
        </p:nvSpPr>
        <p:spPr/>
        <p:txBody>
          <a:bodyPr/>
          <a:lstStyle/>
          <a:p>
            <a:pPr eaLnBrk="1" hangingPunct="1">
              <a:lnSpc>
                <a:spcPct val="80000"/>
              </a:lnSpc>
            </a:pPr>
            <a:r>
              <a:rPr lang="en-GB" sz="2000" smtClean="0"/>
              <a:t>To obtain a given class of fit between two mating components, such as a shaft and bearing, the fit may be obtained in two ways </a:t>
            </a:r>
          </a:p>
          <a:p>
            <a:pPr eaLnBrk="1" hangingPunct="1">
              <a:lnSpc>
                <a:spcPct val="80000"/>
              </a:lnSpc>
            </a:pPr>
            <a:r>
              <a:rPr lang="en-GB" sz="2000" smtClean="0"/>
              <a:t>1) By having a constant size hole in the bearing and changing the shaft to suit. This is called a </a:t>
            </a:r>
            <a:r>
              <a:rPr lang="en-GB" sz="2000" b="1" smtClean="0"/>
              <a:t>hole basis system</a:t>
            </a:r>
          </a:p>
          <a:p>
            <a:pPr eaLnBrk="1" hangingPunct="1">
              <a:lnSpc>
                <a:spcPct val="80000"/>
              </a:lnSpc>
            </a:pPr>
            <a:r>
              <a:rPr lang="en-GB" sz="2000" smtClean="0"/>
              <a:t>2) By having a constant size of shaft and changing the hole size to suit. This is called a </a:t>
            </a:r>
            <a:r>
              <a:rPr lang="en-GB" sz="2000" b="1" smtClean="0"/>
              <a:t>shaft basis system</a:t>
            </a:r>
          </a:p>
          <a:p>
            <a:pPr eaLnBrk="1" hangingPunct="1">
              <a:lnSpc>
                <a:spcPct val="80000"/>
              </a:lnSpc>
            </a:pPr>
            <a:r>
              <a:rPr lang="en-GB" sz="2000" smtClean="0"/>
              <a:t>The hole basis system is more easily employed since it is easier to maintain a standard hole size (reamers &amp; drills)</a:t>
            </a:r>
          </a:p>
        </p:txBody>
      </p:sp>
      <p:pic>
        <p:nvPicPr>
          <p:cNvPr id="11268" name="Picture 6" descr="Hole Basis System"/>
          <p:cNvPicPr>
            <a:picLocks noChangeAspect="1" noChangeArrowheads="1"/>
          </p:cNvPicPr>
          <p:nvPr>
            <p:ph sz="half" idx="2"/>
          </p:nvPr>
        </p:nvPicPr>
        <p:blipFill>
          <a:blip r:embed="rId3" cstate="print"/>
          <a:srcRect/>
          <a:stretch>
            <a:fillRect/>
          </a:stretch>
        </p:blipFill>
        <p:spPr>
          <a:xfrm>
            <a:off x="5076825" y="1484313"/>
            <a:ext cx="2786063" cy="2286000"/>
          </a:xfrm>
          <a:noFill/>
        </p:spPr>
      </p:pic>
      <p:pic>
        <p:nvPicPr>
          <p:cNvPr id="11269" name="Picture 7" descr="Shaft Basis System"/>
          <p:cNvPicPr>
            <a:picLocks noChangeAspect="1" noChangeArrowheads="1"/>
          </p:cNvPicPr>
          <p:nvPr/>
        </p:nvPicPr>
        <p:blipFill>
          <a:blip r:embed="rId4" cstate="print"/>
          <a:srcRect/>
          <a:stretch>
            <a:fillRect/>
          </a:stretch>
        </p:blipFill>
        <p:spPr bwMode="auto">
          <a:xfrm>
            <a:off x="5076825" y="4076700"/>
            <a:ext cx="2909888" cy="2046288"/>
          </a:xfrm>
          <a:prstGeom prst="rect">
            <a:avLst/>
          </a:prstGeom>
          <a:noFill/>
          <a:ln w="9525">
            <a:noFill/>
            <a:miter lim="800000"/>
            <a:headEnd/>
            <a:tailEnd/>
          </a:ln>
        </p:spPr>
      </p:pic>
      <p:sp>
        <p:nvSpPr>
          <p:cNvPr id="11270" name="Text Box 8"/>
          <p:cNvSpPr txBox="1">
            <a:spLocks noChangeArrowheads="1"/>
          </p:cNvSpPr>
          <p:nvPr/>
        </p:nvSpPr>
        <p:spPr bwMode="auto">
          <a:xfrm>
            <a:off x="5559425" y="3665538"/>
            <a:ext cx="1765300" cy="274637"/>
          </a:xfrm>
          <a:prstGeom prst="rect">
            <a:avLst/>
          </a:prstGeom>
          <a:noFill/>
          <a:ln w="9525">
            <a:noFill/>
            <a:miter lim="800000"/>
            <a:headEnd/>
            <a:tailEnd/>
          </a:ln>
        </p:spPr>
        <p:txBody>
          <a:bodyPr wrap="none">
            <a:spAutoFit/>
          </a:bodyPr>
          <a:lstStyle/>
          <a:p>
            <a:r>
              <a:rPr lang="en-GB" sz="1200"/>
              <a:t>The Hole Basis System</a:t>
            </a:r>
          </a:p>
        </p:txBody>
      </p:sp>
      <p:sp>
        <p:nvSpPr>
          <p:cNvPr id="11271" name="Text Box 9"/>
          <p:cNvSpPr txBox="1">
            <a:spLocks noChangeArrowheads="1"/>
          </p:cNvSpPr>
          <p:nvPr/>
        </p:nvSpPr>
        <p:spPr bwMode="auto">
          <a:xfrm>
            <a:off x="5651500" y="6092825"/>
            <a:ext cx="1809750" cy="274638"/>
          </a:xfrm>
          <a:prstGeom prst="rect">
            <a:avLst/>
          </a:prstGeom>
          <a:noFill/>
          <a:ln w="9525">
            <a:noFill/>
            <a:miter lim="800000"/>
            <a:headEnd/>
            <a:tailEnd/>
          </a:ln>
        </p:spPr>
        <p:txBody>
          <a:bodyPr wrap="none">
            <a:spAutoFit/>
          </a:bodyPr>
          <a:lstStyle/>
          <a:p>
            <a:r>
              <a:rPr lang="en-GB" sz="1200"/>
              <a:t>The Shaft Basis System</a:t>
            </a:r>
          </a:p>
        </p:txBody>
      </p:sp>
      <p:sp>
        <p:nvSpPr>
          <p:cNvPr id="11272" name="Footer Placeholder 11"/>
          <p:cNvSpPr>
            <a:spLocks noGrp="1"/>
          </p:cNvSpPr>
          <p:nvPr>
            <p:ph type="ftr" sz="quarter" idx="11"/>
          </p:nvPr>
        </p:nvSpPr>
        <p:spPr>
          <a:xfrm>
            <a:off x="357188" y="6429375"/>
            <a:ext cx="8358187" cy="214313"/>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23850" y="188913"/>
            <a:ext cx="8229600" cy="1143000"/>
          </a:xfrm>
        </p:spPr>
        <p:txBody>
          <a:bodyPr/>
          <a:lstStyle/>
          <a:p>
            <a:pPr eaLnBrk="1" hangingPunct="1"/>
            <a:r>
              <a:rPr lang="en-GB" sz="3600" smtClean="0">
                <a:solidFill>
                  <a:srgbClr val="00B050"/>
                </a:solidFill>
              </a:rPr>
              <a:t>Classifications of Fit</a:t>
            </a:r>
          </a:p>
        </p:txBody>
      </p:sp>
      <p:sp>
        <p:nvSpPr>
          <p:cNvPr id="12291" name="Rectangle 3"/>
          <p:cNvSpPr>
            <a:spLocks noGrp="1" noChangeArrowheads="1"/>
          </p:cNvSpPr>
          <p:nvPr>
            <p:ph type="body" sz="half" idx="1"/>
          </p:nvPr>
        </p:nvSpPr>
        <p:spPr>
          <a:xfrm>
            <a:off x="468313" y="1989138"/>
            <a:ext cx="4038600" cy="4525962"/>
          </a:xfrm>
        </p:spPr>
        <p:txBody>
          <a:bodyPr/>
          <a:lstStyle/>
          <a:p>
            <a:pPr marL="533400" indent="-533400" eaLnBrk="1" hangingPunct="1">
              <a:lnSpc>
                <a:spcPct val="60000"/>
              </a:lnSpc>
              <a:buFontTx/>
              <a:buAutoNum type="alphaLcParenR"/>
            </a:pPr>
            <a:r>
              <a:rPr lang="en-GB" sz="1800" b="1" smtClean="0"/>
              <a:t>Clearance Fit</a:t>
            </a:r>
          </a:p>
          <a:p>
            <a:pPr marL="914400" lvl="1" indent="-457200" eaLnBrk="1" hangingPunct="1">
              <a:lnSpc>
                <a:spcPct val="60000"/>
              </a:lnSpc>
              <a:buFontTx/>
              <a:buNone/>
            </a:pPr>
            <a:r>
              <a:rPr lang="en-GB" sz="1600" smtClean="0"/>
              <a:t>The shaft is always smaller than the </a:t>
            </a:r>
          </a:p>
          <a:p>
            <a:pPr marL="914400" lvl="1" indent="-457200" eaLnBrk="1" hangingPunct="1">
              <a:lnSpc>
                <a:spcPct val="60000"/>
              </a:lnSpc>
              <a:buFontTx/>
              <a:buNone/>
            </a:pPr>
            <a:r>
              <a:rPr lang="en-GB" sz="1600" smtClean="0"/>
              <a:t>hole it is mating </a:t>
            </a:r>
          </a:p>
          <a:p>
            <a:pPr marL="914400" lvl="1" indent="-457200" eaLnBrk="1" hangingPunct="1">
              <a:lnSpc>
                <a:spcPct val="60000"/>
              </a:lnSpc>
              <a:buFontTx/>
              <a:buNone/>
            </a:pPr>
            <a:r>
              <a:rPr lang="en-GB" sz="1600" smtClean="0"/>
              <a:t>with, even under maximum metal </a:t>
            </a:r>
          </a:p>
          <a:p>
            <a:pPr marL="914400" lvl="1" indent="-457200" eaLnBrk="1" hangingPunct="1">
              <a:lnSpc>
                <a:spcPct val="60000"/>
              </a:lnSpc>
              <a:buFontTx/>
              <a:buNone/>
            </a:pPr>
            <a:r>
              <a:rPr lang="en-GB" sz="1600" smtClean="0"/>
              <a:t>conditions </a:t>
            </a:r>
          </a:p>
          <a:p>
            <a:pPr marL="533400" indent="-533400" eaLnBrk="1" hangingPunct="1">
              <a:lnSpc>
                <a:spcPct val="60000"/>
              </a:lnSpc>
              <a:buFontTx/>
              <a:buAutoNum type="alphaLcParenR"/>
            </a:pPr>
            <a:r>
              <a:rPr lang="en-GB" sz="1800" b="1" smtClean="0"/>
              <a:t>Interference Fit</a:t>
            </a:r>
          </a:p>
          <a:p>
            <a:pPr marL="914400" lvl="1" indent="-457200" eaLnBrk="1" hangingPunct="1">
              <a:lnSpc>
                <a:spcPct val="60000"/>
              </a:lnSpc>
              <a:buFontTx/>
              <a:buNone/>
            </a:pPr>
            <a:r>
              <a:rPr lang="en-GB" sz="1600" smtClean="0"/>
              <a:t>The shaft is always larger than the </a:t>
            </a:r>
          </a:p>
          <a:p>
            <a:pPr marL="914400" lvl="1" indent="-457200" eaLnBrk="1" hangingPunct="1">
              <a:lnSpc>
                <a:spcPct val="60000"/>
              </a:lnSpc>
              <a:buFontTx/>
              <a:buNone/>
            </a:pPr>
            <a:r>
              <a:rPr lang="en-GB" sz="1600" smtClean="0"/>
              <a:t>hole it is mating with </a:t>
            </a:r>
          </a:p>
          <a:p>
            <a:pPr marL="914400" lvl="1" indent="-457200" eaLnBrk="1" hangingPunct="1">
              <a:lnSpc>
                <a:spcPct val="60000"/>
              </a:lnSpc>
              <a:buFontTx/>
              <a:buNone/>
            </a:pPr>
            <a:r>
              <a:rPr lang="en-GB" sz="1600" smtClean="0"/>
              <a:t>even under minimum metal </a:t>
            </a:r>
          </a:p>
          <a:p>
            <a:pPr marL="914400" lvl="1" indent="-457200" eaLnBrk="1" hangingPunct="1">
              <a:lnSpc>
                <a:spcPct val="60000"/>
              </a:lnSpc>
              <a:buFontTx/>
              <a:buNone/>
            </a:pPr>
            <a:r>
              <a:rPr lang="en-GB" sz="1600" smtClean="0"/>
              <a:t>conditions </a:t>
            </a:r>
          </a:p>
          <a:p>
            <a:pPr marL="533400" indent="-533400" eaLnBrk="1" hangingPunct="1">
              <a:lnSpc>
                <a:spcPct val="60000"/>
              </a:lnSpc>
              <a:buFontTx/>
              <a:buAutoNum type="alphaLcParenR"/>
            </a:pPr>
            <a:r>
              <a:rPr lang="en-GB" sz="1800" b="1" smtClean="0"/>
              <a:t>Transition Fit</a:t>
            </a:r>
          </a:p>
          <a:p>
            <a:pPr marL="914400" lvl="1" indent="-457200" eaLnBrk="1" hangingPunct="1">
              <a:lnSpc>
                <a:spcPct val="60000"/>
              </a:lnSpc>
              <a:buFontTx/>
              <a:buNone/>
            </a:pPr>
            <a:r>
              <a:rPr lang="en-GB" sz="1600" smtClean="0"/>
              <a:t>Shafts and holes within the limits </a:t>
            </a:r>
          </a:p>
          <a:p>
            <a:pPr marL="914400" lvl="1" indent="-457200" eaLnBrk="1" hangingPunct="1">
              <a:lnSpc>
                <a:spcPct val="60000"/>
              </a:lnSpc>
              <a:buFontTx/>
              <a:buNone/>
            </a:pPr>
            <a:r>
              <a:rPr lang="en-GB" sz="1600" smtClean="0"/>
              <a:t>specified will give a </a:t>
            </a:r>
          </a:p>
          <a:p>
            <a:pPr marL="914400" lvl="1" indent="-457200" eaLnBrk="1" hangingPunct="1">
              <a:lnSpc>
                <a:spcPct val="60000"/>
              </a:lnSpc>
              <a:buFontTx/>
              <a:buNone/>
            </a:pPr>
            <a:r>
              <a:rPr lang="en-GB" sz="1600" smtClean="0"/>
              <a:t>range of fits from clearance under </a:t>
            </a:r>
          </a:p>
          <a:p>
            <a:pPr marL="914400" lvl="1" indent="-457200" eaLnBrk="1" hangingPunct="1">
              <a:lnSpc>
                <a:spcPct val="60000"/>
              </a:lnSpc>
              <a:buFontTx/>
              <a:buNone/>
            </a:pPr>
            <a:r>
              <a:rPr lang="en-GB" sz="1600" smtClean="0"/>
              <a:t>minimum metal </a:t>
            </a:r>
          </a:p>
          <a:p>
            <a:pPr marL="914400" lvl="1" indent="-457200" eaLnBrk="1" hangingPunct="1">
              <a:lnSpc>
                <a:spcPct val="60000"/>
              </a:lnSpc>
              <a:buFontTx/>
              <a:buNone/>
            </a:pPr>
            <a:r>
              <a:rPr lang="en-GB" sz="1600" smtClean="0"/>
              <a:t>conditions to interference under </a:t>
            </a:r>
          </a:p>
          <a:p>
            <a:pPr marL="914400" lvl="1" indent="-457200" eaLnBrk="1" hangingPunct="1">
              <a:lnSpc>
                <a:spcPct val="60000"/>
              </a:lnSpc>
              <a:buFontTx/>
              <a:buNone/>
            </a:pPr>
            <a:r>
              <a:rPr lang="en-GB" sz="1600" smtClean="0"/>
              <a:t>maximum metal </a:t>
            </a:r>
          </a:p>
          <a:p>
            <a:pPr marL="914400" lvl="1" indent="-457200" eaLnBrk="1" hangingPunct="1">
              <a:lnSpc>
                <a:spcPct val="60000"/>
              </a:lnSpc>
              <a:buFontTx/>
              <a:buNone/>
            </a:pPr>
            <a:r>
              <a:rPr lang="en-GB" sz="1600" smtClean="0"/>
              <a:t>conditions  </a:t>
            </a:r>
          </a:p>
        </p:txBody>
      </p:sp>
      <p:pic>
        <p:nvPicPr>
          <p:cNvPr id="12292" name="Picture 6" descr="Fits"/>
          <p:cNvPicPr>
            <a:picLocks noChangeAspect="1" noChangeArrowheads="1"/>
          </p:cNvPicPr>
          <p:nvPr>
            <p:ph sz="half" idx="2"/>
          </p:nvPr>
        </p:nvPicPr>
        <p:blipFill>
          <a:blip r:embed="rId3" cstate="print"/>
          <a:srcRect/>
          <a:stretch>
            <a:fillRect/>
          </a:stretch>
        </p:blipFill>
        <p:spPr>
          <a:xfrm>
            <a:off x="4879975" y="1071563"/>
            <a:ext cx="3535363" cy="5391150"/>
          </a:xfrm>
          <a:noFill/>
        </p:spPr>
      </p:pic>
      <p:sp>
        <p:nvSpPr>
          <p:cNvPr id="12293" name="Footer Placeholder 8"/>
          <p:cNvSpPr>
            <a:spLocks noGrp="1"/>
          </p:cNvSpPr>
          <p:nvPr>
            <p:ph type="ftr" sz="quarter" idx="11"/>
          </p:nvPr>
        </p:nvSpPr>
        <p:spPr>
          <a:xfrm>
            <a:off x="357188" y="6429375"/>
            <a:ext cx="8286750" cy="255588"/>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smtClean="0">
                <a:solidFill>
                  <a:srgbClr val="00B050"/>
                </a:solidFill>
              </a:rPr>
              <a:t>Limit and Fits Definitions</a:t>
            </a:r>
          </a:p>
        </p:txBody>
      </p:sp>
      <p:sp>
        <p:nvSpPr>
          <p:cNvPr id="13315" name="Rectangle 3"/>
          <p:cNvSpPr>
            <a:spLocks noGrp="1" noChangeArrowheads="1"/>
          </p:cNvSpPr>
          <p:nvPr>
            <p:ph type="body" idx="1"/>
          </p:nvPr>
        </p:nvSpPr>
        <p:spPr/>
        <p:txBody>
          <a:bodyPr/>
          <a:lstStyle/>
          <a:p>
            <a:pPr eaLnBrk="1" hangingPunct="1">
              <a:lnSpc>
                <a:spcPct val="80000"/>
              </a:lnSpc>
            </a:pPr>
            <a:r>
              <a:rPr lang="en-GB" sz="1800" b="1" smtClean="0"/>
              <a:t>Nominal size</a:t>
            </a:r>
          </a:p>
          <a:p>
            <a:pPr lvl="1" eaLnBrk="1" hangingPunct="1">
              <a:lnSpc>
                <a:spcPct val="80000"/>
              </a:lnSpc>
            </a:pPr>
            <a:r>
              <a:rPr lang="en-GB" sz="1600" smtClean="0"/>
              <a:t>This is the size by which the component feature is known. E.g. a 75.015mm hole would usually be referred to as ‘the 75mm hole” </a:t>
            </a:r>
          </a:p>
          <a:p>
            <a:pPr eaLnBrk="1" hangingPunct="1">
              <a:lnSpc>
                <a:spcPct val="80000"/>
              </a:lnSpc>
            </a:pPr>
            <a:r>
              <a:rPr lang="en-GB" sz="1800" b="1" smtClean="0"/>
              <a:t>Basic size</a:t>
            </a:r>
          </a:p>
          <a:p>
            <a:pPr lvl="1" eaLnBrk="1" hangingPunct="1">
              <a:lnSpc>
                <a:spcPct val="80000"/>
              </a:lnSpc>
            </a:pPr>
            <a:r>
              <a:rPr lang="en-GB" sz="1600" smtClean="0"/>
              <a:t>This is the exact functional size from which the limits are derived by the application of the necessary tolerances and clearance. The nominal size and the basic size are frequently the same </a:t>
            </a:r>
          </a:p>
          <a:p>
            <a:pPr eaLnBrk="1" hangingPunct="1">
              <a:lnSpc>
                <a:spcPct val="80000"/>
              </a:lnSpc>
            </a:pPr>
            <a:r>
              <a:rPr lang="en-GB" sz="1800" b="1" smtClean="0"/>
              <a:t>Limits of size</a:t>
            </a:r>
          </a:p>
          <a:p>
            <a:pPr lvl="1" eaLnBrk="1" hangingPunct="1">
              <a:lnSpc>
                <a:spcPct val="80000"/>
              </a:lnSpc>
            </a:pPr>
            <a:r>
              <a:rPr lang="en-GB" sz="1600" smtClean="0"/>
              <a:t>The limits of a dimension are the maximum and minimum sizes by which it is permissible to manufacture a given workpiece if it is to function correctly </a:t>
            </a:r>
          </a:p>
          <a:p>
            <a:pPr eaLnBrk="1" hangingPunct="1">
              <a:lnSpc>
                <a:spcPct val="80000"/>
              </a:lnSpc>
            </a:pPr>
            <a:r>
              <a:rPr lang="en-GB" sz="1800" b="1" smtClean="0"/>
              <a:t>Tolerance</a:t>
            </a:r>
          </a:p>
          <a:p>
            <a:pPr lvl="1" eaLnBrk="1" hangingPunct="1">
              <a:lnSpc>
                <a:spcPct val="80000"/>
              </a:lnSpc>
            </a:pPr>
            <a:r>
              <a:rPr lang="en-GB" sz="1600" smtClean="0"/>
              <a:t>This is the algebraic difference between the upper and lower limits of size. Its magnitude and disposition is determined by the functional needs of the component and the economics of production </a:t>
            </a:r>
          </a:p>
          <a:p>
            <a:pPr eaLnBrk="1" hangingPunct="1">
              <a:lnSpc>
                <a:spcPct val="80000"/>
              </a:lnSpc>
            </a:pPr>
            <a:r>
              <a:rPr lang="en-GB" sz="1800" b="1" smtClean="0"/>
              <a:t>Minimum clearance</a:t>
            </a:r>
          </a:p>
          <a:p>
            <a:pPr lvl="1" eaLnBrk="1" hangingPunct="1">
              <a:lnSpc>
                <a:spcPct val="80000"/>
              </a:lnSpc>
            </a:pPr>
            <a:r>
              <a:rPr lang="en-GB" sz="1600" smtClean="0"/>
              <a:t>This used to be known as allowance and is the arithmetical difference between the maximum metal condition for a shaft and the maximum metal condition for the hole i.e. the largest shaft and the smallest hole giving the tightest fit that will function correctly</a:t>
            </a:r>
          </a:p>
        </p:txBody>
      </p:sp>
      <p:sp>
        <p:nvSpPr>
          <p:cNvPr id="13316" name="Footer Placeholder 7"/>
          <p:cNvSpPr>
            <a:spLocks noGrp="1"/>
          </p:cNvSpPr>
          <p:nvPr>
            <p:ph type="ftr" sz="quarter" idx="11"/>
          </p:nvPr>
        </p:nvSpPr>
        <p:spPr>
          <a:xfrm>
            <a:off x="285750" y="6245225"/>
            <a:ext cx="8358188" cy="255588"/>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9750" y="260350"/>
            <a:ext cx="8229600" cy="1143000"/>
          </a:xfrm>
        </p:spPr>
        <p:txBody>
          <a:bodyPr/>
          <a:lstStyle/>
          <a:p>
            <a:pPr eaLnBrk="1" hangingPunct="1"/>
            <a:r>
              <a:rPr lang="en-GB" smtClean="0">
                <a:solidFill>
                  <a:srgbClr val="00B050"/>
                </a:solidFill>
              </a:rPr>
              <a:t>Limit and Fit Definitions cont…</a:t>
            </a:r>
          </a:p>
        </p:txBody>
      </p:sp>
      <p:sp>
        <p:nvSpPr>
          <p:cNvPr id="14339" name="Rectangle 3"/>
          <p:cNvSpPr>
            <a:spLocks noGrp="1" noChangeArrowheads="1"/>
          </p:cNvSpPr>
          <p:nvPr>
            <p:ph type="body" idx="1"/>
          </p:nvPr>
        </p:nvSpPr>
        <p:spPr/>
        <p:txBody>
          <a:bodyPr/>
          <a:lstStyle/>
          <a:p>
            <a:pPr eaLnBrk="1" hangingPunct="1">
              <a:lnSpc>
                <a:spcPct val="80000"/>
              </a:lnSpc>
            </a:pPr>
            <a:r>
              <a:rPr lang="en-GB" sz="2000" b="1" smtClean="0"/>
              <a:t>Actual size</a:t>
            </a:r>
          </a:p>
          <a:p>
            <a:pPr lvl="1" eaLnBrk="1" hangingPunct="1">
              <a:lnSpc>
                <a:spcPct val="80000"/>
              </a:lnSpc>
            </a:pPr>
            <a:r>
              <a:rPr lang="en-GB" sz="1800" smtClean="0"/>
              <a:t>The measured size correct to 20</a:t>
            </a:r>
            <a:r>
              <a:rPr lang="en-US" sz="1800" smtClean="0">
                <a:cs typeface="Arial" pitchFamily="34" charset="0"/>
              </a:rPr>
              <a:t>°c</a:t>
            </a:r>
          </a:p>
          <a:p>
            <a:pPr lvl="1" eaLnBrk="1" hangingPunct="1">
              <a:lnSpc>
                <a:spcPct val="80000"/>
              </a:lnSpc>
            </a:pPr>
            <a:r>
              <a:rPr lang="en-US" sz="1800" smtClean="0">
                <a:cs typeface="Arial" pitchFamily="34" charset="0"/>
              </a:rPr>
              <a:t>Unilateral tolerances are those where the tolerance zones lie to one side only of the basic size</a:t>
            </a:r>
          </a:p>
          <a:p>
            <a:pPr lvl="1" eaLnBrk="1" hangingPunct="1">
              <a:lnSpc>
                <a:spcPct val="80000"/>
              </a:lnSpc>
            </a:pPr>
            <a:r>
              <a:rPr lang="en-GB" sz="1800" smtClean="0"/>
              <a:t>Bilateral tolerances are those where the tolerance zones cross the basic size </a:t>
            </a:r>
          </a:p>
          <a:p>
            <a:pPr eaLnBrk="1" hangingPunct="1">
              <a:lnSpc>
                <a:spcPct val="80000"/>
              </a:lnSpc>
            </a:pPr>
            <a:r>
              <a:rPr lang="en-GB" sz="2000" b="1" smtClean="0"/>
              <a:t>Clearance fit</a:t>
            </a:r>
          </a:p>
          <a:p>
            <a:pPr lvl="1" eaLnBrk="1" hangingPunct="1">
              <a:lnSpc>
                <a:spcPct val="80000"/>
              </a:lnSpc>
            </a:pPr>
            <a:r>
              <a:rPr lang="en-GB" sz="1800" smtClean="0"/>
              <a:t>This occurs when the shaft is smaller than the hole no matter what combination of shaft and hole is selected</a:t>
            </a:r>
          </a:p>
          <a:p>
            <a:pPr eaLnBrk="1" hangingPunct="1">
              <a:lnSpc>
                <a:spcPct val="80000"/>
              </a:lnSpc>
            </a:pPr>
            <a:r>
              <a:rPr lang="en-GB" sz="2000" b="1" smtClean="0"/>
              <a:t>Transition fit</a:t>
            </a:r>
          </a:p>
          <a:p>
            <a:pPr lvl="1" eaLnBrk="1" hangingPunct="1">
              <a:lnSpc>
                <a:spcPct val="80000"/>
              </a:lnSpc>
            </a:pPr>
            <a:r>
              <a:rPr lang="en-GB" sz="1800" smtClean="0"/>
              <a:t>Transition fit occurs when:</a:t>
            </a:r>
          </a:p>
          <a:p>
            <a:pPr lvl="2" eaLnBrk="1" hangingPunct="1">
              <a:lnSpc>
                <a:spcPct val="80000"/>
              </a:lnSpc>
            </a:pPr>
            <a:r>
              <a:rPr lang="en-GB" sz="1600" smtClean="0"/>
              <a:t>The largest shaft and the smallest hole gives an interference fit</a:t>
            </a:r>
          </a:p>
          <a:p>
            <a:pPr lvl="2" eaLnBrk="1" hangingPunct="1">
              <a:lnSpc>
                <a:spcPct val="80000"/>
              </a:lnSpc>
            </a:pPr>
            <a:r>
              <a:rPr lang="en-GB" sz="1600" smtClean="0"/>
              <a:t>The smallest shaft and the largest hole gives a clearance fit</a:t>
            </a:r>
            <a:r>
              <a:rPr lang="en-GB" sz="1600" b="1" smtClean="0"/>
              <a:t>  </a:t>
            </a:r>
          </a:p>
          <a:p>
            <a:pPr eaLnBrk="1" hangingPunct="1">
              <a:lnSpc>
                <a:spcPct val="80000"/>
              </a:lnSpc>
            </a:pPr>
            <a:r>
              <a:rPr lang="en-GB" sz="2000" b="1" smtClean="0"/>
              <a:t>Interference fit</a:t>
            </a:r>
          </a:p>
          <a:p>
            <a:pPr lvl="1" eaLnBrk="1" hangingPunct="1">
              <a:lnSpc>
                <a:spcPct val="80000"/>
              </a:lnSpc>
            </a:pPr>
            <a:r>
              <a:rPr lang="en-GB" sz="1800" smtClean="0"/>
              <a:t>This occurs when the shaft is larger than the hole even when the largest shaft and the smallest hole is selected or the smallest shaft and the largest hole</a:t>
            </a:r>
          </a:p>
          <a:p>
            <a:pPr eaLnBrk="1" hangingPunct="1">
              <a:lnSpc>
                <a:spcPct val="80000"/>
              </a:lnSpc>
            </a:pPr>
            <a:endParaRPr lang="en-GB" sz="2000" smtClean="0"/>
          </a:p>
        </p:txBody>
      </p:sp>
      <p:sp>
        <p:nvSpPr>
          <p:cNvPr id="14340" name="Footer Placeholder 7"/>
          <p:cNvSpPr>
            <a:spLocks noGrp="1"/>
          </p:cNvSpPr>
          <p:nvPr>
            <p:ph type="ftr" sz="quarter" idx="11"/>
          </p:nvPr>
        </p:nvSpPr>
        <p:spPr>
          <a:xfrm>
            <a:off x="428625" y="6357938"/>
            <a:ext cx="8143875" cy="255587"/>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sz="2800" smtClean="0">
                <a:solidFill>
                  <a:srgbClr val="00B050"/>
                </a:solidFill>
              </a:rPr>
              <a:t>Primary Selection of Fits (Abstract from BS 4500)</a:t>
            </a:r>
          </a:p>
        </p:txBody>
      </p:sp>
      <p:pic>
        <p:nvPicPr>
          <p:cNvPr id="15363" name="Picture 5" descr="Limits&amp;Fits_extract"/>
          <p:cNvPicPr>
            <a:picLocks noChangeAspect="1" noChangeArrowheads="1"/>
          </p:cNvPicPr>
          <p:nvPr>
            <p:ph idx="1"/>
          </p:nvPr>
        </p:nvPicPr>
        <p:blipFill>
          <a:blip r:embed="rId3" cstate="print"/>
          <a:srcRect t="5261"/>
          <a:stretch>
            <a:fillRect/>
          </a:stretch>
        </p:blipFill>
        <p:spPr>
          <a:xfrm>
            <a:off x="2411413" y="1484313"/>
            <a:ext cx="4138612" cy="5173662"/>
          </a:xfrm>
          <a:noFill/>
        </p:spPr>
      </p:pic>
      <p:sp>
        <p:nvSpPr>
          <p:cNvPr id="15364" name="Text Box 6"/>
          <p:cNvSpPr txBox="1">
            <a:spLocks noChangeArrowheads="1"/>
          </p:cNvSpPr>
          <p:nvPr/>
        </p:nvSpPr>
        <p:spPr bwMode="auto">
          <a:xfrm>
            <a:off x="684213" y="3860800"/>
            <a:ext cx="931862" cy="527050"/>
          </a:xfrm>
          <a:prstGeom prst="rect">
            <a:avLst/>
          </a:prstGeom>
          <a:solidFill>
            <a:schemeClr val="accent1"/>
          </a:solidFill>
          <a:ln w="9525">
            <a:solidFill>
              <a:schemeClr val="tx1"/>
            </a:solidFill>
            <a:miter lim="800000"/>
            <a:headEnd/>
            <a:tailEnd/>
          </a:ln>
        </p:spPr>
        <p:txBody>
          <a:bodyPr wrap="none">
            <a:spAutoFit/>
          </a:bodyPr>
          <a:lstStyle/>
          <a:p>
            <a:r>
              <a:rPr lang="en-GB" sz="1400"/>
              <a:t>Hole size</a:t>
            </a:r>
          </a:p>
          <a:p>
            <a:r>
              <a:rPr lang="en-GB" sz="1400"/>
              <a:t>(nominal)</a:t>
            </a:r>
          </a:p>
        </p:txBody>
      </p:sp>
      <p:sp>
        <p:nvSpPr>
          <p:cNvPr id="15365" name="Text Box 7"/>
          <p:cNvSpPr txBox="1">
            <a:spLocks noChangeArrowheads="1"/>
          </p:cNvSpPr>
          <p:nvPr/>
        </p:nvSpPr>
        <p:spPr bwMode="auto">
          <a:xfrm>
            <a:off x="7164388" y="1484313"/>
            <a:ext cx="1020762" cy="527050"/>
          </a:xfrm>
          <a:prstGeom prst="rect">
            <a:avLst/>
          </a:prstGeom>
          <a:solidFill>
            <a:schemeClr val="accent1"/>
          </a:solidFill>
          <a:ln w="9525">
            <a:solidFill>
              <a:schemeClr val="tx1"/>
            </a:solidFill>
            <a:miter lim="800000"/>
            <a:headEnd/>
            <a:tailEnd/>
          </a:ln>
        </p:spPr>
        <p:txBody>
          <a:bodyPr wrap="none">
            <a:spAutoFit/>
          </a:bodyPr>
          <a:lstStyle/>
          <a:p>
            <a:r>
              <a:rPr lang="en-GB" sz="1400"/>
              <a:t>Type of fit </a:t>
            </a:r>
          </a:p>
          <a:p>
            <a:r>
              <a:rPr lang="en-GB" sz="1400"/>
              <a:t>required </a:t>
            </a:r>
          </a:p>
        </p:txBody>
      </p:sp>
      <p:sp>
        <p:nvSpPr>
          <p:cNvPr id="15366" name="Line 8"/>
          <p:cNvSpPr>
            <a:spLocks noChangeShapeType="1"/>
          </p:cNvSpPr>
          <p:nvPr/>
        </p:nvSpPr>
        <p:spPr bwMode="auto">
          <a:xfrm flipH="1" flipV="1">
            <a:off x="6227763" y="1628775"/>
            <a:ext cx="936625" cy="71438"/>
          </a:xfrm>
          <a:prstGeom prst="line">
            <a:avLst/>
          </a:prstGeom>
          <a:noFill/>
          <a:ln w="28575">
            <a:solidFill>
              <a:srgbClr val="FF0000"/>
            </a:solidFill>
            <a:round/>
            <a:headEnd/>
            <a:tailEnd type="stealth" w="med" len="lg"/>
          </a:ln>
        </p:spPr>
        <p:txBody>
          <a:bodyPr/>
          <a:lstStyle/>
          <a:p>
            <a:endParaRPr lang="en-GB"/>
          </a:p>
        </p:txBody>
      </p:sp>
      <p:sp>
        <p:nvSpPr>
          <p:cNvPr id="15367" name="AutoShape 9"/>
          <p:cNvSpPr>
            <a:spLocks/>
          </p:cNvSpPr>
          <p:nvPr/>
        </p:nvSpPr>
        <p:spPr bwMode="auto">
          <a:xfrm>
            <a:off x="1835150" y="2060575"/>
            <a:ext cx="360363" cy="4248150"/>
          </a:xfrm>
          <a:prstGeom prst="leftBrace">
            <a:avLst>
              <a:gd name="adj1" fmla="val 98238"/>
              <a:gd name="adj2" fmla="val 50000"/>
            </a:avLst>
          </a:prstGeom>
          <a:noFill/>
          <a:ln w="28575">
            <a:solidFill>
              <a:srgbClr val="FF0000"/>
            </a:solidFill>
            <a:round/>
            <a:headEnd/>
            <a:tailEnd/>
          </a:ln>
        </p:spPr>
        <p:txBody>
          <a:bodyPr wrap="none" anchor="ctr"/>
          <a:lstStyle/>
          <a:p>
            <a:endParaRPr lang="en-US"/>
          </a:p>
        </p:txBody>
      </p:sp>
      <p:sp>
        <p:nvSpPr>
          <p:cNvPr id="15368" name="Text Box 10"/>
          <p:cNvSpPr txBox="1">
            <a:spLocks noChangeArrowheads="1"/>
          </p:cNvSpPr>
          <p:nvPr/>
        </p:nvSpPr>
        <p:spPr bwMode="auto">
          <a:xfrm>
            <a:off x="7164388" y="2781300"/>
            <a:ext cx="1109662" cy="739775"/>
          </a:xfrm>
          <a:prstGeom prst="rect">
            <a:avLst/>
          </a:prstGeom>
          <a:solidFill>
            <a:schemeClr val="accent1"/>
          </a:solidFill>
          <a:ln w="9525">
            <a:solidFill>
              <a:schemeClr val="tx1"/>
            </a:solidFill>
            <a:miter lim="800000"/>
            <a:headEnd/>
            <a:tailEnd/>
          </a:ln>
        </p:spPr>
        <p:txBody>
          <a:bodyPr wrap="none">
            <a:spAutoFit/>
          </a:bodyPr>
          <a:lstStyle/>
          <a:p>
            <a:r>
              <a:rPr lang="en-GB" sz="1400"/>
              <a:t>Types of </a:t>
            </a:r>
          </a:p>
          <a:p>
            <a:r>
              <a:rPr lang="en-GB" sz="1400"/>
              <a:t>shaft (lower</a:t>
            </a:r>
          </a:p>
          <a:p>
            <a:r>
              <a:rPr lang="en-GB" sz="1400"/>
              <a:t>case) </a:t>
            </a:r>
          </a:p>
        </p:txBody>
      </p:sp>
      <p:sp>
        <p:nvSpPr>
          <p:cNvPr id="15369" name="Text Box 11"/>
          <p:cNvSpPr txBox="1">
            <a:spLocks noChangeArrowheads="1"/>
          </p:cNvSpPr>
          <p:nvPr/>
        </p:nvSpPr>
        <p:spPr bwMode="auto">
          <a:xfrm>
            <a:off x="7143750" y="4003675"/>
            <a:ext cx="1089025" cy="739775"/>
          </a:xfrm>
          <a:prstGeom prst="rect">
            <a:avLst/>
          </a:prstGeom>
          <a:solidFill>
            <a:schemeClr val="accent1"/>
          </a:solidFill>
          <a:ln w="9525">
            <a:solidFill>
              <a:schemeClr val="tx1"/>
            </a:solidFill>
            <a:miter lim="800000"/>
            <a:headEnd/>
            <a:tailEnd/>
          </a:ln>
        </p:spPr>
        <p:txBody>
          <a:bodyPr wrap="none">
            <a:spAutoFit/>
          </a:bodyPr>
          <a:lstStyle/>
          <a:p>
            <a:r>
              <a:rPr lang="en-GB" sz="1400"/>
              <a:t>Types of </a:t>
            </a:r>
          </a:p>
          <a:p>
            <a:r>
              <a:rPr lang="en-GB" sz="1400"/>
              <a:t>hole (upper</a:t>
            </a:r>
          </a:p>
          <a:p>
            <a:r>
              <a:rPr lang="en-GB" sz="1400"/>
              <a:t>case) </a:t>
            </a:r>
          </a:p>
        </p:txBody>
      </p:sp>
      <p:sp>
        <p:nvSpPr>
          <p:cNvPr id="15370" name="Line 12"/>
          <p:cNvSpPr>
            <a:spLocks noChangeShapeType="1"/>
          </p:cNvSpPr>
          <p:nvPr/>
        </p:nvSpPr>
        <p:spPr bwMode="auto">
          <a:xfrm flipH="1" flipV="1">
            <a:off x="5724525" y="1989138"/>
            <a:ext cx="1439863" cy="1152525"/>
          </a:xfrm>
          <a:prstGeom prst="line">
            <a:avLst/>
          </a:prstGeom>
          <a:noFill/>
          <a:ln w="28575">
            <a:solidFill>
              <a:srgbClr val="FF0000"/>
            </a:solidFill>
            <a:round/>
            <a:headEnd/>
            <a:tailEnd type="stealth" w="med" len="lg"/>
          </a:ln>
        </p:spPr>
        <p:txBody>
          <a:bodyPr/>
          <a:lstStyle/>
          <a:p>
            <a:endParaRPr lang="en-GB"/>
          </a:p>
        </p:txBody>
      </p:sp>
      <p:sp>
        <p:nvSpPr>
          <p:cNvPr id="15371" name="Line 13"/>
          <p:cNvSpPr>
            <a:spLocks noChangeShapeType="1"/>
          </p:cNvSpPr>
          <p:nvPr/>
        </p:nvSpPr>
        <p:spPr bwMode="auto">
          <a:xfrm flipH="1" flipV="1">
            <a:off x="5435600" y="1989138"/>
            <a:ext cx="1728788" cy="2376487"/>
          </a:xfrm>
          <a:prstGeom prst="line">
            <a:avLst/>
          </a:prstGeom>
          <a:noFill/>
          <a:ln w="28575">
            <a:solidFill>
              <a:srgbClr val="FF0000"/>
            </a:solidFill>
            <a:round/>
            <a:headEnd/>
            <a:tailEnd type="stealth" w="med" len="lg"/>
          </a:ln>
        </p:spPr>
        <p:txBody>
          <a:bodyPr/>
          <a:lstStyle/>
          <a:p>
            <a:endParaRPr lang="en-GB"/>
          </a:p>
        </p:txBody>
      </p:sp>
      <p:sp>
        <p:nvSpPr>
          <p:cNvPr id="15372" name="Footer Placeholder 15"/>
          <p:cNvSpPr>
            <a:spLocks noGrp="1"/>
          </p:cNvSpPr>
          <p:nvPr>
            <p:ph type="ftr" sz="quarter" idx="11"/>
          </p:nvPr>
        </p:nvSpPr>
        <p:spPr>
          <a:xfrm>
            <a:off x="500063" y="6429375"/>
            <a:ext cx="7929562" cy="255588"/>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mtClean="0">
                <a:solidFill>
                  <a:srgbClr val="00B050"/>
                </a:solidFill>
              </a:rPr>
              <a:t>Limits &amp; Fits Example 1</a:t>
            </a:r>
          </a:p>
        </p:txBody>
      </p:sp>
      <p:sp>
        <p:nvSpPr>
          <p:cNvPr id="16387" name="Rectangle 3"/>
          <p:cNvSpPr>
            <a:spLocks noGrp="1" noChangeArrowheads="1"/>
          </p:cNvSpPr>
          <p:nvPr>
            <p:ph type="body" idx="1"/>
          </p:nvPr>
        </p:nvSpPr>
        <p:spPr/>
        <p:txBody>
          <a:bodyPr/>
          <a:lstStyle/>
          <a:p>
            <a:pPr eaLnBrk="1" hangingPunct="1"/>
            <a:r>
              <a:rPr lang="en-GB" sz="2800" smtClean="0"/>
              <a:t>To derive the dimensions for a hole and shaft of nominal diameter 40mm so that an average clearance fit is obtained</a:t>
            </a:r>
          </a:p>
          <a:p>
            <a:pPr eaLnBrk="1" hangingPunct="1"/>
            <a:r>
              <a:rPr lang="en-GB" sz="2800" smtClean="0"/>
              <a:t>Since the nominal size of the shaft/hole is 40mm, the 30 -50mm band is selected from the limits and fits table</a:t>
            </a:r>
          </a:p>
          <a:p>
            <a:pPr eaLnBrk="1" hangingPunct="1"/>
            <a:r>
              <a:rPr lang="en-GB" sz="2800" smtClean="0"/>
              <a:t>The following conditions then apply:</a:t>
            </a:r>
          </a:p>
          <a:p>
            <a:pPr eaLnBrk="1" hangingPunct="1">
              <a:buFontTx/>
              <a:buNone/>
            </a:pPr>
            <a:r>
              <a:rPr lang="en-GB" smtClean="0"/>
              <a:t> </a:t>
            </a:r>
          </a:p>
        </p:txBody>
      </p:sp>
      <p:graphicFrame>
        <p:nvGraphicFramePr>
          <p:cNvPr id="30746" name="Group 26"/>
          <p:cNvGraphicFramePr>
            <a:graphicFrameLocks noGrp="1"/>
          </p:cNvGraphicFramePr>
          <p:nvPr>
            <p:ph sz="half" idx="4294967295"/>
          </p:nvPr>
        </p:nvGraphicFramePr>
        <p:xfrm>
          <a:off x="2627313" y="4941888"/>
          <a:ext cx="4038600" cy="963168"/>
        </p:xfrm>
        <a:graphic>
          <a:graphicData uri="http://schemas.openxmlformats.org/drawingml/2006/table">
            <a:tbl>
              <a:tblPr/>
              <a:tblGrid>
                <a:gridCol w="1346200"/>
                <a:gridCol w="1346200"/>
                <a:gridCol w="1346200"/>
              </a:tblGrid>
              <a:tr h="269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smtClean="0">
                          <a:ln>
                            <a:noFill/>
                          </a:ln>
                          <a:solidFill>
                            <a:schemeClr val="tx1"/>
                          </a:solidFill>
                          <a:effectLst/>
                          <a:latin typeface="Arial" charset="0"/>
                        </a:rPr>
                        <a:t>Nominal size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smtClean="0">
                          <a:ln>
                            <a:noFill/>
                          </a:ln>
                          <a:solidFill>
                            <a:schemeClr val="tx1"/>
                          </a:solidFill>
                          <a:effectLst/>
                          <a:latin typeface="Arial" charset="0"/>
                        </a:rPr>
                        <a:t>H8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smtClean="0">
                          <a:ln>
                            <a:noFill/>
                          </a:ln>
                          <a:solidFill>
                            <a:schemeClr val="tx1"/>
                          </a:solidFill>
                          <a:effectLst/>
                          <a:latin typeface="Arial" charset="0"/>
                        </a:rPr>
                        <a:t>f7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339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smtClean="0">
                          <a:ln>
                            <a:noFill/>
                          </a:ln>
                          <a:solidFill>
                            <a:schemeClr val="tx1"/>
                          </a:solidFill>
                          <a:effectLst/>
                          <a:latin typeface="Arial" charset="0"/>
                        </a:rPr>
                        <a:t>30-50mm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smtClean="0">
                          <a:ln>
                            <a:noFill/>
                          </a:ln>
                          <a:solidFill>
                            <a:schemeClr val="tx1"/>
                          </a:solidFill>
                          <a:effectLst/>
                          <a:latin typeface="Arial" charset="0"/>
                        </a:rPr>
                        <a:t>+39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smtClean="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smtClean="0">
                          <a:ln>
                            <a:noFill/>
                          </a:ln>
                          <a:solidFill>
                            <a:schemeClr val="tx1"/>
                          </a:solidFill>
                          <a:effectLst/>
                          <a:latin typeface="Arial" charset="0"/>
                        </a:rPr>
                        <a:t>-25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smtClean="0">
                          <a:ln>
                            <a:noFill/>
                          </a:ln>
                          <a:solidFill>
                            <a:schemeClr val="tx1"/>
                          </a:solidFill>
                          <a:effectLst/>
                          <a:latin typeface="Arial" charset="0"/>
                        </a:rPr>
                        <a:t>-50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r>
            </a:tbl>
          </a:graphicData>
        </a:graphic>
      </p:graphicFrame>
      <p:sp>
        <p:nvSpPr>
          <p:cNvPr id="16402" name="Text Box 27"/>
          <p:cNvSpPr txBox="1">
            <a:spLocks noChangeArrowheads="1"/>
          </p:cNvSpPr>
          <p:nvPr/>
        </p:nvSpPr>
        <p:spPr bwMode="auto">
          <a:xfrm>
            <a:off x="3635375" y="6021388"/>
            <a:ext cx="2093913" cy="304800"/>
          </a:xfrm>
          <a:prstGeom prst="rect">
            <a:avLst/>
          </a:prstGeom>
          <a:noFill/>
          <a:ln w="9525">
            <a:noFill/>
            <a:miter lim="800000"/>
            <a:headEnd/>
            <a:tailEnd/>
          </a:ln>
        </p:spPr>
        <p:txBody>
          <a:bodyPr wrap="none">
            <a:spAutoFit/>
          </a:bodyPr>
          <a:lstStyle/>
          <a:p>
            <a:r>
              <a:rPr lang="en-GB" sz="1400"/>
              <a:t>Tolerance unit 0.001mm</a:t>
            </a:r>
          </a:p>
        </p:txBody>
      </p:sp>
      <p:sp>
        <p:nvSpPr>
          <p:cNvPr id="16403" name="Footer Placeholder 22"/>
          <p:cNvSpPr>
            <a:spLocks noGrp="1"/>
          </p:cNvSpPr>
          <p:nvPr>
            <p:ph type="ftr" sz="quarter" idx="11"/>
          </p:nvPr>
        </p:nvSpPr>
        <p:spPr>
          <a:xfrm>
            <a:off x="428625" y="6429375"/>
            <a:ext cx="8215313" cy="255588"/>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smtClean="0">
                <a:solidFill>
                  <a:srgbClr val="00B050"/>
                </a:solidFill>
              </a:rPr>
              <a:t>Limits &amp; Fits Example 1 cont…</a:t>
            </a:r>
          </a:p>
        </p:txBody>
      </p:sp>
      <p:sp>
        <p:nvSpPr>
          <p:cNvPr id="17411" name="Rectangle 3"/>
          <p:cNvSpPr>
            <a:spLocks noGrp="1" noChangeArrowheads="1"/>
          </p:cNvSpPr>
          <p:nvPr>
            <p:ph type="body" idx="1"/>
          </p:nvPr>
        </p:nvSpPr>
        <p:spPr/>
        <p:txBody>
          <a:bodyPr/>
          <a:lstStyle/>
          <a:p>
            <a:pPr eaLnBrk="1" hangingPunct="1">
              <a:lnSpc>
                <a:spcPct val="80000"/>
              </a:lnSpc>
              <a:buFontTx/>
              <a:buNone/>
            </a:pPr>
            <a:r>
              <a:rPr lang="en-GB" sz="1600" smtClean="0"/>
              <a:t>Hole diameter: 	(upper limit) 40 + 0.039 = 40.039mm</a:t>
            </a:r>
          </a:p>
          <a:p>
            <a:pPr eaLnBrk="1" hangingPunct="1">
              <a:lnSpc>
                <a:spcPct val="80000"/>
              </a:lnSpc>
              <a:buFontTx/>
              <a:buNone/>
            </a:pPr>
            <a:r>
              <a:rPr lang="en-GB" sz="1600" smtClean="0"/>
              <a:t>			(lower limit)  40 + 0.000 = 40.000mm</a:t>
            </a:r>
          </a:p>
          <a:p>
            <a:pPr eaLnBrk="1" hangingPunct="1">
              <a:lnSpc>
                <a:spcPct val="80000"/>
              </a:lnSpc>
              <a:buFontTx/>
              <a:buNone/>
            </a:pPr>
            <a:endParaRPr lang="en-GB" sz="1600" smtClean="0"/>
          </a:p>
          <a:p>
            <a:pPr eaLnBrk="1" hangingPunct="1">
              <a:lnSpc>
                <a:spcPct val="80000"/>
              </a:lnSpc>
              <a:buFontTx/>
              <a:buNone/>
            </a:pPr>
            <a:r>
              <a:rPr lang="en-GB" sz="1600" smtClean="0"/>
              <a:t>Shaft diameter:	(upper limit) 40 – 0.025 = 39.975mm</a:t>
            </a:r>
          </a:p>
          <a:p>
            <a:pPr eaLnBrk="1" hangingPunct="1">
              <a:lnSpc>
                <a:spcPct val="80000"/>
              </a:lnSpc>
              <a:buFontTx/>
              <a:buNone/>
            </a:pPr>
            <a:r>
              <a:rPr lang="en-GB" sz="1600" smtClean="0"/>
              <a:t>			(lower limit   40 – 0.050 = 39.950mm</a:t>
            </a:r>
          </a:p>
          <a:p>
            <a:pPr eaLnBrk="1" hangingPunct="1">
              <a:lnSpc>
                <a:spcPct val="80000"/>
              </a:lnSpc>
              <a:buFontTx/>
              <a:buNone/>
            </a:pPr>
            <a:endParaRPr lang="en-GB" sz="1600" smtClean="0"/>
          </a:p>
          <a:p>
            <a:pPr eaLnBrk="1" hangingPunct="1">
              <a:lnSpc>
                <a:spcPct val="80000"/>
              </a:lnSpc>
              <a:buFontTx/>
              <a:buNone/>
            </a:pPr>
            <a:r>
              <a:rPr lang="en-GB" sz="1600" smtClean="0"/>
              <a:t>      Since only an </a:t>
            </a:r>
            <a:r>
              <a:rPr lang="en-GB" sz="1600" i="1" smtClean="0"/>
              <a:t>average clearance fit is required, </a:t>
            </a:r>
            <a:r>
              <a:rPr lang="en-GB" sz="1600" smtClean="0"/>
              <a:t>there is no benefit to working to an accuracy of three decimal places. The engineer would use his/her experience and reduce cost of manufacture by rounding off the limits to:</a:t>
            </a:r>
          </a:p>
          <a:p>
            <a:pPr eaLnBrk="1" hangingPunct="1">
              <a:lnSpc>
                <a:spcPct val="80000"/>
              </a:lnSpc>
              <a:buFontTx/>
              <a:buNone/>
            </a:pPr>
            <a:endParaRPr lang="en-GB" sz="1600" smtClean="0"/>
          </a:p>
          <a:p>
            <a:pPr eaLnBrk="1" hangingPunct="1">
              <a:lnSpc>
                <a:spcPct val="80000"/>
              </a:lnSpc>
              <a:buFontTx/>
              <a:buNone/>
            </a:pPr>
            <a:r>
              <a:rPr lang="en-GB" sz="1600" smtClean="0"/>
              <a:t>Hole diameter: 	(upper limit) = 40.04mm</a:t>
            </a:r>
          </a:p>
          <a:p>
            <a:pPr eaLnBrk="1" hangingPunct="1">
              <a:lnSpc>
                <a:spcPct val="80000"/>
              </a:lnSpc>
              <a:buFontTx/>
              <a:buNone/>
            </a:pPr>
            <a:r>
              <a:rPr lang="en-GB" sz="1600" smtClean="0"/>
              <a:t>			(lower limit) = 40.00mm</a:t>
            </a:r>
          </a:p>
          <a:p>
            <a:pPr eaLnBrk="1" hangingPunct="1">
              <a:lnSpc>
                <a:spcPct val="80000"/>
              </a:lnSpc>
              <a:buFontTx/>
              <a:buNone/>
            </a:pPr>
            <a:endParaRPr lang="en-GB" sz="1600" smtClean="0"/>
          </a:p>
          <a:p>
            <a:pPr eaLnBrk="1" hangingPunct="1">
              <a:lnSpc>
                <a:spcPct val="80000"/>
              </a:lnSpc>
              <a:buFontTx/>
              <a:buNone/>
            </a:pPr>
            <a:r>
              <a:rPr lang="en-GB" sz="1600" smtClean="0"/>
              <a:t>Shaft diameter:	(upper limit) = 39.98mm</a:t>
            </a:r>
          </a:p>
          <a:p>
            <a:pPr eaLnBrk="1" hangingPunct="1">
              <a:lnSpc>
                <a:spcPct val="80000"/>
              </a:lnSpc>
              <a:buFontTx/>
              <a:buNone/>
            </a:pPr>
            <a:r>
              <a:rPr lang="en-GB" sz="1600" smtClean="0"/>
              <a:t>			(lower limit) = 39.95mm</a:t>
            </a:r>
          </a:p>
          <a:p>
            <a:pPr eaLnBrk="1" hangingPunct="1">
              <a:lnSpc>
                <a:spcPct val="80000"/>
              </a:lnSpc>
              <a:buFontTx/>
              <a:buNone/>
            </a:pPr>
            <a:endParaRPr lang="en-GB" sz="1600" smtClean="0"/>
          </a:p>
          <a:p>
            <a:pPr eaLnBrk="1" hangingPunct="1">
              <a:lnSpc>
                <a:spcPct val="80000"/>
              </a:lnSpc>
              <a:buFontTx/>
              <a:buNone/>
            </a:pPr>
            <a:r>
              <a:rPr lang="en-GB" sz="1600" smtClean="0"/>
              <a:t>     (Had a close or precision clearance been required, rounding off would not have been permissible)</a:t>
            </a:r>
          </a:p>
          <a:p>
            <a:pPr eaLnBrk="1" hangingPunct="1">
              <a:lnSpc>
                <a:spcPct val="80000"/>
              </a:lnSpc>
              <a:buFontTx/>
              <a:buNone/>
            </a:pPr>
            <a:endParaRPr lang="en-GB" sz="1600" smtClean="0"/>
          </a:p>
          <a:p>
            <a:pPr eaLnBrk="1" hangingPunct="1">
              <a:lnSpc>
                <a:spcPct val="80000"/>
              </a:lnSpc>
              <a:buFontTx/>
              <a:buNone/>
            </a:pPr>
            <a:endParaRPr lang="en-GB" sz="1600" smtClean="0"/>
          </a:p>
        </p:txBody>
      </p:sp>
      <p:sp>
        <p:nvSpPr>
          <p:cNvPr id="17412" name="Footer Placeholder 7"/>
          <p:cNvSpPr>
            <a:spLocks noGrp="1"/>
          </p:cNvSpPr>
          <p:nvPr>
            <p:ph type="ftr" sz="quarter" idx="11"/>
          </p:nvPr>
        </p:nvSpPr>
        <p:spPr>
          <a:xfrm>
            <a:off x="285750" y="6286500"/>
            <a:ext cx="8358188" cy="476250"/>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411">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411">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411">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411">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411">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411">
                                            <p:txEl>
                                              <p:pRg st="12" end="1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7411">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smtClean="0">
                <a:solidFill>
                  <a:srgbClr val="00B050"/>
                </a:solidFill>
              </a:rPr>
              <a:t>Limits &amp; Fits Example 1 cont…</a:t>
            </a:r>
          </a:p>
        </p:txBody>
      </p:sp>
      <p:sp>
        <p:nvSpPr>
          <p:cNvPr id="18435" name="Rectangle 3"/>
          <p:cNvSpPr>
            <a:spLocks noGrp="1" noChangeArrowheads="1"/>
          </p:cNvSpPr>
          <p:nvPr>
            <p:ph type="body" idx="1"/>
          </p:nvPr>
        </p:nvSpPr>
        <p:spPr>
          <a:xfrm>
            <a:off x="500063" y="1285875"/>
            <a:ext cx="8229600" cy="4525963"/>
          </a:xfrm>
        </p:spPr>
        <p:txBody>
          <a:bodyPr/>
          <a:lstStyle/>
          <a:p>
            <a:pPr eaLnBrk="1" hangingPunct="1">
              <a:buFontTx/>
              <a:buNone/>
            </a:pPr>
            <a:r>
              <a:rPr lang="en-GB" sz="2000" smtClean="0"/>
              <a:t>     </a:t>
            </a:r>
            <a:r>
              <a:rPr lang="en-GB" sz="1800" smtClean="0"/>
              <a:t>Other information which can be obtained from the dimensions:</a:t>
            </a:r>
          </a:p>
          <a:p>
            <a:pPr eaLnBrk="1" hangingPunct="1">
              <a:buFontTx/>
              <a:buNone/>
            </a:pPr>
            <a:r>
              <a:rPr lang="en-GB" sz="1800" smtClean="0"/>
              <a:t>	</a:t>
            </a:r>
            <a:r>
              <a:rPr lang="en-GB" sz="1800" b="1" smtClean="0"/>
              <a:t>Hole tolerance</a:t>
            </a:r>
            <a:r>
              <a:rPr lang="en-GB" sz="1800" smtClean="0"/>
              <a:t> = 40.04 – 40.00 = </a:t>
            </a:r>
            <a:r>
              <a:rPr lang="en-GB" sz="1800" b="1" u="sng" smtClean="0"/>
              <a:t>0.04mm</a:t>
            </a:r>
          </a:p>
          <a:p>
            <a:pPr eaLnBrk="1" hangingPunct="1">
              <a:buFontTx/>
              <a:buNone/>
            </a:pPr>
            <a:r>
              <a:rPr lang="en-GB" sz="1800" smtClean="0"/>
              <a:t>	</a:t>
            </a:r>
            <a:r>
              <a:rPr lang="en-GB" sz="1800" b="1" smtClean="0"/>
              <a:t>Shaft tolerance</a:t>
            </a:r>
            <a:r>
              <a:rPr lang="en-GB" sz="1800" smtClean="0"/>
              <a:t> = 39.98 – 39.95 = </a:t>
            </a:r>
            <a:r>
              <a:rPr lang="en-GB" sz="1800" b="1" u="sng" smtClean="0"/>
              <a:t>0.03mm</a:t>
            </a:r>
          </a:p>
          <a:p>
            <a:pPr eaLnBrk="1" hangingPunct="1">
              <a:buFontTx/>
              <a:buNone/>
            </a:pPr>
            <a:endParaRPr lang="en-GB" sz="1800" smtClean="0"/>
          </a:p>
          <a:p>
            <a:pPr eaLnBrk="1" hangingPunct="1">
              <a:buFontTx/>
              <a:buNone/>
            </a:pPr>
            <a:r>
              <a:rPr lang="en-GB" sz="1800" b="1" smtClean="0"/>
              <a:t>	Maximum </a:t>
            </a:r>
          </a:p>
          <a:p>
            <a:pPr eaLnBrk="1" hangingPunct="1">
              <a:buFontTx/>
              <a:buNone/>
            </a:pPr>
            <a:r>
              <a:rPr lang="en-GB" sz="1800" b="1" smtClean="0"/>
              <a:t>     Clearance</a:t>
            </a:r>
            <a:r>
              <a:rPr lang="en-GB" sz="1800" smtClean="0"/>
              <a:t>           =       40.04      	–       39.95 	= </a:t>
            </a:r>
            <a:r>
              <a:rPr lang="en-GB" sz="1800" b="1" u="sng" smtClean="0"/>
              <a:t>0.09mm</a:t>
            </a:r>
          </a:p>
          <a:p>
            <a:pPr eaLnBrk="1" hangingPunct="1">
              <a:buFontTx/>
              <a:buNone/>
            </a:pPr>
            <a:r>
              <a:rPr lang="en-GB" sz="1800" smtClean="0"/>
              <a:t>				      </a:t>
            </a:r>
          </a:p>
          <a:p>
            <a:pPr eaLnBrk="1" hangingPunct="1">
              <a:buFontTx/>
              <a:buNone/>
            </a:pPr>
            <a:r>
              <a:rPr lang="en-GB" sz="1800" smtClean="0"/>
              <a:t>			         (largest hole)  (smallest shaft)</a:t>
            </a:r>
          </a:p>
          <a:p>
            <a:pPr eaLnBrk="1" hangingPunct="1">
              <a:buFontTx/>
              <a:buNone/>
            </a:pPr>
            <a:r>
              <a:rPr lang="en-GB" sz="2000" smtClean="0"/>
              <a:t>	</a:t>
            </a:r>
          </a:p>
          <a:p>
            <a:pPr eaLnBrk="1" hangingPunct="1">
              <a:buFontTx/>
              <a:buNone/>
            </a:pPr>
            <a:r>
              <a:rPr lang="en-GB" sz="1800" b="1" smtClean="0"/>
              <a:t>Minimum </a:t>
            </a:r>
          </a:p>
          <a:p>
            <a:pPr eaLnBrk="1" hangingPunct="1">
              <a:buFontTx/>
              <a:buNone/>
            </a:pPr>
            <a:r>
              <a:rPr lang="en-GB" sz="1800" b="1" smtClean="0"/>
              <a:t>Clearance</a:t>
            </a:r>
            <a:r>
              <a:rPr lang="en-GB" sz="1800" smtClean="0"/>
              <a:t> = 40.00    –     39.98  =  </a:t>
            </a:r>
            <a:r>
              <a:rPr lang="en-GB" sz="1800" b="1" u="sng" smtClean="0"/>
              <a:t>0.02mm</a:t>
            </a:r>
          </a:p>
          <a:p>
            <a:pPr eaLnBrk="1" hangingPunct="1">
              <a:buFontTx/>
              <a:buNone/>
            </a:pPr>
            <a:r>
              <a:rPr lang="en-GB" sz="1800" smtClean="0"/>
              <a:t>		    </a:t>
            </a:r>
          </a:p>
          <a:p>
            <a:pPr eaLnBrk="1" hangingPunct="1">
              <a:buFontTx/>
              <a:buNone/>
            </a:pPr>
            <a:r>
              <a:rPr lang="en-GB" sz="1800" smtClean="0"/>
              <a:t>		      (smallest      (largest </a:t>
            </a:r>
          </a:p>
          <a:p>
            <a:pPr eaLnBrk="1" hangingPunct="1">
              <a:buFontTx/>
              <a:buNone/>
            </a:pPr>
            <a:r>
              <a:rPr lang="en-GB" sz="1800" smtClean="0"/>
              <a:t>	   	        hole)            shaft)</a:t>
            </a:r>
          </a:p>
          <a:p>
            <a:pPr eaLnBrk="1" hangingPunct="1">
              <a:buFontTx/>
              <a:buNone/>
            </a:pPr>
            <a:endParaRPr lang="en-GB" sz="2000" smtClean="0"/>
          </a:p>
        </p:txBody>
      </p:sp>
      <p:pic>
        <p:nvPicPr>
          <p:cNvPr id="18436" name="Picture 4" descr="Limits &amp; Fits Example 1"/>
          <p:cNvPicPr>
            <a:picLocks noChangeAspect="1" noChangeArrowheads="1"/>
          </p:cNvPicPr>
          <p:nvPr/>
        </p:nvPicPr>
        <p:blipFill>
          <a:blip r:embed="rId3" cstate="print"/>
          <a:srcRect/>
          <a:stretch>
            <a:fillRect/>
          </a:stretch>
        </p:blipFill>
        <p:spPr bwMode="auto">
          <a:xfrm>
            <a:off x="5000625" y="4283075"/>
            <a:ext cx="3857625" cy="1995488"/>
          </a:xfrm>
          <a:prstGeom prst="rect">
            <a:avLst/>
          </a:prstGeom>
          <a:noFill/>
          <a:ln w="9525">
            <a:noFill/>
            <a:miter lim="800000"/>
            <a:headEnd/>
            <a:tailEnd/>
          </a:ln>
        </p:spPr>
      </p:pic>
      <p:sp>
        <p:nvSpPr>
          <p:cNvPr id="18437" name="Footer Placeholder 8"/>
          <p:cNvSpPr>
            <a:spLocks noGrp="1"/>
          </p:cNvSpPr>
          <p:nvPr>
            <p:ph type="ftr" sz="quarter" idx="11"/>
          </p:nvPr>
        </p:nvSpPr>
        <p:spPr>
          <a:xfrm>
            <a:off x="428625" y="6429375"/>
            <a:ext cx="8072438" cy="255588"/>
          </a:xfrm>
          <a:noFill/>
        </p:spPr>
        <p:txBody>
          <a:bodyPr/>
          <a:lstStyle/>
          <a:p>
            <a:r>
              <a:rPr lang="en-US" sz="800" smtClean="0">
                <a:latin typeface="Arial" pitchFamily="34" charset="0"/>
              </a:rPr>
              <a:t>Richard J Morgan SMUWTSD</a:t>
            </a:r>
            <a:endParaRPr lang="en-GB" sz="800" smtClean="0">
              <a:latin typeface="Arial" pitchFamily="34" charset="0"/>
            </a:endParaRPr>
          </a:p>
        </p:txBody>
      </p:sp>
      <p:cxnSp>
        <p:nvCxnSpPr>
          <p:cNvPr id="7" name="Straight Arrow Connector 6"/>
          <p:cNvCxnSpPr/>
          <p:nvPr/>
        </p:nvCxnSpPr>
        <p:spPr>
          <a:xfrm rot="5400000">
            <a:off x="3322638" y="3535363"/>
            <a:ext cx="357187" cy="158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5400000">
            <a:off x="4894263" y="3535363"/>
            <a:ext cx="357187" cy="158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5400000">
            <a:off x="2036763" y="5249863"/>
            <a:ext cx="357187" cy="158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5400000">
            <a:off x="3322638" y="5249863"/>
            <a:ext cx="357187" cy="158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43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843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843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8435">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8435">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8435">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8435">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8435">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843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smtClean="0">
                <a:solidFill>
                  <a:srgbClr val="00B050"/>
                </a:solidFill>
              </a:rPr>
              <a:t>Limits &amp; Fits</a:t>
            </a:r>
            <a:endParaRPr lang="en-US" smtClean="0">
              <a:solidFill>
                <a:srgbClr val="00B050"/>
              </a:solidFill>
            </a:endParaRPr>
          </a:p>
        </p:txBody>
      </p:sp>
      <p:sp>
        <p:nvSpPr>
          <p:cNvPr id="19459" name="Rectangle 3"/>
          <p:cNvSpPr>
            <a:spLocks noGrp="1" noChangeArrowheads="1"/>
          </p:cNvSpPr>
          <p:nvPr>
            <p:ph type="body" idx="1"/>
          </p:nvPr>
        </p:nvSpPr>
        <p:spPr/>
        <p:txBody>
          <a:bodyPr/>
          <a:lstStyle/>
          <a:p>
            <a:pPr eaLnBrk="1" hangingPunct="1"/>
            <a:r>
              <a:rPr lang="en-GB" smtClean="0"/>
              <a:t>Limits &amp; Fits tables provide: </a:t>
            </a:r>
          </a:p>
          <a:p>
            <a:pPr lvl="1" eaLnBrk="1" hangingPunct="1"/>
            <a:r>
              <a:rPr lang="en-GB" smtClean="0"/>
              <a:t>28 types of hole designated by upper case letters A,B,C,D etc.</a:t>
            </a:r>
          </a:p>
          <a:p>
            <a:pPr lvl="1" eaLnBrk="1" hangingPunct="1"/>
            <a:r>
              <a:rPr lang="en-GB" smtClean="0"/>
              <a:t>28 types of shaft designated by lower case letters a,b,c,d etc. </a:t>
            </a:r>
          </a:p>
          <a:p>
            <a:pPr eaLnBrk="1" hangingPunct="1"/>
            <a:r>
              <a:rPr lang="en-GB" smtClean="0"/>
              <a:t>To each type of shaft or hole, the grade of tolerance is designated by a number, 01,0,1,2,…16, thus giving 18 grades of tolerance in total. </a:t>
            </a:r>
            <a:endParaRPr lang="en-US" smtClean="0"/>
          </a:p>
        </p:txBody>
      </p:sp>
      <p:sp>
        <p:nvSpPr>
          <p:cNvPr id="19460" name="Footer Placeholder 7"/>
          <p:cNvSpPr>
            <a:spLocks noGrp="1"/>
          </p:cNvSpPr>
          <p:nvPr>
            <p:ph type="ftr" sz="quarter" idx="11"/>
          </p:nvPr>
        </p:nvSpPr>
        <p:spPr>
          <a:xfrm>
            <a:off x="500063" y="6286500"/>
            <a:ext cx="8286750" cy="285750"/>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GB" smtClean="0"/>
              <a:t>Limits &amp; Fits</a:t>
            </a:r>
            <a:endParaRPr lang="en-US" smtClean="0"/>
          </a:p>
        </p:txBody>
      </p:sp>
      <p:sp>
        <p:nvSpPr>
          <p:cNvPr id="20483" name="Text Box 4"/>
          <p:cNvSpPr txBox="1">
            <a:spLocks noChangeArrowheads="1"/>
          </p:cNvSpPr>
          <p:nvPr/>
        </p:nvSpPr>
        <p:spPr bwMode="auto">
          <a:xfrm>
            <a:off x="3995738" y="2851150"/>
            <a:ext cx="768350" cy="366713"/>
          </a:xfrm>
          <a:prstGeom prst="rect">
            <a:avLst/>
          </a:prstGeom>
          <a:noFill/>
          <a:ln w="9525">
            <a:noFill/>
            <a:miter lim="800000"/>
            <a:headEnd/>
            <a:tailEnd/>
          </a:ln>
        </p:spPr>
        <p:txBody>
          <a:bodyPr wrap="none">
            <a:spAutoFit/>
          </a:bodyPr>
          <a:lstStyle/>
          <a:p>
            <a:r>
              <a:rPr lang="en-GB">
                <a:solidFill>
                  <a:schemeClr val="accent2"/>
                </a:solidFill>
              </a:rPr>
              <a:t>Letter</a:t>
            </a:r>
            <a:endParaRPr lang="en-US">
              <a:solidFill>
                <a:schemeClr val="accent2"/>
              </a:solidFill>
            </a:endParaRPr>
          </a:p>
        </p:txBody>
      </p:sp>
      <p:sp>
        <p:nvSpPr>
          <p:cNvPr id="20484" name="Text Box 5"/>
          <p:cNvSpPr txBox="1">
            <a:spLocks noChangeArrowheads="1"/>
          </p:cNvSpPr>
          <p:nvPr/>
        </p:nvSpPr>
        <p:spPr bwMode="auto">
          <a:xfrm>
            <a:off x="3059113" y="3933825"/>
            <a:ext cx="2787650" cy="641350"/>
          </a:xfrm>
          <a:prstGeom prst="rect">
            <a:avLst/>
          </a:prstGeom>
          <a:noFill/>
          <a:ln w="9525">
            <a:noFill/>
            <a:miter lim="800000"/>
            <a:headEnd/>
            <a:tailEnd/>
          </a:ln>
        </p:spPr>
        <p:txBody>
          <a:bodyPr wrap="none">
            <a:spAutoFit/>
          </a:bodyPr>
          <a:lstStyle/>
          <a:p>
            <a:r>
              <a:rPr lang="en-GB">
                <a:solidFill>
                  <a:schemeClr val="accent2"/>
                </a:solidFill>
              </a:rPr>
              <a:t>Position of tolerance with </a:t>
            </a:r>
          </a:p>
          <a:p>
            <a:r>
              <a:rPr lang="en-GB">
                <a:solidFill>
                  <a:schemeClr val="accent2"/>
                </a:solidFill>
              </a:rPr>
              <a:t>respect to the basic size</a:t>
            </a:r>
            <a:endParaRPr lang="en-US">
              <a:solidFill>
                <a:schemeClr val="accent2"/>
              </a:solidFill>
            </a:endParaRPr>
          </a:p>
        </p:txBody>
      </p:sp>
      <p:sp>
        <p:nvSpPr>
          <p:cNvPr id="20485" name="Text Box 6"/>
          <p:cNvSpPr txBox="1">
            <a:spLocks noChangeArrowheads="1"/>
          </p:cNvSpPr>
          <p:nvPr/>
        </p:nvSpPr>
        <p:spPr bwMode="auto">
          <a:xfrm>
            <a:off x="3276600" y="1557338"/>
            <a:ext cx="2506663" cy="579437"/>
          </a:xfrm>
          <a:prstGeom prst="rect">
            <a:avLst/>
          </a:prstGeom>
          <a:noFill/>
          <a:ln w="9525">
            <a:noFill/>
            <a:miter lim="800000"/>
            <a:headEnd/>
            <a:tailEnd/>
          </a:ln>
        </p:spPr>
        <p:txBody>
          <a:bodyPr wrap="none">
            <a:spAutoFit/>
          </a:bodyPr>
          <a:lstStyle/>
          <a:p>
            <a:r>
              <a:rPr lang="en-GB" sz="3200">
                <a:solidFill>
                  <a:schemeClr val="folHlink"/>
                </a:solidFill>
              </a:rPr>
              <a:t>75mm</a:t>
            </a:r>
            <a:r>
              <a:rPr lang="en-GB" sz="3200"/>
              <a:t> </a:t>
            </a:r>
            <a:r>
              <a:rPr lang="en-GB" sz="3200">
                <a:solidFill>
                  <a:schemeClr val="accent2"/>
                </a:solidFill>
              </a:rPr>
              <a:t>H</a:t>
            </a:r>
            <a:r>
              <a:rPr lang="en-GB" sz="3200">
                <a:solidFill>
                  <a:srgbClr val="FF0000"/>
                </a:solidFill>
              </a:rPr>
              <a:t>7</a:t>
            </a:r>
            <a:r>
              <a:rPr lang="en-GB" sz="3200"/>
              <a:t>/</a:t>
            </a:r>
            <a:r>
              <a:rPr lang="en-GB" sz="3200">
                <a:solidFill>
                  <a:schemeClr val="accent2"/>
                </a:solidFill>
              </a:rPr>
              <a:t>h</a:t>
            </a:r>
            <a:r>
              <a:rPr lang="en-GB" sz="3200">
                <a:solidFill>
                  <a:srgbClr val="FF0000"/>
                </a:solidFill>
              </a:rPr>
              <a:t>6</a:t>
            </a:r>
            <a:endParaRPr lang="en-US" sz="3200">
              <a:solidFill>
                <a:srgbClr val="FF0000"/>
              </a:solidFill>
            </a:endParaRPr>
          </a:p>
        </p:txBody>
      </p:sp>
      <p:sp>
        <p:nvSpPr>
          <p:cNvPr id="20486" name="Text Box 7"/>
          <p:cNvSpPr txBox="1">
            <a:spLocks noChangeArrowheads="1"/>
          </p:cNvSpPr>
          <p:nvPr/>
        </p:nvSpPr>
        <p:spPr bwMode="auto">
          <a:xfrm>
            <a:off x="6011863" y="3935413"/>
            <a:ext cx="2571750" cy="366712"/>
          </a:xfrm>
          <a:prstGeom prst="rect">
            <a:avLst/>
          </a:prstGeom>
          <a:noFill/>
          <a:ln w="9525">
            <a:noFill/>
            <a:miter lim="800000"/>
            <a:headEnd/>
            <a:tailEnd/>
          </a:ln>
        </p:spPr>
        <p:txBody>
          <a:bodyPr wrap="none">
            <a:spAutoFit/>
          </a:bodyPr>
          <a:lstStyle/>
          <a:p>
            <a:r>
              <a:rPr lang="en-GB">
                <a:solidFill>
                  <a:srgbClr val="FF0000"/>
                </a:solidFill>
              </a:rPr>
              <a:t>Magnitude of tolerance </a:t>
            </a:r>
            <a:endParaRPr lang="en-US">
              <a:solidFill>
                <a:srgbClr val="FF0000"/>
              </a:solidFill>
            </a:endParaRPr>
          </a:p>
        </p:txBody>
      </p:sp>
      <p:sp>
        <p:nvSpPr>
          <p:cNvPr id="20487" name="Text Box 8"/>
          <p:cNvSpPr txBox="1">
            <a:spLocks noChangeArrowheads="1"/>
          </p:cNvSpPr>
          <p:nvPr/>
        </p:nvSpPr>
        <p:spPr bwMode="auto">
          <a:xfrm>
            <a:off x="3563938" y="5373688"/>
            <a:ext cx="1584325" cy="641350"/>
          </a:xfrm>
          <a:prstGeom prst="rect">
            <a:avLst/>
          </a:prstGeom>
          <a:noFill/>
          <a:ln w="9525">
            <a:noFill/>
            <a:miter lim="800000"/>
            <a:headEnd/>
            <a:tailEnd/>
          </a:ln>
        </p:spPr>
        <p:txBody>
          <a:bodyPr>
            <a:spAutoFit/>
          </a:bodyPr>
          <a:lstStyle/>
          <a:p>
            <a:r>
              <a:rPr lang="en-GB">
                <a:solidFill>
                  <a:schemeClr val="accent2"/>
                </a:solidFill>
              </a:rPr>
              <a:t>Fundamental deviation</a:t>
            </a:r>
            <a:endParaRPr lang="en-US">
              <a:solidFill>
                <a:schemeClr val="accent2"/>
              </a:solidFill>
            </a:endParaRPr>
          </a:p>
        </p:txBody>
      </p:sp>
      <p:sp>
        <p:nvSpPr>
          <p:cNvPr id="20488" name="Text Box 9"/>
          <p:cNvSpPr txBox="1">
            <a:spLocks noChangeArrowheads="1"/>
          </p:cNvSpPr>
          <p:nvPr/>
        </p:nvSpPr>
        <p:spPr bwMode="auto">
          <a:xfrm>
            <a:off x="6661150" y="5303838"/>
            <a:ext cx="1584325" cy="641350"/>
          </a:xfrm>
          <a:prstGeom prst="rect">
            <a:avLst/>
          </a:prstGeom>
          <a:noFill/>
          <a:ln w="9525">
            <a:noFill/>
            <a:miter lim="800000"/>
            <a:headEnd/>
            <a:tailEnd/>
          </a:ln>
        </p:spPr>
        <p:txBody>
          <a:bodyPr>
            <a:spAutoFit/>
          </a:bodyPr>
          <a:lstStyle/>
          <a:p>
            <a:r>
              <a:rPr lang="en-GB">
                <a:solidFill>
                  <a:srgbClr val="FF0000"/>
                </a:solidFill>
              </a:rPr>
              <a:t>Fundamental tolerance</a:t>
            </a:r>
            <a:endParaRPr lang="en-US">
              <a:solidFill>
                <a:srgbClr val="FF0000"/>
              </a:solidFill>
            </a:endParaRPr>
          </a:p>
        </p:txBody>
      </p:sp>
      <p:sp>
        <p:nvSpPr>
          <p:cNvPr id="20489" name="Text Box 10"/>
          <p:cNvSpPr txBox="1">
            <a:spLocks noChangeArrowheads="1"/>
          </p:cNvSpPr>
          <p:nvPr/>
        </p:nvSpPr>
        <p:spPr bwMode="auto">
          <a:xfrm>
            <a:off x="6731000" y="2852738"/>
            <a:ext cx="996950" cy="366712"/>
          </a:xfrm>
          <a:prstGeom prst="rect">
            <a:avLst/>
          </a:prstGeom>
          <a:noFill/>
          <a:ln w="9525">
            <a:noFill/>
            <a:miter lim="800000"/>
            <a:headEnd/>
            <a:tailEnd/>
          </a:ln>
        </p:spPr>
        <p:txBody>
          <a:bodyPr wrap="none">
            <a:spAutoFit/>
          </a:bodyPr>
          <a:lstStyle/>
          <a:p>
            <a:r>
              <a:rPr lang="en-GB">
                <a:solidFill>
                  <a:srgbClr val="FF0000"/>
                </a:solidFill>
              </a:rPr>
              <a:t>Number</a:t>
            </a:r>
            <a:endParaRPr lang="en-US">
              <a:solidFill>
                <a:srgbClr val="FF0000"/>
              </a:solidFill>
            </a:endParaRPr>
          </a:p>
        </p:txBody>
      </p:sp>
      <p:sp>
        <p:nvSpPr>
          <p:cNvPr id="20490" name="Text Box 12"/>
          <p:cNvSpPr txBox="1">
            <a:spLocks noChangeArrowheads="1"/>
          </p:cNvSpPr>
          <p:nvPr/>
        </p:nvSpPr>
        <p:spPr bwMode="auto">
          <a:xfrm>
            <a:off x="950913" y="2873375"/>
            <a:ext cx="1263650" cy="641350"/>
          </a:xfrm>
          <a:prstGeom prst="rect">
            <a:avLst/>
          </a:prstGeom>
          <a:noFill/>
          <a:ln w="9525">
            <a:noFill/>
            <a:miter lim="800000"/>
            <a:headEnd/>
            <a:tailEnd/>
          </a:ln>
        </p:spPr>
        <p:txBody>
          <a:bodyPr wrap="none">
            <a:spAutoFit/>
          </a:bodyPr>
          <a:lstStyle/>
          <a:p>
            <a:r>
              <a:rPr lang="en-GB">
                <a:solidFill>
                  <a:schemeClr val="folHlink"/>
                </a:solidFill>
              </a:rPr>
              <a:t>Feature </a:t>
            </a:r>
          </a:p>
          <a:p>
            <a:r>
              <a:rPr lang="en-GB">
                <a:solidFill>
                  <a:schemeClr val="folHlink"/>
                </a:solidFill>
              </a:rPr>
              <a:t>Dimension</a:t>
            </a:r>
            <a:endParaRPr lang="en-US">
              <a:solidFill>
                <a:schemeClr val="folHlink"/>
              </a:solidFill>
            </a:endParaRPr>
          </a:p>
        </p:txBody>
      </p:sp>
      <p:sp>
        <p:nvSpPr>
          <p:cNvPr id="20491" name="Text Box 13"/>
          <p:cNvSpPr txBox="1">
            <a:spLocks noChangeArrowheads="1"/>
          </p:cNvSpPr>
          <p:nvPr/>
        </p:nvSpPr>
        <p:spPr bwMode="auto">
          <a:xfrm>
            <a:off x="971550" y="3933825"/>
            <a:ext cx="1530350" cy="641350"/>
          </a:xfrm>
          <a:prstGeom prst="rect">
            <a:avLst/>
          </a:prstGeom>
          <a:noFill/>
          <a:ln w="9525">
            <a:noFill/>
            <a:miter lim="800000"/>
            <a:headEnd/>
            <a:tailEnd/>
          </a:ln>
        </p:spPr>
        <p:txBody>
          <a:bodyPr wrap="none">
            <a:spAutoFit/>
          </a:bodyPr>
          <a:lstStyle/>
          <a:p>
            <a:r>
              <a:rPr lang="en-GB">
                <a:solidFill>
                  <a:schemeClr val="folHlink"/>
                </a:solidFill>
              </a:rPr>
              <a:t>Basic size of </a:t>
            </a:r>
          </a:p>
          <a:p>
            <a:r>
              <a:rPr lang="en-GB">
                <a:solidFill>
                  <a:schemeClr val="folHlink"/>
                </a:solidFill>
              </a:rPr>
              <a:t>Feature</a:t>
            </a:r>
            <a:endParaRPr lang="en-US">
              <a:solidFill>
                <a:schemeClr val="folHlink"/>
              </a:solidFill>
            </a:endParaRPr>
          </a:p>
        </p:txBody>
      </p:sp>
      <p:sp>
        <p:nvSpPr>
          <p:cNvPr id="20492" name="Line 14"/>
          <p:cNvSpPr>
            <a:spLocks noChangeShapeType="1"/>
          </p:cNvSpPr>
          <p:nvPr/>
        </p:nvSpPr>
        <p:spPr bwMode="auto">
          <a:xfrm>
            <a:off x="1547813" y="3500438"/>
            <a:ext cx="0" cy="431800"/>
          </a:xfrm>
          <a:prstGeom prst="line">
            <a:avLst/>
          </a:prstGeom>
          <a:noFill/>
          <a:ln w="38100">
            <a:solidFill>
              <a:schemeClr val="tx1"/>
            </a:solidFill>
            <a:round/>
            <a:headEnd/>
            <a:tailEnd type="triangle" w="med" len="lg"/>
          </a:ln>
        </p:spPr>
        <p:txBody>
          <a:bodyPr/>
          <a:lstStyle/>
          <a:p>
            <a:endParaRPr lang="en-GB"/>
          </a:p>
        </p:txBody>
      </p:sp>
      <p:sp>
        <p:nvSpPr>
          <p:cNvPr id="20493" name="Line 15"/>
          <p:cNvSpPr>
            <a:spLocks noChangeShapeType="1"/>
          </p:cNvSpPr>
          <p:nvPr/>
        </p:nvSpPr>
        <p:spPr bwMode="auto">
          <a:xfrm>
            <a:off x="4284663" y="3500438"/>
            <a:ext cx="0" cy="431800"/>
          </a:xfrm>
          <a:prstGeom prst="line">
            <a:avLst/>
          </a:prstGeom>
          <a:noFill/>
          <a:ln w="38100">
            <a:solidFill>
              <a:schemeClr val="tx1"/>
            </a:solidFill>
            <a:round/>
            <a:headEnd/>
            <a:tailEnd type="triangle" w="med" len="lg"/>
          </a:ln>
        </p:spPr>
        <p:txBody>
          <a:bodyPr/>
          <a:lstStyle/>
          <a:p>
            <a:endParaRPr lang="en-GB"/>
          </a:p>
        </p:txBody>
      </p:sp>
      <p:sp>
        <p:nvSpPr>
          <p:cNvPr id="20494" name="Line 16"/>
          <p:cNvSpPr>
            <a:spLocks noChangeShapeType="1"/>
          </p:cNvSpPr>
          <p:nvPr/>
        </p:nvSpPr>
        <p:spPr bwMode="auto">
          <a:xfrm>
            <a:off x="7235825" y="3573463"/>
            <a:ext cx="0" cy="431800"/>
          </a:xfrm>
          <a:prstGeom prst="line">
            <a:avLst/>
          </a:prstGeom>
          <a:noFill/>
          <a:ln w="38100">
            <a:solidFill>
              <a:schemeClr val="tx1"/>
            </a:solidFill>
            <a:round/>
            <a:headEnd/>
            <a:tailEnd type="triangle" w="med" len="lg"/>
          </a:ln>
        </p:spPr>
        <p:txBody>
          <a:bodyPr/>
          <a:lstStyle/>
          <a:p>
            <a:endParaRPr lang="en-GB"/>
          </a:p>
        </p:txBody>
      </p:sp>
      <p:sp>
        <p:nvSpPr>
          <p:cNvPr id="20495" name="Line 17"/>
          <p:cNvSpPr>
            <a:spLocks noChangeShapeType="1"/>
          </p:cNvSpPr>
          <p:nvPr/>
        </p:nvSpPr>
        <p:spPr bwMode="auto">
          <a:xfrm>
            <a:off x="7308850" y="4652963"/>
            <a:ext cx="0" cy="431800"/>
          </a:xfrm>
          <a:prstGeom prst="line">
            <a:avLst/>
          </a:prstGeom>
          <a:noFill/>
          <a:ln w="38100">
            <a:solidFill>
              <a:schemeClr val="tx1"/>
            </a:solidFill>
            <a:round/>
            <a:headEnd/>
            <a:tailEnd type="triangle" w="med" len="lg"/>
          </a:ln>
        </p:spPr>
        <p:txBody>
          <a:bodyPr/>
          <a:lstStyle/>
          <a:p>
            <a:endParaRPr lang="en-GB"/>
          </a:p>
        </p:txBody>
      </p:sp>
      <p:sp>
        <p:nvSpPr>
          <p:cNvPr id="20496" name="Line 18"/>
          <p:cNvSpPr>
            <a:spLocks noChangeShapeType="1"/>
          </p:cNvSpPr>
          <p:nvPr/>
        </p:nvSpPr>
        <p:spPr bwMode="auto">
          <a:xfrm>
            <a:off x="4284663" y="4652963"/>
            <a:ext cx="0" cy="431800"/>
          </a:xfrm>
          <a:prstGeom prst="line">
            <a:avLst/>
          </a:prstGeom>
          <a:noFill/>
          <a:ln w="38100">
            <a:solidFill>
              <a:schemeClr val="tx1"/>
            </a:solidFill>
            <a:round/>
            <a:headEnd/>
            <a:tailEnd type="triangle" w="med" len="lg"/>
          </a:ln>
        </p:spPr>
        <p:txBody>
          <a:bodyPr/>
          <a:lstStyle/>
          <a:p>
            <a:endParaRPr lang="en-GB"/>
          </a:p>
        </p:txBody>
      </p:sp>
      <p:sp>
        <p:nvSpPr>
          <p:cNvPr id="20497" name="Footer Placeholder 20"/>
          <p:cNvSpPr>
            <a:spLocks noGrp="1"/>
          </p:cNvSpPr>
          <p:nvPr>
            <p:ph type="ftr" sz="quarter" idx="11"/>
          </p:nvPr>
        </p:nvSpPr>
        <p:spPr>
          <a:xfrm>
            <a:off x="500063" y="6357938"/>
            <a:ext cx="8072437" cy="327025"/>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smtClean="0">
                <a:solidFill>
                  <a:srgbClr val="00B050"/>
                </a:solidFill>
              </a:rPr>
              <a:t>Selection of Tolerance Grades</a:t>
            </a:r>
            <a:endParaRPr lang="en-US" smtClean="0">
              <a:solidFill>
                <a:srgbClr val="00B050"/>
              </a:solidFill>
            </a:endParaRPr>
          </a:p>
        </p:txBody>
      </p:sp>
      <p:sp>
        <p:nvSpPr>
          <p:cNvPr id="21507" name="Rectangle 3"/>
          <p:cNvSpPr>
            <a:spLocks noGrp="1" noChangeArrowheads="1"/>
          </p:cNvSpPr>
          <p:nvPr>
            <p:ph type="body" idx="1"/>
          </p:nvPr>
        </p:nvSpPr>
        <p:spPr/>
        <p:txBody>
          <a:bodyPr/>
          <a:lstStyle/>
          <a:p>
            <a:pPr eaLnBrk="1" hangingPunct="1"/>
            <a:r>
              <a:rPr lang="en-GB" smtClean="0"/>
              <a:t>The closer the limits, the more difficult it is to manufacture a component to a size which lies between them</a:t>
            </a:r>
          </a:p>
          <a:p>
            <a:pPr eaLnBrk="1" hangingPunct="1"/>
            <a:r>
              <a:rPr lang="en-GB" smtClean="0"/>
              <a:t>Ensure that the manufacturing process selected is capable of the required level of precision </a:t>
            </a:r>
            <a:endParaRPr lang="en-US" smtClean="0"/>
          </a:p>
        </p:txBody>
      </p:sp>
      <p:sp>
        <p:nvSpPr>
          <p:cNvPr id="21508" name="Footer Placeholder 7"/>
          <p:cNvSpPr>
            <a:spLocks noGrp="1"/>
          </p:cNvSpPr>
          <p:nvPr>
            <p:ph type="ftr" sz="quarter" idx="11"/>
          </p:nvPr>
        </p:nvSpPr>
        <p:spPr>
          <a:xfrm>
            <a:off x="428625" y="6245225"/>
            <a:ext cx="8143875" cy="476250"/>
          </a:xfrm>
          <a:noFill/>
        </p:spPr>
        <p:txBody>
          <a:bodyPr/>
          <a:lstStyle/>
          <a:p>
            <a:r>
              <a:rPr lang="en-US" sz="800" smtClean="0">
                <a:latin typeface="Arial" pitchFamily="34" charset="0"/>
              </a:rPr>
              <a:t>Richard J Morgan SMUWTSD</a:t>
            </a:r>
            <a:endParaRPr lang="en-GB" sz="800" smtClean="0">
              <a:latin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22242</TotalTime>
  <Words>1340</Words>
  <Application>Microsoft Office PowerPoint</Application>
  <PresentationFormat>On-screen Show (4:3)</PresentationFormat>
  <Paragraphs>261</Paragraphs>
  <Slides>20</Slides>
  <Notes>20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20</vt:i4>
      </vt:variant>
    </vt:vector>
  </HeadingPairs>
  <TitlesOfParts>
    <vt:vector size="22" baseType="lpstr">
      <vt:lpstr>Arial</vt:lpstr>
      <vt:lpstr>Default Design</vt:lpstr>
      <vt:lpstr>Engineering / Technical Drawing</vt:lpstr>
      <vt:lpstr>Origins of Standardisation</vt:lpstr>
      <vt:lpstr>Standardisation</vt:lpstr>
      <vt:lpstr>Standardisation</vt:lpstr>
      <vt:lpstr>Standardisation</vt:lpstr>
      <vt:lpstr>Standardisation</vt:lpstr>
      <vt:lpstr>Toleranced Dimensions </vt:lpstr>
      <vt:lpstr>Why Provide Toleranced Dimensions?</vt:lpstr>
      <vt:lpstr>Maximum &amp; Minimum Metal Condition</vt:lpstr>
      <vt:lpstr>Hole &amp; Shaft Basis Systems</vt:lpstr>
      <vt:lpstr>Classifications of Fit</vt:lpstr>
      <vt:lpstr>Limit and Fits Definitions</vt:lpstr>
      <vt:lpstr>Limit and Fit Definitions cont…</vt:lpstr>
      <vt:lpstr>Primary Selection of Fits (Abstract from BS 4500)</vt:lpstr>
      <vt:lpstr>Limits &amp; Fits Example 1</vt:lpstr>
      <vt:lpstr>Limits &amp; Fits Example 1 cont…</vt:lpstr>
      <vt:lpstr>Limits &amp; Fits Example 1 cont…</vt:lpstr>
      <vt:lpstr>Limits &amp; Fits</vt:lpstr>
      <vt:lpstr>Limits &amp; Fits</vt:lpstr>
      <vt:lpstr>Selection of Tolerance Grades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Limits, Fits &amp; Gauges</dc:title>
  <dc:creator>Rich</dc:creator>
  <cp:lastModifiedBy>fad-rm</cp:lastModifiedBy>
  <cp:revision>70</cp:revision>
  <dcterms:created xsi:type="dcterms:W3CDTF">2006-11-25T19:48:17Z</dcterms:created>
  <dcterms:modified xsi:type="dcterms:W3CDTF">2013-03-19T09:17:23Z</dcterms:modified>
</cp:coreProperties>
</file>