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73" r:id="rId4"/>
    <p:sldId id="272" r:id="rId5"/>
    <p:sldId id="263" r:id="rId6"/>
    <p:sldId id="265" r:id="rId7"/>
    <p:sldId id="277" r:id="rId8"/>
    <p:sldId id="275" r:id="rId9"/>
    <p:sldId id="276" r:id="rId10"/>
    <p:sldId id="264" r:id="rId11"/>
    <p:sldId id="266" r:id="rId12"/>
    <p:sldId id="274" r:id="rId13"/>
    <p:sldId id="267" r:id="rId14"/>
    <p:sldId id="270" r:id="rId15"/>
    <p:sldId id="268"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84B2223-4620-46F9-AECA-3D8CF99DD8AB}" v="168" dt="2019-01-18T00:24:40.7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56211" autoAdjust="0"/>
  </p:normalViewPr>
  <p:slideViewPr>
    <p:cSldViewPr snapToGrid="0">
      <p:cViewPr varScale="1">
        <p:scale>
          <a:sx n="48" d="100"/>
          <a:sy n="48" d="100"/>
        </p:scale>
        <p:origin x="203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fenwick1@outlook.com" userId="0fcdeac5492e6a56" providerId="LiveId" clId="{891101FC-DA03-4518-A3B8-1641D9EC43E5}"/>
    <pc:docChg chg="addSld modSld">
      <pc:chgData name="rhi.fenwick1@outlook.com" userId="0fcdeac5492e6a56" providerId="LiveId" clId="{891101FC-DA03-4518-A3B8-1641D9EC43E5}" dt="2018-12-11T13:01:04.985" v="115"/>
      <pc:docMkLst>
        <pc:docMk/>
      </pc:docMkLst>
    </pc:docChg>
  </pc:docChgLst>
  <pc:docChgLst>
    <pc:chgData name="rhi.fenwick1@outlook.com" userId="0fcdeac5492e6a56" providerId="LiveId" clId="{F84B2223-4620-46F9-AECA-3D8CF99DD8AB}"/>
    <pc:docChg chg="undo custSel addSld delSld modSld sldOrd">
      <pc:chgData name="rhi.fenwick1@outlook.com" userId="0fcdeac5492e6a56" providerId="LiveId" clId="{F84B2223-4620-46F9-AECA-3D8CF99DD8AB}" dt="2019-01-18T10:08:31.512" v="13152" actId="20577"/>
      <pc:docMkLst>
        <pc:docMk/>
      </pc:docMkLst>
      <pc:sldChg chg="modSp">
        <pc:chgData name="rhi.fenwick1@outlook.com" userId="0fcdeac5492e6a56" providerId="LiveId" clId="{F84B2223-4620-46F9-AECA-3D8CF99DD8AB}" dt="2019-01-15T17:10:48.353" v="1791" actId="20577"/>
        <pc:sldMkLst>
          <pc:docMk/>
          <pc:sldMk cId="2745322570" sldId="256"/>
        </pc:sldMkLst>
        <pc:spChg chg="mod">
          <ac:chgData name="rhi.fenwick1@outlook.com" userId="0fcdeac5492e6a56" providerId="LiveId" clId="{F84B2223-4620-46F9-AECA-3D8CF99DD8AB}" dt="2019-01-15T17:10:48.353" v="1791" actId="20577"/>
          <ac:spMkLst>
            <pc:docMk/>
            <pc:sldMk cId="2745322570" sldId="256"/>
            <ac:spMk id="2" creationId="{817C4F5A-ECA9-4823-AC98-CA76EA517037}"/>
          </ac:spMkLst>
        </pc:spChg>
      </pc:sldChg>
      <pc:sldChg chg="addSp delSp modSp modNotesTx">
        <pc:chgData name="rhi.fenwick1@outlook.com" userId="0fcdeac5492e6a56" providerId="LiveId" clId="{F84B2223-4620-46F9-AECA-3D8CF99DD8AB}" dt="2019-01-18T09:40:33.254" v="12961" actId="20577"/>
        <pc:sldMkLst>
          <pc:docMk/>
          <pc:sldMk cId="3843339177" sldId="257"/>
        </pc:sldMkLst>
        <pc:spChg chg="del">
          <ac:chgData name="rhi.fenwick1@outlook.com" userId="0fcdeac5492e6a56" providerId="LiveId" clId="{F84B2223-4620-46F9-AECA-3D8CF99DD8AB}" dt="2019-01-16T12:53:39.593" v="2231" actId="478"/>
          <ac:spMkLst>
            <pc:docMk/>
            <pc:sldMk cId="3843339177" sldId="257"/>
            <ac:spMk id="2" creationId="{EFFEE3AB-0D31-4026-A51D-0C2AC3E0118A}"/>
          </ac:spMkLst>
        </pc:spChg>
        <pc:spChg chg="del">
          <ac:chgData name="rhi.fenwick1@outlook.com" userId="0fcdeac5492e6a56" providerId="LiveId" clId="{F84B2223-4620-46F9-AECA-3D8CF99DD8AB}" dt="2019-01-16T12:53:42.711" v="2232" actId="478"/>
          <ac:spMkLst>
            <pc:docMk/>
            <pc:sldMk cId="3843339177" sldId="257"/>
            <ac:spMk id="3" creationId="{DAAA4D93-75F7-4959-B2E9-8807D32EDED9}"/>
          </ac:spMkLst>
        </pc:spChg>
        <pc:spChg chg="add mod">
          <ac:chgData name="rhi.fenwick1@outlook.com" userId="0fcdeac5492e6a56" providerId="LiveId" clId="{F84B2223-4620-46F9-AECA-3D8CF99DD8AB}" dt="2019-01-16T19:46:04.653" v="5334" actId="20577"/>
          <ac:spMkLst>
            <pc:docMk/>
            <pc:sldMk cId="3843339177" sldId="257"/>
            <ac:spMk id="4" creationId="{44BFD0CD-A37D-4951-8FB5-B6DFE2ACFB82}"/>
          </ac:spMkLst>
        </pc:spChg>
        <pc:spChg chg="add mod">
          <ac:chgData name="rhi.fenwick1@outlook.com" userId="0fcdeac5492e6a56" providerId="LiveId" clId="{F84B2223-4620-46F9-AECA-3D8CF99DD8AB}" dt="2019-01-17T23:12:16.595" v="10682" actId="20577"/>
          <ac:spMkLst>
            <pc:docMk/>
            <pc:sldMk cId="3843339177" sldId="257"/>
            <ac:spMk id="6" creationId="{AED36827-D3F4-4F17-87E5-33DD5B6997F0}"/>
          </ac:spMkLst>
        </pc:spChg>
        <pc:spChg chg="add mod">
          <ac:chgData name="rhi.fenwick1@outlook.com" userId="0fcdeac5492e6a56" providerId="LiveId" clId="{F84B2223-4620-46F9-AECA-3D8CF99DD8AB}" dt="2019-01-17T23:16:48.794" v="10813" actId="20577"/>
          <ac:spMkLst>
            <pc:docMk/>
            <pc:sldMk cId="3843339177" sldId="257"/>
            <ac:spMk id="8" creationId="{81BFEB8E-E704-44CA-A605-FAF18F4A57BF}"/>
          </ac:spMkLst>
        </pc:spChg>
        <pc:picChg chg="add mod">
          <ac:chgData name="rhi.fenwick1@outlook.com" userId="0fcdeac5492e6a56" providerId="LiveId" clId="{F84B2223-4620-46F9-AECA-3D8CF99DD8AB}" dt="2019-01-17T23:15:02.842" v="10770" actId="14100"/>
          <ac:picMkLst>
            <pc:docMk/>
            <pc:sldMk cId="3843339177" sldId="257"/>
            <ac:picMk id="5" creationId="{C91FF9A1-5FF2-4011-A608-FD172E2518F2}"/>
          </ac:picMkLst>
        </pc:picChg>
        <pc:picChg chg="add mod">
          <ac:chgData name="rhi.fenwick1@outlook.com" userId="0fcdeac5492e6a56" providerId="LiveId" clId="{F84B2223-4620-46F9-AECA-3D8CF99DD8AB}" dt="2019-01-17T23:15:11.700" v="10772" actId="1076"/>
          <ac:picMkLst>
            <pc:docMk/>
            <pc:sldMk cId="3843339177" sldId="257"/>
            <ac:picMk id="7" creationId="{46EAB1EF-EBA5-48D7-8E51-ADBB677BCFD7}"/>
          </ac:picMkLst>
        </pc:picChg>
      </pc:sldChg>
      <pc:sldChg chg="del">
        <pc:chgData name="rhi.fenwick1@outlook.com" userId="0fcdeac5492e6a56" providerId="LiveId" clId="{F84B2223-4620-46F9-AECA-3D8CF99DD8AB}" dt="2019-01-17T18:53:53.512" v="8324" actId="2696"/>
        <pc:sldMkLst>
          <pc:docMk/>
          <pc:sldMk cId="1423610572" sldId="258"/>
        </pc:sldMkLst>
      </pc:sldChg>
      <pc:sldChg chg="del ord">
        <pc:chgData name="rhi.fenwick1@outlook.com" userId="0fcdeac5492e6a56" providerId="LiveId" clId="{F84B2223-4620-46F9-AECA-3D8CF99DD8AB}" dt="2019-01-17T18:46:25.911" v="7833" actId="2696"/>
        <pc:sldMkLst>
          <pc:docMk/>
          <pc:sldMk cId="2422390473" sldId="259"/>
        </pc:sldMkLst>
      </pc:sldChg>
      <pc:sldChg chg="del">
        <pc:chgData name="rhi.fenwick1@outlook.com" userId="0fcdeac5492e6a56" providerId="LiveId" clId="{F84B2223-4620-46F9-AECA-3D8CF99DD8AB}" dt="2019-01-17T18:53:39.226" v="8321" actId="2696"/>
        <pc:sldMkLst>
          <pc:docMk/>
          <pc:sldMk cId="4107402777" sldId="260"/>
        </pc:sldMkLst>
      </pc:sldChg>
      <pc:sldChg chg="modSp del ord modNotesTx">
        <pc:chgData name="rhi.fenwick1@outlook.com" userId="0fcdeac5492e6a56" providerId="LiveId" clId="{F84B2223-4620-46F9-AECA-3D8CF99DD8AB}" dt="2019-01-17T23:10:15.805" v="10651" actId="2696"/>
        <pc:sldMkLst>
          <pc:docMk/>
          <pc:sldMk cId="233341948" sldId="261"/>
        </pc:sldMkLst>
        <pc:spChg chg="mod">
          <ac:chgData name="rhi.fenwick1@outlook.com" userId="0fcdeac5492e6a56" providerId="LiveId" clId="{F84B2223-4620-46F9-AECA-3D8CF99DD8AB}" dt="2019-01-17T19:18:05.657" v="8754" actId="20577"/>
          <ac:spMkLst>
            <pc:docMk/>
            <pc:sldMk cId="233341948" sldId="261"/>
            <ac:spMk id="2" creationId="{DC0C0722-11CE-4460-BC0B-2CF4D5977777}"/>
          </ac:spMkLst>
        </pc:spChg>
        <pc:picChg chg="mod">
          <ac:chgData name="rhi.fenwick1@outlook.com" userId="0fcdeac5492e6a56" providerId="LiveId" clId="{F84B2223-4620-46F9-AECA-3D8CF99DD8AB}" dt="2019-01-17T19:18:12.628" v="8755" actId="1076"/>
          <ac:picMkLst>
            <pc:docMk/>
            <pc:sldMk cId="233341948" sldId="261"/>
            <ac:picMk id="4" creationId="{4C4B7F7C-20C1-47E1-B088-5F59455AAAC2}"/>
          </ac:picMkLst>
        </pc:picChg>
      </pc:sldChg>
      <pc:sldChg chg="del">
        <pc:chgData name="rhi.fenwick1@outlook.com" userId="0fcdeac5492e6a56" providerId="LiveId" clId="{F84B2223-4620-46F9-AECA-3D8CF99DD8AB}" dt="2019-01-17T18:53:56.670" v="8325" actId="2696"/>
        <pc:sldMkLst>
          <pc:docMk/>
          <pc:sldMk cId="1905246231" sldId="262"/>
        </pc:sldMkLst>
      </pc:sldChg>
      <pc:sldChg chg="modSp add modNotesTx">
        <pc:chgData name="rhi.fenwick1@outlook.com" userId="0fcdeac5492e6a56" providerId="LiveId" clId="{F84B2223-4620-46F9-AECA-3D8CF99DD8AB}" dt="2019-01-18T09:43:55.748" v="12991" actId="20577"/>
        <pc:sldMkLst>
          <pc:docMk/>
          <pc:sldMk cId="2347872431" sldId="263"/>
        </pc:sldMkLst>
        <pc:spChg chg="mod">
          <ac:chgData name="rhi.fenwick1@outlook.com" userId="0fcdeac5492e6a56" providerId="LiveId" clId="{F84B2223-4620-46F9-AECA-3D8CF99DD8AB}" dt="2019-01-15T14:51:17.455" v="72" actId="20577"/>
          <ac:spMkLst>
            <pc:docMk/>
            <pc:sldMk cId="2347872431" sldId="263"/>
            <ac:spMk id="2" creationId="{5A3E988C-89B5-4105-9CD6-393B4367BF84}"/>
          </ac:spMkLst>
        </pc:spChg>
        <pc:spChg chg="mod">
          <ac:chgData name="rhi.fenwick1@outlook.com" userId="0fcdeac5492e6a56" providerId="LiveId" clId="{F84B2223-4620-46F9-AECA-3D8CF99DD8AB}" dt="2019-01-17T23:21:20.564" v="11041" actId="20577"/>
          <ac:spMkLst>
            <pc:docMk/>
            <pc:sldMk cId="2347872431" sldId="263"/>
            <ac:spMk id="3" creationId="{9E75D95C-CAE5-49EA-841C-ABC6214FD36E}"/>
          </ac:spMkLst>
        </pc:spChg>
      </pc:sldChg>
      <pc:sldChg chg="modSp add ord modNotesTx">
        <pc:chgData name="rhi.fenwick1@outlook.com" userId="0fcdeac5492e6a56" providerId="LiveId" clId="{F84B2223-4620-46F9-AECA-3D8CF99DD8AB}" dt="2019-01-17T19:15:41.167" v="8733" actId="20577"/>
        <pc:sldMkLst>
          <pc:docMk/>
          <pc:sldMk cId="3713054355" sldId="264"/>
        </pc:sldMkLst>
        <pc:spChg chg="mod">
          <ac:chgData name="rhi.fenwick1@outlook.com" userId="0fcdeac5492e6a56" providerId="LiveId" clId="{F84B2223-4620-46F9-AECA-3D8CF99DD8AB}" dt="2019-01-16T19:52:57.029" v="5619" actId="20577"/>
          <ac:spMkLst>
            <pc:docMk/>
            <pc:sldMk cId="3713054355" sldId="264"/>
            <ac:spMk id="2" creationId="{CE20A5D7-B23B-4D93-9333-7C889E08B58E}"/>
          </ac:spMkLst>
        </pc:spChg>
        <pc:spChg chg="mod">
          <ac:chgData name="rhi.fenwick1@outlook.com" userId="0fcdeac5492e6a56" providerId="LiveId" clId="{F84B2223-4620-46F9-AECA-3D8CF99DD8AB}" dt="2019-01-15T16:41:26.652" v="1748" actId="20577"/>
          <ac:spMkLst>
            <pc:docMk/>
            <pc:sldMk cId="3713054355" sldId="264"/>
            <ac:spMk id="3" creationId="{7B3E8F3D-2DA5-445F-A48E-21656F826C34}"/>
          </ac:spMkLst>
        </pc:spChg>
      </pc:sldChg>
      <pc:sldChg chg="modSp add modNotesTx">
        <pc:chgData name="rhi.fenwick1@outlook.com" userId="0fcdeac5492e6a56" providerId="LiveId" clId="{F84B2223-4620-46F9-AECA-3D8CF99DD8AB}" dt="2019-01-18T09:44:31.057" v="13031" actId="20577"/>
        <pc:sldMkLst>
          <pc:docMk/>
          <pc:sldMk cId="1430299937" sldId="265"/>
        </pc:sldMkLst>
        <pc:spChg chg="mod">
          <ac:chgData name="rhi.fenwick1@outlook.com" userId="0fcdeac5492e6a56" providerId="LiveId" clId="{F84B2223-4620-46F9-AECA-3D8CF99DD8AB}" dt="2019-01-16T14:38:58.687" v="3802" actId="20577"/>
          <ac:spMkLst>
            <pc:docMk/>
            <pc:sldMk cId="1430299937" sldId="265"/>
            <ac:spMk id="2" creationId="{AEC37729-7788-4DCA-AD38-E6010BBB4B47}"/>
          </ac:spMkLst>
        </pc:spChg>
        <pc:spChg chg="mod">
          <ac:chgData name="rhi.fenwick1@outlook.com" userId="0fcdeac5492e6a56" providerId="LiveId" clId="{F84B2223-4620-46F9-AECA-3D8CF99DD8AB}" dt="2019-01-17T18:40:18.766" v="7829" actId="20577"/>
          <ac:spMkLst>
            <pc:docMk/>
            <pc:sldMk cId="1430299937" sldId="265"/>
            <ac:spMk id="3" creationId="{9D369318-00AB-4DEC-BE51-63CE269038D2}"/>
          </ac:spMkLst>
        </pc:spChg>
      </pc:sldChg>
      <pc:sldChg chg="modSp add modNotesTx">
        <pc:chgData name="rhi.fenwick1@outlook.com" userId="0fcdeac5492e6a56" providerId="LiveId" clId="{F84B2223-4620-46F9-AECA-3D8CF99DD8AB}" dt="2019-01-18T10:08:31.512" v="13152" actId="20577"/>
        <pc:sldMkLst>
          <pc:docMk/>
          <pc:sldMk cId="67477047" sldId="266"/>
        </pc:sldMkLst>
        <pc:spChg chg="mod">
          <ac:chgData name="rhi.fenwick1@outlook.com" userId="0fcdeac5492e6a56" providerId="LiveId" clId="{F84B2223-4620-46F9-AECA-3D8CF99DD8AB}" dt="2019-01-16T16:37:08.430" v="4477" actId="20577"/>
          <ac:spMkLst>
            <pc:docMk/>
            <pc:sldMk cId="67477047" sldId="266"/>
            <ac:spMk id="2" creationId="{D9C40980-B094-4C5A-B422-EBCEC08BA97E}"/>
          </ac:spMkLst>
        </pc:spChg>
        <pc:spChg chg="mod">
          <ac:chgData name="rhi.fenwick1@outlook.com" userId="0fcdeac5492e6a56" providerId="LiveId" clId="{F84B2223-4620-46F9-AECA-3D8CF99DD8AB}" dt="2019-01-17T18:37:12.073" v="7695" actId="20577"/>
          <ac:spMkLst>
            <pc:docMk/>
            <pc:sldMk cId="67477047" sldId="266"/>
            <ac:spMk id="3" creationId="{02987AA9-2B58-497D-8695-DB3CD186FCB3}"/>
          </ac:spMkLst>
        </pc:spChg>
      </pc:sldChg>
      <pc:sldChg chg="modSp add modNotesTx">
        <pc:chgData name="rhi.fenwick1@outlook.com" userId="0fcdeac5492e6a56" providerId="LiveId" clId="{F84B2223-4620-46F9-AECA-3D8CF99DD8AB}" dt="2019-01-18T10:00:46.983" v="13142" actId="20577"/>
        <pc:sldMkLst>
          <pc:docMk/>
          <pc:sldMk cId="4128207017" sldId="267"/>
        </pc:sldMkLst>
        <pc:spChg chg="mod">
          <ac:chgData name="rhi.fenwick1@outlook.com" userId="0fcdeac5492e6a56" providerId="LiveId" clId="{F84B2223-4620-46F9-AECA-3D8CF99DD8AB}" dt="2019-01-16T19:53:14.937" v="5653" actId="20577"/>
          <ac:spMkLst>
            <pc:docMk/>
            <pc:sldMk cId="4128207017" sldId="267"/>
            <ac:spMk id="2" creationId="{F93EDF68-C4AE-4BF1-97B4-0063BB17ED58}"/>
          </ac:spMkLst>
        </pc:spChg>
        <pc:spChg chg="mod">
          <ac:chgData name="rhi.fenwick1@outlook.com" userId="0fcdeac5492e6a56" providerId="LiveId" clId="{F84B2223-4620-46F9-AECA-3D8CF99DD8AB}" dt="2019-01-17T17:42:17.067" v="7066" actId="20577"/>
          <ac:spMkLst>
            <pc:docMk/>
            <pc:sldMk cId="4128207017" sldId="267"/>
            <ac:spMk id="3" creationId="{1C55C44E-4EF0-4DAF-8997-8A12C4118A22}"/>
          </ac:spMkLst>
        </pc:spChg>
      </pc:sldChg>
      <pc:sldChg chg="modSp add modNotesTx">
        <pc:chgData name="rhi.fenwick1@outlook.com" userId="0fcdeac5492e6a56" providerId="LiveId" clId="{F84B2223-4620-46F9-AECA-3D8CF99DD8AB}" dt="2019-01-18T00:19:06.919" v="12210" actId="20577"/>
        <pc:sldMkLst>
          <pc:docMk/>
          <pc:sldMk cId="805586753" sldId="268"/>
        </pc:sldMkLst>
        <pc:spChg chg="mod">
          <ac:chgData name="rhi.fenwick1@outlook.com" userId="0fcdeac5492e6a56" providerId="LiveId" clId="{F84B2223-4620-46F9-AECA-3D8CF99DD8AB}" dt="2019-01-16T19:42:01.780" v="5285" actId="20577"/>
          <ac:spMkLst>
            <pc:docMk/>
            <pc:sldMk cId="805586753" sldId="268"/>
            <ac:spMk id="2" creationId="{06AD97C2-0C99-4A44-BB6E-5AF24E8328DA}"/>
          </ac:spMkLst>
        </pc:spChg>
        <pc:spChg chg="mod">
          <ac:chgData name="rhi.fenwick1@outlook.com" userId="0fcdeac5492e6a56" providerId="LiveId" clId="{F84B2223-4620-46F9-AECA-3D8CF99DD8AB}" dt="2019-01-18T00:19:06.919" v="12210" actId="20577"/>
          <ac:spMkLst>
            <pc:docMk/>
            <pc:sldMk cId="805586753" sldId="268"/>
            <ac:spMk id="3" creationId="{4C4EFE5F-74B3-4DEE-A1B5-381539835FBD}"/>
          </ac:spMkLst>
        </pc:spChg>
      </pc:sldChg>
      <pc:sldChg chg="add del">
        <pc:chgData name="rhi.fenwick1@outlook.com" userId="0fcdeac5492e6a56" providerId="LiveId" clId="{F84B2223-4620-46F9-AECA-3D8CF99DD8AB}" dt="2019-01-17T18:53:45.010" v="8322" actId="2696"/>
        <pc:sldMkLst>
          <pc:docMk/>
          <pc:sldMk cId="3658509076" sldId="269"/>
        </pc:sldMkLst>
      </pc:sldChg>
      <pc:sldChg chg="modSp add ord">
        <pc:chgData name="rhi.fenwick1@outlook.com" userId="0fcdeac5492e6a56" providerId="LiveId" clId="{F84B2223-4620-46F9-AECA-3D8CF99DD8AB}" dt="2019-01-18T00:18:35.083" v="12203" actId="20577"/>
        <pc:sldMkLst>
          <pc:docMk/>
          <pc:sldMk cId="4243601107" sldId="270"/>
        </pc:sldMkLst>
        <pc:spChg chg="mod">
          <ac:chgData name="rhi.fenwick1@outlook.com" userId="0fcdeac5492e6a56" providerId="LiveId" clId="{F84B2223-4620-46F9-AECA-3D8CF99DD8AB}" dt="2019-01-15T15:23:39.673" v="545" actId="20577"/>
          <ac:spMkLst>
            <pc:docMk/>
            <pc:sldMk cId="4243601107" sldId="270"/>
            <ac:spMk id="2" creationId="{E19B03D7-141E-4015-AEB8-34675F7AEFAF}"/>
          </ac:spMkLst>
        </pc:spChg>
        <pc:spChg chg="mod">
          <ac:chgData name="rhi.fenwick1@outlook.com" userId="0fcdeac5492e6a56" providerId="LiveId" clId="{F84B2223-4620-46F9-AECA-3D8CF99DD8AB}" dt="2019-01-18T00:18:35.083" v="12203" actId="20577"/>
          <ac:spMkLst>
            <pc:docMk/>
            <pc:sldMk cId="4243601107" sldId="270"/>
            <ac:spMk id="3" creationId="{751A923C-282F-4CA8-BD47-1978C7F0EF91}"/>
          </ac:spMkLst>
        </pc:spChg>
      </pc:sldChg>
      <pc:sldChg chg="add del">
        <pc:chgData name="rhi.fenwick1@outlook.com" userId="0fcdeac5492e6a56" providerId="LiveId" clId="{F84B2223-4620-46F9-AECA-3D8CF99DD8AB}" dt="2019-01-17T18:53:48.392" v="8323" actId="2696"/>
        <pc:sldMkLst>
          <pc:docMk/>
          <pc:sldMk cId="1584717876" sldId="271"/>
        </pc:sldMkLst>
      </pc:sldChg>
      <pc:sldChg chg="modSp add modNotesTx">
        <pc:chgData name="rhi.fenwick1@outlook.com" userId="0fcdeac5492e6a56" providerId="LiveId" clId="{F84B2223-4620-46F9-AECA-3D8CF99DD8AB}" dt="2019-01-17T23:20:58.992" v="11039" actId="20577"/>
        <pc:sldMkLst>
          <pc:docMk/>
          <pc:sldMk cId="493896571" sldId="272"/>
        </pc:sldMkLst>
        <pc:spChg chg="mod">
          <ac:chgData name="rhi.fenwick1@outlook.com" userId="0fcdeac5492e6a56" providerId="LiveId" clId="{F84B2223-4620-46F9-AECA-3D8CF99DD8AB}" dt="2019-01-16T12:58:45.345" v="2263" actId="20577"/>
          <ac:spMkLst>
            <pc:docMk/>
            <pc:sldMk cId="493896571" sldId="272"/>
            <ac:spMk id="2" creationId="{526DA1ED-916B-4A67-984D-7B1CCA62EE3A}"/>
          </ac:spMkLst>
        </pc:spChg>
        <pc:spChg chg="mod">
          <ac:chgData name="rhi.fenwick1@outlook.com" userId="0fcdeac5492e6a56" providerId="LiveId" clId="{F84B2223-4620-46F9-AECA-3D8CF99DD8AB}" dt="2019-01-16T13:13:01.132" v="3050" actId="14100"/>
          <ac:spMkLst>
            <pc:docMk/>
            <pc:sldMk cId="493896571" sldId="272"/>
            <ac:spMk id="3" creationId="{750F5FF1-5ED4-4C01-9340-4192DB2D1CFA}"/>
          </ac:spMkLst>
        </pc:spChg>
      </pc:sldChg>
      <pc:sldChg chg="modSp add modNotesTx">
        <pc:chgData name="rhi.fenwick1@outlook.com" userId="0fcdeac5492e6a56" providerId="LiveId" clId="{F84B2223-4620-46F9-AECA-3D8CF99DD8AB}" dt="2019-01-18T09:41:21.519" v="12983" actId="20577"/>
        <pc:sldMkLst>
          <pc:docMk/>
          <pc:sldMk cId="428976541" sldId="273"/>
        </pc:sldMkLst>
        <pc:spChg chg="mod">
          <ac:chgData name="rhi.fenwick1@outlook.com" userId="0fcdeac5492e6a56" providerId="LiveId" clId="{F84B2223-4620-46F9-AECA-3D8CF99DD8AB}" dt="2019-01-16T19:46:52.656" v="5389" actId="20577"/>
          <ac:spMkLst>
            <pc:docMk/>
            <pc:sldMk cId="428976541" sldId="273"/>
            <ac:spMk id="2" creationId="{69C8E5EE-41D9-496B-A85E-2411FBC4E06F}"/>
          </ac:spMkLst>
        </pc:spChg>
        <pc:spChg chg="mod">
          <ac:chgData name="rhi.fenwick1@outlook.com" userId="0fcdeac5492e6a56" providerId="LiveId" clId="{F84B2223-4620-46F9-AECA-3D8CF99DD8AB}" dt="2019-01-17T18:51:42.298" v="8314" actId="20577"/>
          <ac:spMkLst>
            <pc:docMk/>
            <pc:sldMk cId="428976541" sldId="273"/>
            <ac:spMk id="3" creationId="{08E31262-8C4F-465D-835B-5D10064275BB}"/>
          </ac:spMkLst>
        </pc:spChg>
      </pc:sldChg>
      <pc:sldChg chg="modSp add modNotesTx">
        <pc:chgData name="rhi.fenwick1@outlook.com" userId="0fcdeac5492e6a56" providerId="LiveId" clId="{F84B2223-4620-46F9-AECA-3D8CF99DD8AB}" dt="2019-01-17T17:08:54.912" v="6353" actId="20577"/>
        <pc:sldMkLst>
          <pc:docMk/>
          <pc:sldMk cId="4112894236" sldId="274"/>
        </pc:sldMkLst>
        <pc:spChg chg="mod">
          <ac:chgData name="rhi.fenwick1@outlook.com" userId="0fcdeac5492e6a56" providerId="LiveId" clId="{F84B2223-4620-46F9-AECA-3D8CF99DD8AB}" dt="2019-01-16T20:03:05.008" v="5864" actId="20577"/>
          <ac:spMkLst>
            <pc:docMk/>
            <pc:sldMk cId="4112894236" sldId="274"/>
            <ac:spMk id="2" creationId="{D7B29E4C-3247-4137-B47F-A8CC2CCBB794}"/>
          </ac:spMkLst>
        </pc:spChg>
        <pc:spChg chg="mod">
          <ac:chgData name="rhi.fenwick1@outlook.com" userId="0fcdeac5492e6a56" providerId="LiveId" clId="{F84B2223-4620-46F9-AECA-3D8CF99DD8AB}" dt="2019-01-17T17:08:54.912" v="6353" actId="20577"/>
          <ac:spMkLst>
            <pc:docMk/>
            <pc:sldMk cId="4112894236" sldId="274"/>
            <ac:spMk id="3" creationId="{34331C51-FDB8-483A-9A9B-FED52A508CC2}"/>
          </ac:spMkLst>
        </pc:spChg>
      </pc:sldChg>
      <pc:sldChg chg="modSp add modNotesTx">
        <pc:chgData name="rhi.fenwick1@outlook.com" userId="0fcdeac5492e6a56" providerId="LiveId" clId="{F84B2223-4620-46F9-AECA-3D8CF99DD8AB}" dt="2019-01-18T10:06:05.688" v="13144" actId="20577"/>
        <pc:sldMkLst>
          <pc:docMk/>
          <pc:sldMk cId="4260467778" sldId="275"/>
        </pc:sldMkLst>
        <pc:spChg chg="mod">
          <ac:chgData name="rhi.fenwick1@outlook.com" userId="0fcdeac5492e6a56" providerId="LiveId" clId="{F84B2223-4620-46F9-AECA-3D8CF99DD8AB}" dt="2019-01-17T17:53:05.184" v="7196" actId="20577"/>
          <ac:spMkLst>
            <pc:docMk/>
            <pc:sldMk cId="4260467778" sldId="275"/>
            <ac:spMk id="2" creationId="{9D137BB4-FE88-4802-85BB-3C436789F1DB}"/>
          </ac:spMkLst>
        </pc:spChg>
        <pc:spChg chg="mod">
          <ac:chgData name="rhi.fenwick1@outlook.com" userId="0fcdeac5492e6a56" providerId="LiveId" clId="{F84B2223-4620-46F9-AECA-3D8CF99DD8AB}" dt="2019-01-17T19:03:19.097" v="8327" actId="20577"/>
          <ac:spMkLst>
            <pc:docMk/>
            <pc:sldMk cId="4260467778" sldId="275"/>
            <ac:spMk id="3" creationId="{849FA6B7-E8F3-44F0-9C94-20367D35CA53}"/>
          </ac:spMkLst>
        </pc:spChg>
      </pc:sldChg>
      <pc:sldChg chg="addSp delSp modSp add modNotesTx">
        <pc:chgData name="rhi.fenwick1@outlook.com" userId="0fcdeac5492e6a56" providerId="LiveId" clId="{F84B2223-4620-46F9-AECA-3D8CF99DD8AB}" dt="2019-01-18T09:56:20.718" v="13057" actId="20577"/>
        <pc:sldMkLst>
          <pc:docMk/>
          <pc:sldMk cId="1649278777" sldId="276"/>
        </pc:sldMkLst>
        <pc:spChg chg="mod">
          <ac:chgData name="rhi.fenwick1@outlook.com" userId="0fcdeac5492e6a56" providerId="LiveId" clId="{F84B2223-4620-46F9-AECA-3D8CF99DD8AB}" dt="2019-01-17T21:56:09.658" v="9622" actId="20577"/>
          <ac:spMkLst>
            <pc:docMk/>
            <pc:sldMk cId="1649278777" sldId="276"/>
            <ac:spMk id="2" creationId="{396A6887-2ABF-4D7B-9A84-45717930D886}"/>
          </ac:spMkLst>
        </pc:spChg>
        <pc:spChg chg="del mod">
          <ac:chgData name="rhi.fenwick1@outlook.com" userId="0fcdeac5492e6a56" providerId="LiveId" clId="{F84B2223-4620-46F9-AECA-3D8CF99DD8AB}" dt="2019-01-17T21:57:49.602" v="9623" actId="478"/>
          <ac:spMkLst>
            <pc:docMk/>
            <pc:sldMk cId="1649278777" sldId="276"/>
            <ac:spMk id="3" creationId="{8A6898A2-5D78-4490-A0BD-2D182EF1CADD}"/>
          </ac:spMkLst>
        </pc:spChg>
        <pc:spChg chg="add mod">
          <ac:chgData name="rhi.fenwick1@outlook.com" userId="0fcdeac5492e6a56" providerId="LiveId" clId="{F84B2223-4620-46F9-AECA-3D8CF99DD8AB}" dt="2019-01-17T22:03:25.772" v="9664" actId="20577"/>
          <ac:spMkLst>
            <pc:docMk/>
            <pc:sldMk cId="1649278777" sldId="276"/>
            <ac:spMk id="5" creationId="{4C61E76B-F71A-4800-A2D4-C89ABC3BCFA0}"/>
          </ac:spMkLst>
        </pc:spChg>
        <pc:spChg chg="add mod">
          <ac:chgData name="rhi.fenwick1@outlook.com" userId="0fcdeac5492e6a56" providerId="LiveId" clId="{F84B2223-4620-46F9-AECA-3D8CF99DD8AB}" dt="2019-01-17T22:48:57.209" v="9676" actId="20577"/>
          <ac:spMkLst>
            <pc:docMk/>
            <pc:sldMk cId="1649278777" sldId="276"/>
            <ac:spMk id="6" creationId="{4B66B7FC-FEB4-4B27-999A-9778ABFF9F52}"/>
          </ac:spMkLst>
        </pc:spChg>
        <pc:spChg chg="add mod">
          <ac:chgData name="rhi.fenwick1@outlook.com" userId="0fcdeac5492e6a56" providerId="LiveId" clId="{F84B2223-4620-46F9-AECA-3D8CF99DD8AB}" dt="2019-01-17T23:07:50.237" v="10557" actId="14100"/>
          <ac:spMkLst>
            <pc:docMk/>
            <pc:sldMk cId="1649278777" sldId="276"/>
            <ac:spMk id="7" creationId="{6276622F-7F89-4CBA-8B55-5BDA722FA030}"/>
          </ac:spMkLst>
        </pc:spChg>
        <pc:picChg chg="add mod modCrop">
          <ac:chgData name="rhi.fenwick1@outlook.com" userId="0fcdeac5492e6a56" providerId="LiveId" clId="{F84B2223-4620-46F9-AECA-3D8CF99DD8AB}" dt="2019-01-17T23:06:39.951" v="10532" actId="1076"/>
          <ac:picMkLst>
            <pc:docMk/>
            <pc:sldMk cId="1649278777" sldId="276"/>
            <ac:picMk id="4" creationId="{F749896B-D5D7-443B-926F-FDC62701D350}"/>
          </ac:picMkLst>
        </pc:picChg>
      </pc:sldChg>
      <pc:sldChg chg="addSp delSp modSp add modNotesTx">
        <pc:chgData name="rhi.fenwick1@outlook.com" userId="0fcdeac5492e6a56" providerId="LiveId" clId="{F84B2223-4620-46F9-AECA-3D8CF99DD8AB}" dt="2019-01-18T09:52:05.803" v="13033" actId="20577"/>
        <pc:sldMkLst>
          <pc:docMk/>
          <pc:sldMk cId="2621466208" sldId="277"/>
        </pc:sldMkLst>
        <pc:spChg chg="add del mod">
          <ac:chgData name="rhi.fenwick1@outlook.com" userId="0fcdeac5492e6a56" providerId="LiveId" clId="{F84B2223-4620-46F9-AECA-3D8CF99DD8AB}" dt="2019-01-17T23:27:08.579" v="11206" actId="20577"/>
          <ac:spMkLst>
            <pc:docMk/>
            <pc:sldMk cId="2621466208" sldId="277"/>
            <ac:spMk id="2" creationId="{6F3C09FA-2346-4D52-98DD-0F60174422F5}"/>
          </ac:spMkLst>
        </pc:spChg>
        <pc:spChg chg="mod">
          <ac:chgData name="rhi.fenwick1@outlook.com" userId="0fcdeac5492e6a56" providerId="LiveId" clId="{F84B2223-4620-46F9-AECA-3D8CF99DD8AB}" dt="2019-01-17T23:55:36.942" v="12012" actId="20577"/>
          <ac:spMkLst>
            <pc:docMk/>
            <pc:sldMk cId="2621466208" sldId="277"/>
            <ac:spMk id="3" creationId="{277E48C4-EFA0-4760-9E17-6EB0B5BAE94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F854E8-4169-4A75-8617-6FDCAD40876C}" type="datetimeFigureOut">
              <a:rPr lang="en-GB" smtClean="0"/>
              <a:t>18/01/2019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C04F4D-9E09-4DB7-84CA-E0058DE0CB0F}" type="slidenum">
              <a:rPr lang="en-GB" smtClean="0"/>
              <a:t>‹#›</a:t>
            </a:fld>
            <a:endParaRPr lang="en-GB"/>
          </a:p>
        </p:txBody>
      </p:sp>
    </p:spTree>
    <p:extLst>
      <p:ext uri="{BB962C8B-B14F-4D97-AF65-F5344CB8AC3E}">
        <p14:creationId xmlns:p14="http://schemas.microsoft.com/office/powerpoint/2010/main" val="23550382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presentation is going to explain using a social theory the impact that isolation has on elderly people who are living in a caring environment for example a residential home. </a:t>
            </a:r>
          </a:p>
          <a:p>
            <a:endParaRPr lang="en-GB" dirty="0"/>
          </a:p>
          <a:p>
            <a:r>
              <a:rPr lang="en-GB" dirty="0"/>
              <a:t>Loneliness effects people at all ages, however one million people aged 65 or over have reported that they always or often feel lonely, this is within the UK.</a:t>
            </a:r>
          </a:p>
        </p:txBody>
      </p:sp>
      <p:sp>
        <p:nvSpPr>
          <p:cNvPr id="4" name="Slide Number Placeholder 3"/>
          <p:cNvSpPr>
            <a:spLocks noGrp="1"/>
          </p:cNvSpPr>
          <p:nvPr>
            <p:ph type="sldNum" sz="quarter" idx="5"/>
          </p:nvPr>
        </p:nvSpPr>
        <p:spPr/>
        <p:txBody>
          <a:bodyPr/>
          <a:lstStyle/>
          <a:p>
            <a:fld id="{6DC04F4D-9E09-4DB7-84CA-E0058DE0CB0F}" type="slidenum">
              <a:rPr lang="en-GB" smtClean="0"/>
              <a:t>2</a:t>
            </a:fld>
            <a:endParaRPr lang="en-GB"/>
          </a:p>
        </p:txBody>
      </p:sp>
    </p:spTree>
    <p:extLst>
      <p:ext uri="{BB962C8B-B14F-4D97-AF65-F5344CB8AC3E}">
        <p14:creationId xmlns:p14="http://schemas.microsoft.com/office/powerpoint/2010/main" val="13993247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words loneliness and isolation are usually used together, however they are not the same thing. Age UK defined loneliness as a feeling, an individual can feel alone when surrounded by many people. They define isolation as when an individual is alone physically.  </a:t>
            </a:r>
          </a:p>
          <a:p>
            <a:endParaRPr lang="en-GB" dirty="0"/>
          </a:p>
        </p:txBody>
      </p:sp>
      <p:sp>
        <p:nvSpPr>
          <p:cNvPr id="4" name="Slide Number Placeholder 3"/>
          <p:cNvSpPr>
            <a:spLocks noGrp="1"/>
          </p:cNvSpPr>
          <p:nvPr>
            <p:ph type="sldNum" sz="quarter" idx="5"/>
          </p:nvPr>
        </p:nvSpPr>
        <p:spPr/>
        <p:txBody>
          <a:bodyPr/>
          <a:lstStyle/>
          <a:p>
            <a:fld id="{6DC04F4D-9E09-4DB7-84CA-E0058DE0CB0F}" type="slidenum">
              <a:rPr lang="en-GB" smtClean="0"/>
              <a:t>3</a:t>
            </a:fld>
            <a:endParaRPr lang="en-GB"/>
          </a:p>
        </p:txBody>
      </p:sp>
    </p:spTree>
    <p:extLst>
      <p:ext uri="{BB962C8B-B14F-4D97-AF65-F5344CB8AC3E}">
        <p14:creationId xmlns:p14="http://schemas.microsoft.com/office/powerpoint/2010/main" val="1607731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Age UK, give two different definitions for the meaning of isolation and social isolation. </a:t>
            </a:r>
          </a:p>
          <a:p>
            <a:endParaRPr lang="en-GB" dirty="0"/>
          </a:p>
          <a:p>
            <a:r>
              <a:rPr lang="en-GB" dirty="0"/>
              <a:t>Isolation –age UK say that this is a subjective feeling, it is a negative feeling when an individual believes there is a lack of connection.</a:t>
            </a:r>
          </a:p>
          <a:p>
            <a:endParaRPr lang="en-GB" dirty="0"/>
          </a:p>
          <a:p>
            <a:r>
              <a:rPr lang="en-GB" dirty="0"/>
              <a:t>They say that social isolation – is objective, it is defined by the amount of social relationships and contacts a person has. </a:t>
            </a:r>
          </a:p>
          <a:p>
            <a:endParaRPr lang="en-GB" dirty="0"/>
          </a:p>
        </p:txBody>
      </p:sp>
      <p:sp>
        <p:nvSpPr>
          <p:cNvPr id="4" name="Slide Number Placeholder 3"/>
          <p:cNvSpPr>
            <a:spLocks noGrp="1"/>
          </p:cNvSpPr>
          <p:nvPr>
            <p:ph type="sldNum" sz="quarter" idx="5"/>
          </p:nvPr>
        </p:nvSpPr>
        <p:spPr/>
        <p:txBody>
          <a:bodyPr/>
          <a:lstStyle/>
          <a:p>
            <a:fld id="{6DC04F4D-9E09-4DB7-84CA-E0058DE0CB0F}" type="slidenum">
              <a:rPr lang="en-GB" smtClean="0"/>
              <a:t>4</a:t>
            </a:fld>
            <a:endParaRPr lang="en-GB"/>
          </a:p>
        </p:txBody>
      </p:sp>
    </p:spTree>
    <p:extLst>
      <p:ext uri="{BB962C8B-B14F-4D97-AF65-F5344CB8AC3E}">
        <p14:creationId xmlns:p14="http://schemas.microsoft.com/office/powerpoint/2010/main" val="2606997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Zavaleta et al, 2014, says that ‘Social isolation is a deprivation of social connectedness.’ So individuals such as the elderly would be isolated due to a lack of social connections.  The level of isolation that a person is in depends on the quality and the amount of connections they have socially, for example the amount of interactions they have and how often they have them for. Some people who are alone might feel lonely and this could then lead to isolation, however some people may feel lonely while others are around them.</a:t>
            </a:r>
          </a:p>
          <a:p>
            <a:endParaRPr lang="en-GB" dirty="0"/>
          </a:p>
          <a:p>
            <a:r>
              <a:rPr lang="en-GB" dirty="0"/>
              <a:t> </a:t>
            </a:r>
          </a:p>
        </p:txBody>
      </p:sp>
      <p:sp>
        <p:nvSpPr>
          <p:cNvPr id="4" name="Slide Number Placeholder 3"/>
          <p:cNvSpPr>
            <a:spLocks noGrp="1"/>
          </p:cNvSpPr>
          <p:nvPr>
            <p:ph type="sldNum" sz="quarter" idx="5"/>
          </p:nvPr>
        </p:nvSpPr>
        <p:spPr/>
        <p:txBody>
          <a:bodyPr/>
          <a:lstStyle/>
          <a:p>
            <a:fld id="{6DC04F4D-9E09-4DB7-84CA-E0058DE0CB0F}" type="slidenum">
              <a:rPr lang="en-GB" smtClean="0"/>
              <a:t>5</a:t>
            </a:fld>
            <a:endParaRPr lang="en-GB"/>
          </a:p>
        </p:txBody>
      </p:sp>
    </p:spTree>
    <p:extLst>
      <p:ext uri="{BB962C8B-B14F-4D97-AF65-F5344CB8AC3E}">
        <p14:creationId xmlns:p14="http://schemas.microsoft.com/office/powerpoint/2010/main" val="27708875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Zavaleta et al, 2014 says that there are four types of connections a person can make: </a:t>
            </a:r>
          </a:p>
          <a:p>
            <a:r>
              <a:rPr lang="en-GB" dirty="0"/>
              <a:t>Individual connections: which would be connections with a partner, family co-worker or a friend. For an individual living in a care home, this would be friends or family visiting them or taking them out for the day or a certain activity.</a:t>
            </a:r>
          </a:p>
          <a:p>
            <a:r>
              <a:rPr lang="en-GB" dirty="0"/>
              <a:t>Group connections: this would be a small cohesive community such as going to church, or to any clubs with people who have similar interests.</a:t>
            </a:r>
          </a:p>
          <a:p>
            <a:r>
              <a:rPr lang="en-GB" dirty="0"/>
              <a:t>Community connections: This is similar to groups however perhaps on a larger scale, so for example a village or a small community that is based in a large setting. </a:t>
            </a:r>
          </a:p>
          <a:p>
            <a:r>
              <a:rPr lang="en-GB" dirty="0"/>
              <a:t>Larger social environment connections: this would be being a part of institutions or a society. </a:t>
            </a:r>
          </a:p>
          <a:p>
            <a:endParaRPr lang="en-GB" dirty="0"/>
          </a:p>
        </p:txBody>
      </p:sp>
      <p:sp>
        <p:nvSpPr>
          <p:cNvPr id="4" name="Slide Number Placeholder 3"/>
          <p:cNvSpPr>
            <a:spLocks noGrp="1"/>
          </p:cNvSpPr>
          <p:nvPr>
            <p:ph type="sldNum" sz="quarter" idx="5"/>
          </p:nvPr>
        </p:nvSpPr>
        <p:spPr/>
        <p:txBody>
          <a:bodyPr/>
          <a:lstStyle/>
          <a:p>
            <a:fld id="{6DC04F4D-9E09-4DB7-84CA-E0058DE0CB0F}" type="slidenum">
              <a:rPr lang="en-GB" smtClean="0"/>
              <a:t>6</a:t>
            </a:fld>
            <a:endParaRPr lang="en-GB"/>
          </a:p>
        </p:txBody>
      </p:sp>
    </p:spTree>
    <p:extLst>
      <p:ext uri="{BB962C8B-B14F-4D97-AF65-F5344CB8AC3E}">
        <p14:creationId xmlns:p14="http://schemas.microsoft.com/office/powerpoint/2010/main" val="14516691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Within </a:t>
            </a:r>
            <a:r>
              <a:rPr lang="en-GB" dirty="0" err="1"/>
              <a:t>Zaveleta’s</a:t>
            </a:r>
            <a:r>
              <a:rPr lang="en-GB" dirty="0"/>
              <a:t> theory, there are three different concepts. These are social cohesion, social exclusion and social capital.</a:t>
            </a:r>
          </a:p>
          <a:p>
            <a:endParaRPr lang="en-GB" dirty="0"/>
          </a:p>
          <a:p>
            <a:r>
              <a:rPr lang="en-GB" dirty="0"/>
              <a:t>Social cohesion has been defined by Joseph Chan and Elaine Chan (2006) as ‘a state of affairs concerning both the vertical and horizontal interactions amongst members of society as</a:t>
            </a:r>
          </a:p>
          <a:p>
            <a:r>
              <a:rPr lang="en-GB" dirty="0"/>
              <a:t>characterized by a set of attitudes and norms that include trust, a sense of belonging and the willingness to participate and help, as well as their behavioural manifestations.’ meaning it is society living in a close community, everyone feels as though they belong and can trust one another. </a:t>
            </a:r>
          </a:p>
          <a:p>
            <a:endParaRPr lang="en-GB" dirty="0"/>
          </a:p>
          <a:p>
            <a:r>
              <a:rPr lang="en-GB" dirty="0"/>
              <a:t>Social exclusion has been defined by the national health service in 2010 as ‘A term used to describe a situation in which a person (or a group of people), resident in a society is excluded from the key activities of the society, and is prevented from participation by factors beyond his or her control’ This would be an individual or group not being a part of a cohesive community,</a:t>
            </a:r>
          </a:p>
          <a:p>
            <a:endParaRPr lang="en-GB" dirty="0"/>
          </a:p>
          <a:p>
            <a:r>
              <a:rPr lang="en-GB" dirty="0"/>
              <a:t>And social capital…..</a:t>
            </a:r>
          </a:p>
          <a:p>
            <a:r>
              <a:rPr lang="en-GB" dirty="0"/>
              <a:t> </a:t>
            </a:r>
          </a:p>
        </p:txBody>
      </p:sp>
      <p:sp>
        <p:nvSpPr>
          <p:cNvPr id="4" name="Slide Number Placeholder 3"/>
          <p:cNvSpPr>
            <a:spLocks noGrp="1"/>
          </p:cNvSpPr>
          <p:nvPr>
            <p:ph type="sldNum" sz="quarter" idx="5"/>
          </p:nvPr>
        </p:nvSpPr>
        <p:spPr/>
        <p:txBody>
          <a:bodyPr/>
          <a:lstStyle/>
          <a:p>
            <a:fld id="{6DC04F4D-9E09-4DB7-84CA-E0058DE0CB0F}" type="slidenum">
              <a:rPr lang="en-GB" smtClean="0"/>
              <a:t>7</a:t>
            </a:fld>
            <a:endParaRPr lang="en-GB"/>
          </a:p>
        </p:txBody>
      </p:sp>
    </p:spTree>
    <p:extLst>
      <p:ext uri="{BB962C8B-B14F-4D97-AF65-F5344CB8AC3E}">
        <p14:creationId xmlns:p14="http://schemas.microsoft.com/office/powerpoint/2010/main" val="6980347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Zavaleta et al, 2014 defines social capital as how important social connections are within family, groups and the community for example social groups for individuals who have the same interests, such as going to church. It says the theorists use the term ‘social capital’ to address how important social connectivity when referring to a persons ability to gain power or resources.  </a:t>
            </a:r>
          </a:p>
        </p:txBody>
      </p:sp>
      <p:sp>
        <p:nvSpPr>
          <p:cNvPr id="4" name="Slide Number Placeholder 3"/>
          <p:cNvSpPr>
            <a:spLocks noGrp="1"/>
          </p:cNvSpPr>
          <p:nvPr>
            <p:ph type="sldNum" sz="quarter" idx="5"/>
          </p:nvPr>
        </p:nvSpPr>
        <p:spPr/>
        <p:txBody>
          <a:bodyPr/>
          <a:lstStyle/>
          <a:p>
            <a:fld id="{6DC04F4D-9E09-4DB7-84CA-E0058DE0CB0F}" type="slidenum">
              <a:rPr lang="en-GB" smtClean="0"/>
              <a:t>8</a:t>
            </a:fld>
            <a:endParaRPr lang="en-GB"/>
          </a:p>
        </p:txBody>
      </p:sp>
    </p:spTree>
    <p:extLst>
      <p:ext uri="{BB962C8B-B14F-4D97-AF65-F5344CB8AC3E}">
        <p14:creationId xmlns:p14="http://schemas.microsoft.com/office/powerpoint/2010/main" val="31767035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Within social capital there is bonding, bridging and linking. Bonding is when there are strong links that are down to a mutual connection,  for example family and friends, going out with family and friends or going to church or other activities that require a mutual connection. Bonding could be seen as the most important for the elderly generation. On page three of The measurement of Social Capital in the United Kingdom by Rosalyn Harper 2002, it states ‘childhood and old age, bonding social capital is more important to health and, as people seek employment, bridging social capital is more important’.</a:t>
            </a:r>
          </a:p>
          <a:p>
            <a:endParaRPr lang="en-GB" dirty="0"/>
          </a:p>
          <a:p>
            <a:r>
              <a:rPr lang="en-GB" dirty="0"/>
              <a:t> Bridging are thinks that occur with a distance, such as distant friends and colleagues. And linkages are the links in which people have in order to move up or down their social ladder. </a:t>
            </a:r>
          </a:p>
          <a:p>
            <a:endParaRPr lang="en-GB" dirty="0"/>
          </a:p>
        </p:txBody>
      </p:sp>
      <p:sp>
        <p:nvSpPr>
          <p:cNvPr id="4" name="Slide Number Placeholder 3"/>
          <p:cNvSpPr>
            <a:spLocks noGrp="1"/>
          </p:cNvSpPr>
          <p:nvPr>
            <p:ph type="sldNum" sz="quarter" idx="5"/>
          </p:nvPr>
        </p:nvSpPr>
        <p:spPr/>
        <p:txBody>
          <a:bodyPr/>
          <a:lstStyle/>
          <a:p>
            <a:fld id="{6DC04F4D-9E09-4DB7-84CA-E0058DE0CB0F}" type="slidenum">
              <a:rPr lang="en-GB" smtClean="0"/>
              <a:t>9</a:t>
            </a:fld>
            <a:endParaRPr lang="en-GB"/>
          </a:p>
        </p:txBody>
      </p:sp>
    </p:spTree>
    <p:extLst>
      <p:ext uri="{BB962C8B-B14F-4D97-AF65-F5344CB8AC3E}">
        <p14:creationId xmlns:p14="http://schemas.microsoft.com/office/powerpoint/2010/main" val="35784197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 organisation whose aim is to provide professional home care for the elderly called A hand to hold said in 2017 that an individuals social health has a big impact on their physical health and the social interactions that people have are as important as physical exercise.  It says that people who loose their social connections are at a higher risk of developing depression.  </a:t>
            </a:r>
          </a:p>
          <a:p>
            <a:endParaRPr lang="en-GB" dirty="0"/>
          </a:p>
          <a:p>
            <a:r>
              <a:rPr lang="en-GB" dirty="0"/>
              <a:t>For some individuals there are barriers that prevent them from being as social as others such as a lack of transport, disability, lack of connections, ill health and some individuals don’t like change as it makes them feel insecure and vulnerable. </a:t>
            </a:r>
          </a:p>
        </p:txBody>
      </p:sp>
      <p:sp>
        <p:nvSpPr>
          <p:cNvPr id="4" name="Slide Number Placeholder 3"/>
          <p:cNvSpPr>
            <a:spLocks noGrp="1"/>
          </p:cNvSpPr>
          <p:nvPr>
            <p:ph type="sldNum" sz="quarter" idx="5"/>
          </p:nvPr>
        </p:nvSpPr>
        <p:spPr/>
        <p:txBody>
          <a:bodyPr/>
          <a:lstStyle/>
          <a:p>
            <a:fld id="{6DC04F4D-9E09-4DB7-84CA-E0058DE0CB0F}" type="slidenum">
              <a:rPr lang="en-GB" smtClean="0"/>
              <a:t>10</a:t>
            </a:fld>
            <a:endParaRPr lang="en-GB"/>
          </a:p>
        </p:txBody>
      </p:sp>
    </p:spTree>
    <p:extLst>
      <p:ext uri="{BB962C8B-B14F-4D97-AF65-F5344CB8AC3E}">
        <p14:creationId xmlns:p14="http://schemas.microsoft.com/office/powerpoint/2010/main" val="6050818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Ellie Watmough and Marine Begault undertook a project on the action of loneliness in care homes in tower hamlets in 2015 to 2016.  it says that elderly people who have moved into a care home </a:t>
            </a:r>
            <a:r>
              <a:rPr lang="en-GB"/>
              <a:t>have most </a:t>
            </a:r>
            <a:r>
              <a:rPr lang="en-GB" dirty="0"/>
              <a:t>likely lost a significant person in their life, their home or their independence. They then become isolated when moving into a home that focuses on their physical health, forcing them to become dependent on people which then deteriorates both their physical and mental health. It says that ‘Severe loneliness is experienced by an estimated 22-44% of care residents’. </a:t>
            </a:r>
          </a:p>
          <a:p>
            <a:endParaRPr lang="en-GB" dirty="0"/>
          </a:p>
          <a:p>
            <a:r>
              <a:rPr lang="en-GB" dirty="0"/>
              <a:t>Bettal Consultancy in 2017 said that ‘A shocking 60 percent of people in care homes get no visitors.’ this is a very high percentage, within the piece of writing it says that Louise </a:t>
            </a:r>
            <a:r>
              <a:rPr lang="en-GB" dirty="0" err="1"/>
              <a:t>Goulden</a:t>
            </a:r>
            <a:r>
              <a:rPr lang="en-GB" dirty="0"/>
              <a:t> says that care home residents are just like anyone else stating “They were in their local community, they were working, they were raising families, and now because they’ve reached a certain physical or mental state they’re shut off in this kind of secretive world.”</a:t>
            </a:r>
          </a:p>
          <a:p>
            <a:endParaRPr lang="en-GB" dirty="0"/>
          </a:p>
          <a:p>
            <a:endParaRPr lang="en-GB" dirty="0"/>
          </a:p>
          <a:p>
            <a:r>
              <a:rPr lang="en-GB" dirty="0"/>
              <a:t> </a:t>
            </a:r>
          </a:p>
        </p:txBody>
      </p:sp>
      <p:sp>
        <p:nvSpPr>
          <p:cNvPr id="4" name="Slide Number Placeholder 3"/>
          <p:cNvSpPr>
            <a:spLocks noGrp="1"/>
          </p:cNvSpPr>
          <p:nvPr>
            <p:ph type="sldNum" sz="quarter" idx="5"/>
          </p:nvPr>
        </p:nvSpPr>
        <p:spPr/>
        <p:txBody>
          <a:bodyPr/>
          <a:lstStyle/>
          <a:p>
            <a:fld id="{6DC04F4D-9E09-4DB7-84CA-E0058DE0CB0F}" type="slidenum">
              <a:rPr lang="en-GB" smtClean="0"/>
              <a:t>11</a:t>
            </a:fld>
            <a:endParaRPr lang="en-GB"/>
          </a:p>
        </p:txBody>
      </p:sp>
    </p:spTree>
    <p:extLst>
      <p:ext uri="{BB962C8B-B14F-4D97-AF65-F5344CB8AC3E}">
        <p14:creationId xmlns:p14="http://schemas.microsoft.com/office/powerpoint/2010/main" val="31264322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Age UK in 2015 says that  ‘The effect of loneliness and isolation can be as harmful to health as smoking 15 cigarettes a day, and is more damaging than obesity.’. Age UK also says that 1.7% which is equivalent to 200,000 older people over the age of 65 have not had a conversation with a friend or a family member for a month. </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6DC04F4D-9E09-4DB7-84CA-E0058DE0CB0F}" type="slidenum">
              <a:rPr lang="en-GB" smtClean="0"/>
              <a:t>12</a:t>
            </a:fld>
            <a:endParaRPr lang="en-GB"/>
          </a:p>
        </p:txBody>
      </p:sp>
    </p:spTree>
    <p:extLst>
      <p:ext uri="{BB962C8B-B14F-4D97-AF65-F5344CB8AC3E}">
        <p14:creationId xmlns:p14="http://schemas.microsoft.com/office/powerpoint/2010/main" val="11489460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QCS released an article in 2017 that says that people assume that people live in care homes have company constantly, however having people around constantly does not mean that a person cant feel lonely or isolated.  </a:t>
            </a:r>
          </a:p>
          <a:p>
            <a:endParaRPr lang="en-GB" dirty="0"/>
          </a:p>
          <a:p>
            <a:r>
              <a:rPr lang="en-GB" dirty="0"/>
              <a:t>Social isolation can have an impact on an individuals physical health as well as their mental health. Prestige nursing and care in 2014 said that ‘Individuals can suffer from increased blood pressure, a weakened immune system, and are at higher risk of heart attacks, strokes, and the onset of disability.’ </a:t>
            </a:r>
          </a:p>
          <a:p>
            <a:endParaRPr lang="en-GB" dirty="0"/>
          </a:p>
          <a:p>
            <a:endParaRPr lang="en-GB" dirty="0"/>
          </a:p>
          <a:p>
            <a:r>
              <a:rPr lang="en-GB" dirty="0"/>
              <a:t>In conclusion the impact that isolation has on elderly individuals who are living in a care environment such as a residential home is huge. Looking at Zavaleta et </a:t>
            </a:r>
            <a:r>
              <a:rPr lang="en-GB" dirty="0" err="1"/>
              <a:t>al’s</a:t>
            </a:r>
            <a:r>
              <a:rPr lang="en-GB" dirty="0"/>
              <a:t> theory in 2014 it has a effect on their bonding connections as it effects the accessibility to communicate with others outside of the care setting due to transport or illness, making them reliant on friends and family to have the time and resources leaving an individual dependent on others which can effect their well-being due to lack of independence. Isolation cause physical health as well as mental health and can contribute to the deterioration of an individuals capabilities. ‘The effect of loneliness and isolation can be as harmful to health as smoking 15 cigarettes a day, and is more damaging than obesity.’ Age UK 2015. Thank you</a:t>
            </a:r>
          </a:p>
          <a:p>
            <a:r>
              <a:rPr lang="en-GB" dirty="0"/>
              <a:t>   </a:t>
            </a:r>
          </a:p>
        </p:txBody>
      </p:sp>
      <p:sp>
        <p:nvSpPr>
          <p:cNvPr id="4" name="Slide Number Placeholder 3"/>
          <p:cNvSpPr>
            <a:spLocks noGrp="1"/>
          </p:cNvSpPr>
          <p:nvPr>
            <p:ph type="sldNum" sz="quarter" idx="5"/>
          </p:nvPr>
        </p:nvSpPr>
        <p:spPr/>
        <p:txBody>
          <a:bodyPr/>
          <a:lstStyle/>
          <a:p>
            <a:fld id="{6DC04F4D-9E09-4DB7-84CA-E0058DE0CB0F}" type="slidenum">
              <a:rPr lang="en-GB" smtClean="0"/>
              <a:t>13</a:t>
            </a:fld>
            <a:endParaRPr lang="en-GB"/>
          </a:p>
        </p:txBody>
      </p:sp>
    </p:spTree>
    <p:extLst>
      <p:ext uri="{BB962C8B-B14F-4D97-AF65-F5344CB8AC3E}">
        <p14:creationId xmlns:p14="http://schemas.microsoft.com/office/powerpoint/2010/main" val="17932450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C04F4D-9E09-4DB7-84CA-E0058DE0CB0F}" type="slidenum">
              <a:rPr lang="en-GB" smtClean="0"/>
              <a:t>15</a:t>
            </a:fld>
            <a:endParaRPr lang="en-GB"/>
          </a:p>
        </p:txBody>
      </p:sp>
    </p:spTree>
    <p:extLst>
      <p:ext uri="{BB962C8B-B14F-4D97-AF65-F5344CB8AC3E}">
        <p14:creationId xmlns:p14="http://schemas.microsoft.com/office/powerpoint/2010/main" val="25687970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1E32B4B-73A5-4A09-8301-C6D091CF77CD}" type="datetimeFigureOut">
              <a:rPr lang="en-GB" smtClean="0"/>
              <a:t>18/01/2019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D2E06-8A62-4B1C-94A1-F1C65A0E7851}" type="slidenum">
              <a:rPr lang="en-GB" smtClean="0"/>
              <a:t>‹#›</a:t>
            </a:fld>
            <a:endParaRPr lang="en-GB"/>
          </a:p>
        </p:txBody>
      </p:sp>
    </p:spTree>
    <p:extLst>
      <p:ext uri="{BB962C8B-B14F-4D97-AF65-F5344CB8AC3E}">
        <p14:creationId xmlns:p14="http://schemas.microsoft.com/office/powerpoint/2010/main" val="19544327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C1E32B4B-73A5-4A09-8301-C6D091CF77CD}" type="datetimeFigureOut">
              <a:rPr lang="en-GB" smtClean="0"/>
              <a:t>18/01/2019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D2E06-8A62-4B1C-94A1-F1C65A0E7851}" type="slidenum">
              <a:rPr lang="en-GB" smtClean="0"/>
              <a:t>‹#›</a:t>
            </a:fld>
            <a:endParaRPr lang="en-GB"/>
          </a:p>
        </p:txBody>
      </p:sp>
    </p:spTree>
    <p:extLst>
      <p:ext uri="{BB962C8B-B14F-4D97-AF65-F5344CB8AC3E}">
        <p14:creationId xmlns:p14="http://schemas.microsoft.com/office/powerpoint/2010/main" val="1895558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1E32B4B-73A5-4A09-8301-C6D091CF77CD}" type="datetimeFigureOut">
              <a:rPr lang="en-GB" smtClean="0"/>
              <a:t>18/01/2019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D2E06-8A62-4B1C-94A1-F1C65A0E7851}" type="slidenum">
              <a:rPr lang="en-GB" smtClean="0"/>
              <a:t>‹#›</a:t>
            </a:fld>
            <a:endParaRPr lang="en-GB"/>
          </a:p>
        </p:txBody>
      </p:sp>
    </p:spTree>
    <p:extLst>
      <p:ext uri="{BB962C8B-B14F-4D97-AF65-F5344CB8AC3E}">
        <p14:creationId xmlns:p14="http://schemas.microsoft.com/office/powerpoint/2010/main" val="10817600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1E32B4B-73A5-4A09-8301-C6D091CF77CD}" type="datetimeFigureOut">
              <a:rPr lang="en-GB" smtClean="0"/>
              <a:t>18/01/2019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D2E06-8A62-4B1C-94A1-F1C65A0E7851}" type="slidenum">
              <a:rPr lang="en-GB" smtClean="0"/>
              <a:t>‹#›</a:t>
            </a:fld>
            <a:endParaRPr lang="en-GB"/>
          </a:p>
        </p:txBody>
      </p:sp>
    </p:spTree>
    <p:extLst>
      <p:ext uri="{BB962C8B-B14F-4D97-AF65-F5344CB8AC3E}">
        <p14:creationId xmlns:p14="http://schemas.microsoft.com/office/powerpoint/2010/main" val="16146352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1E32B4B-73A5-4A09-8301-C6D091CF77CD}" type="datetimeFigureOut">
              <a:rPr lang="en-GB" smtClean="0"/>
              <a:t>18/01/2019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A5D2E06-8A62-4B1C-94A1-F1C65A0E7851}" type="slidenum">
              <a:rPr lang="en-GB" smtClean="0"/>
              <a:t>‹#›</a:t>
            </a:fld>
            <a:endParaRPr lang="en-GB"/>
          </a:p>
        </p:txBody>
      </p:sp>
    </p:spTree>
    <p:extLst>
      <p:ext uri="{BB962C8B-B14F-4D97-AF65-F5344CB8AC3E}">
        <p14:creationId xmlns:p14="http://schemas.microsoft.com/office/powerpoint/2010/main" val="24858825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C1E32B4B-73A5-4A09-8301-C6D091CF77CD}" type="datetimeFigureOut">
              <a:rPr lang="en-GB" smtClean="0"/>
              <a:t>18/01/2019</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1A5D2E06-8A62-4B1C-94A1-F1C65A0E7851}" type="slidenum">
              <a:rPr lang="en-GB" smtClean="0"/>
              <a:t>‹#›</a:t>
            </a:fld>
            <a:endParaRPr lang="en-GB"/>
          </a:p>
        </p:txBody>
      </p:sp>
    </p:spTree>
    <p:extLst>
      <p:ext uri="{BB962C8B-B14F-4D97-AF65-F5344CB8AC3E}">
        <p14:creationId xmlns:p14="http://schemas.microsoft.com/office/powerpoint/2010/main" val="952713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C1E32B4B-73A5-4A09-8301-C6D091CF77CD}" type="datetimeFigureOut">
              <a:rPr lang="en-GB" smtClean="0"/>
              <a:t>18/01/2019</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1A5D2E06-8A62-4B1C-94A1-F1C65A0E7851}" type="slidenum">
              <a:rPr lang="en-GB" smtClean="0"/>
              <a:t>‹#›</a:t>
            </a:fld>
            <a:endParaRPr lang="en-GB"/>
          </a:p>
        </p:txBody>
      </p:sp>
    </p:spTree>
    <p:extLst>
      <p:ext uri="{BB962C8B-B14F-4D97-AF65-F5344CB8AC3E}">
        <p14:creationId xmlns:p14="http://schemas.microsoft.com/office/powerpoint/2010/main" val="37204405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C1E32B4B-73A5-4A09-8301-C6D091CF77CD}" type="datetimeFigureOut">
              <a:rPr lang="en-GB" smtClean="0"/>
              <a:t>18/01/2019</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1A5D2E06-8A62-4B1C-94A1-F1C65A0E7851}" type="slidenum">
              <a:rPr lang="en-GB" smtClean="0"/>
              <a:t>‹#›</a:t>
            </a:fld>
            <a:endParaRPr lang="en-GB"/>
          </a:p>
        </p:txBody>
      </p:sp>
    </p:spTree>
    <p:extLst>
      <p:ext uri="{BB962C8B-B14F-4D97-AF65-F5344CB8AC3E}">
        <p14:creationId xmlns:p14="http://schemas.microsoft.com/office/powerpoint/2010/main" val="24351182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1E32B4B-73A5-4A09-8301-C6D091CF77CD}" type="datetimeFigureOut">
              <a:rPr lang="en-GB" smtClean="0"/>
              <a:t>18/01/2019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D2E06-8A62-4B1C-94A1-F1C65A0E7851}" type="slidenum">
              <a:rPr lang="en-GB" smtClean="0"/>
              <a:t>‹#›</a:t>
            </a:fld>
            <a:endParaRPr lang="en-GB"/>
          </a:p>
        </p:txBody>
      </p:sp>
    </p:spTree>
    <p:extLst>
      <p:ext uri="{BB962C8B-B14F-4D97-AF65-F5344CB8AC3E}">
        <p14:creationId xmlns:p14="http://schemas.microsoft.com/office/powerpoint/2010/main" val="26888898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1E32B4B-73A5-4A09-8301-C6D091CF77CD}" type="datetimeFigureOut">
              <a:rPr lang="en-GB" smtClean="0"/>
              <a:t>18/01/2019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A5D2E06-8A62-4B1C-94A1-F1C65A0E7851}" type="slidenum">
              <a:rPr lang="en-GB" smtClean="0"/>
              <a:t>‹#›</a:t>
            </a:fld>
            <a:endParaRPr lang="en-GB"/>
          </a:p>
        </p:txBody>
      </p:sp>
    </p:spTree>
    <p:extLst>
      <p:ext uri="{BB962C8B-B14F-4D97-AF65-F5344CB8AC3E}">
        <p14:creationId xmlns:p14="http://schemas.microsoft.com/office/powerpoint/2010/main" val="31029746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C1E32B4B-73A5-4A09-8301-C6D091CF77CD}" type="datetimeFigureOut">
              <a:rPr lang="en-GB" smtClean="0"/>
              <a:t>18/01/2019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D2E06-8A62-4B1C-94A1-F1C65A0E7851}" type="slidenum">
              <a:rPr lang="en-GB" smtClean="0"/>
              <a:t>‹#›</a:t>
            </a:fld>
            <a:endParaRPr lang="en-GB"/>
          </a:p>
        </p:txBody>
      </p:sp>
    </p:spTree>
    <p:extLst>
      <p:ext uri="{BB962C8B-B14F-4D97-AF65-F5344CB8AC3E}">
        <p14:creationId xmlns:p14="http://schemas.microsoft.com/office/powerpoint/2010/main" val="34689211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C1E32B4B-73A5-4A09-8301-C6D091CF77CD}" type="datetimeFigureOut">
              <a:rPr lang="en-GB" smtClean="0"/>
              <a:t>18/01/2019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D2E06-8A62-4B1C-94A1-F1C65A0E7851}"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5264840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1E32B4B-73A5-4A09-8301-C6D091CF77CD}" type="datetimeFigureOut">
              <a:rPr lang="en-GB" smtClean="0"/>
              <a:t>18/01/2019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D2E06-8A62-4B1C-94A1-F1C65A0E7851}" type="slidenum">
              <a:rPr lang="en-GB" smtClean="0"/>
              <a:t>‹#›</a:t>
            </a:fld>
            <a:endParaRPr lang="en-GB"/>
          </a:p>
        </p:txBody>
      </p:sp>
    </p:spTree>
    <p:extLst>
      <p:ext uri="{BB962C8B-B14F-4D97-AF65-F5344CB8AC3E}">
        <p14:creationId xmlns:p14="http://schemas.microsoft.com/office/powerpoint/2010/main" val="29695752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1E32B4B-73A5-4A09-8301-C6D091CF77CD}" type="datetimeFigureOut">
              <a:rPr lang="en-GB" smtClean="0"/>
              <a:t>18/01/2019</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D2E06-8A62-4B1C-94A1-F1C65A0E7851}" type="slidenum">
              <a:rPr lang="en-GB" smtClean="0"/>
              <a:t>‹#›</a:t>
            </a:fld>
            <a:endParaRPr lang="en-GB"/>
          </a:p>
        </p:txBody>
      </p:sp>
    </p:spTree>
    <p:extLst>
      <p:ext uri="{BB962C8B-B14F-4D97-AF65-F5344CB8AC3E}">
        <p14:creationId xmlns:p14="http://schemas.microsoft.com/office/powerpoint/2010/main" val="26993355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1E32B4B-73A5-4A09-8301-C6D091CF77CD}" type="datetimeFigureOut">
              <a:rPr lang="en-GB" smtClean="0"/>
              <a:t>18/01/2019</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D2E06-8A62-4B1C-94A1-F1C65A0E7851}" type="slidenum">
              <a:rPr lang="en-GB" smtClean="0"/>
              <a:t>‹#›</a:t>
            </a:fld>
            <a:endParaRPr lang="en-GB"/>
          </a:p>
        </p:txBody>
      </p:sp>
    </p:spTree>
    <p:extLst>
      <p:ext uri="{BB962C8B-B14F-4D97-AF65-F5344CB8AC3E}">
        <p14:creationId xmlns:p14="http://schemas.microsoft.com/office/powerpoint/2010/main" val="31183774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E32B4B-73A5-4A09-8301-C6D091CF77CD}" type="datetimeFigureOut">
              <a:rPr lang="en-GB" smtClean="0"/>
              <a:t>18/01/2019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D2E06-8A62-4B1C-94A1-F1C65A0E7851}" type="slidenum">
              <a:rPr lang="en-GB" smtClean="0"/>
              <a:t>‹#›</a:t>
            </a:fld>
            <a:endParaRPr lang="en-GB"/>
          </a:p>
        </p:txBody>
      </p:sp>
    </p:spTree>
    <p:extLst>
      <p:ext uri="{BB962C8B-B14F-4D97-AF65-F5344CB8AC3E}">
        <p14:creationId xmlns:p14="http://schemas.microsoft.com/office/powerpoint/2010/main" val="1161351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E32B4B-73A5-4A09-8301-C6D091CF77CD}" type="datetimeFigureOut">
              <a:rPr lang="en-GB" smtClean="0"/>
              <a:t>18/01/2019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A5D2E06-8A62-4B1C-94A1-F1C65A0E7851}" type="slidenum">
              <a:rPr lang="en-GB" smtClean="0"/>
              <a:t>‹#›</a:t>
            </a:fld>
            <a:endParaRPr lang="en-GB"/>
          </a:p>
        </p:txBody>
      </p:sp>
    </p:spTree>
    <p:extLst>
      <p:ext uri="{BB962C8B-B14F-4D97-AF65-F5344CB8AC3E}">
        <p14:creationId xmlns:p14="http://schemas.microsoft.com/office/powerpoint/2010/main" val="17599923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C1E32B4B-73A5-4A09-8301-C6D091CF77CD}" type="datetimeFigureOut">
              <a:rPr lang="en-GB" smtClean="0"/>
              <a:t>18/01/2019</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1A5D2E06-8A62-4B1C-94A1-F1C65A0E7851}" type="slidenum">
              <a:rPr lang="en-GB" smtClean="0"/>
              <a:t>‹#›</a:t>
            </a:fld>
            <a:endParaRPr lang="en-GB"/>
          </a:p>
        </p:txBody>
      </p:sp>
    </p:spTree>
    <p:extLst>
      <p:ext uri="{BB962C8B-B14F-4D97-AF65-F5344CB8AC3E}">
        <p14:creationId xmlns:p14="http://schemas.microsoft.com/office/powerpoint/2010/main" val="382070969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campaigntoendloneliness.org/wp-content/uploads/Promising-approaches-to-reducing-loneliness-and-isolation-in-later-life.pdf" TargetMode="External"/><Relationship Id="rId7" Type="http://schemas.openxmlformats.org/officeDocument/2006/relationships/hyperlink" Target="http://www.wales.nhs.uk/sitesplus/888/page/44499" TargetMode="External"/><Relationship Id="rId2" Type="http://schemas.openxmlformats.org/officeDocument/2006/relationships/hyperlink" Target="https://www.ahandtohold.com/blog/importance-social-connections-elderly" TargetMode="External"/><Relationship Id="rId1" Type="http://schemas.openxmlformats.org/officeDocument/2006/relationships/slideLayout" Target="../slideLayouts/slideLayout2.xml"/><Relationship Id="rId6" Type="http://schemas.openxmlformats.org/officeDocument/2006/relationships/hyperlink" Target="https://www.hopkinsmedicine.org/health/healthy_aging/diseases_and_conditions/depression-what-you-need-to-know-as-you-age" TargetMode="External"/><Relationship Id="rId5" Type="http://schemas.openxmlformats.org/officeDocument/2006/relationships/hyperlink" Target="http://dx.doi.org/10.1007/s11205-005-2118-1" TargetMode="External"/><Relationship Id="rId4" Type="http://schemas.openxmlformats.org/officeDocument/2006/relationships/hyperlink" Target="https://www.ageuk.org.uk/globalassets/age-uk/documents/reports-and-publications/reports-and-briefings/health-wellbeing/jo_cox_loneliness_booklet.pdf"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www.towerhamlets.gov.uk/Documents/Public-Health/Magic_Me_Action_On_Loneliness_in_Care_Homes_Public_Report.docx.pdf" TargetMode="External"/><Relationship Id="rId3" Type="http://schemas.openxmlformats.org/officeDocument/2006/relationships/hyperlink" Target="https://www.oecd.org/insights/37966934.pdf" TargetMode="External"/><Relationship Id="rId7" Type="http://schemas.openxmlformats.org/officeDocument/2006/relationships/hyperlink" Target="https://www.thegoodcaregroup.com/news/living-alone-may-increase-risks-older-people/"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www.oecd.org/unitedkingdom/2382339.pdf" TargetMode="External"/><Relationship Id="rId5" Type="http://schemas.openxmlformats.org/officeDocument/2006/relationships/hyperlink" Target="https://www.qcs.co.uk/impact-social-isolation-loneliness-older-people/" TargetMode="External"/><Relationship Id="rId4" Type="http://schemas.openxmlformats.org/officeDocument/2006/relationships/hyperlink" Target="https://www.prestige-nursing.co.uk/companionship/lonely-britain-social-isolation-reaches-crisis-poi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7C4F5A-ECA9-4823-AC98-CA76EA517037}"/>
              </a:ext>
            </a:extLst>
          </p:cNvPr>
          <p:cNvSpPr>
            <a:spLocks noGrp="1"/>
          </p:cNvSpPr>
          <p:nvPr>
            <p:ph type="ctrTitle"/>
          </p:nvPr>
        </p:nvSpPr>
        <p:spPr/>
        <p:txBody>
          <a:bodyPr/>
          <a:lstStyle/>
          <a:p>
            <a:r>
              <a:rPr lang="en-GB" dirty="0">
                <a:latin typeface="Arial" panose="020B0604020202020204" pitchFamily="34" charset="0"/>
                <a:cs typeface="Arial" panose="020B0604020202020204" pitchFamily="34" charset="0"/>
              </a:rPr>
              <a:t>Isolation in elderly care</a:t>
            </a:r>
          </a:p>
        </p:txBody>
      </p:sp>
      <p:sp>
        <p:nvSpPr>
          <p:cNvPr id="3" name="Subtitle 2">
            <a:extLst>
              <a:ext uri="{FF2B5EF4-FFF2-40B4-BE49-F238E27FC236}">
                <a16:creationId xmlns:a16="http://schemas.microsoft.com/office/drawing/2014/main" id="{06A4F8A5-1B86-4F43-8ADB-EAB5BE1768E8}"/>
              </a:ext>
            </a:extLst>
          </p:cNvPr>
          <p:cNvSpPr>
            <a:spLocks noGrp="1"/>
          </p:cNvSpPr>
          <p:nvPr>
            <p:ph type="subTitle" idx="1"/>
          </p:nvPr>
        </p:nvSpPr>
        <p:spPr/>
        <p:txBody>
          <a:bodyPr/>
          <a:lstStyle/>
          <a:p>
            <a:r>
              <a:rPr lang="en-GB" dirty="0"/>
              <a:t>Rhiannon Fenwick</a:t>
            </a:r>
          </a:p>
        </p:txBody>
      </p:sp>
    </p:spTree>
    <p:extLst>
      <p:ext uri="{BB962C8B-B14F-4D97-AF65-F5344CB8AC3E}">
        <p14:creationId xmlns:p14="http://schemas.microsoft.com/office/powerpoint/2010/main" val="2745322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4BFD0CD-A37D-4951-8FB5-B6DFE2ACFB82}"/>
              </a:ext>
            </a:extLst>
          </p:cNvPr>
          <p:cNvSpPr txBox="1"/>
          <p:nvPr/>
        </p:nvSpPr>
        <p:spPr>
          <a:xfrm>
            <a:off x="1031631" y="738554"/>
            <a:ext cx="8956431" cy="369332"/>
          </a:xfrm>
          <a:prstGeom prst="rect">
            <a:avLst/>
          </a:prstGeom>
          <a:noFill/>
        </p:spPr>
        <p:txBody>
          <a:bodyPr wrap="square" rtlCol="0">
            <a:spAutoFit/>
          </a:bodyPr>
          <a:lstStyle/>
          <a:p>
            <a:r>
              <a:rPr lang="en-GB" dirty="0"/>
              <a:t> </a:t>
            </a:r>
          </a:p>
        </p:txBody>
      </p:sp>
      <p:pic>
        <p:nvPicPr>
          <p:cNvPr id="5" name="Picture 4">
            <a:extLst>
              <a:ext uri="{FF2B5EF4-FFF2-40B4-BE49-F238E27FC236}">
                <a16:creationId xmlns:a16="http://schemas.microsoft.com/office/drawing/2014/main" id="{C91FF9A1-5FF2-4011-A608-FD172E2518F2}"/>
              </a:ext>
            </a:extLst>
          </p:cNvPr>
          <p:cNvPicPr>
            <a:picLocks noChangeAspect="1"/>
          </p:cNvPicPr>
          <p:nvPr/>
        </p:nvPicPr>
        <p:blipFill>
          <a:blip r:embed="rId3"/>
          <a:stretch>
            <a:fillRect/>
          </a:stretch>
        </p:blipFill>
        <p:spPr>
          <a:xfrm>
            <a:off x="290146" y="264137"/>
            <a:ext cx="5386439" cy="3592755"/>
          </a:xfrm>
          <a:prstGeom prst="rect">
            <a:avLst/>
          </a:prstGeom>
        </p:spPr>
      </p:pic>
      <p:sp>
        <p:nvSpPr>
          <p:cNvPr id="6" name="TextBox 5">
            <a:extLst>
              <a:ext uri="{FF2B5EF4-FFF2-40B4-BE49-F238E27FC236}">
                <a16:creationId xmlns:a16="http://schemas.microsoft.com/office/drawing/2014/main" id="{AED36827-D3F4-4F17-87E5-33DD5B6997F0}"/>
              </a:ext>
            </a:extLst>
          </p:cNvPr>
          <p:cNvSpPr txBox="1"/>
          <p:nvPr/>
        </p:nvSpPr>
        <p:spPr>
          <a:xfrm>
            <a:off x="1242646" y="4478215"/>
            <a:ext cx="5263662" cy="369332"/>
          </a:xfrm>
          <a:prstGeom prst="rect">
            <a:avLst/>
          </a:prstGeom>
          <a:noFill/>
        </p:spPr>
        <p:txBody>
          <a:bodyPr wrap="square" rtlCol="0">
            <a:spAutoFit/>
          </a:bodyPr>
          <a:lstStyle/>
          <a:p>
            <a:r>
              <a:rPr lang="en-GB" dirty="0"/>
              <a:t>(The good care group, 2017)</a:t>
            </a:r>
          </a:p>
        </p:txBody>
      </p:sp>
      <p:pic>
        <p:nvPicPr>
          <p:cNvPr id="7" name="Picture 6">
            <a:extLst>
              <a:ext uri="{FF2B5EF4-FFF2-40B4-BE49-F238E27FC236}">
                <a16:creationId xmlns:a16="http://schemas.microsoft.com/office/drawing/2014/main" id="{46EAB1EF-EBA5-48D7-8E51-ADBB677BCFD7}"/>
              </a:ext>
            </a:extLst>
          </p:cNvPr>
          <p:cNvPicPr>
            <a:picLocks noChangeAspect="1"/>
          </p:cNvPicPr>
          <p:nvPr/>
        </p:nvPicPr>
        <p:blipFill>
          <a:blip r:embed="rId4"/>
          <a:stretch>
            <a:fillRect/>
          </a:stretch>
        </p:blipFill>
        <p:spPr>
          <a:xfrm>
            <a:off x="5805854" y="3429000"/>
            <a:ext cx="6096000" cy="2857500"/>
          </a:xfrm>
          <a:prstGeom prst="rect">
            <a:avLst/>
          </a:prstGeom>
        </p:spPr>
      </p:pic>
      <p:sp>
        <p:nvSpPr>
          <p:cNvPr id="8" name="TextBox 7">
            <a:extLst>
              <a:ext uri="{FF2B5EF4-FFF2-40B4-BE49-F238E27FC236}">
                <a16:creationId xmlns:a16="http://schemas.microsoft.com/office/drawing/2014/main" id="{81BFEB8E-E704-44CA-A605-FAF18F4A57BF}"/>
              </a:ext>
            </a:extLst>
          </p:cNvPr>
          <p:cNvSpPr txBox="1"/>
          <p:nvPr/>
        </p:nvSpPr>
        <p:spPr>
          <a:xfrm>
            <a:off x="6975231" y="6471138"/>
            <a:ext cx="4443046" cy="369332"/>
          </a:xfrm>
          <a:prstGeom prst="rect">
            <a:avLst/>
          </a:prstGeom>
          <a:noFill/>
        </p:spPr>
        <p:txBody>
          <a:bodyPr wrap="square" rtlCol="0">
            <a:spAutoFit/>
          </a:bodyPr>
          <a:lstStyle/>
          <a:p>
            <a:r>
              <a:rPr lang="en-GB" dirty="0"/>
              <a:t>(Johns Hopkins medicine, N.D.)</a:t>
            </a:r>
          </a:p>
        </p:txBody>
      </p:sp>
    </p:spTree>
    <p:extLst>
      <p:ext uri="{BB962C8B-B14F-4D97-AF65-F5344CB8AC3E}">
        <p14:creationId xmlns:p14="http://schemas.microsoft.com/office/powerpoint/2010/main" val="38433391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8E5EE-41D9-496B-A85E-2411FBC4E06F}"/>
              </a:ext>
            </a:extLst>
          </p:cNvPr>
          <p:cNvSpPr>
            <a:spLocks noGrp="1"/>
          </p:cNvSpPr>
          <p:nvPr>
            <p:ph type="title"/>
          </p:nvPr>
        </p:nvSpPr>
        <p:spPr/>
        <p:txBody>
          <a:bodyPr/>
          <a:lstStyle/>
          <a:p>
            <a:r>
              <a:rPr lang="en-GB" dirty="0"/>
              <a:t>Loneliness vs isolation</a:t>
            </a:r>
          </a:p>
        </p:txBody>
      </p:sp>
      <p:sp>
        <p:nvSpPr>
          <p:cNvPr id="3" name="Content Placeholder 2">
            <a:extLst>
              <a:ext uri="{FF2B5EF4-FFF2-40B4-BE49-F238E27FC236}">
                <a16:creationId xmlns:a16="http://schemas.microsoft.com/office/drawing/2014/main" id="{08E31262-8C4F-465D-835B-5D10064275BB}"/>
              </a:ext>
            </a:extLst>
          </p:cNvPr>
          <p:cNvSpPr>
            <a:spLocks noGrp="1"/>
          </p:cNvSpPr>
          <p:nvPr>
            <p:ph idx="1"/>
          </p:nvPr>
        </p:nvSpPr>
        <p:spPr/>
        <p:txBody>
          <a:bodyPr>
            <a:normAutofit/>
          </a:bodyPr>
          <a:lstStyle/>
          <a:p>
            <a:endParaRPr lang="en-GB" dirty="0"/>
          </a:p>
          <a:p>
            <a:r>
              <a:rPr lang="en-GB" dirty="0"/>
              <a:t>Loneliness is a feeling, an individual can feel alone when surrounded by many people.</a:t>
            </a:r>
          </a:p>
          <a:p>
            <a:endParaRPr lang="en-GB" dirty="0"/>
          </a:p>
          <a:p>
            <a:endParaRPr lang="en-GB" dirty="0"/>
          </a:p>
          <a:p>
            <a:r>
              <a:rPr lang="en-GB" dirty="0"/>
              <a:t> Isolation is when an individual is alone physically. </a:t>
            </a:r>
          </a:p>
          <a:p>
            <a:endParaRPr lang="en-GB" dirty="0"/>
          </a:p>
          <a:p>
            <a:pPr marL="0" indent="0">
              <a:buNone/>
            </a:pPr>
            <a:r>
              <a:rPr lang="en-GB" dirty="0"/>
              <a:t>                                                                                                   (Age UK, N.D.) </a:t>
            </a:r>
          </a:p>
          <a:p>
            <a:endParaRPr lang="en-GB" dirty="0"/>
          </a:p>
        </p:txBody>
      </p:sp>
    </p:spTree>
    <p:extLst>
      <p:ext uri="{BB962C8B-B14F-4D97-AF65-F5344CB8AC3E}">
        <p14:creationId xmlns:p14="http://schemas.microsoft.com/office/powerpoint/2010/main" val="428976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DA1ED-916B-4A67-984D-7B1CCA62EE3A}"/>
              </a:ext>
            </a:extLst>
          </p:cNvPr>
          <p:cNvSpPr>
            <a:spLocks noGrp="1"/>
          </p:cNvSpPr>
          <p:nvPr>
            <p:ph type="title"/>
          </p:nvPr>
        </p:nvSpPr>
        <p:spPr/>
        <p:txBody>
          <a:bodyPr/>
          <a:lstStyle/>
          <a:p>
            <a:r>
              <a:rPr lang="en-GB" dirty="0"/>
              <a:t>Isolation and social isolation</a:t>
            </a:r>
          </a:p>
        </p:txBody>
      </p:sp>
      <p:sp>
        <p:nvSpPr>
          <p:cNvPr id="3" name="Content Placeholder 2">
            <a:extLst>
              <a:ext uri="{FF2B5EF4-FFF2-40B4-BE49-F238E27FC236}">
                <a16:creationId xmlns:a16="http://schemas.microsoft.com/office/drawing/2014/main" id="{750F5FF1-5ED4-4C01-9340-4192DB2D1CFA}"/>
              </a:ext>
            </a:extLst>
          </p:cNvPr>
          <p:cNvSpPr>
            <a:spLocks noGrp="1"/>
          </p:cNvSpPr>
          <p:nvPr>
            <p:ph idx="1"/>
          </p:nvPr>
        </p:nvSpPr>
        <p:spPr>
          <a:xfrm>
            <a:off x="1103312" y="1699846"/>
            <a:ext cx="10139119" cy="4548553"/>
          </a:xfrm>
        </p:spPr>
        <p:txBody>
          <a:bodyPr>
            <a:normAutofit fontScale="92500" lnSpcReduction="10000"/>
          </a:bodyPr>
          <a:lstStyle/>
          <a:p>
            <a:endParaRPr lang="en-GB" dirty="0"/>
          </a:p>
          <a:p>
            <a:r>
              <a:rPr lang="en-GB" sz="2600" dirty="0"/>
              <a:t>Isolation – is subjective, it is a negative feeling when an individual believes there is a lack of connection.</a:t>
            </a:r>
          </a:p>
          <a:p>
            <a:endParaRPr lang="en-GB" sz="2600" dirty="0"/>
          </a:p>
          <a:p>
            <a:endParaRPr lang="en-GB" sz="2600" dirty="0"/>
          </a:p>
          <a:p>
            <a:endParaRPr lang="en-GB" sz="2600" dirty="0"/>
          </a:p>
          <a:p>
            <a:r>
              <a:rPr lang="en-GB" sz="2600" dirty="0"/>
              <a:t>Social isolation – is objective, it is defined by the amount of social relationships and contacts a person has. </a:t>
            </a:r>
          </a:p>
          <a:p>
            <a:endParaRPr lang="en-GB" sz="2600" dirty="0"/>
          </a:p>
          <a:p>
            <a:r>
              <a:rPr lang="en-GB" sz="2600" dirty="0"/>
              <a:t>                                                                                    (Age UK, 2015)</a:t>
            </a:r>
          </a:p>
        </p:txBody>
      </p:sp>
    </p:spTree>
    <p:extLst>
      <p:ext uri="{BB962C8B-B14F-4D97-AF65-F5344CB8AC3E}">
        <p14:creationId xmlns:p14="http://schemas.microsoft.com/office/powerpoint/2010/main" val="4938965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E988C-89B5-4105-9CD6-393B4367BF84}"/>
              </a:ext>
            </a:extLst>
          </p:cNvPr>
          <p:cNvSpPr>
            <a:spLocks noGrp="1"/>
          </p:cNvSpPr>
          <p:nvPr>
            <p:ph type="title"/>
          </p:nvPr>
        </p:nvSpPr>
        <p:spPr/>
        <p:txBody>
          <a:bodyPr/>
          <a:lstStyle/>
          <a:p>
            <a:r>
              <a:rPr lang="en-GB" dirty="0"/>
              <a:t>Social theory of isolation</a:t>
            </a:r>
          </a:p>
        </p:txBody>
      </p:sp>
      <p:sp>
        <p:nvSpPr>
          <p:cNvPr id="3" name="Content Placeholder 2">
            <a:extLst>
              <a:ext uri="{FF2B5EF4-FFF2-40B4-BE49-F238E27FC236}">
                <a16:creationId xmlns:a16="http://schemas.microsoft.com/office/drawing/2014/main" id="{9E75D95C-CAE5-49EA-841C-ABC6214FD36E}"/>
              </a:ext>
            </a:extLst>
          </p:cNvPr>
          <p:cNvSpPr>
            <a:spLocks noGrp="1"/>
          </p:cNvSpPr>
          <p:nvPr>
            <p:ph idx="1"/>
          </p:nvPr>
        </p:nvSpPr>
        <p:spPr/>
        <p:txBody>
          <a:bodyPr>
            <a:normAutofit/>
          </a:bodyPr>
          <a:lstStyle/>
          <a:p>
            <a:endParaRPr lang="en-GB" sz="2400" dirty="0"/>
          </a:p>
          <a:p>
            <a:endParaRPr lang="en-GB" sz="2400" dirty="0"/>
          </a:p>
          <a:p>
            <a:pPr marL="0" indent="0">
              <a:buNone/>
            </a:pPr>
            <a:r>
              <a:rPr lang="en-GB" sz="2400" dirty="0"/>
              <a:t>‘Social isolation is a deprivation of social connectedness.’</a:t>
            </a:r>
          </a:p>
          <a:p>
            <a:pPr marL="0" indent="0">
              <a:buNone/>
            </a:pPr>
            <a:endParaRPr lang="en-GB" sz="2400" dirty="0"/>
          </a:p>
          <a:p>
            <a:pPr marL="0" indent="0">
              <a:buNone/>
            </a:pPr>
            <a:endParaRPr lang="en-GB" sz="2400" dirty="0"/>
          </a:p>
          <a:p>
            <a:pPr marL="0" indent="0">
              <a:buNone/>
            </a:pPr>
            <a:r>
              <a:rPr lang="en-GB" sz="2400" dirty="0"/>
              <a:t>                                                     (Zavaleta et al, 2014, pp.5)</a:t>
            </a:r>
          </a:p>
          <a:p>
            <a:endParaRPr lang="en-GB" sz="2400" dirty="0"/>
          </a:p>
        </p:txBody>
      </p:sp>
    </p:spTree>
    <p:extLst>
      <p:ext uri="{BB962C8B-B14F-4D97-AF65-F5344CB8AC3E}">
        <p14:creationId xmlns:p14="http://schemas.microsoft.com/office/powerpoint/2010/main" val="23478724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37729-7788-4DCA-AD38-E6010BBB4B47}"/>
              </a:ext>
            </a:extLst>
          </p:cNvPr>
          <p:cNvSpPr>
            <a:spLocks noGrp="1"/>
          </p:cNvSpPr>
          <p:nvPr>
            <p:ph type="title"/>
          </p:nvPr>
        </p:nvSpPr>
        <p:spPr/>
        <p:txBody>
          <a:bodyPr/>
          <a:lstStyle/>
          <a:p>
            <a:r>
              <a:rPr lang="en-GB" dirty="0"/>
              <a:t>Connections </a:t>
            </a:r>
          </a:p>
        </p:txBody>
      </p:sp>
      <p:sp>
        <p:nvSpPr>
          <p:cNvPr id="3" name="Content Placeholder 2">
            <a:extLst>
              <a:ext uri="{FF2B5EF4-FFF2-40B4-BE49-F238E27FC236}">
                <a16:creationId xmlns:a16="http://schemas.microsoft.com/office/drawing/2014/main" id="{9D369318-00AB-4DEC-BE51-63CE269038D2}"/>
              </a:ext>
            </a:extLst>
          </p:cNvPr>
          <p:cNvSpPr>
            <a:spLocks noGrp="1"/>
          </p:cNvSpPr>
          <p:nvPr>
            <p:ph idx="1"/>
          </p:nvPr>
        </p:nvSpPr>
        <p:spPr/>
        <p:txBody>
          <a:bodyPr/>
          <a:lstStyle/>
          <a:p>
            <a:r>
              <a:rPr lang="en-GB" dirty="0"/>
              <a:t>Individual</a:t>
            </a:r>
          </a:p>
          <a:p>
            <a:endParaRPr lang="en-GB" dirty="0"/>
          </a:p>
          <a:p>
            <a:r>
              <a:rPr lang="en-GB" dirty="0"/>
              <a:t>Group </a:t>
            </a:r>
          </a:p>
          <a:p>
            <a:endParaRPr lang="en-GB" dirty="0"/>
          </a:p>
          <a:p>
            <a:r>
              <a:rPr lang="en-GB" dirty="0"/>
              <a:t>Community</a:t>
            </a:r>
          </a:p>
          <a:p>
            <a:endParaRPr lang="en-GB" dirty="0"/>
          </a:p>
          <a:p>
            <a:r>
              <a:rPr lang="en-GB" dirty="0"/>
              <a:t>Larger social environment</a:t>
            </a:r>
          </a:p>
          <a:p>
            <a:endParaRPr lang="en-GB" dirty="0"/>
          </a:p>
          <a:p>
            <a:pPr marL="0" indent="0">
              <a:buNone/>
            </a:pPr>
            <a:r>
              <a:rPr lang="en-GB" dirty="0"/>
              <a:t>                                                                            (Zavaleta et al, 2014, pp.7) </a:t>
            </a:r>
          </a:p>
        </p:txBody>
      </p:sp>
    </p:spTree>
    <p:extLst>
      <p:ext uri="{BB962C8B-B14F-4D97-AF65-F5344CB8AC3E}">
        <p14:creationId xmlns:p14="http://schemas.microsoft.com/office/powerpoint/2010/main" val="14302999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3C09FA-2346-4D52-98DD-0F60174422F5}"/>
              </a:ext>
            </a:extLst>
          </p:cNvPr>
          <p:cNvSpPr>
            <a:spLocks noGrp="1"/>
          </p:cNvSpPr>
          <p:nvPr>
            <p:ph type="title"/>
          </p:nvPr>
        </p:nvSpPr>
        <p:spPr/>
        <p:txBody>
          <a:bodyPr/>
          <a:lstStyle/>
          <a:p>
            <a:r>
              <a:rPr lang="en-GB" dirty="0"/>
              <a:t>Zavaleta et al (2014)</a:t>
            </a:r>
          </a:p>
        </p:txBody>
      </p:sp>
      <p:sp>
        <p:nvSpPr>
          <p:cNvPr id="3" name="Content Placeholder 2">
            <a:extLst>
              <a:ext uri="{FF2B5EF4-FFF2-40B4-BE49-F238E27FC236}">
                <a16:creationId xmlns:a16="http://schemas.microsoft.com/office/drawing/2014/main" id="{277E48C4-EFA0-4760-9E17-6EB0B5BAE94A}"/>
              </a:ext>
            </a:extLst>
          </p:cNvPr>
          <p:cNvSpPr>
            <a:spLocks noGrp="1"/>
          </p:cNvSpPr>
          <p:nvPr>
            <p:ph idx="1"/>
          </p:nvPr>
        </p:nvSpPr>
        <p:spPr/>
        <p:txBody>
          <a:bodyPr>
            <a:normAutofit/>
          </a:bodyPr>
          <a:lstStyle/>
          <a:p>
            <a:r>
              <a:rPr lang="en-GB" sz="2400" dirty="0"/>
              <a:t>Social cohesion</a:t>
            </a:r>
          </a:p>
          <a:p>
            <a:pPr marL="0" indent="0">
              <a:buNone/>
            </a:pPr>
            <a:r>
              <a:rPr lang="en-GB" sz="2400" dirty="0"/>
              <a:t>                                                    (Chan, J. and Chan, E. 2006) </a:t>
            </a:r>
          </a:p>
          <a:p>
            <a:endParaRPr lang="en-GB" sz="2400" dirty="0"/>
          </a:p>
          <a:p>
            <a:r>
              <a:rPr lang="en-GB" sz="2400" dirty="0"/>
              <a:t>Social exclusion</a:t>
            </a:r>
          </a:p>
          <a:p>
            <a:r>
              <a:rPr lang="en-GB" sz="2400" dirty="0"/>
              <a:t>                                                                               (NHS, 2010)</a:t>
            </a:r>
          </a:p>
          <a:p>
            <a:endParaRPr lang="en-GB" sz="2400" dirty="0"/>
          </a:p>
          <a:p>
            <a:r>
              <a:rPr lang="en-GB" sz="2400" dirty="0"/>
              <a:t>Social capital </a:t>
            </a:r>
          </a:p>
        </p:txBody>
      </p:sp>
    </p:spTree>
    <p:extLst>
      <p:ext uri="{BB962C8B-B14F-4D97-AF65-F5344CB8AC3E}">
        <p14:creationId xmlns:p14="http://schemas.microsoft.com/office/powerpoint/2010/main" val="26214662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37BB4-FE88-4802-85BB-3C436789F1DB}"/>
              </a:ext>
            </a:extLst>
          </p:cNvPr>
          <p:cNvSpPr>
            <a:spLocks noGrp="1"/>
          </p:cNvSpPr>
          <p:nvPr>
            <p:ph type="title"/>
          </p:nvPr>
        </p:nvSpPr>
        <p:spPr/>
        <p:txBody>
          <a:bodyPr/>
          <a:lstStyle/>
          <a:p>
            <a:r>
              <a:rPr lang="en-GB" dirty="0"/>
              <a:t>Social capital </a:t>
            </a:r>
          </a:p>
        </p:txBody>
      </p:sp>
      <p:sp>
        <p:nvSpPr>
          <p:cNvPr id="3" name="Content Placeholder 2">
            <a:extLst>
              <a:ext uri="{FF2B5EF4-FFF2-40B4-BE49-F238E27FC236}">
                <a16:creationId xmlns:a16="http://schemas.microsoft.com/office/drawing/2014/main" id="{849FA6B7-E8F3-44F0-9C94-20367D35CA53}"/>
              </a:ext>
            </a:extLst>
          </p:cNvPr>
          <p:cNvSpPr>
            <a:spLocks noGrp="1"/>
          </p:cNvSpPr>
          <p:nvPr>
            <p:ph idx="1"/>
          </p:nvPr>
        </p:nvSpPr>
        <p:spPr/>
        <p:txBody>
          <a:bodyPr/>
          <a:lstStyle/>
          <a:p>
            <a:r>
              <a:rPr lang="en-GB" dirty="0"/>
              <a:t>Social capital is how important social connections are with family, groups and the community. </a:t>
            </a:r>
          </a:p>
          <a:p>
            <a:endParaRPr lang="en-GB" dirty="0"/>
          </a:p>
          <a:p>
            <a:endParaRPr lang="en-GB" dirty="0"/>
          </a:p>
          <a:p>
            <a:r>
              <a:rPr lang="en-GB" dirty="0"/>
              <a:t>It says the theorists use the term ‘social capital’ to address how important social connectivity when referring to a persons ability to gain power or resources.  </a:t>
            </a:r>
          </a:p>
          <a:p>
            <a:endParaRPr lang="en-GB" dirty="0"/>
          </a:p>
          <a:p>
            <a:pPr marL="0" indent="0">
              <a:buNone/>
            </a:pPr>
            <a:r>
              <a:rPr lang="en-GB" dirty="0"/>
              <a:t>                                                                          (Zavaleta et al, 2014, pp. 11) </a:t>
            </a:r>
          </a:p>
        </p:txBody>
      </p:sp>
    </p:spTree>
    <p:extLst>
      <p:ext uri="{BB962C8B-B14F-4D97-AF65-F5344CB8AC3E}">
        <p14:creationId xmlns:p14="http://schemas.microsoft.com/office/powerpoint/2010/main" val="42604677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A6887-2ABF-4D7B-9A84-45717930D886}"/>
              </a:ext>
            </a:extLst>
          </p:cNvPr>
          <p:cNvSpPr>
            <a:spLocks noGrp="1"/>
          </p:cNvSpPr>
          <p:nvPr>
            <p:ph type="title"/>
          </p:nvPr>
        </p:nvSpPr>
        <p:spPr/>
        <p:txBody>
          <a:bodyPr/>
          <a:lstStyle/>
          <a:p>
            <a:r>
              <a:rPr lang="en-GB" dirty="0"/>
              <a:t>Bonding, bridging and linkages </a:t>
            </a:r>
          </a:p>
        </p:txBody>
      </p:sp>
      <p:pic>
        <p:nvPicPr>
          <p:cNvPr id="4" name="Picture 3">
            <a:extLst>
              <a:ext uri="{FF2B5EF4-FFF2-40B4-BE49-F238E27FC236}">
                <a16:creationId xmlns:a16="http://schemas.microsoft.com/office/drawing/2014/main" id="{F749896B-D5D7-443B-926F-FDC62701D350}"/>
              </a:ext>
            </a:extLst>
          </p:cNvPr>
          <p:cNvPicPr>
            <a:picLocks noChangeAspect="1"/>
          </p:cNvPicPr>
          <p:nvPr/>
        </p:nvPicPr>
        <p:blipFill rotWithShape="1">
          <a:blip r:embed="rId3"/>
          <a:srcRect l="29519" t="14017" r="31154" b="47351"/>
          <a:stretch/>
        </p:blipFill>
        <p:spPr>
          <a:xfrm>
            <a:off x="5193324" y="1591435"/>
            <a:ext cx="6236678" cy="4677508"/>
          </a:xfrm>
          <a:prstGeom prst="rect">
            <a:avLst/>
          </a:prstGeom>
        </p:spPr>
      </p:pic>
      <p:sp>
        <p:nvSpPr>
          <p:cNvPr id="5" name="TextBox 4">
            <a:extLst>
              <a:ext uri="{FF2B5EF4-FFF2-40B4-BE49-F238E27FC236}">
                <a16:creationId xmlns:a16="http://schemas.microsoft.com/office/drawing/2014/main" id="{4C61E76B-F71A-4800-A2D4-C89ABC3BCFA0}"/>
              </a:ext>
            </a:extLst>
          </p:cNvPr>
          <p:cNvSpPr txBox="1"/>
          <p:nvPr/>
        </p:nvSpPr>
        <p:spPr>
          <a:xfrm>
            <a:off x="8405446" y="6400800"/>
            <a:ext cx="3387969" cy="369332"/>
          </a:xfrm>
          <a:prstGeom prst="rect">
            <a:avLst/>
          </a:prstGeom>
          <a:noFill/>
        </p:spPr>
        <p:txBody>
          <a:bodyPr wrap="square" rtlCol="0">
            <a:spAutoFit/>
          </a:bodyPr>
          <a:lstStyle/>
          <a:p>
            <a:r>
              <a:rPr lang="en-GB" dirty="0"/>
              <a:t>(Luke Burns, 2011, pp.11)</a:t>
            </a:r>
          </a:p>
        </p:txBody>
      </p:sp>
      <p:sp>
        <p:nvSpPr>
          <p:cNvPr id="6" name="TextBox 5">
            <a:extLst>
              <a:ext uri="{FF2B5EF4-FFF2-40B4-BE49-F238E27FC236}">
                <a16:creationId xmlns:a16="http://schemas.microsoft.com/office/drawing/2014/main" id="{4B66B7FC-FEB4-4B27-999A-9778ABFF9F52}"/>
              </a:ext>
            </a:extLst>
          </p:cNvPr>
          <p:cNvSpPr txBox="1"/>
          <p:nvPr/>
        </p:nvSpPr>
        <p:spPr>
          <a:xfrm>
            <a:off x="8921262" y="1090246"/>
            <a:ext cx="2344615" cy="369332"/>
          </a:xfrm>
          <a:prstGeom prst="rect">
            <a:avLst/>
          </a:prstGeom>
          <a:noFill/>
        </p:spPr>
        <p:txBody>
          <a:bodyPr wrap="square" rtlCol="0">
            <a:spAutoFit/>
          </a:bodyPr>
          <a:lstStyle/>
          <a:p>
            <a:r>
              <a:rPr lang="en-GB" dirty="0"/>
              <a:t>(OECD,N.D.)</a:t>
            </a:r>
          </a:p>
        </p:txBody>
      </p:sp>
      <p:sp>
        <p:nvSpPr>
          <p:cNvPr id="7" name="TextBox 6">
            <a:extLst>
              <a:ext uri="{FF2B5EF4-FFF2-40B4-BE49-F238E27FC236}">
                <a16:creationId xmlns:a16="http://schemas.microsoft.com/office/drawing/2014/main" id="{6276622F-7F89-4CBA-8B55-5BDA722FA030}"/>
              </a:ext>
            </a:extLst>
          </p:cNvPr>
          <p:cNvSpPr txBox="1"/>
          <p:nvPr/>
        </p:nvSpPr>
        <p:spPr>
          <a:xfrm>
            <a:off x="527538" y="1853248"/>
            <a:ext cx="4560277" cy="3046988"/>
          </a:xfrm>
          <a:prstGeom prst="rect">
            <a:avLst/>
          </a:prstGeom>
          <a:noFill/>
        </p:spPr>
        <p:txBody>
          <a:bodyPr wrap="square" rtlCol="0">
            <a:spAutoFit/>
          </a:bodyPr>
          <a:lstStyle/>
          <a:p>
            <a:r>
              <a:rPr lang="en-GB" sz="2400" dirty="0"/>
              <a:t>‘childhood and old age, bonding social capital is more important to health and, as people seek employment, bridging social capital is more important’.</a:t>
            </a:r>
          </a:p>
          <a:p>
            <a:endParaRPr lang="en-GB" sz="2400" dirty="0"/>
          </a:p>
          <a:p>
            <a:r>
              <a:rPr lang="en-GB" sz="2400" dirty="0"/>
              <a:t>(Rosalyn Harper, 2002, pp.3)</a:t>
            </a:r>
          </a:p>
        </p:txBody>
      </p:sp>
    </p:spTree>
    <p:extLst>
      <p:ext uri="{BB962C8B-B14F-4D97-AF65-F5344CB8AC3E}">
        <p14:creationId xmlns:p14="http://schemas.microsoft.com/office/powerpoint/2010/main" val="16492787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20A5D7-B23B-4D93-9333-7C889E08B58E}"/>
              </a:ext>
            </a:extLst>
          </p:cNvPr>
          <p:cNvSpPr>
            <a:spLocks noGrp="1"/>
          </p:cNvSpPr>
          <p:nvPr>
            <p:ph type="title"/>
          </p:nvPr>
        </p:nvSpPr>
        <p:spPr/>
        <p:txBody>
          <a:bodyPr/>
          <a:lstStyle/>
          <a:p>
            <a:r>
              <a:rPr lang="en-GB" dirty="0"/>
              <a:t>Impacts our physical health </a:t>
            </a:r>
          </a:p>
        </p:txBody>
      </p:sp>
      <p:sp>
        <p:nvSpPr>
          <p:cNvPr id="3" name="Content Placeholder 2">
            <a:extLst>
              <a:ext uri="{FF2B5EF4-FFF2-40B4-BE49-F238E27FC236}">
                <a16:creationId xmlns:a16="http://schemas.microsoft.com/office/drawing/2014/main" id="{7B3E8F3D-2DA5-445F-A48E-21656F826C34}"/>
              </a:ext>
            </a:extLst>
          </p:cNvPr>
          <p:cNvSpPr>
            <a:spLocks noGrp="1"/>
          </p:cNvSpPr>
          <p:nvPr>
            <p:ph idx="1"/>
          </p:nvPr>
        </p:nvSpPr>
        <p:spPr/>
        <p:txBody>
          <a:bodyPr/>
          <a:lstStyle/>
          <a:p>
            <a:endParaRPr lang="en-GB" dirty="0"/>
          </a:p>
          <a:p>
            <a:endParaRPr lang="en-GB" dirty="0"/>
          </a:p>
          <a:p>
            <a:r>
              <a:rPr lang="en-GB" dirty="0"/>
              <a:t>Our social health has a big impact on our physical health. Social interactions are as important as physical exercise. </a:t>
            </a:r>
          </a:p>
          <a:p>
            <a:r>
              <a:rPr lang="en-GB" dirty="0"/>
              <a:t>                                                         (A Hand to Hold, 2017)</a:t>
            </a:r>
          </a:p>
          <a:p>
            <a:endParaRPr lang="en-GB" dirty="0"/>
          </a:p>
        </p:txBody>
      </p:sp>
    </p:spTree>
    <p:extLst>
      <p:ext uri="{BB962C8B-B14F-4D97-AF65-F5344CB8AC3E}">
        <p14:creationId xmlns:p14="http://schemas.microsoft.com/office/powerpoint/2010/main" val="37130543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40980-B094-4C5A-B422-EBCEC08BA97E}"/>
              </a:ext>
            </a:extLst>
          </p:cNvPr>
          <p:cNvSpPr>
            <a:spLocks noGrp="1"/>
          </p:cNvSpPr>
          <p:nvPr>
            <p:ph type="title"/>
          </p:nvPr>
        </p:nvSpPr>
        <p:spPr/>
        <p:txBody>
          <a:bodyPr/>
          <a:lstStyle/>
          <a:p>
            <a:r>
              <a:rPr lang="en-GB" dirty="0"/>
              <a:t>Older people living in care homes</a:t>
            </a:r>
          </a:p>
        </p:txBody>
      </p:sp>
      <p:sp>
        <p:nvSpPr>
          <p:cNvPr id="3" name="Content Placeholder 2">
            <a:extLst>
              <a:ext uri="{FF2B5EF4-FFF2-40B4-BE49-F238E27FC236}">
                <a16:creationId xmlns:a16="http://schemas.microsoft.com/office/drawing/2014/main" id="{02987AA9-2B58-497D-8695-DB3CD186FCB3}"/>
              </a:ext>
            </a:extLst>
          </p:cNvPr>
          <p:cNvSpPr>
            <a:spLocks noGrp="1"/>
          </p:cNvSpPr>
          <p:nvPr>
            <p:ph idx="1"/>
          </p:nvPr>
        </p:nvSpPr>
        <p:spPr/>
        <p:txBody>
          <a:bodyPr/>
          <a:lstStyle/>
          <a:p>
            <a:r>
              <a:rPr lang="en-GB" dirty="0"/>
              <a:t>‘Severe loneliness is experienced by an estimated 22-44% of care residents.’</a:t>
            </a:r>
          </a:p>
          <a:p>
            <a:endParaRPr lang="en-GB" dirty="0"/>
          </a:p>
          <a:p>
            <a:pPr marL="0" indent="0">
              <a:buNone/>
            </a:pPr>
            <a:r>
              <a:rPr lang="en-GB" dirty="0"/>
              <a:t>                                                         (Watmough and Begault, 2015-2016)</a:t>
            </a:r>
          </a:p>
          <a:p>
            <a:endParaRPr lang="en-GB" dirty="0"/>
          </a:p>
          <a:p>
            <a:r>
              <a:rPr lang="en-GB" dirty="0"/>
              <a:t>‘A shocking 60 percent of people in care homes get no visitors.’</a:t>
            </a:r>
          </a:p>
          <a:p>
            <a:pPr marL="0" indent="0">
              <a:buNone/>
            </a:pPr>
            <a:r>
              <a:rPr lang="en-GB" dirty="0"/>
              <a:t>                                                                           (Bettal Consultancy, 2017)</a:t>
            </a:r>
          </a:p>
          <a:p>
            <a:pPr marL="0" indent="0">
              <a:buNone/>
            </a:pPr>
            <a:r>
              <a:rPr lang="en-GB" dirty="0"/>
              <a:t> </a:t>
            </a:r>
          </a:p>
          <a:p>
            <a:endParaRPr lang="en-GB" dirty="0"/>
          </a:p>
        </p:txBody>
      </p:sp>
    </p:spTree>
    <p:extLst>
      <p:ext uri="{BB962C8B-B14F-4D97-AF65-F5344CB8AC3E}">
        <p14:creationId xmlns:p14="http://schemas.microsoft.com/office/powerpoint/2010/main" val="674770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B29E4C-3247-4137-B47F-A8CC2CCBB794}"/>
              </a:ext>
            </a:extLst>
          </p:cNvPr>
          <p:cNvSpPr>
            <a:spLocks noGrp="1"/>
          </p:cNvSpPr>
          <p:nvPr>
            <p:ph type="title"/>
          </p:nvPr>
        </p:nvSpPr>
        <p:spPr/>
        <p:txBody>
          <a:bodyPr/>
          <a:lstStyle/>
          <a:p>
            <a:r>
              <a:rPr lang="en-GB" dirty="0"/>
              <a:t>Age UK </a:t>
            </a:r>
          </a:p>
        </p:txBody>
      </p:sp>
      <p:sp>
        <p:nvSpPr>
          <p:cNvPr id="3" name="Content Placeholder 2">
            <a:extLst>
              <a:ext uri="{FF2B5EF4-FFF2-40B4-BE49-F238E27FC236}">
                <a16:creationId xmlns:a16="http://schemas.microsoft.com/office/drawing/2014/main" id="{34331C51-FDB8-483A-9A9B-FED52A508CC2}"/>
              </a:ext>
            </a:extLst>
          </p:cNvPr>
          <p:cNvSpPr>
            <a:spLocks noGrp="1"/>
          </p:cNvSpPr>
          <p:nvPr>
            <p:ph idx="1"/>
          </p:nvPr>
        </p:nvSpPr>
        <p:spPr>
          <a:xfrm>
            <a:off x="1103312" y="1465386"/>
            <a:ext cx="10643211" cy="4783014"/>
          </a:xfrm>
        </p:spPr>
        <p:txBody>
          <a:bodyPr>
            <a:normAutofit/>
          </a:bodyPr>
          <a:lstStyle/>
          <a:p>
            <a:endParaRPr lang="en-GB" dirty="0"/>
          </a:p>
          <a:p>
            <a:endParaRPr lang="en-GB" dirty="0"/>
          </a:p>
          <a:p>
            <a:r>
              <a:rPr lang="en-GB" dirty="0"/>
              <a:t>‘The effect of loneliness and isolation can be as harmful to health as smoking 15 cigarettes a day, and is more damaging than obesity.’</a:t>
            </a:r>
          </a:p>
          <a:p>
            <a:endParaRPr lang="en-GB" dirty="0"/>
          </a:p>
          <a:p>
            <a:pPr marL="0" indent="0">
              <a:buNone/>
            </a:pPr>
            <a:r>
              <a:rPr lang="en-GB" dirty="0"/>
              <a:t>                                                                                                             (Age UK, 2015)</a:t>
            </a:r>
          </a:p>
          <a:p>
            <a:pPr marL="0" indent="0">
              <a:buNone/>
            </a:pPr>
            <a:r>
              <a:rPr lang="en-GB" dirty="0"/>
              <a:t> </a:t>
            </a:r>
          </a:p>
          <a:p>
            <a:r>
              <a:rPr lang="en-GB" dirty="0"/>
              <a:t>‘1.7% or 200,000 older people 65+ have not had a conversation with friends or family for a month’</a:t>
            </a:r>
          </a:p>
          <a:p>
            <a:r>
              <a:rPr lang="en-GB" dirty="0"/>
              <a:t>                                                                                                            (Age UK, N.D.)</a:t>
            </a:r>
          </a:p>
        </p:txBody>
      </p:sp>
    </p:spTree>
    <p:extLst>
      <p:ext uri="{BB962C8B-B14F-4D97-AF65-F5344CB8AC3E}">
        <p14:creationId xmlns:p14="http://schemas.microsoft.com/office/powerpoint/2010/main" val="41128942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3EDF68-C4AE-4BF1-97B4-0063BB17ED58}"/>
              </a:ext>
            </a:extLst>
          </p:cNvPr>
          <p:cNvSpPr>
            <a:spLocks noGrp="1"/>
          </p:cNvSpPr>
          <p:nvPr>
            <p:ph type="title"/>
          </p:nvPr>
        </p:nvSpPr>
        <p:spPr/>
        <p:txBody>
          <a:bodyPr/>
          <a:lstStyle/>
          <a:p>
            <a:r>
              <a:rPr lang="en-GB" dirty="0"/>
              <a:t>Older people living in care homes </a:t>
            </a:r>
          </a:p>
        </p:txBody>
      </p:sp>
      <p:sp>
        <p:nvSpPr>
          <p:cNvPr id="3" name="Content Placeholder 2">
            <a:extLst>
              <a:ext uri="{FF2B5EF4-FFF2-40B4-BE49-F238E27FC236}">
                <a16:creationId xmlns:a16="http://schemas.microsoft.com/office/drawing/2014/main" id="{1C55C44E-4EF0-4DAF-8997-8A12C4118A22}"/>
              </a:ext>
            </a:extLst>
          </p:cNvPr>
          <p:cNvSpPr>
            <a:spLocks noGrp="1"/>
          </p:cNvSpPr>
          <p:nvPr>
            <p:ph idx="1"/>
          </p:nvPr>
        </p:nvSpPr>
        <p:spPr/>
        <p:txBody>
          <a:bodyPr/>
          <a:lstStyle/>
          <a:p>
            <a:pPr marL="0" indent="0">
              <a:buNone/>
            </a:pPr>
            <a:r>
              <a:rPr lang="en-GB" dirty="0"/>
              <a:t>  </a:t>
            </a:r>
          </a:p>
          <a:p>
            <a:pPr marL="0" indent="0">
              <a:buNone/>
            </a:pPr>
            <a:r>
              <a:rPr lang="en-GB" dirty="0"/>
              <a:t>‘Socially isolated people can quickly become withdrawn’</a:t>
            </a:r>
          </a:p>
          <a:p>
            <a:pPr marL="0" indent="0">
              <a:buNone/>
            </a:pPr>
            <a:r>
              <a:rPr lang="en-GB" dirty="0"/>
              <a:t>                                                                                            (QCS, 2017)</a:t>
            </a:r>
          </a:p>
          <a:p>
            <a:pPr marL="0" indent="0">
              <a:buNone/>
            </a:pPr>
            <a:endParaRPr lang="en-GB" dirty="0"/>
          </a:p>
          <a:p>
            <a:pPr marL="0" indent="0">
              <a:buNone/>
            </a:pPr>
            <a:r>
              <a:rPr lang="en-GB" dirty="0"/>
              <a:t>‘Individuals can suffer from increased blood pressure, a weakened immune system, and are at higher risk of heart attacks, strokes, and the onset of disability.’ </a:t>
            </a:r>
          </a:p>
          <a:p>
            <a:pPr marL="0" indent="0">
              <a:buNone/>
            </a:pPr>
            <a:r>
              <a:rPr lang="en-GB" dirty="0"/>
              <a:t>                                                                 (Prestige nursing and care. 2014)</a:t>
            </a:r>
          </a:p>
        </p:txBody>
      </p:sp>
    </p:spTree>
    <p:extLst>
      <p:ext uri="{BB962C8B-B14F-4D97-AF65-F5344CB8AC3E}">
        <p14:creationId xmlns:p14="http://schemas.microsoft.com/office/powerpoint/2010/main" val="4128207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B03D7-141E-4015-AEB8-34675F7AEFAF}"/>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751A923C-282F-4CA8-BD47-1978C7F0EF91}"/>
              </a:ext>
            </a:extLst>
          </p:cNvPr>
          <p:cNvSpPr>
            <a:spLocks noGrp="1"/>
          </p:cNvSpPr>
          <p:nvPr>
            <p:ph idx="1"/>
          </p:nvPr>
        </p:nvSpPr>
        <p:spPr>
          <a:xfrm>
            <a:off x="1103312" y="1383324"/>
            <a:ext cx="10549426" cy="4865076"/>
          </a:xfrm>
        </p:spPr>
        <p:txBody>
          <a:bodyPr>
            <a:normAutofit fontScale="85000" lnSpcReduction="10000"/>
          </a:bodyPr>
          <a:lstStyle/>
          <a:p>
            <a:r>
              <a:rPr lang="en-GB" dirty="0"/>
              <a:t>A Hand to Hold, (2017) The Importance of Social Connections for the Elderly. Available at: </a:t>
            </a:r>
            <a:r>
              <a:rPr lang="en-GB" dirty="0">
                <a:hlinkClick r:id="rId2"/>
              </a:rPr>
              <a:t>https://www.ahandtohold.com/blog/importance-social-connections-elderly</a:t>
            </a:r>
            <a:r>
              <a:rPr lang="en-GB" dirty="0"/>
              <a:t>   (Accessed: January 15th 2019).</a:t>
            </a:r>
          </a:p>
          <a:p>
            <a:r>
              <a:rPr lang="en-GB" dirty="0"/>
              <a:t>Age UK, (2015) Promising approaches, to reducing loneliness and isolation in later life. Available at: </a:t>
            </a:r>
            <a:r>
              <a:rPr lang="en-GB" dirty="0">
                <a:hlinkClick r:id="rId3"/>
              </a:rPr>
              <a:t>https://www.campaigntoendloneliness.org/wp-content/uploads/Promising-approaches-to-reducing-loneliness-and-isolation-in-later-life.pdf</a:t>
            </a:r>
            <a:r>
              <a:rPr lang="en-GB" dirty="0"/>
              <a:t>     (Accessed: January 16th 2019)</a:t>
            </a:r>
          </a:p>
          <a:p>
            <a:r>
              <a:rPr lang="en-GB" dirty="0"/>
              <a:t>Age UK, (N.D.) Parliamentary briefing. Available at: </a:t>
            </a:r>
            <a:r>
              <a:rPr lang="en-GB" dirty="0">
                <a:hlinkClick r:id="rId4"/>
              </a:rPr>
              <a:t>https://www.ageuk.org.uk/globalassets/age-uk/documents/reports-and-publications/reports-and-briefings/health-wellbeing/jo_cox_loneliness_booklet.pdf</a:t>
            </a:r>
            <a:r>
              <a:rPr lang="en-GB" dirty="0"/>
              <a:t>    (Accessed: January 16th 2019)</a:t>
            </a:r>
          </a:p>
          <a:p>
            <a:r>
              <a:rPr lang="en-GB" dirty="0"/>
              <a:t>Chan, J.T.H. &amp; Chan, E.,( 2006), ‘Reconsidering social cohesion: Developing a definition and analytic framework for empirical research’, Social Indicators Research 75, 273–302. Available at: </a:t>
            </a:r>
            <a:r>
              <a:rPr lang="en-GB" dirty="0">
                <a:hlinkClick r:id="rId5"/>
              </a:rPr>
              <a:t>http://dx.doi.org/10.1007/s11205-005-2118-1</a:t>
            </a:r>
            <a:r>
              <a:rPr lang="en-GB" dirty="0"/>
              <a:t>    (Accessed: January 17th 2019)</a:t>
            </a:r>
          </a:p>
          <a:p>
            <a:r>
              <a:rPr lang="en-GB" dirty="0"/>
              <a:t>Johns Hopkins medicine, (N.D.) Depression: What You Need to Know as You Age. Available at: </a:t>
            </a:r>
            <a:r>
              <a:rPr lang="en-GB" dirty="0">
                <a:hlinkClick r:id="rId6"/>
              </a:rPr>
              <a:t>https://www.hopkinsmedicine.org/health/healthy_aging/diseases_and_conditions/depression-what-you-need-to-know-as-you-age</a:t>
            </a:r>
            <a:r>
              <a:rPr lang="en-GB" dirty="0"/>
              <a:t>    (Accessed: January 17th 2019)</a:t>
            </a:r>
          </a:p>
          <a:p>
            <a:r>
              <a:rPr lang="en-GB" dirty="0"/>
              <a:t>NHSWales, (2010) Health and Social Exclusion Available at: </a:t>
            </a:r>
            <a:r>
              <a:rPr lang="en-GB" dirty="0">
                <a:hlinkClick r:id="rId7"/>
              </a:rPr>
              <a:t>http://www.wales.nhs.uk/sitesplus/888/page/44499</a:t>
            </a:r>
            <a:r>
              <a:rPr lang="en-GB" dirty="0"/>
              <a:t>    (Accessed: January 17th 2019).</a:t>
            </a:r>
          </a:p>
          <a:p>
            <a:endParaRPr lang="en-GB" dirty="0"/>
          </a:p>
          <a:p>
            <a:endParaRPr lang="en-GB" dirty="0"/>
          </a:p>
        </p:txBody>
      </p:sp>
    </p:spTree>
    <p:extLst>
      <p:ext uri="{BB962C8B-B14F-4D97-AF65-F5344CB8AC3E}">
        <p14:creationId xmlns:p14="http://schemas.microsoft.com/office/powerpoint/2010/main" val="42436011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D97C2-0C99-4A44-BB6E-5AF24E8328DA}"/>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4C4EFE5F-74B3-4DEE-A1B5-381539835FBD}"/>
              </a:ext>
            </a:extLst>
          </p:cNvPr>
          <p:cNvSpPr>
            <a:spLocks noGrp="1"/>
          </p:cNvSpPr>
          <p:nvPr>
            <p:ph idx="1"/>
          </p:nvPr>
        </p:nvSpPr>
        <p:spPr>
          <a:xfrm>
            <a:off x="1103312" y="1371600"/>
            <a:ext cx="10361857" cy="4876799"/>
          </a:xfrm>
        </p:spPr>
        <p:txBody>
          <a:bodyPr>
            <a:normAutofit fontScale="77500" lnSpcReduction="20000"/>
          </a:bodyPr>
          <a:lstStyle/>
          <a:p>
            <a:r>
              <a:rPr lang="en-GB" dirty="0"/>
              <a:t>OECD,(N.D.) What is social capital? Available at: </a:t>
            </a:r>
            <a:r>
              <a:rPr lang="en-GB" dirty="0">
                <a:hlinkClick r:id="rId3"/>
              </a:rPr>
              <a:t>https://www.oecd.org/insights/37966934.pdf</a:t>
            </a:r>
            <a:r>
              <a:rPr lang="en-GB" dirty="0"/>
              <a:t>     (Accessed: January 17th 2019)</a:t>
            </a:r>
          </a:p>
          <a:p>
            <a:r>
              <a:rPr lang="en-GB" dirty="0"/>
              <a:t>Prestige nursing and care. (2014) Lonely Britain? Social isolation reaches crisis point. Available at: </a:t>
            </a:r>
            <a:r>
              <a:rPr lang="en-GB" dirty="0">
                <a:hlinkClick r:id="rId4"/>
              </a:rPr>
              <a:t>https://www.prestige-nursing.co.uk/companionship/lonely-britain-social-isolation-reaches-crisis-point/</a:t>
            </a:r>
            <a:r>
              <a:rPr lang="en-GB" dirty="0"/>
              <a:t>    (Accessed: January 17th 2019)</a:t>
            </a:r>
          </a:p>
          <a:p>
            <a:r>
              <a:rPr lang="en-GB" dirty="0"/>
              <a:t>Quality compliance systems, (2017) The impact of social isolation and loneliness on older people. Available at:  </a:t>
            </a:r>
            <a:r>
              <a:rPr lang="en-GB" dirty="0">
                <a:hlinkClick r:id="rId5"/>
              </a:rPr>
              <a:t>https://www.qcs.co.uk/impact-social-isolation-loneliness-older-people/</a:t>
            </a:r>
            <a:r>
              <a:rPr lang="en-GB" dirty="0"/>
              <a:t>    (Accessed: January 17th 2019)</a:t>
            </a:r>
          </a:p>
          <a:p>
            <a:r>
              <a:rPr lang="en-GB" dirty="0"/>
              <a:t>Rosalyn Harper (2002) pp.3. The measurement of Social Capital in the United Kingdom. Available at:  </a:t>
            </a:r>
            <a:r>
              <a:rPr lang="en-GB" dirty="0">
                <a:hlinkClick r:id="rId6"/>
              </a:rPr>
              <a:t>http://www.oecd.org/unitedkingdom/2382339.pdf</a:t>
            </a:r>
            <a:r>
              <a:rPr lang="en-GB" dirty="0"/>
              <a:t>    (Accessed: January 17th 2019)</a:t>
            </a:r>
          </a:p>
          <a:p>
            <a:r>
              <a:rPr lang="en-GB" dirty="0"/>
              <a:t>The good care group, (2017) Living alone may increase risks for older people Available at: </a:t>
            </a:r>
            <a:r>
              <a:rPr lang="en-GB" dirty="0">
                <a:hlinkClick r:id="rId7"/>
              </a:rPr>
              <a:t>https://www.thegoodcaregroup.com/news/living-alone-may-increase-risks-older-people/</a:t>
            </a:r>
            <a:r>
              <a:rPr lang="en-GB" dirty="0"/>
              <a:t>     (Accessed: January 17th 2019)</a:t>
            </a:r>
          </a:p>
          <a:p>
            <a:r>
              <a:rPr lang="en-GB" dirty="0"/>
              <a:t> Watmough, E. and Begault, M. , (2015-2016) Action on loneliness in care homes. Available at: </a:t>
            </a:r>
            <a:r>
              <a:rPr lang="en-GB" dirty="0">
                <a:hlinkClick r:id="rId8"/>
              </a:rPr>
              <a:t>https://www.towerhamlets.gov.uk/Documents/Public-Health/Magic_Me_Action_On_Loneliness_in_Care_Homes_Public_Report.docx.pdf</a:t>
            </a:r>
            <a:r>
              <a:rPr lang="en-GB" dirty="0"/>
              <a:t>    (Accessed: January 16th 2019)</a:t>
            </a:r>
          </a:p>
          <a:p>
            <a:r>
              <a:rPr lang="en-GB" dirty="0"/>
              <a:t>Zavaleta ,D. Samuel, K. and Mills, C (2014) Social Isolation: A conceptual and Measurement Proposal. OPHI working paper No.67. Oxford Poverty &amp; Human Development Initiative (OPHI). Oxford. University of Oxford. </a:t>
            </a:r>
          </a:p>
          <a:p>
            <a:endParaRPr lang="en-GB" dirty="0"/>
          </a:p>
        </p:txBody>
      </p:sp>
    </p:spTree>
    <p:extLst>
      <p:ext uri="{BB962C8B-B14F-4D97-AF65-F5344CB8AC3E}">
        <p14:creationId xmlns:p14="http://schemas.microsoft.com/office/powerpoint/2010/main" val="80558675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0</TotalTime>
  <Words>2559</Words>
  <Application>Microsoft Office PowerPoint</Application>
  <PresentationFormat>Widescreen</PresentationFormat>
  <Paragraphs>165</Paragraphs>
  <Slides>15</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Century Gothic</vt:lpstr>
      <vt:lpstr>Wingdings 3</vt:lpstr>
      <vt:lpstr>Ion</vt:lpstr>
      <vt:lpstr>Isolation in elderly care</vt:lpstr>
      <vt:lpstr>PowerPoint Presentation</vt:lpstr>
      <vt:lpstr>Loneliness vs isolation</vt:lpstr>
      <vt:lpstr>Isolation and social isolation</vt:lpstr>
      <vt:lpstr>Social theory of isolation</vt:lpstr>
      <vt:lpstr>Connections </vt:lpstr>
      <vt:lpstr>Zavaleta et al (2014)</vt:lpstr>
      <vt:lpstr>Social capital </vt:lpstr>
      <vt:lpstr>Bonding, bridging and linkages </vt:lpstr>
      <vt:lpstr>Impacts our physical health </vt:lpstr>
      <vt:lpstr>Older people living in care homes</vt:lpstr>
      <vt:lpstr>Age UK </vt:lpstr>
      <vt:lpstr>Older people living in care homes </vt:lpstr>
      <vt:lpstr>References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Isolation</dc:title>
  <dc:creator>rhi.fenwick1@outlook.com</dc:creator>
  <cp:lastModifiedBy>rhi.fenwick1@outlook.com</cp:lastModifiedBy>
  <cp:revision>6</cp:revision>
  <dcterms:created xsi:type="dcterms:W3CDTF">2018-12-10T10:08:23Z</dcterms:created>
  <dcterms:modified xsi:type="dcterms:W3CDTF">2019-01-18T10:08:38Z</dcterms:modified>
</cp:coreProperties>
</file>