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7DEF"/>
    <a:srgbClr val="FFFF66"/>
    <a:srgbClr val="3FD2E1"/>
    <a:srgbClr val="72EAFA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39748" autoAdjust="0"/>
  </p:normalViewPr>
  <p:slideViewPr>
    <p:cSldViewPr snapToGrid="0">
      <p:cViewPr>
        <p:scale>
          <a:sx n="78" d="100"/>
          <a:sy n="78" d="100"/>
        </p:scale>
        <p:origin x="204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7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268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537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41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12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36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195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93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31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741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6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58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bdn.ac.uk/education/research/eitn/journal/536/" TargetMode="External"/><Relationship Id="rId3" Type="http://schemas.openxmlformats.org/officeDocument/2006/relationships/hyperlink" Target="https://www.bark.us/blog/how-cyberbullying-is-different/" TargetMode="External"/><Relationship Id="rId7" Type="http://schemas.openxmlformats.org/officeDocument/2006/relationships/hyperlink" Target="https://successfulblackparenting.com/2016/10/03/the-bullying-challenge-a-close-look-at-its-effects-on-the-black-child/" TargetMode="External"/><Relationship Id="rId2" Type="http://schemas.openxmlformats.org/officeDocument/2006/relationships/hyperlink" Target="https://southmiamimiddle.org/m/pages/index.jsp?uREC_ID=1059039&amp;type=u&amp;termREC_ID=&amp;pREC_ID=761529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atriotpower.ogsd.net/7061/opinion/are-disabled-kid-treated-unfairly/" TargetMode="External"/><Relationship Id="rId11" Type="http://schemas.openxmlformats.org/officeDocument/2006/relationships/hyperlink" Target="https://youngminds.org.uk/find-help/feelings-and-symptoms/bullying/" TargetMode="External"/><Relationship Id="rId5" Type="http://schemas.openxmlformats.org/officeDocument/2006/relationships/hyperlink" Target="https://www.psycom.net/effects-of-bullying" TargetMode="External"/><Relationship Id="rId10" Type="http://schemas.openxmlformats.org/officeDocument/2006/relationships/hyperlink" Target="https://gov.wales/sites/default/files/publications/2019-11/rights-respect-equality-statutory-guidance-for-governing-bodies-of-maintained-schools.pdf" TargetMode="External"/><Relationship Id="rId4" Type="http://schemas.openxmlformats.org/officeDocument/2006/relationships/hyperlink" Target="https://www.netdoctor.co.uk/conditions/adhd/a5259/bullying-8211-bully-or-bullied/" TargetMode="External"/><Relationship Id="rId9" Type="http://schemas.openxmlformats.org/officeDocument/2006/relationships/hyperlink" Target="https://www.theguardian.com/teacher-network/2018/jan/17/bullying-is-still-rife-in-schools-heres-how-teachers-can-tackle-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EF8FB3-EC92-497A-B666-1122CF0E6CE2}"/>
              </a:ext>
            </a:extLst>
          </p:cNvPr>
          <p:cNvSpPr txBox="1"/>
          <p:nvPr/>
        </p:nvSpPr>
        <p:spPr>
          <a:xfrm>
            <a:off x="-7816" y="7789271"/>
            <a:ext cx="1029248" cy="191385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E6278D-AF5C-4F6A-BD3A-388F1E69ED7F}"/>
              </a:ext>
            </a:extLst>
          </p:cNvPr>
          <p:cNvSpPr txBox="1"/>
          <p:nvPr/>
        </p:nvSpPr>
        <p:spPr>
          <a:xfrm>
            <a:off x="3273578" y="7691659"/>
            <a:ext cx="3584423" cy="20330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5BC632-6F7D-48D4-B1B7-2ECE9A9B1B80}"/>
              </a:ext>
            </a:extLst>
          </p:cNvPr>
          <p:cNvSpPr txBox="1"/>
          <p:nvPr/>
        </p:nvSpPr>
        <p:spPr>
          <a:xfrm>
            <a:off x="-7816" y="9279178"/>
            <a:ext cx="6858001" cy="29624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F20BFF-45FC-40B5-B4C4-613A6AD6E637}"/>
              </a:ext>
            </a:extLst>
          </p:cNvPr>
          <p:cNvSpPr txBox="1"/>
          <p:nvPr/>
        </p:nvSpPr>
        <p:spPr>
          <a:xfrm>
            <a:off x="-7815" y="-3185"/>
            <a:ext cx="6858000" cy="792169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2A582F9-C48E-4967-BE19-7F5DE52C7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458" y="7588443"/>
            <a:ext cx="3147420" cy="19014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52AE21-8E48-4DC4-9767-E60A4AD9C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246" y="150829"/>
            <a:ext cx="6587879" cy="32384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289EF-F0FE-49D1-A047-74B73892ABEF}"/>
              </a:ext>
            </a:extLst>
          </p:cNvPr>
          <p:cNvSpPr txBox="1"/>
          <p:nvPr/>
        </p:nvSpPr>
        <p:spPr>
          <a:xfrm rot="10800000" flipV="1">
            <a:off x="3343275" y="2105986"/>
            <a:ext cx="3371850" cy="1106433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28932" tIns="14466" rIns="28932" bIns="1446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400" u="sng" dirty="0">
                <a:latin typeface="Century Schoolbook"/>
                <a:cs typeface="Calibri"/>
              </a:rPr>
              <a:t>Anti-bullying guidance for practitioners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  <a:cs typeface="Calibri"/>
              </a:rPr>
              <a:t>Who bullies.</a:t>
            </a:r>
            <a:endParaRPr lang="en-US" sz="1400" dirty="0">
              <a:latin typeface="Century Schoolbook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Its causes.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The affect it has on victims.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Steps to prevent it.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7A5E5D-CEFF-4122-A327-6667D4E5B2B9}"/>
              </a:ext>
            </a:extLst>
          </p:cNvPr>
          <p:cNvSpPr txBox="1"/>
          <p:nvPr/>
        </p:nvSpPr>
        <p:spPr>
          <a:xfrm>
            <a:off x="0" y="1959736"/>
            <a:ext cx="2355640" cy="1138773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“</a:t>
            </a:r>
            <a:r>
              <a:rPr lang="en-GB" sz="1400" i="1" dirty="0">
                <a:latin typeface="Brush Script MT" panose="03060802040406070304" pitchFamily="66" charset="0"/>
                <a:ea typeface="Adobe Fan Heiti Std B" panose="020B0700000000000000" pitchFamily="34" charset="-128"/>
              </a:rPr>
              <a:t>All children, whatever their race, sex, beliefs and abilities have the right to be safe and to be free, from oppression, humiliation and abuse</a:t>
            </a:r>
            <a:r>
              <a:rPr lang="en-GB" sz="1400" dirty="0"/>
              <a:t>” - </a:t>
            </a:r>
            <a:r>
              <a:rPr lang="en-GB" sz="1200" dirty="0"/>
              <a:t>The Children’s Act, 2004</a:t>
            </a:r>
            <a:r>
              <a:rPr lang="en-GB" sz="1000" dirty="0"/>
              <a:t>.(YHT, p3)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974111-5C41-458A-BF0A-C500D6E62465}"/>
              </a:ext>
            </a:extLst>
          </p:cNvPr>
          <p:cNvSpPr txBox="1"/>
          <p:nvPr/>
        </p:nvSpPr>
        <p:spPr>
          <a:xfrm>
            <a:off x="5847697" y="3200335"/>
            <a:ext cx="106631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(Boorman, 2021)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012115-2984-4BD5-9E1F-599226FA8A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140" y="3558556"/>
            <a:ext cx="2864031" cy="19093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49A69D-119A-4A6B-B092-CB9CDC6479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4796" y="3683153"/>
            <a:ext cx="1480977" cy="63257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7CC6A1F-1081-46D8-8D0D-4028AE185531}"/>
              </a:ext>
            </a:extLst>
          </p:cNvPr>
          <p:cNvSpPr txBox="1"/>
          <p:nvPr/>
        </p:nvSpPr>
        <p:spPr>
          <a:xfrm>
            <a:off x="3107208" y="129256"/>
            <a:ext cx="370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sz="2800" b="1" u="sng" dirty="0"/>
              <a:t>Understanding Bullying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9C78DC-6136-45FC-843E-CDDF28A92780}"/>
              </a:ext>
            </a:extLst>
          </p:cNvPr>
          <p:cNvSpPr txBox="1"/>
          <p:nvPr/>
        </p:nvSpPr>
        <p:spPr>
          <a:xfrm>
            <a:off x="3956180" y="3774164"/>
            <a:ext cx="2758945" cy="120032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50000"/>
              </a:schemeClr>
            </a:solidFill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 Definition of Bullying</a:t>
            </a:r>
          </a:p>
          <a:p>
            <a:r>
              <a:rPr lang="en-GB" sz="1200" dirty="0"/>
              <a:t>Bullying is an ongoing and deliberate misuse of power in relationships through repeated verbal, physical and/or social behaviour that intends to cause physical, social and/or psychological harm. </a:t>
            </a:r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0B6657E6-B2C6-4978-9ADF-D100995408C5}"/>
              </a:ext>
            </a:extLst>
          </p:cNvPr>
          <p:cNvSpPr/>
          <p:nvPr/>
        </p:nvSpPr>
        <p:spPr>
          <a:xfrm>
            <a:off x="3247262" y="4014561"/>
            <a:ext cx="635569" cy="3854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24B3B8-9894-40C8-8D68-91985027A8BC}"/>
              </a:ext>
            </a:extLst>
          </p:cNvPr>
          <p:cNvSpPr txBox="1"/>
          <p:nvPr/>
        </p:nvSpPr>
        <p:spPr>
          <a:xfrm>
            <a:off x="5663874" y="5031805"/>
            <a:ext cx="88678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(NCAB, 2021)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91A9618-4819-45B5-A8F2-E60CA53CC6F8}"/>
              </a:ext>
            </a:extLst>
          </p:cNvPr>
          <p:cNvSpPr txBox="1"/>
          <p:nvPr/>
        </p:nvSpPr>
        <p:spPr>
          <a:xfrm>
            <a:off x="77013" y="5422517"/>
            <a:ext cx="195277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(Successful Black Parenting,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0D2FCA-A2B4-4E12-B78D-30F960927C70}"/>
              </a:ext>
            </a:extLst>
          </p:cNvPr>
          <p:cNvSpPr txBox="1"/>
          <p:nvPr/>
        </p:nvSpPr>
        <p:spPr>
          <a:xfrm>
            <a:off x="355252" y="5686950"/>
            <a:ext cx="2355323" cy="1600438"/>
          </a:xfrm>
          <a:prstGeom prst="rect">
            <a:avLst/>
          </a:prstGeom>
          <a:solidFill>
            <a:srgbClr val="FFFF66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latin typeface="Bookman Old Style" panose="02050604050505020204" pitchFamily="18" charset="0"/>
              </a:rPr>
              <a:t>Types of Bullying</a:t>
            </a:r>
          </a:p>
          <a:p>
            <a:pPr algn="ctr"/>
            <a:endParaRPr lang="en-GB" sz="1000" b="1" u="sng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Physical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Verbal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Emotional Intimidation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Racist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Sexual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Cyber Bullying</a:t>
            </a:r>
            <a:endParaRPr lang="en-GB" sz="1200" b="1" dirty="0">
              <a:latin typeface="Abadi Extra Light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D7F9838-B26F-4C42-A485-36B1647E1E5F}"/>
              </a:ext>
            </a:extLst>
          </p:cNvPr>
          <p:cNvSpPr txBox="1"/>
          <p:nvPr/>
        </p:nvSpPr>
        <p:spPr>
          <a:xfrm>
            <a:off x="889978" y="7568447"/>
            <a:ext cx="2491388" cy="369332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>
                <a:latin typeface="Bookman Old Style" panose="02050604050505020204" pitchFamily="18" charset="0"/>
              </a:rPr>
              <a:t>Impact on Victims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DE0434D-71A2-4896-A5C5-DC0F53BD3E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60980">
            <a:off x="3069788" y="5436956"/>
            <a:ext cx="3429000" cy="179451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16496D7-DE2C-4E12-B887-97FCB90968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6590" y="6334210"/>
            <a:ext cx="658425" cy="42066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BD06C80-DAEC-44B1-9902-2D3EBF532A1C}"/>
              </a:ext>
            </a:extLst>
          </p:cNvPr>
          <p:cNvSpPr txBox="1"/>
          <p:nvPr/>
        </p:nvSpPr>
        <p:spPr>
          <a:xfrm>
            <a:off x="184066" y="7400477"/>
            <a:ext cx="102143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Monino</a:t>
            </a:r>
            <a:r>
              <a:rPr lang="en-GB" sz="1000" dirty="0"/>
              <a:t>, 2019)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E62E705-BB1E-402B-904E-D796851E6E62}"/>
              </a:ext>
            </a:extLst>
          </p:cNvPr>
          <p:cNvSpPr txBox="1"/>
          <p:nvPr/>
        </p:nvSpPr>
        <p:spPr>
          <a:xfrm rot="702876">
            <a:off x="3595406" y="7134712"/>
            <a:ext cx="136127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(The Bark Team, 2020)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7838981-B3A0-4DBD-A5C6-6B7F82E0A5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1646" y="10224072"/>
            <a:ext cx="1949422" cy="186616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0531F381-A672-4D79-A066-FAA567F2362F}"/>
              </a:ext>
            </a:extLst>
          </p:cNvPr>
          <p:cNvSpPr txBox="1"/>
          <p:nvPr/>
        </p:nvSpPr>
        <p:spPr>
          <a:xfrm>
            <a:off x="683934" y="11865639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(Watson, 2017)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5C4B0B9-E624-4FA2-8117-F073E41DE5D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6216" y="10679637"/>
            <a:ext cx="1730300" cy="115238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B5BC7A3-8D8A-497C-83E3-9D2B1634CE3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2293" y="11157153"/>
            <a:ext cx="2015642" cy="10598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3DEF27D-76EF-4577-B9DC-A9709AAA1A9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28779" y="10189748"/>
            <a:ext cx="1791236" cy="1194157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1897B7D9-86D2-4647-B2F4-CD3BF2A32D7D}"/>
              </a:ext>
            </a:extLst>
          </p:cNvPr>
          <p:cNvSpPr txBox="1"/>
          <p:nvPr/>
        </p:nvSpPr>
        <p:spPr>
          <a:xfrm>
            <a:off x="2895962" y="11865639"/>
            <a:ext cx="929229" cy="276999"/>
          </a:xfrm>
          <a:prstGeom prst="rect">
            <a:avLst/>
          </a:prstGeom>
          <a:solidFill>
            <a:srgbClr val="EF7DEF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EDUCATION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E614DD7-5A2E-43FB-9880-C06939C19EFA}"/>
              </a:ext>
            </a:extLst>
          </p:cNvPr>
          <p:cNvSpPr txBox="1"/>
          <p:nvPr/>
        </p:nvSpPr>
        <p:spPr>
          <a:xfrm rot="1326240">
            <a:off x="5203371" y="10038944"/>
            <a:ext cx="1049711" cy="307777"/>
          </a:xfrm>
          <a:prstGeom prst="rect">
            <a:avLst/>
          </a:prstGeom>
          <a:solidFill>
            <a:srgbClr val="EF7DEF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Ask for help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864BD9-1618-47FD-B8F4-17A58D543B2A}"/>
              </a:ext>
            </a:extLst>
          </p:cNvPr>
          <p:cNvSpPr txBox="1"/>
          <p:nvPr/>
        </p:nvSpPr>
        <p:spPr>
          <a:xfrm>
            <a:off x="333175" y="9874756"/>
            <a:ext cx="1682577" cy="276999"/>
          </a:xfrm>
          <a:prstGeom prst="rect">
            <a:avLst/>
          </a:prstGeom>
          <a:solidFill>
            <a:srgbClr val="EF7DEF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Whole School Approach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5BC5253-51AB-4438-867B-636407243C8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2422" y="314070"/>
            <a:ext cx="1290621" cy="730565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B8770211-6FD8-4546-AE9E-7E52FFF95508}"/>
              </a:ext>
            </a:extLst>
          </p:cNvPr>
          <p:cNvSpPr txBox="1"/>
          <p:nvPr/>
        </p:nvSpPr>
        <p:spPr>
          <a:xfrm>
            <a:off x="634242" y="965782"/>
            <a:ext cx="10374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(BRIDGES, 2019)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71F23A6-5F76-43E2-BC7E-15C317BEE6B7}"/>
              </a:ext>
            </a:extLst>
          </p:cNvPr>
          <p:cNvSpPr txBox="1"/>
          <p:nvPr/>
        </p:nvSpPr>
        <p:spPr>
          <a:xfrm>
            <a:off x="4136952" y="8249298"/>
            <a:ext cx="2445062" cy="138499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Depression		Anxiety</a:t>
            </a:r>
          </a:p>
          <a:p>
            <a:r>
              <a:rPr lang="en-GB" sz="1200" dirty="0"/>
              <a:t>Suicidal Thoughts	self Harm</a:t>
            </a:r>
          </a:p>
          <a:p>
            <a:r>
              <a:rPr lang="en-GB" sz="1200" dirty="0"/>
              <a:t>Withdrawn		Stressed</a:t>
            </a:r>
          </a:p>
          <a:p>
            <a:r>
              <a:rPr lang="en-GB" sz="1200" dirty="0"/>
              <a:t>Emotionally Unstable	 </a:t>
            </a:r>
          </a:p>
          <a:p>
            <a:r>
              <a:rPr lang="en-GB" sz="1200" dirty="0"/>
              <a:t>Decreased educational engagement</a:t>
            </a:r>
          </a:p>
          <a:p>
            <a:r>
              <a:rPr lang="en-GB" sz="1200" dirty="0"/>
              <a:t>Mental Health Issues</a:t>
            </a:r>
          </a:p>
          <a:p>
            <a:r>
              <a:rPr lang="en-GB" sz="1200" dirty="0"/>
              <a:t>Acting Out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D754CCC-8535-4F61-B4F6-937A14F9CB3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97286" y="8618833"/>
            <a:ext cx="652329" cy="42066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6B98A83-3958-4BE9-8F15-4619FF9D8F47}"/>
              </a:ext>
            </a:extLst>
          </p:cNvPr>
          <p:cNvSpPr txBox="1"/>
          <p:nvPr/>
        </p:nvSpPr>
        <p:spPr>
          <a:xfrm>
            <a:off x="2098570" y="9758699"/>
            <a:ext cx="2830647" cy="461665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en-GB" sz="2400" b="1" u="sng" dirty="0"/>
              <a:t>HOW CAN WE HELP?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8C2F2FB6-2B6A-4C35-82BB-9E63DA504A8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54277" y="8187289"/>
            <a:ext cx="3803723" cy="152732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79DA54E2-FF7A-485F-B076-1861328DDA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540786" y="7544820"/>
            <a:ext cx="658425" cy="42066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AD985E58-C7FF-4B4C-BCCF-E1E581A51351}"/>
              </a:ext>
            </a:extLst>
          </p:cNvPr>
          <p:cNvSpPr txBox="1"/>
          <p:nvPr/>
        </p:nvSpPr>
        <p:spPr>
          <a:xfrm>
            <a:off x="5469756" y="9495415"/>
            <a:ext cx="13565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AmericanSPCC</a:t>
            </a:r>
            <a:r>
              <a:rPr lang="en-GB" sz="10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E533A-640B-45E2-9FF5-54D9B5E8B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380" y="150803"/>
            <a:ext cx="5246370" cy="268783"/>
          </a:xfrm>
        </p:spPr>
        <p:txBody>
          <a:bodyPr>
            <a:noAutofit/>
          </a:bodyPr>
          <a:lstStyle/>
          <a:p>
            <a:r>
              <a:rPr lang="en-GB" sz="24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C7B5F-F9BF-41D1-9F96-1B100E6C3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35" y="419586"/>
            <a:ext cx="6755130" cy="13216326"/>
          </a:xfrm>
        </p:spPr>
        <p:txBody>
          <a:bodyPr>
            <a:normAutofit/>
          </a:bodyPr>
          <a:lstStyle/>
          <a:p>
            <a:pPr algn="l"/>
            <a:r>
              <a:rPr lang="en-GB" sz="1200" dirty="0" err="1"/>
              <a:t>AmericanSPCC</a:t>
            </a:r>
            <a:r>
              <a:rPr lang="en-GB" sz="1200" dirty="0"/>
              <a:t> (2021) </a:t>
            </a:r>
            <a:r>
              <a:rPr lang="en-GB" sz="1200" i="1" dirty="0"/>
              <a:t>Bullying Resources for students and parents</a:t>
            </a:r>
            <a:r>
              <a:rPr lang="en-GB" sz="1200" dirty="0"/>
              <a:t>. [Image]. Available at: </a:t>
            </a:r>
            <a:r>
              <a:rPr lang="en-GB" sz="1200" dirty="0">
                <a:hlinkClick r:id="rId2"/>
              </a:rPr>
              <a:t>https://southmiamimiddle.org/m/pages/index.jsp?uREC_ID=1059039&amp;type=u&amp;termREC_ID=&amp;pREC_ID=761529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Bark Blog Team (2020) Traditional Bullying vs. Cyberbullying [Image]. Available at: </a:t>
            </a:r>
            <a:r>
              <a:rPr lang="en-GB" sz="1200" dirty="0">
                <a:hlinkClick r:id="rId3"/>
              </a:rPr>
              <a:t>https://www.bark.us/blog/how-cyberbullying-is-different/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Boorman, P. (2021) </a:t>
            </a:r>
            <a:r>
              <a:rPr lang="en-GB" sz="1200" i="1" dirty="0"/>
              <a:t>Schoolgirl being bullied in school corridor </a:t>
            </a:r>
            <a:r>
              <a:rPr lang="en-GB" sz="1200" dirty="0"/>
              <a:t>[image]. Available at: </a:t>
            </a:r>
            <a:r>
              <a:rPr lang="en-GB" sz="1200" dirty="0">
                <a:hlinkClick r:id="rId4"/>
              </a:rPr>
              <a:t>https://www.netdoctor.co.uk/conditions/adhd/a5259/bullying-8211-bully-or-bullied/</a:t>
            </a:r>
            <a:r>
              <a:rPr lang="en-GB" sz="1200" dirty="0"/>
              <a:t>.</a:t>
            </a:r>
          </a:p>
          <a:p>
            <a:pPr algn="l"/>
            <a:r>
              <a:rPr lang="en-GB" sz="1200" dirty="0"/>
              <a:t> (Accessed on 12</a:t>
            </a:r>
            <a:r>
              <a:rPr lang="en-GB" sz="1200" baseline="30000" dirty="0"/>
              <a:t>th</a:t>
            </a:r>
            <a:r>
              <a:rPr lang="en-GB" sz="1200" dirty="0"/>
              <a:t> January 2021).	</a:t>
            </a:r>
          </a:p>
          <a:p>
            <a:pPr algn="l"/>
            <a:r>
              <a:rPr lang="en-GB" sz="1200" dirty="0"/>
              <a:t>BRIDGES (2019) </a:t>
            </a:r>
            <a:r>
              <a:rPr lang="en-GB" sz="1200" i="1" dirty="0"/>
              <a:t>What Can Be Done To Stop Bullying? A Lot, </a:t>
            </a:r>
            <a:r>
              <a:rPr lang="en-GB" sz="1200" dirty="0"/>
              <a:t>[Image]. Available </a:t>
            </a:r>
            <a:r>
              <a:rPr lang="en-GB" sz="1200" dirty="0" err="1"/>
              <a:t>at:https</a:t>
            </a:r>
            <a:r>
              <a:rPr lang="en-GB" sz="1200" dirty="0"/>
              <a:t>://bridgesofpbc.org/news/what-can-be-done-to-stop-bullying-a-lot/.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  <a:endParaRPr lang="en-GB" sz="1200" i="1" dirty="0"/>
          </a:p>
          <a:p>
            <a:pPr algn="l"/>
            <a:r>
              <a:rPr lang="en-GB" sz="1200" dirty="0"/>
              <a:t>FACTS.NET (2016) </a:t>
            </a:r>
            <a:r>
              <a:rPr lang="en-GB" sz="1200" i="1" dirty="0"/>
              <a:t>Bullying Facts. </a:t>
            </a:r>
            <a:r>
              <a:rPr lang="en-GB" sz="1200" dirty="0"/>
              <a:t>Available at :https://facts.net/lifestyle/health/bullying-facts.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Gray, C, and </a:t>
            </a:r>
            <a:r>
              <a:rPr lang="en-GB" sz="1200" dirty="0" err="1"/>
              <a:t>Macblain</a:t>
            </a:r>
            <a:r>
              <a:rPr lang="en-GB" sz="1200" dirty="0"/>
              <a:t>, S. (2015) Learning Theories in Childhood. 2nd Ed. </a:t>
            </a:r>
            <a:r>
              <a:rPr lang="en-GB" sz="1200" dirty="0" err="1"/>
              <a:t>London:SAGE</a:t>
            </a:r>
            <a:r>
              <a:rPr lang="en-GB" sz="1200" dirty="0"/>
              <a:t>.</a:t>
            </a:r>
          </a:p>
          <a:p>
            <a:pPr algn="l"/>
            <a:r>
              <a:rPr lang="en-GB" sz="1200" dirty="0"/>
              <a:t>Hurly, K. (2021) </a:t>
            </a:r>
            <a:r>
              <a:rPr lang="en-GB" sz="1200" i="1" dirty="0"/>
              <a:t>Short Term and Long Term Effects of Bullying.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https://www.psycom.net/effects-of-bullying</a:t>
            </a:r>
            <a:r>
              <a:rPr lang="en-GB" sz="1200" dirty="0"/>
              <a:t>. (accessed on 17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  <a:endParaRPr lang="en-GB" sz="1200" i="1" dirty="0"/>
          </a:p>
          <a:p>
            <a:pPr algn="l"/>
            <a:r>
              <a:rPr lang="en-GB" sz="1200" dirty="0" err="1"/>
              <a:t>Monino</a:t>
            </a:r>
            <a:r>
              <a:rPr lang="en-GB" sz="1200" dirty="0"/>
              <a:t>, J (2019) </a:t>
            </a:r>
            <a:r>
              <a:rPr lang="en-GB" sz="1200" i="1" dirty="0"/>
              <a:t>Are Disabled Kids Treated Unfairly? </a:t>
            </a:r>
            <a:r>
              <a:rPr lang="en-GB" sz="1200" dirty="0"/>
              <a:t>[Image}. Available at: </a:t>
            </a:r>
            <a:r>
              <a:rPr lang="en-GB" sz="1200" dirty="0">
                <a:hlinkClick r:id="rId6"/>
              </a:rPr>
              <a:t>https://patriotpower.ogsd.net/7061/opinion/are-disabled-kid-treated-unfairly/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National Centre Against Bullying (2021) </a:t>
            </a:r>
            <a:r>
              <a:rPr lang="en-GB" sz="1200" i="1" dirty="0"/>
              <a:t>Definition of Bullying</a:t>
            </a:r>
            <a:r>
              <a:rPr lang="en-GB" sz="1200" dirty="0"/>
              <a:t>. Available at: https://www.ncab.org.au/bullying-advice/bullying-for-parents/definition-of-bullying/  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******** Primary School (2019) </a:t>
            </a:r>
            <a:r>
              <a:rPr lang="en-GB" sz="1200" i="1" dirty="0"/>
              <a:t>Anti-Bullying Policy. </a:t>
            </a:r>
            <a:r>
              <a:rPr lang="en-GB" sz="1200" dirty="0"/>
              <a:t>	</a:t>
            </a:r>
          </a:p>
          <a:p>
            <a:pPr algn="l"/>
            <a:r>
              <a:rPr lang="en-GB" sz="1200" dirty="0"/>
              <a:t>Successful Black Parenting (2016) </a:t>
            </a:r>
            <a:r>
              <a:rPr lang="en-GB" sz="1200" i="1" dirty="0"/>
              <a:t>The Bullying Challenge: A Close Look At Its Effects On The Black Child </a:t>
            </a:r>
            <a:r>
              <a:rPr lang="en-GB" sz="1200" dirty="0"/>
              <a:t>[image]. Available at: </a:t>
            </a:r>
            <a:r>
              <a:rPr lang="en-GB" sz="1200" dirty="0">
                <a:hlinkClick r:id="rId7"/>
              </a:rPr>
              <a:t>https://successfulblackparenting.com/2016/10/03/the-bullying-challenge-a-close-look-at-its-effects-on-the-black-child/</a:t>
            </a:r>
            <a:r>
              <a:rPr lang="en-GB" sz="1200" dirty="0"/>
              <a:t>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	</a:t>
            </a:r>
          </a:p>
          <a:p>
            <a:pPr algn="l"/>
            <a:r>
              <a:rPr lang="en-GB" sz="1200" dirty="0" err="1"/>
              <a:t>Udris</a:t>
            </a:r>
            <a:r>
              <a:rPr lang="en-GB" sz="1200" dirty="0"/>
              <a:t>, O (2015) ‘CYBERBULLYING IN JAPAN: AN EXPLORATORY STUDY</a:t>
            </a:r>
            <a:r>
              <a:rPr lang="en-GB" sz="1200" i="1" dirty="0"/>
              <a:t>’. International Journal of Cyber Society and Education</a:t>
            </a:r>
            <a:r>
              <a:rPr lang="en-GB" sz="1200" dirty="0"/>
              <a:t>. 8(3) pp. 565-0871. Available at: http://academic-pub.org/ojs/index.php/IJCSE/article/viewFile/1382/302</a:t>
            </a:r>
          </a:p>
          <a:p>
            <a:pPr algn="l"/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UNICEF (1990) </a:t>
            </a:r>
            <a:r>
              <a:rPr lang="en-GB" sz="1200" b="0" i="1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The United Nations Convention on the Rights of the Child </a:t>
            </a:r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(UNCRC).</a:t>
            </a:r>
            <a:r>
              <a:rPr lang="en-GB" sz="1200" b="0" i="1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 </a:t>
            </a:r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[Online].  Available at: https: </a:t>
            </a:r>
            <a:r>
              <a:rPr lang="en-GB" sz="1200" b="0" i="0" u="sng" dirty="0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//downloads.unicef.org.uk/</a:t>
            </a:r>
            <a:r>
              <a:rPr lang="en-GB" sz="1200" b="0" i="0" u="sng" dirty="0" err="1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wp</a:t>
            </a:r>
            <a:r>
              <a:rPr lang="en-GB" sz="1200" b="0" i="0" u="sng" dirty="0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-content/uploads/2010/05/UNCRC_united_nations_convention_on_the_rights_of_the_child.pdf</a:t>
            </a:r>
            <a:r>
              <a:rPr lang="en-GB" sz="1200" b="0" i="0" dirty="0">
                <a:solidFill>
                  <a:srgbClr val="7030A0"/>
                </a:solidFill>
                <a:effectLst/>
                <a:cs typeface="Arial" panose="020B0604020202020204" pitchFamily="34" charset="0"/>
              </a:rPr>
              <a:t> </a:t>
            </a:r>
            <a:r>
              <a:rPr lang="en-GB" sz="1200" dirty="0">
                <a:solidFill>
                  <a:srgbClr val="7030A0"/>
                </a:solidFill>
                <a:cs typeface="Arial" panose="020B0604020202020204" pitchFamily="34" charset="0"/>
              </a:rPr>
              <a:t>.  </a:t>
            </a:r>
            <a:r>
              <a:rPr lang="en-GB" sz="1200" dirty="0">
                <a:cs typeface="Arial" panose="020B0604020202020204" pitchFamily="34" charset="0"/>
              </a:rPr>
              <a:t>(accessed on 14</a:t>
            </a:r>
            <a:r>
              <a:rPr lang="en-GB" sz="1200" baseline="30000" dirty="0">
                <a:cs typeface="Arial" panose="020B0604020202020204" pitchFamily="34" charset="0"/>
              </a:rPr>
              <a:t>th</a:t>
            </a:r>
            <a:r>
              <a:rPr lang="en-GB" sz="1200" dirty="0">
                <a:cs typeface="Arial" panose="020B0604020202020204" pitchFamily="34" charset="0"/>
              </a:rPr>
              <a:t> January 2021).</a:t>
            </a:r>
          </a:p>
          <a:p>
            <a:pPr algn="l"/>
            <a:r>
              <a:rPr lang="en-GB" sz="1200" b="0" i="0" dirty="0">
                <a:effectLst/>
                <a:cs typeface="Arial" panose="020B0604020202020204" pitchFamily="34" charset="0"/>
              </a:rPr>
              <a:t>Watson, M. (2013) Diagram 1: ‘Bronfenbrenner’s Ecological System’, Psychology Notes HQ .[Image]. Available at: </a:t>
            </a:r>
            <a:r>
              <a:rPr lang="en-GB" sz="1200" b="0" i="0" dirty="0">
                <a:effectLst/>
                <a:cs typeface="Arial" panose="020B0604020202020204" pitchFamily="34" charset="0"/>
                <a:hlinkClick r:id="rId8"/>
              </a:rPr>
              <a:t>https://www.abdn.ac.uk/education/research/eitn/journal/536/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(Accessed on 15</a:t>
            </a:r>
            <a:r>
              <a:rPr lang="en-GB" sz="1200" b="0" i="0" baseline="30000" dirty="0">
                <a:effectLst/>
                <a:cs typeface="Arial" panose="020B0604020202020204" pitchFamily="34" charset="0"/>
              </a:rPr>
              <a:t>th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 January 2021).</a:t>
            </a:r>
            <a:br>
              <a:rPr lang="en-GB" sz="1200" b="0" i="0" dirty="0">
                <a:solidFill>
                  <a:srgbClr val="7030A0"/>
                </a:solidFill>
                <a:effectLst/>
                <a:cs typeface="Arial" panose="020B0604020202020204" pitchFamily="34" charset="0"/>
              </a:rPr>
            </a:br>
            <a:r>
              <a:rPr lang="en-GB" sz="1200" dirty="0"/>
              <a:t>Wander Woman Collective (2018) </a:t>
            </a:r>
            <a:r>
              <a:rPr lang="en-GB" sz="1200" i="1" dirty="0"/>
              <a:t>Bullying is still rife in schools. Here's how teachers can tackle it. </a:t>
            </a:r>
            <a:r>
              <a:rPr lang="en-GB" sz="1200" dirty="0"/>
              <a:t>The Guardian [Image]. Available at: </a:t>
            </a:r>
            <a:r>
              <a:rPr lang="en-GB" sz="1200" dirty="0">
                <a:hlinkClick r:id="rId9"/>
              </a:rPr>
              <a:t>https://www.theguardian.com/teacher-network/2018/jan/17/bullying-is-still-rife-in-schools-heres-how-teachers-can-tackle-it</a:t>
            </a:r>
            <a:r>
              <a:rPr lang="en-GB" sz="1200" dirty="0"/>
              <a:t>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Welsh Assembly Government (WAG) (2003) </a:t>
            </a:r>
            <a:r>
              <a:rPr lang="en-GB" sz="1200" i="1" dirty="0"/>
              <a:t>Respecting Others: Anti-Bullying Guidance </a:t>
            </a:r>
            <a:r>
              <a:rPr lang="en-GB" sz="1200" dirty="0"/>
              <a:t>Available at: </a:t>
            </a:r>
            <a:r>
              <a:rPr lang="en-GB" sz="1200" i="1" dirty="0"/>
              <a:t>https://gov.wales/sites/default/files/publications/2018-05/NAFWC-23-03-respecting-others-anti-bullying-guidance.pdf</a:t>
            </a:r>
            <a:r>
              <a:rPr lang="en-GB" sz="1200" dirty="0"/>
              <a:t>.	(Accessed on 14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Welsh Government (2019)</a:t>
            </a:r>
            <a:r>
              <a:rPr lang="en-GB" sz="1200" i="1" dirty="0"/>
              <a:t> Rights, respect, equality: Statutory guidance for governing bodies of maintained schools</a:t>
            </a:r>
            <a:r>
              <a:rPr lang="en-GB" sz="1200" dirty="0"/>
              <a:t>. Available at: </a:t>
            </a:r>
            <a:r>
              <a:rPr lang="en-GB" sz="1200" dirty="0">
                <a:hlinkClick r:id="rId10"/>
              </a:rPr>
              <a:t>https://gov.wales/sites/default/files/publications/2019-11/rights-respect-equality-statutory-guidance-for-governing-bodies-of-maintained-schools.pdf</a:t>
            </a:r>
            <a:r>
              <a:rPr lang="en-GB" sz="1200" dirty="0"/>
              <a:t>. (Accessed on 2021).</a:t>
            </a:r>
          </a:p>
          <a:p>
            <a:pPr algn="l"/>
            <a:r>
              <a:rPr lang="en-GB" sz="1200" dirty="0"/>
              <a:t>YOUNGMINDS (2021) </a:t>
            </a:r>
            <a:r>
              <a:rPr lang="en-GB" sz="1200" i="1" dirty="0"/>
              <a:t>Bullying. </a:t>
            </a:r>
            <a:r>
              <a:rPr lang="en-GB" sz="1200" dirty="0"/>
              <a:t>Available at</a:t>
            </a:r>
            <a:r>
              <a:rPr lang="en-GB" sz="1200" i="1" dirty="0"/>
              <a:t>: </a:t>
            </a:r>
            <a:r>
              <a:rPr lang="en-GB" sz="1200" i="1" dirty="0">
                <a:hlinkClick r:id="rId11"/>
              </a:rPr>
              <a:t>https://youngminds.org.uk/find-help/feelings-and-symptoms/bullying/</a:t>
            </a:r>
            <a:r>
              <a:rPr lang="en-GB" sz="1200" i="1" dirty="0"/>
              <a:t>. (Accessed on 15</a:t>
            </a:r>
            <a:r>
              <a:rPr lang="en-GB" sz="1200" i="1" baseline="30000" dirty="0"/>
              <a:t>th</a:t>
            </a:r>
            <a:r>
              <a:rPr lang="en-GB" sz="1200" i="1" dirty="0"/>
              <a:t> January 2021).</a:t>
            </a:r>
          </a:p>
          <a:p>
            <a:pPr algn="l"/>
            <a:r>
              <a:rPr lang="en-GB" sz="1200" dirty="0"/>
              <a:t>Ysgol Henry Tudor School (YHT), (2013) </a:t>
            </a:r>
            <a:r>
              <a:rPr lang="en-GB" sz="1200" i="1" dirty="0"/>
              <a:t>Anti-Bullying Policy. </a:t>
            </a:r>
            <a:r>
              <a:rPr lang="en-GB" sz="1200" dirty="0"/>
              <a:t>Available at: https//www.ysgolharritudur.cymru/doc/policies/anti-bullying-policies.doc. (Accessed on 12</a:t>
            </a:r>
            <a:r>
              <a:rPr lang="en-GB" sz="1200" baseline="30000" dirty="0"/>
              <a:t>th</a:t>
            </a:r>
            <a:r>
              <a:rPr lang="en-GB" sz="1200" dirty="0"/>
              <a:t> January 2012).</a:t>
            </a:r>
          </a:p>
        </p:txBody>
      </p:sp>
    </p:spTree>
    <p:extLst>
      <p:ext uri="{BB962C8B-B14F-4D97-AF65-F5344CB8AC3E}">
        <p14:creationId xmlns:p14="http://schemas.microsoft.com/office/powerpoint/2010/main" val="2292994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5576</TotalTime>
  <Words>990</Words>
  <Application>Microsoft Office PowerPoint</Application>
  <PresentationFormat>Widescreen</PresentationFormat>
  <Paragraphs>57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Abadi Extra Light</vt:lpstr>
      <vt:lpstr>Arial</vt:lpstr>
      <vt:lpstr>Bookman Old Style</vt:lpstr>
      <vt:lpstr>Brush Script MT</vt:lpstr>
      <vt:lpstr>Calibri</vt:lpstr>
      <vt:lpstr>Calibri Light</vt:lpstr>
      <vt:lpstr>Century Schoolbook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Collings</dc:creator>
  <cp:lastModifiedBy>cathy collings</cp:lastModifiedBy>
  <cp:revision>42</cp:revision>
  <dcterms:created xsi:type="dcterms:W3CDTF">2021-01-10T12:46:49Z</dcterms:created>
  <dcterms:modified xsi:type="dcterms:W3CDTF">2021-01-17T12:02:56Z</dcterms:modified>
</cp:coreProperties>
</file>