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 id="2147483766" r:id="rId2"/>
  </p:sldMasterIdLst>
  <p:sldIdLst>
    <p:sldId id="256" r:id="rId3"/>
    <p:sldId id="263" r:id="rId4"/>
    <p:sldId id="264" r:id="rId5"/>
    <p:sldId id="265" r:id="rId6"/>
    <p:sldId id="266" r:id="rId7"/>
    <p:sldId id="267" r:id="rId8"/>
    <p:sldId id="268" r:id="rId9"/>
    <p:sldId id="269" r:id="rId10"/>
    <p:sldId id="270" r:id="rId11"/>
    <p:sldId id="290" r:id="rId12"/>
    <p:sldId id="293" r:id="rId13"/>
    <p:sldId id="274" r:id="rId14"/>
    <p:sldId id="292" r:id="rId15"/>
    <p:sldId id="271" r:id="rId16"/>
    <p:sldId id="276" r:id="rId17"/>
    <p:sldId id="294" r:id="rId18"/>
    <p:sldId id="278" r:id="rId19"/>
    <p:sldId id="279" r:id="rId20"/>
    <p:sldId id="281" r:id="rId21"/>
    <p:sldId id="285" r:id="rId22"/>
    <p:sldId id="282" r:id="rId23"/>
    <p:sldId id="283" r:id="rId24"/>
    <p:sldId id="286" r:id="rId25"/>
    <p:sldId id="284" r:id="rId26"/>
    <p:sldId id="257" r:id="rId27"/>
    <p:sldId id="260" r:id="rId28"/>
    <p:sldId id="258" r:id="rId29"/>
    <p:sldId id="261" r:id="rId30"/>
    <p:sldId id="287" r:id="rId31"/>
    <p:sldId id="28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2" d="100"/>
          <a:sy n="72" d="100"/>
        </p:scale>
        <p:origin x="25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2A0A9-6277-448C-8913-8FF1D15308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399BC2-251D-4695-917C-2237F83715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E6763D-9BA1-484A-BB6C-7EDB83D3D815}"/>
              </a:ext>
            </a:extLst>
          </p:cNvPr>
          <p:cNvSpPr>
            <a:spLocks noGrp="1"/>
          </p:cNvSpPr>
          <p:nvPr>
            <p:ph type="dt" sz="half" idx="10"/>
          </p:nvPr>
        </p:nvSpPr>
        <p:spPr/>
        <p:txBody>
          <a:bodyPr/>
          <a:lstStyle/>
          <a:p>
            <a:fld id="{ED291B17-9318-49DB-B28B-6E5994AE9581}" type="datetime1">
              <a:rPr lang="en-US" smtClean="0"/>
              <a:t>12/13/2019</a:t>
            </a:fld>
            <a:endParaRPr lang="en-US" dirty="0"/>
          </a:p>
        </p:txBody>
      </p:sp>
      <p:sp>
        <p:nvSpPr>
          <p:cNvPr id="5" name="Footer Placeholder 4">
            <a:extLst>
              <a:ext uri="{FF2B5EF4-FFF2-40B4-BE49-F238E27FC236}">
                <a16:creationId xmlns:a16="http://schemas.microsoft.com/office/drawing/2014/main" id="{DD86797E-09BB-4935-8FA6-4CE0CCF49F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29C8AB-BDC8-4988-99FC-4FD9231AA4B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17561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9370F-BE48-4267-BD81-99DF3A7E056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47B941-C31F-4EA3-9C3E-998397C17F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B385E-5CA6-4287-9648-5B68B9EBA28B}"/>
              </a:ext>
            </a:extLst>
          </p:cNvPr>
          <p:cNvSpPr>
            <a:spLocks noGrp="1"/>
          </p:cNvSpPr>
          <p:nvPr>
            <p:ph type="dt" sz="half" idx="10"/>
          </p:nvPr>
        </p:nvSpPr>
        <p:spPr/>
        <p:txBody>
          <a:bodyPr/>
          <a:lstStyle/>
          <a:p>
            <a:fld id="{78DD82B9-B8EE-4375-B6FF-88FA6ABB15D9}" type="datetime1">
              <a:rPr lang="en-US" smtClean="0"/>
              <a:t>12/13/2019</a:t>
            </a:fld>
            <a:endParaRPr lang="en-US" dirty="0"/>
          </a:p>
        </p:txBody>
      </p:sp>
      <p:sp>
        <p:nvSpPr>
          <p:cNvPr id="5" name="Footer Placeholder 4">
            <a:extLst>
              <a:ext uri="{FF2B5EF4-FFF2-40B4-BE49-F238E27FC236}">
                <a16:creationId xmlns:a16="http://schemas.microsoft.com/office/drawing/2014/main" id="{7832FA19-2329-4194-A2A8-3539EF6CFEC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AFBCC47-DE8A-43CE-86B7-04ECC51978F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771917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3894C-83A1-46C2-99C3-CD30F03F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3E7653-56D5-49FE-8725-35064A1466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88DFE7-C843-4F05-90B2-B29E538CC86A}"/>
              </a:ext>
            </a:extLst>
          </p:cNvPr>
          <p:cNvSpPr>
            <a:spLocks noGrp="1"/>
          </p:cNvSpPr>
          <p:nvPr>
            <p:ph type="dt" sz="half" idx="10"/>
          </p:nvPr>
        </p:nvSpPr>
        <p:spPr/>
        <p:txBody>
          <a:bodyPr/>
          <a:lstStyle/>
          <a:p>
            <a:fld id="{B2497495-0637-405E-AE64-5CC7506D51F5}" type="datetime1">
              <a:rPr lang="en-US" smtClean="0"/>
              <a:t>12/13/2019</a:t>
            </a:fld>
            <a:endParaRPr lang="en-US" dirty="0"/>
          </a:p>
        </p:txBody>
      </p:sp>
      <p:sp>
        <p:nvSpPr>
          <p:cNvPr id="5" name="Footer Placeholder 4">
            <a:extLst>
              <a:ext uri="{FF2B5EF4-FFF2-40B4-BE49-F238E27FC236}">
                <a16:creationId xmlns:a16="http://schemas.microsoft.com/office/drawing/2014/main" id="{A94620EE-EDA6-4A45-A03C-3EC634710A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47EEBC-7E39-4E6A-A01F-C45657B84F3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654265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1F22-44C3-4B74-99EA-7DF11D64EE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25DA2D-ECD8-4BAC-BBA0-2F725379BD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A0766A-C6B3-43FB-8DAC-63FD025811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DA714E-F66D-42C4-88C1-2B422FAB6A99}"/>
              </a:ext>
            </a:extLst>
          </p:cNvPr>
          <p:cNvSpPr>
            <a:spLocks noGrp="1"/>
          </p:cNvSpPr>
          <p:nvPr>
            <p:ph type="dt" sz="half" idx="10"/>
          </p:nvPr>
        </p:nvSpPr>
        <p:spPr/>
        <p:txBody>
          <a:bodyPr/>
          <a:lstStyle/>
          <a:p>
            <a:fld id="{7BFFD690-9426-415D-8B65-26881E07B2D4}" type="datetime1">
              <a:rPr lang="en-US" smtClean="0"/>
              <a:t>12/13/2019</a:t>
            </a:fld>
            <a:endParaRPr lang="en-US" dirty="0"/>
          </a:p>
        </p:txBody>
      </p:sp>
      <p:sp>
        <p:nvSpPr>
          <p:cNvPr id="6" name="Footer Placeholder 5">
            <a:extLst>
              <a:ext uri="{FF2B5EF4-FFF2-40B4-BE49-F238E27FC236}">
                <a16:creationId xmlns:a16="http://schemas.microsoft.com/office/drawing/2014/main" id="{D6CE1C86-6498-4EB6-9ECE-918E2C1EB1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61A4683-6021-4208-966F-723174DDAB7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5239586"/>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5F980-734B-4181-9EC4-7E8AC44C77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8FC229-8F19-4353-8DB1-626F1A914F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87E6D1-21ED-4C11-80B6-790774F258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DCDF67-BD41-4763-B333-1560323EDD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7A3EDC8-9AAF-4591-9627-0CB41696054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8931E4-8745-4EC5-A015-4FF208A94D2B}"/>
              </a:ext>
            </a:extLst>
          </p:cNvPr>
          <p:cNvSpPr>
            <a:spLocks noGrp="1"/>
          </p:cNvSpPr>
          <p:nvPr>
            <p:ph type="dt" sz="half" idx="10"/>
          </p:nvPr>
        </p:nvSpPr>
        <p:spPr/>
        <p:txBody>
          <a:bodyPr/>
          <a:lstStyle/>
          <a:p>
            <a:fld id="{04C4989A-474C-40DE-95B9-011C28B71673}" type="datetime1">
              <a:rPr lang="en-US" smtClean="0"/>
              <a:t>12/13/2019</a:t>
            </a:fld>
            <a:endParaRPr lang="en-US" dirty="0"/>
          </a:p>
        </p:txBody>
      </p:sp>
      <p:sp>
        <p:nvSpPr>
          <p:cNvPr id="8" name="Footer Placeholder 7">
            <a:extLst>
              <a:ext uri="{FF2B5EF4-FFF2-40B4-BE49-F238E27FC236}">
                <a16:creationId xmlns:a16="http://schemas.microsoft.com/office/drawing/2014/main" id="{73EA88EA-207D-448B-BEB6-08401FCCAE82}"/>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EF73F13-0402-4729-933F-66849083BF6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1003592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820D4-4DE2-4CDD-8BBB-221736C8DD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B39CBD-EB1B-4895-8B14-822DF6680244}"/>
              </a:ext>
            </a:extLst>
          </p:cNvPr>
          <p:cNvSpPr>
            <a:spLocks noGrp="1"/>
          </p:cNvSpPr>
          <p:nvPr>
            <p:ph type="dt" sz="half" idx="10"/>
          </p:nvPr>
        </p:nvSpPr>
        <p:spPr/>
        <p:txBody>
          <a:bodyPr/>
          <a:lstStyle/>
          <a:p>
            <a:fld id="{5DB4ED54-5B5E-4A04-93D3-5772E3CE3818}" type="datetime1">
              <a:rPr lang="en-US" smtClean="0"/>
              <a:t>12/13/2019</a:t>
            </a:fld>
            <a:endParaRPr lang="en-US" dirty="0"/>
          </a:p>
        </p:txBody>
      </p:sp>
      <p:sp>
        <p:nvSpPr>
          <p:cNvPr id="4" name="Footer Placeholder 3">
            <a:extLst>
              <a:ext uri="{FF2B5EF4-FFF2-40B4-BE49-F238E27FC236}">
                <a16:creationId xmlns:a16="http://schemas.microsoft.com/office/drawing/2014/main" id="{E705E372-7AC1-4907-8814-738862C5BBC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4C40E4E-9765-483F-A0D4-E01CAC80F54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230458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53F146-BA61-433A-A9F3-1832C243DDA1}"/>
              </a:ext>
            </a:extLst>
          </p:cNvPr>
          <p:cNvSpPr>
            <a:spLocks noGrp="1"/>
          </p:cNvSpPr>
          <p:nvPr>
            <p:ph type="dt" sz="half" idx="10"/>
          </p:nvPr>
        </p:nvSpPr>
        <p:spPr/>
        <p:txBody>
          <a:bodyPr/>
          <a:lstStyle/>
          <a:p>
            <a:fld id="{4EDE50D6-574B-40AF-946F-D52A04ADE379}" type="datetime1">
              <a:rPr lang="en-US" smtClean="0"/>
              <a:t>12/13/2019</a:t>
            </a:fld>
            <a:endParaRPr lang="en-US" dirty="0"/>
          </a:p>
        </p:txBody>
      </p:sp>
      <p:sp>
        <p:nvSpPr>
          <p:cNvPr id="3" name="Footer Placeholder 2">
            <a:extLst>
              <a:ext uri="{FF2B5EF4-FFF2-40B4-BE49-F238E27FC236}">
                <a16:creationId xmlns:a16="http://schemas.microsoft.com/office/drawing/2014/main" id="{FDF27ACE-6BA1-4CEC-9DFD-0613A5FA957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4CA51A2-E52F-448A-8650-CD52FADC6E7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8703062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9D83-78D3-493F-9545-04F6E8CBB0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07CE812-DC55-440E-B091-E3B0DD2483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882018-D706-4FF9-8936-638677FA75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F501CC-0F12-40A7-88AE-3DF071FDB0EE}"/>
              </a:ext>
            </a:extLst>
          </p:cNvPr>
          <p:cNvSpPr>
            <a:spLocks noGrp="1"/>
          </p:cNvSpPr>
          <p:nvPr>
            <p:ph type="dt" sz="half" idx="10"/>
          </p:nvPr>
        </p:nvSpPr>
        <p:spPr/>
        <p:txBody>
          <a:bodyPr/>
          <a:lstStyle/>
          <a:p>
            <a:fld id="{D82884F1-FFEA-405F-9602-3DCA865EDA4E}" type="datetime1">
              <a:rPr lang="en-US" smtClean="0"/>
              <a:t>12/13/2019</a:t>
            </a:fld>
            <a:endParaRPr lang="en-US" dirty="0"/>
          </a:p>
        </p:txBody>
      </p:sp>
      <p:sp>
        <p:nvSpPr>
          <p:cNvPr id="6" name="Footer Placeholder 5">
            <a:extLst>
              <a:ext uri="{FF2B5EF4-FFF2-40B4-BE49-F238E27FC236}">
                <a16:creationId xmlns:a16="http://schemas.microsoft.com/office/drawing/2014/main" id="{ABC635B2-BFA0-45BD-A51E-BD7F98EA720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9EC12-86A4-423D-91AC-DFB2DEF7B87E}"/>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68989762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5F1AE-8DA1-4F08-8F97-56ED91F5E8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BB8901-2D7B-4624-9A71-0553BA8677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759165-DD8D-49F2-A6E6-33A34822F1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085316-8F3A-4913-BAE9-E000EDF208A4}"/>
              </a:ext>
            </a:extLst>
          </p:cNvPr>
          <p:cNvSpPr>
            <a:spLocks noGrp="1"/>
          </p:cNvSpPr>
          <p:nvPr>
            <p:ph type="dt" sz="half" idx="10"/>
          </p:nvPr>
        </p:nvSpPr>
        <p:spPr/>
        <p:txBody>
          <a:bodyPr/>
          <a:lstStyle/>
          <a:p>
            <a:fld id="{7E18DB4A-8810-4A10-AD5C-D5E2C667F5B3}" type="datetime1">
              <a:rPr lang="en-US" smtClean="0"/>
              <a:t>12/13/2019</a:t>
            </a:fld>
            <a:endParaRPr lang="en-US" dirty="0"/>
          </a:p>
        </p:txBody>
      </p:sp>
      <p:sp>
        <p:nvSpPr>
          <p:cNvPr id="6" name="Footer Placeholder 5">
            <a:extLst>
              <a:ext uri="{FF2B5EF4-FFF2-40B4-BE49-F238E27FC236}">
                <a16:creationId xmlns:a16="http://schemas.microsoft.com/office/drawing/2014/main" id="{19B927FF-4FCB-4B07-86D7-C31A65DAD049}"/>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7BE0F525-24B8-4B7A-AA06-E49D9D1058D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828688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362C8-80BA-4907-B432-7F9A2A3D505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0A9268-ADFE-4B58-A303-6C639BB18C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09500F-8A01-48FB-BDB5-97237E17BDC3}"/>
              </a:ext>
            </a:extLst>
          </p:cNvPr>
          <p:cNvSpPr>
            <a:spLocks noGrp="1"/>
          </p:cNvSpPr>
          <p:nvPr>
            <p:ph type="dt" sz="half" idx="10"/>
          </p:nvPr>
        </p:nvSpPr>
        <p:spPr/>
        <p:txBody>
          <a:bodyPr/>
          <a:lstStyle/>
          <a:p>
            <a:fld id="{2CED4963-E985-44C4-B8C4-FDD613B7C2F8}" type="datetime1">
              <a:rPr lang="en-US" smtClean="0"/>
              <a:t>12/13/2019</a:t>
            </a:fld>
            <a:endParaRPr lang="en-US" dirty="0"/>
          </a:p>
        </p:txBody>
      </p:sp>
      <p:sp>
        <p:nvSpPr>
          <p:cNvPr id="5" name="Footer Placeholder 4">
            <a:extLst>
              <a:ext uri="{FF2B5EF4-FFF2-40B4-BE49-F238E27FC236}">
                <a16:creationId xmlns:a16="http://schemas.microsoft.com/office/drawing/2014/main" id="{22ABB130-C118-4734-AD5A-4D3F9F12313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9B4D369-8C5A-42B1-8A15-F8AFDEAB789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6630759"/>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0EB4B55-8662-4862-BB28-880781856D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E72F2C-4C7E-44B4-94F8-8A6F873BAE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760CDF-A5BC-4126-AE14-9083A2EDAB71}"/>
              </a:ext>
            </a:extLst>
          </p:cNvPr>
          <p:cNvSpPr>
            <a:spLocks noGrp="1"/>
          </p:cNvSpPr>
          <p:nvPr>
            <p:ph type="dt" sz="half" idx="10"/>
          </p:nvPr>
        </p:nvSpPr>
        <p:spPr/>
        <p:txBody>
          <a:bodyPr/>
          <a:lstStyle/>
          <a:p>
            <a:fld id="{ED291B17-9318-49DB-B28B-6E5994AE9581}" type="datetime1">
              <a:rPr lang="en-US" smtClean="0"/>
              <a:t>12/13/2019</a:t>
            </a:fld>
            <a:endParaRPr lang="en-US" dirty="0"/>
          </a:p>
        </p:txBody>
      </p:sp>
      <p:sp>
        <p:nvSpPr>
          <p:cNvPr id="5" name="Footer Placeholder 4">
            <a:extLst>
              <a:ext uri="{FF2B5EF4-FFF2-40B4-BE49-F238E27FC236}">
                <a16:creationId xmlns:a16="http://schemas.microsoft.com/office/drawing/2014/main" id="{D6B510E8-29BA-4E8B-8A93-C88E866E6E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67C4EC-828E-462F-A9F0-CED5FD124D0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6748450"/>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DA85BB-8327-437A-900F-6A3DB7A5ABC9}"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84677388"/>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932833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8A1C5-682A-4617-9A91-5759A79A935B}"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48397124"/>
      </p:ext>
    </p:extLst>
  </p:cSld>
  <p:clrMapOvr>
    <a:masterClrMapping/>
  </p:clrMapOvr>
  <p:extLst>
    <p:ext uri="{DCECCB84-F9BA-43D5-87BE-67443E8EF086}">
      <p15:sldGuideLst xmlns:p15="http://schemas.microsoft.com/office/powerpoint/2012/main"/>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8D89FA6-8D64-42DE-8A02-4A6662349BFD}" type="datetime1">
              <a:rPr lang="en-US" smtClean="0"/>
              <a:t>12/13/2019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8385287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D89FA6-8D64-42DE-8A02-4A6662349BFD}" type="datetime1">
              <a:rPr lang="en-US" smtClean="0"/>
              <a:t>12/13/2019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640349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780351-56D7-412F-9F2E-17819DF3B01D}" type="datetime1">
              <a:rPr lang="en-US" smtClean="0"/>
              <a:t>12/13/2019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652247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8F068B-C601-4124-944A-AED7D3FD7517}" type="datetime1">
              <a:rPr lang="en-US" smtClean="0"/>
              <a:t>12/13/2019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069267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8D89FA6-8D64-42DE-8A02-4A6662349BFD}" type="datetime1">
              <a:rPr lang="en-US" smtClean="0"/>
              <a:t>12/13/2019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1264115"/>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CF8665-A302-4073-9097-DCE6BA8A5D14}" type="datetime1">
              <a:rPr lang="en-US" smtClean="0"/>
              <a:t>12/13/2019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392758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38D89FA6-8D64-42DE-8A02-4A6662349BFD}" type="datetime1">
              <a:rPr lang="en-US" smtClean="0"/>
              <a:t>12/13/2019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70070611"/>
      </p:ext>
    </p:extLst>
  </p:cSld>
  <p:clrMapOvr>
    <a:masterClrMapping/>
  </p:clrMapOvr>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8772854"/>
      </p:ext>
    </p:extLst>
  </p:cSld>
  <p:clrMapOvr>
    <a:masterClrMapping/>
  </p:clrMapOvr>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963370849"/>
      </p:ext>
    </p:extLst>
  </p:cSld>
  <p:clrMapOvr>
    <a:masterClrMapping/>
  </p:clrMapOvr>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0994649"/>
      </p:ext>
    </p:extLst>
  </p:cSld>
  <p:clrMapOvr>
    <a:masterClrMapping/>
  </p:clrMapOvr>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83857712"/>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38631764"/>
      </p:ext>
    </p:extLst>
  </p:cSld>
  <p:clrMapOvr>
    <a:masterClrMapping/>
  </p:clrMapOvr>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78644295"/>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196203"/>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D89FA6-8D64-42DE-8A02-4A6662349BFD}" type="datetime1">
              <a:rPr lang="en-US" smtClean="0"/>
              <a:t>12/13/2019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653936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7E84D3-23EA-4478-ADA8-673B67A17A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31B4A1-C624-4491-AA75-C3BE608980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557193-4A10-4A26-AB0A-2501095CC5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291B17-9318-49DB-B28B-6E5994AE9581}" type="datetime1">
              <a:rPr lang="en-US" smtClean="0"/>
              <a:t>12/13/2019</a:t>
            </a:fld>
            <a:endParaRPr lang="en-US" dirty="0"/>
          </a:p>
        </p:txBody>
      </p:sp>
      <p:sp>
        <p:nvSpPr>
          <p:cNvPr id="5" name="Footer Placeholder 4">
            <a:extLst>
              <a:ext uri="{FF2B5EF4-FFF2-40B4-BE49-F238E27FC236}">
                <a16:creationId xmlns:a16="http://schemas.microsoft.com/office/drawing/2014/main" id="{672BCBCE-320E-4E2E-8472-BC479EE0852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0499181-C867-4EE2-A4CC-6D6702855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172491580"/>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8D89FA6-8D64-42DE-8A02-4A6662349BFD}" type="datetime1">
              <a:rPr lang="en-US" smtClean="0"/>
              <a:t>12/13/2019</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42277091"/>
      </p:ext>
    </p:extLst>
  </p:cSld>
  <p:clrMap bg1="dk1" tx1="lt1" bg2="dk2" tx2="lt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 id="2147483784" r:id="rId18"/>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D7701F28-4EDE-4FDE-9A1E-F64C3AB0FFB3}"/>
              </a:ext>
            </a:extLst>
          </p:cNvPr>
          <p:cNvPicPr>
            <a:picLocks noChangeAspect="1"/>
          </p:cNvPicPr>
          <p:nvPr/>
        </p:nvPicPr>
        <p:blipFill rotWithShape="1">
          <a:blip r:embed="rId2">
            <a:alphaModFix amt="40000"/>
          </a:blip>
          <a:srcRect t="15730"/>
          <a:stretch/>
        </p:blipFill>
        <p:spPr>
          <a:xfrm>
            <a:off x="20" y="10"/>
            <a:ext cx="12191980" cy="6857990"/>
          </a:xfrm>
          <a:prstGeom prst="rect">
            <a:avLst/>
          </a:prstGeom>
        </p:spPr>
      </p:pic>
      <p:sp>
        <p:nvSpPr>
          <p:cNvPr id="2" name="Title 1"/>
          <p:cNvSpPr>
            <a:spLocks noGrp="1"/>
          </p:cNvSpPr>
          <p:nvPr>
            <p:ph type="ctrTitle"/>
          </p:nvPr>
        </p:nvSpPr>
        <p:spPr>
          <a:xfrm>
            <a:off x="965201" y="545978"/>
            <a:ext cx="10225530" cy="770523"/>
          </a:xfrm>
        </p:spPr>
        <p:txBody>
          <a:bodyPr>
            <a:normAutofit/>
          </a:bodyPr>
          <a:lstStyle/>
          <a:p>
            <a:r>
              <a:rPr lang="en-GB" sz="4000">
                <a:solidFill>
                  <a:schemeClr val="tx1"/>
                </a:solidFill>
                <a:cs typeface="Calibri Light"/>
              </a:rPr>
              <a:t>Technology changes at Costa  Coffee</a:t>
            </a:r>
            <a:endParaRPr lang="en-GB" sz="4000">
              <a:solidFill>
                <a:schemeClr val="tx1"/>
              </a:solidFill>
            </a:endParaRPr>
          </a:p>
        </p:txBody>
      </p:sp>
      <p:sp>
        <p:nvSpPr>
          <p:cNvPr id="3" name="Subtitle 2"/>
          <p:cNvSpPr>
            <a:spLocks noGrp="1"/>
          </p:cNvSpPr>
          <p:nvPr>
            <p:ph type="subTitle" idx="1"/>
          </p:nvPr>
        </p:nvSpPr>
        <p:spPr>
          <a:xfrm>
            <a:off x="965200" y="2495445"/>
            <a:ext cx="10225530" cy="590321"/>
          </a:xfrm>
        </p:spPr>
        <p:txBody>
          <a:bodyPr>
            <a:normAutofit/>
          </a:bodyPr>
          <a:lstStyle/>
          <a:p>
            <a:r>
              <a:rPr lang="en-GB" dirty="0">
                <a:solidFill>
                  <a:schemeClr val="tx1"/>
                </a:solidFill>
              </a:rPr>
              <a:t>                  </a:t>
            </a:r>
          </a:p>
        </p:txBody>
      </p:sp>
      <p:graphicFrame>
        <p:nvGraphicFramePr>
          <p:cNvPr id="7" name="Table 7">
            <a:extLst>
              <a:ext uri="{FF2B5EF4-FFF2-40B4-BE49-F238E27FC236}">
                <a16:creationId xmlns:a16="http://schemas.microsoft.com/office/drawing/2014/main" id="{16D5FF82-6F24-45BA-AFA8-0DBE277BE9FD}"/>
              </a:ext>
            </a:extLst>
          </p:cNvPr>
          <p:cNvGraphicFramePr>
            <a:graphicFrameLocks noGrp="1"/>
          </p:cNvGraphicFramePr>
          <p:nvPr>
            <p:extLst>
              <p:ext uri="{D42A27DB-BD31-4B8C-83A1-F6EECF244321}">
                <p14:modId xmlns:p14="http://schemas.microsoft.com/office/powerpoint/2010/main" val="796340259"/>
              </p:ext>
            </p:extLst>
          </p:nvPr>
        </p:nvGraphicFramePr>
        <p:xfrm>
          <a:off x="192085" y="1550696"/>
          <a:ext cx="11771759" cy="2531660"/>
        </p:xfrm>
        <a:graphic>
          <a:graphicData uri="http://schemas.openxmlformats.org/drawingml/2006/table">
            <a:tbl>
              <a:tblPr firstRow="1" bandRow="1">
                <a:tableStyleId>{2D5ABB26-0587-4C30-8999-92F81FD0307C}</a:tableStyleId>
              </a:tblPr>
              <a:tblGrid>
                <a:gridCol w="3040207">
                  <a:extLst>
                    <a:ext uri="{9D8B030D-6E8A-4147-A177-3AD203B41FA5}">
                      <a16:colId xmlns:a16="http://schemas.microsoft.com/office/drawing/2014/main" val="2864461521"/>
                    </a:ext>
                  </a:extLst>
                </a:gridCol>
                <a:gridCol w="4365776">
                  <a:extLst>
                    <a:ext uri="{9D8B030D-6E8A-4147-A177-3AD203B41FA5}">
                      <a16:colId xmlns:a16="http://schemas.microsoft.com/office/drawing/2014/main" val="2281797119"/>
                    </a:ext>
                  </a:extLst>
                </a:gridCol>
                <a:gridCol w="4365776">
                  <a:extLst>
                    <a:ext uri="{9D8B030D-6E8A-4147-A177-3AD203B41FA5}">
                      <a16:colId xmlns:a16="http://schemas.microsoft.com/office/drawing/2014/main" val="1260140387"/>
                    </a:ext>
                  </a:extLst>
                </a:gridCol>
              </a:tblGrid>
              <a:tr h="408221">
                <a:tc>
                  <a:txBody>
                    <a:bodyPr/>
                    <a:lstStyle/>
                    <a:p>
                      <a:r>
                        <a:rPr lang="en-GB" dirty="0"/>
                        <a:t>Student name</a:t>
                      </a:r>
                    </a:p>
                  </a:txBody>
                  <a:tcPr/>
                </a:tc>
                <a:tc>
                  <a:txBody>
                    <a:bodyPr/>
                    <a:lstStyle/>
                    <a:p>
                      <a:r>
                        <a:rPr lang="en-GB" sz="2000" dirty="0"/>
                        <a:t>Student ID</a:t>
                      </a:r>
                    </a:p>
                  </a:txBody>
                  <a:tcPr/>
                </a:tc>
                <a:tc>
                  <a:txBody>
                    <a:bodyPr/>
                    <a:lstStyle/>
                    <a:p>
                      <a:r>
                        <a:rPr lang="en-GB" dirty="0"/>
                        <a:t>Topic</a:t>
                      </a:r>
                    </a:p>
                  </a:txBody>
                  <a:tcPr/>
                </a:tc>
                <a:extLst>
                  <a:ext uri="{0D108BD9-81ED-4DB2-BD59-A6C34878D82A}">
                    <a16:rowId xmlns:a16="http://schemas.microsoft.com/office/drawing/2014/main" val="261258922"/>
                  </a:ext>
                </a:extLst>
              </a:tr>
              <a:tr h="370840">
                <a:tc>
                  <a:txBody>
                    <a:bodyPr/>
                    <a:lstStyle/>
                    <a:p>
                      <a:r>
                        <a:rPr lang="en-GB" dirty="0">
                          <a:solidFill>
                            <a:schemeClr val="tx1"/>
                          </a:solidFill>
                        </a:rPr>
                        <a:t>Richard </a:t>
                      </a:r>
                      <a:r>
                        <a:rPr lang="en-GB" dirty="0" err="1">
                          <a:solidFill>
                            <a:schemeClr val="tx1"/>
                          </a:solidFill>
                        </a:rPr>
                        <a:t>Howsip</a:t>
                      </a:r>
                      <a:endParaRPr lang="en-GB" dirty="0">
                        <a:solidFill>
                          <a:schemeClr val="tx1"/>
                        </a:solidFill>
                      </a:endParaRPr>
                    </a:p>
                  </a:txBody>
                  <a:tcPr/>
                </a:tc>
                <a:tc>
                  <a:txBody>
                    <a:bodyPr/>
                    <a:lstStyle/>
                    <a:p>
                      <a:r>
                        <a:rPr lang="en-GB" dirty="0"/>
                        <a:t>1908754</a:t>
                      </a:r>
                    </a:p>
                  </a:txBody>
                  <a:tcPr/>
                </a:tc>
                <a:tc>
                  <a:txBody>
                    <a:bodyPr/>
                    <a:lstStyle/>
                    <a:p>
                      <a:r>
                        <a:rPr lang="en-GB" dirty="0"/>
                        <a:t>Background of CAT LTD</a:t>
                      </a:r>
                    </a:p>
                  </a:txBody>
                  <a:tcPr/>
                </a:tc>
                <a:extLst>
                  <a:ext uri="{0D108BD9-81ED-4DB2-BD59-A6C34878D82A}">
                    <a16:rowId xmlns:a16="http://schemas.microsoft.com/office/drawing/2014/main" val="541667240"/>
                  </a:ext>
                </a:extLst>
              </a:tr>
              <a:tr h="370840">
                <a:tc>
                  <a:txBody>
                    <a:bodyPr/>
                    <a:lstStyle/>
                    <a:p>
                      <a:r>
                        <a:rPr lang="en-GB" dirty="0"/>
                        <a:t>Marian </a:t>
                      </a:r>
                      <a:r>
                        <a:rPr lang="en-GB" dirty="0" err="1"/>
                        <a:t>Laurentiu</a:t>
                      </a:r>
                      <a:r>
                        <a:rPr lang="en-GB" dirty="0"/>
                        <a:t> Stan</a:t>
                      </a:r>
                    </a:p>
                  </a:txBody>
                  <a:tcPr/>
                </a:tc>
                <a:tc>
                  <a:txBody>
                    <a:bodyPr/>
                    <a:lstStyle/>
                    <a:p>
                      <a:r>
                        <a:rPr lang="en-GB" dirty="0"/>
                        <a:t>1906958</a:t>
                      </a:r>
                    </a:p>
                  </a:txBody>
                  <a:tcPr/>
                </a:tc>
                <a:tc>
                  <a:txBody>
                    <a:bodyPr/>
                    <a:lstStyle/>
                    <a:p>
                      <a:r>
                        <a:rPr lang="en-GB" dirty="0"/>
                        <a:t>Challenges before modern technology at CAT LTD</a:t>
                      </a:r>
                    </a:p>
                  </a:txBody>
                  <a:tcPr/>
                </a:tc>
                <a:extLst>
                  <a:ext uri="{0D108BD9-81ED-4DB2-BD59-A6C34878D82A}">
                    <a16:rowId xmlns:a16="http://schemas.microsoft.com/office/drawing/2014/main" val="1446047706"/>
                  </a:ext>
                </a:extLst>
              </a:tr>
              <a:tr h="370840">
                <a:tc>
                  <a:txBody>
                    <a:bodyPr/>
                    <a:lstStyle/>
                    <a:p>
                      <a:r>
                        <a:rPr lang="en-GB" dirty="0"/>
                        <a:t>Andrei </a:t>
                      </a:r>
                      <a:r>
                        <a:rPr lang="en-GB" dirty="0" err="1"/>
                        <a:t>Stanculescu</a:t>
                      </a:r>
                      <a:endParaRPr lang="en-GB" dirty="0"/>
                    </a:p>
                  </a:txBody>
                  <a:tcPr/>
                </a:tc>
                <a:tc>
                  <a:txBody>
                    <a:bodyPr/>
                    <a:lstStyle/>
                    <a:p>
                      <a:r>
                        <a:rPr lang="en-GB" dirty="0"/>
                        <a:t>1906240</a:t>
                      </a:r>
                    </a:p>
                  </a:txBody>
                  <a:tcPr/>
                </a:tc>
                <a:tc>
                  <a:txBody>
                    <a:bodyPr/>
                    <a:lstStyle/>
                    <a:p>
                      <a:r>
                        <a:rPr lang="en-GB" dirty="0"/>
                        <a:t>Insights of modern technology at CAT LTD</a:t>
                      </a:r>
                    </a:p>
                  </a:txBody>
                  <a:tcPr/>
                </a:tc>
                <a:extLst>
                  <a:ext uri="{0D108BD9-81ED-4DB2-BD59-A6C34878D82A}">
                    <a16:rowId xmlns:a16="http://schemas.microsoft.com/office/drawing/2014/main" val="768015224"/>
                  </a:ext>
                </a:extLst>
              </a:tr>
              <a:tr h="370840">
                <a:tc>
                  <a:txBody>
                    <a:bodyPr/>
                    <a:lstStyle/>
                    <a:p>
                      <a:r>
                        <a:rPr lang="en-GB" dirty="0"/>
                        <a:t>Constantin </a:t>
                      </a:r>
                      <a:r>
                        <a:rPr lang="en-GB" dirty="0" err="1"/>
                        <a:t>Cătălin</a:t>
                      </a:r>
                      <a:r>
                        <a:rPr lang="en-GB" dirty="0"/>
                        <a:t> Dima</a:t>
                      </a:r>
                    </a:p>
                  </a:txBody>
                  <a:tcPr/>
                </a:tc>
                <a:tc>
                  <a:txBody>
                    <a:bodyPr/>
                    <a:lstStyle/>
                    <a:p>
                      <a:r>
                        <a:rPr lang="en-GB" dirty="0"/>
                        <a:t>1907373</a:t>
                      </a:r>
                    </a:p>
                  </a:txBody>
                  <a:tcPr/>
                </a:tc>
                <a:tc>
                  <a:txBody>
                    <a:bodyPr/>
                    <a:lstStyle/>
                    <a:p>
                      <a:r>
                        <a:rPr lang="en-GB" dirty="0"/>
                        <a:t>Impact of modern technology at CAT LTD</a:t>
                      </a:r>
                    </a:p>
                  </a:txBody>
                  <a:tcPr/>
                </a:tc>
                <a:extLst>
                  <a:ext uri="{0D108BD9-81ED-4DB2-BD59-A6C34878D82A}">
                    <a16:rowId xmlns:a16="http://schemas.microsoft.com/office/drawing/2014/main" val="498620155"/>
                  </a:ext>
                </a:extLst>
              </a:tr>
              <a:tr h="370839">
                <a:tc>
                  <a:txBody>
                    <a:bodyPr/>
                    <a:lstStyle/>
                    <a:p>
                      <a:pPr lvl="0">
                        <a:buNone/>
                      </a:pPr>
                      <a:r>
                        <a:rPr lang="en-GB" sz="1800" u="none" strike="noStrike" noProof="0" dirty="0"/>
                        <a:t>Marian </a:t>
                      </a:r>
                      <a:r>
                        <a:rPr lang="en-GB" sz="1800" u="none" strike="noStrike" noProof="0" dirty="0" err="1"/>
                        <a:t>Serbu</a:t>
                      </a:r>
                      <a:r>
                        <a:rPr lang="en-GB" sz="1800" dirty="0"/>
                        <a:t> </a:t>
                      </a:r>
                      <a:endParaRPr lang="en-US" sz="1800"/>
                    </a:p>
                  </a:txBody>
                  <a:tcPr/>
                </a:tc>
                <a:tc>
                  <a:txBody>
                    <a:bodyPr/>
                    <a:lstStyle/>
                    <a:p>
                      <a:pPr lvl="0">
                        <a:buNone/>
                      </a:pPr>
                      <a:r>
                        <a:rPr lang="en-GB" sz="1800" dirty="0"/>
                        <a:t>1907362</a:t>
                      </a:r>
                    </a:p>
                  </a:txBody>
                  <a:tcPr/>
                </a:tc>
                <a:tc>
                  <a:txBody>
                    <a:bodyPr/>
                    <a:lstStyle/>
                    <a:p>
                      <a:pPr lvl="0">
                        <a:buNone/>
                      </a:pPr>
                      <a:r>
                        <a:rPr lang="en-GB" sz="1800" dirty="0"/>
                        <a:t>Lessons drawn from the case study</a:t>
                      </a:r>
                    </a:p>
                  </a:txBody>
                  <a:tcPr/>
                </a:tc>
                <a:extLst>
                  <a:ext uri="{0D108BD9-81ED-4DB2-BD59-A6C34878D82A}">
                    <a16:rowId xmlns:a16="http://schemas.microsoft.com/office/drawing/2014/main" val="972637989"/>
                  </a:ext>
                </a:extLst>
              </a:tr>
            </a:tbl>
          </a:graphicData>
        </a:graphic>
      </p:graphicFrame>
      <p:sp>
        <p:nvSpPr>
          <p:cNvPr id="12" name="TextBox 11">
            <a:extLst>
              <a:ext uri="{FF2B5EF4-FFF2-40B4-BE49-F238E27FC236}">
                <a16:creationId xmlns:a16="http://schemas.microsoft.com/office/drawing/2014/main" id="{CFC428D3-06A8-40F2-B145-79B60B608C3F}"/>
              </a:ext>
            </a:extLst>
          </p:cNvPr>
          <p:cNvSpPr txBox="1"/>
          <p:nvPr/>
        </p:nvSpPr>
        <p:spPr>
          <a:xfrm rot="-10800000" flipV="1">
            <a:off x="5854461" y="5479154"/>
            <a:ext cx="633753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dirty="0">
                <a:latin typeface="Times New Roman" panose="02020603050405020304" pitchFamily="18" charset="0"/>
                <a:cs typeface="Times New Roman" panose="02020603050405020304" pitchFamily="18" charset="0"/>
              </a:rPr>
              <a:t>LECTURER : CHRISTOPHER MAFUVA</a:t>
            </a:r>
          </a:p>
          <a:p>
            <a:r>
              <a:rPr lang="en-GB" sz="2000" b="1" i="1" dirty="0">
                <a:latin typeface="Times New Roman" panose="02020603050405020304" pitchFamily="18" charset="0"/>
                <a:cs typeface="Times New Roman" panose="02020603050405020304" pitchFamily="18" charset="0"/>
              </a:rPr>
              <a:t>UNIVERISTY OF WALES TRINITY SAINT DAVID-LONDON</a:t>
            </a:r>
          </a:p>
          <a:p>
            <a:r>
              <a:rPr lang="en-GB" sz="2000" b="1" i="1" dirty="0">
                <a:latin typeface="Times New Roman" panose="02020603050405020304" pitchFamily="18" charset="0"/>
                <a:cs typeface="Times New Roman" panose="02020603050405020304" pitchFamily="18" charset="0"/>
              </a:rPr>
              <a:t>DATE OF PRESENTATION:16/12/19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89C4505-1E47-46D6-B1B0-7E0843130C6C}"/>
              </a:ext>
            </a:extLst>
          </p:cNvPr>
          <p:cNvPicPr>
            <a:picLocks noChangeAspect="1"/>
          </p:cNvPicPr>
          <p:nvPr/>
        </p:nvPicPr>
        <p:blipFill>
          <a:blip r:embed="rId2"/>
          <a:stretch>
            <a:fillRect/>
          </a:stretch>
        </p:blipFill>
        <p:spPr>
          <a:xfrm>
            <a:off x="579120" y="807720"/>
            <a:ext cx="10347960" cy="5318760"/>
          </a:xfrm>
          <a:prstGeom prst="rect">
            <a:avLst/>
          </a:prstGeom>
        </p:spPr>
      </p:pic>
    </p:spTree>
    <p:extLst>
      <p:ext uri="{BB962C8B-B14F-4D97-AF65-F5344CB8AC3E}">
        <p14:creationId xmlns:p14="http://schemas.microsoft.com/office/powerpoint/2010/main" val="2439873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5F9E1-9EC0-42A8-9D96-A802CEA131CB}"/>
              </a:ext>
            </a:extLst>
          </p:cNvPr>
          <p:cNvSpPr>
            <a:spLocks noGrp="1"/>
          </p:cNvSpPr>
          <p:nvPr>
            <p:ph type="ctrTitle"/>
          </p:nvPr>
        </p:nvSpPr>
        <p:spPr>
          <a:xfrm>
            <a:off x="0" y="4681272"/>
            <a:ext cx="12127593" cy="1550192"/>
          </a:xfrm>
        </p:spPr>
        <p:txBody>
          <a:bodyPr vert="horz" lIns="91440" tIns="45720" rIns="91440" bIns="45720" rtlCol="0">
            <a:normAutofit fontScale="90000"/>
          </a:bodyPr>
          <a:lstStyle/>
          <a:p>
            <a:pPr marL="457200" indent="-457200">
              <a:lnSpc>
                <a:spcPct val="90000"/>
              </a:lnSpc>
              <a:buFont typeface="Wingdings" panose="05000000000000000000" pitchFamily="2" charset="2"/>
              <a:buChar char="§"/>
            </a:pPr>
            <a:br>
              <a:rPr lang="en-US" sz="2600" dirty="0">
                <a:solidFill>
                  <a:schemeClr val="bg1"/>
                </a:solidFill>
                <a:latin typeface="Times New Roman" panose="02020603050405020304" pitchFamily="18" charset="0"/>
                <a:cs typeface="Times New Roman" panose="02020603050405020304" pitchFamily="18" charset="0"/>
              </a:rPr>
            </a:br>
            <a:br>
              <a:rPr lang="en-US" sz="2600" dirty="0">
                <a:solidFill>
                  <a:schemeClr val="bg1"/>
                </a:solidFill>
                <a:latin typeface="Times New Roman" panose="02020603050405020304" pitchFamily="18" charset="0"/>
                <a:cs typeface="Times New Roman" panose="02020603050405020304" pitchFamily="18" charset="0"/>
              </a:rPr>
            </a:br>
            <a:br>
              <a:rPr lang="en-US" sz="2600" dirty="0">
                <a:solidFill>
                  <a:schemeClr val="bg1"/>
                </a:solidFill>
                <a:latin typeface="Times New Roman" panose="02020603050405020304" pitchFamily="18" charset="0"/>
                <a:cs typeface="Times New Roman" panose="02020603050405020304" pitchFamily="18" charset="0"/>
              </a:rPr>
            </a:br>
            <a:r>
              <a:rPr lang="en-US" sz="2600" dirty="0">
                <a:solidFill>
                  <a:schemeClr val="bg1"/>
                </a:solidFill>
                <a:latin typeface="Times New Roman" panose="02020603050405020304" pitchFamily="18" charset="0"/>
                <a:cs typeface="Times New Roman" panose="02020603050405020304" pitchFamily="18" charset="0"/>
              </a:rPr>
              <a:t>Started by Sergio and Bruno Costa in Fenchurch St Lambeth London 1971</a:t>
            </a:r>
            <a:br>
              <a:rPr lang="en-US" sz="2600" dirty="0">
                <a:solidFill>
                  <a:schemeClr val="bg1"/>
                </a:solidFill>
                <a:latin typeface="Times New Roman" panose="02020603050405020304" pitchFamily="18" charset="0"/>
                <a:cs typeface="Times New Roman" panose="02020603050405020304" pitchFamily="18" charset="0"/>
              </a:rPr>
            </a:br>
            <a:endParaRPr lang="en-US" sz="2600" dirty="0">
              <a:solidFill>
                <a:schemeClr val="bg1"/>
              </a:solidFill>
              <a:latin typeface="Times New Roman" panose="02020603050405020304" pitchFamily="18" charset="0"/>
              <a:cs typeface="Times New Roman" panose="02020603050405020304" pitchFamily="18" charset="0"/>
            </a:endParaRPr>
          </a:p>
        </p:txBody>
      </p:sp>
      <p:grpSp>
        <p:nvGrpSpPr>
          <p:cNvPr id="12" name="Group 11">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5" name="Picture 4" descr="A group of people posing for a photo&#10;&#10;Description automatically generated">
            <a:extLst>
              <a:ext uri="{FF2B5EF4-FFF2-40B4-BE49-F238E27FC236}">
                <a16:creationId xmlns:a16="http://schemas.microsoft.com/office/drawing/2014/main" id="{445FF96D-7C96-4CA8-8CC8-AD30C8DBAE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91098"/>
            <a:ext cx="6515100" cy="3810000"/>
          </a:xfrm>
          <a:prstGeom prst="rect">
            <a:avLst/>
          </a:prstGeom>
        </p:spPr>
      </p:pic>
      <p:sp>
        <p:nvSpPr>
          <p:cNvPr id="6" name="TextBox 5">
            <a:extLst>
              <a:ext uri="{FF2B5EF4-FFF2-40B4-BE49-F238E27FC236}">
                <a16:creationId xmlns:a16="http://schemas.microsoft.com/office/drawing/2014/main" id="{6E4C74CB-69A8-4370-92DB-84497AFEB016}"/>
              </a:ext>
            </a:extLst>
          </p:cNvPr>
          <p:cNvSpPr txBox="1"/>
          <p:nvPr/>
        </p:nvSpPr>
        <p:spPr>
          <a:xfrm>
            <a:off x="3513221" y="0"/>
            <a:ext cx="5470119" cy="646331"/>
          </a:xfrm>
          <a:prstGeom prst="rect">
            <a:avLst/>
          </a:prstGeom>
          <a:noFill/>
        </p:spPr>
        <p:txBody>
          <a:bodyPr wrap="square" rtlCol="0">
            <a:spAutoFit/>
          </a:bodyPr>
          <a:lstStyle/>
          <a:p>
            <a:r>
              <a:rPr lang="en-US" sz="3600" dirty="0">
                <a:solidFill>
                  <a:schemeClr val="bg1"/>
                </a:solidFill>
                <a:latin typeface="Times New Roman" panose="02020603050405020304" pitchFamily="18" charset="0"/>
                <a:cs typeface="Times New Roman" panose="02020603050405020304" pitchFamily="18" charset="0"/>
              </a:rPr>
              <a:t>Costa Coffee Background</a:t>
            </a:r>
            <a:endParaRPr lang="en-US" sz="3600" dirty="0"/>
          </a:p>
        </p:txBody>
      </p:sp>
    </p:spTree>
    <p:extLst>
      <p:ext uri="{BB962C8B-B14F-4D97-AF65-F5344CB8AC3E}">
        <p14:creationId xmlns:p14="http://schemas.microsoft.com/office/powerpoint/2010/main" val="1896813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BDD1EA-D8C1-45AF-9F0A-14A2A137BA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6E989-13AA-4F62-B7F9-8858B697B2B9}"/>
              </a:ext>
            </a:extLst>
          </p:cNvPr>
          <p:cNvSpPr>
            <a:spLocks noGrp="1"/>
          </p:cNvSpPr>
          <p:nvPr>
            <p:ph type="ctrTitle"/>
          </p:nvPr>
        </p:nvSpPr>
        <p:spPr>
          <a:xfrm>
            <a:off x="7216862" y="2172176"/>
            <a:ext cx="4979329" cy="3407938"/>
          </a:xfrm>
        </p:spPr>
        <p:txBody>
          <a:bodyPr vert="horz" lIns="91440" tIns="45720" rIns="91440" bIns="45720" rtlCol="0">
            <a:noAutofit/>
          </a:bodyPr>
          <a:lstStyle/>
          <a:p>
            <a:pPr marL="342900" indent="-342900">
              <a:lnSpc>
                <a:spcPct val="90000"/>
              </a:lnSpc>
              <a:buFont typeface="Wingdings" panose="05000000000000000000" pitchFamily="2" charset="2"/>
              <a:buChar char="§"/>
            </a:pPr>
            <a:r>
              <a:rPr lang="en-GB" sz="2400" dirty="0">
                <a:solidFill>
                  <a:schemeClr val="bg1"/>
                </a:solidFill>
                <a:latin typeface="Times New Roman" panose="02020603050405020304" pitchFamily="18" charset="0"/>
                <a:cs typeface="Times New Roman" panose="02020603050405020304" pitchFamily="18" charset="0"/>
              </a:rPr>
              <a:t>Started by </a:t>
            </a:r>
            <a:r>
              <a:rPr lang="en-ID" sz="2400" dirty="0">
                <a:solidFill>
                  <a:schemeClr val="bg1"/>
                </a:solidFill>
                <a:latin typeface="Times New Roman" panose="02020603050405020304" pitchFamily="18" charset="0"/>
                <a:cs typeface="Times New Roman" panose="02020603050405020304" pitchFamily="18" charset="0"/>
              </a:rPr>
              <a:t>Sergio and Bruno Costa </a:t>
            </a:r>
            <a:r>
              <a:rPr lang="en-GB" sz="2400" dirty="0">
                <a:solidFill>
                  <a:schemeClr val="bg1"/>
                </a:solidFill>
                <a:latin typeface="Times New Roman" panose="02020603050405020304" pitchFamily="18" charset="0"/>
                <a:cs typeface="Times New Roman" panose="02020603050405020304" pitchFamily="18" charset="0"/>
              </a:rPr>
              <a:t>in Fenchurch St Lambeth London 1971</a:t>
            </a:r>
            <a:br>
              <a:rPr lang="en-GB" sz="2400" dirty="0">
                <a:solidFill>
                  <a:schemeClr val="bg1"/>
                </a:solidFill>
                <a:latin typeface="Times New Roman" panose="02020603050405020304" pitchFamily="18" charset="0"/>
                <a:cs typeface="Times New Roman" panose="02020603050405020304" pitchFamily="18" charset="0"/>
              </a:rPr>
            </a:br>
            <a:br>
              <a:rPr lang="en-GB" sz="2400" dirty="0">
                <a:solidFill>
                  <a:schemeClr val="bg1"/>
                </a:solidFill>
                <a:latin typeface="Times New Roman" panose="02020603050405020304" pitchFamily="18" charset="0"/>
                <a:cs typeface="Times New Roman" panose="02020603050405020304" pitchFamily="18" charset="0"/>
              </a:rPr>
            </a:br>
            <a:r>
              <a:rPr lang="en-ID" sz="2400" dirty="0">
                <a:solidFill>
                  <a:schemeClr val="bg1"/>
                </a:solidFill>
                <a:latin typeface="Times New Roman" panose="02020603050405020304" pitchFamily="18" charset="0"/>
                <a:cs typeface="Times New Roman" panose="02020603050405020304" pitchFamily="18" charset="0"/>
              </a:rPr>
              <a:t>Old Paradise Road Lambeth 1978 - 2017</a:t>
            </a:r>
            <a:br>
              <a:rPr lang="en-ID" sz="2400" dirty="0">
                <a:solidFill>
                  <a:schemeClr val="bg1"/>
                </a:solidFill>
                <a:latin typeface="Times New Roman" panose="02020603050405020304" pitchFamily="18" charset="0"/>
                <a:cs typeface="Times New Roman" panose="02020603050405020304" pitchFamily="18" charset="0"/>
              </a:rPr>
            </a:b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1" name="Snip Diagonal Corner Rectangle 6">
            <a:extLst>
              <a:ext uri="{FF2B5EF4-FFF2-40B4-BE49-F238E27FC236}">
                <a16:creationId xmlns:a16="http://schemas.microsoft.com/office/drawing/2014/main" id="{14354E08-0068-48D7-A8AD-84C7B1CF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ack sign with white text&#10;&#10;Description automatically generated">
            <a:extLst>
              <a:ext uri="{FF2B5EF4-FFF2-40B4-BE49-F238E27FC236}">
                <a16:creationId xmlns:a16="http://schemas.microsoft.com/office/drawing/2014/main" id="{AC2C4013-D2FC-4294-95BC-6722DBA54D14}"/>
              </a:ext>
            </a:extLst>
          </p:cNvPr>
          <p:cNvPicPr>
            <a:picLocks noChangeAspect="1"/>
          </p:cNvPicPr>
          <p:nvPr/>
        </p:nvPicPr>
        <p:blipFill rotWithShape="1">
          <a:blip r:embed="rId2"/>
          <a:srcRect l="24160" r="2136" b="-2"/>
          <a:stretch/>
        </p:blipFill>
        <p:spPr>
          <a:xfrm>
            <a:off x="628792" y="620721"/>
            <a:ext cx="6575496" cy="5286837"/>
          </a:xfrm>
          <a:custGeom>
            <a:avLst/>
            <a:gdLst>
              <a:gd name="connsiteX0" fmla="*/ 534609 w 6245352"/>
              <a:gd name="connsiteY0" fmla="*/ 0 h 4956048"/>
              <a:gd name="connsiteX1" fmla="*/ 6245352 w 6245352"/>
              <a:gd name="connsiteY1" fmla="*/ 0 h 4956048"/>
              <a:gd name="connsiteX2" fmla="*/ 6245352 w 6245352"/>
              <a:gd name="connsiteY2" fmla="*/ 4421439 h 4956048"/>
              <a:gd name="connsiteX3" fmla="*/ 5710743 w 6245352"/>
              <a:gd name="connsiteY3" fmla="*/ 4956048 h 4956048"/>
              <a:gd name="connsiteX4" fmla="*/ 0 w 6245352"/>
              <a:gd name="connsiteY4" fmla="*/ 4956048 h 4956048"/>
              <a:gd name="connsiteX5" fmla="*/ 0 w 6245352"/>
              <a:gd name="connsiteY5" fmla="*/ 534609 h 495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grpSp>
        <p:nvGrpSpPr>
          <p:cNvPr id="13" name="Group 12">
            <a:extLst>
              <a:ext uri="{FF2B5EF4-FFF2-40B4-BE49-F238E27FC236}">
                <a16:creationId xmlns:a16="http://schemas.microsoft.com/office/drawing/2014/main" id="{A779F34F-2960-4B81-BA08-445B6F6A0C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10A57ACC-416F-4A5D-B7F7-DDA9886A3A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6522B4F-50C4-4FCE-8AE2-3789D63ED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2C3978FC-B5D1-42BE-B086-BC2A733D58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ACED99F1-340D-4970-8E66-3B28E927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0A54E39-63C0-4847-A766-C6B74FEB48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C32B5838-5068-458C-9E2B-834840346681}"/>
              </a:ext>
            </a:extLst>
          </p:cNvPr>
          <p:cNvSpPr txBox="1"/>
          <p:nvPr/>
        </p:nvSpPr>
        <p:spPr>
          <a:xfrm>
            <a:off x="3916540" y="0"/>
            <a:ext cx="4900070" cy="584775"/>
          </a:xfrm>
          <a:prstGeom prst="rect">
            <a:avLst/>
          </a:prstGeom>
          <a:noFill/>
        </p:spPr>
        <p:txBody>
          <a:bodyPr wrap="square" rtlCol="0">
            <a:spAutoFit/>
          </a:bodyPr>
          <a:lstStyle/>
          <a:p>
            <a:r>
              <a:rPr lang="en-US" sz="3200" dirty="0">
                <a:solidFill>
                  <a:schemeClr val="bg1"/>
                </a:solidFill>
                <a:latin typeface="Times New Roman" panose="02020603050405020304" pitchFamily="18" charset="0"/>
                <a:cs typeface="Times New Roman" panose="02020603050405020304" pitchFamily="18" charset="0"/>
              </a:rPr>
              <a:t>Costa Coffee Background</a:t>
            </a:r>
            <a:endParaRPr lang="en-US" sz="3200" dirty="0"/>
          </a:p>
        </p:txBody>
      </p:sp>
    </p:spTree>
    <p:extLst>
      <p:ext uri="{BB962C8B-B14F-4D97-AF65-F5344CB8AC3E}">
        <p14:creationId xmlns:p14="http://schemas.microsoft.com/office/powerpoint/2010/main" val="546238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99DA3CC8-7C56-4D5A-AFF5-C217CAC1AE82}"/>
              </a:ext>
            </a:extLst>
          </p:cNvPr>
          <p:cNvSpPr>
            <a:spLocks noGrp="1"/>
          </p:cNvSpPr>
          <p:nvPr>
            <p:ph type="ctrTitle"/>
          </p:nvPr>
        </p:nvSpPr>
        <p:spPr>
          <a:xfrm>
            <a:off x="2901962" y="0"/>
            <a:ext cx="6305007" cy="1049866"/>
          </a:xfrm>
        </p:spPr>
        <p:txBody>
          <a:bodyPr vert="horz" lIns="91440" tIns="45720" rIns="91440" bIns="45720" rtlCol="0" anchor="ctr">
            <a:normAutofit/>
          </a:bodyPr>
          <a:lstStyle/>
          <a:p>
            <a:r>
              <a:rPr lang="en-US" sz="3600" dirty="0"/>
              <a:t> </a:t>
            </a:r>
            <a:r>
              <a:rPr lang="en-US" sz="3200" dirty="0">
                <a:solidFill>
                  <a:schemeClr val="bg1"/>
                </a:solidFill>
                <a:latin typeface="Times New Roman" panose="02020603050405020304" pitchFamily="18" charset="0"/>
                <a:cs typeface="Times New Roman" panose="02020603050405020304" pitchFamily="18" charset="0"/>
              </a:rPr>
              <a:t>COSTA COFFEE BACKGROUND</a:t>
            </a:r>
          </a:p>
        </p:txBody>
      </p:sp>
      <p:pic>
        <p:nvPicPr>
          <p:cNvPr id="5" name="Picture Placeholder 4">
            <a:extLst>
              <a:ext uri="{FF2B5EF4-FFF2-40B4-BE49-F238E27FC236}">
                <a16:creationId xmlns:a16="http://schemas.microsoft.com/office/drawing/2014/main" id="{3BF56F91-63D0-476C-A58F-74E39850C5EF}"/>
              </a:ext>
            </a:extLst>
          </p:cNvPr>
          <p:cNvPicPr>
            <a:picLocks noGrp="1" noChangeAspect="1"/>
          </p:cNvPicPr>
          <p:nvPr>
            <p:ph type="pic" idx="4294967295"/>
          </p:nvPr>
        </p:nvPicPr>
        <p:blipFill rotWithShape="1">
          <a:blip r:embed="rId2"/>
          <a:srcRect l="12955" r="12955"/>
          <a:stretch/>
        </p:blipFill>
        <p:spPr>
          <a:xfrm>
            <a:off x="155388" y="1204289"/>
            <a:ext cx="5270586" cy="4161555"/>
          </a:xfrm>
          <a:prstGeom prst="rect">
            <a:avLst/>
          </a:prstGeom>
          <a:effectLst>
            <a:innerShdw blurRad="57150" dist="38100" dir="14460000">
              <a:prstClr val="black">
                <a:alpha val="70000"/>
              </a:prstClr>
            </a:innerShdw>
          </a:effectLst>
        </p:spPr>
      </p:pic>
      <p:sp>
        <p:nvSpPr>
          <p:cNvPr id="4" name="Text Placeholder 3">
            <a:extLst>
              <a:ext uri="{FF2B5EF4-FFF2-40B4-BE49-F238E27FC236}">
                <a16:creationId xmlns:a16="http://schemas.microsoft.com/office/drawing/2014/main" id="{56CC1D23-9B29-4B5D-BE88-EAA824F6698A}"/>
              </a:ext>
            </a:extLst>
          </p:cNvPr>
          <p:cNvSpPr>
            <a:spLocks noGrp="1"/>
          </p:cNvSpPr>
          <p:nvPr>
            <p:ph type="subTitle" idx="1"/>
          </p:nvPr>
        </p:nvSpPr>
        <p:spPr>
          <a:xfrm>
            <a:off x="6321062" y="1605715"/>
            <a:ext cx="4954949" cy="4161555"/>
          </a:xfrm>
        </p:spPr>
        <p:txBody>
          <a:bodyPr vert="horz" lIns="91440" tIns="45720" rIns="91440" bIns="45720" rtlCol="0" anchor="ctr">
            <a:normAutofit lnSpcReduction="10000"/>
          </a:bodyPr>
          <a:lstStyle/>
          <a:p>
            <a:pPr marL="342900" indent="-342900">
              <a:lnSpc>
                <a:spcPct val="90000"/>
              </a:lnSpc>
              <a:buClr>
                <a:schemeClr val="bg1"/>
              </a:buClr>
              <a:buFont typeface="Wingdings" panose="05000000000000000000" pitchFamily="2" charset="2"/>
              <a:buChar char="§"/>
            </a:pPr>
            <a:r>
              <a:rPr lang="en-US" sz="2600" dirty="0">
                <a:solidFill>
                  <a:schemeClr val="bg1"/>
                </a:solidFill>
                <a:latin typeface="Times New Roman" panose="02020603050405020304" pitchFamily="18" charset="0"/>
                <a:cs typeface="Times New Roman" panose="02020603050405020304" pitchFamily="18" charset="0"/>
              </a:rPr>
              <a:t>Started by Sergio and Bruno Costa in Fenchurch St Lambeth London 1971</a:t>
            </a:r>
          </a:p>
          <a:p>
            <a:pPr>
              <a:lnSpc>
                <a:spcPct val="90000"/>
              </a:lnSpc>
              <a:buFont typeface="Wingdings 3" panose="05040102010807070707" pitchFamily="18" charset="2"/>
              <a:buChar char=""/>
            </a:pPr>
            <a:endParaRPr lang="en-US" sz="26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US" sz="2600" dirty="0">
                <a:solidFill>
                  <a:schemeClr val="bg1"/>
                </a:solidFill>
                <a:latin typeface="Times New Roman" panose="02020603050405020304" pitchFamily="18" charset="0"/>
                <a:cs typeface="Times New Roman" panose="02020603050405020304" pitchFamily="18" charset="0"/>
              </a:rPr>
              <a:t>Old Paradise Road Lambeth 1978 - 2017</a:t>
            </a:r>
          </a:p>
          <a:p>
            <a:pPr>
              <a:lnSpc>
                <a:spcPct val="90000"/>
              </a:lnSpc>
              <a:buFont typeface="Wingdings 3" panose="05040102010807070707" pitchFamily="18" charset="2"/>
              <a:buChar char=""/>
            </a:pPr>
            <a:endParaRPr lang="en-US" sz="26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US" sz="2600" dirty="0">
                <a:solidFill>
                  <a:schemeClr val="bg1"/>
                </a:solidFill>
                <a:latin typeface="Times New Roman" panose="02020603050405020304" pitchFamily="18" charset="0"/>
                <a:cs typeface="Times New Roman" panose="02020603050405020304" pitchFamily="18" charset="0"/>
              </a:rPr>
              <a:t>First coffee shop in Vauxhall Bridge Road 1981 (costacoffee.co.uk, 2018)</a:t>
            </a:r>
          </a:p>
          <a:p>
            <a:pPr>
              <a:lnSpc>
                <a:spcPct val="90000"/>
              </a:lnSpc>
              <a:buFont typeface="Wingdings 3" panose="05040102010807070707" pitchFamily="18" charset="2"/>
              <a:buChar char=""/>
            </a:pPr>
            <a:endParaRPr lang="en-US" sz="1900" dirty="0"/>
          </a:p>
        </p:txBody>
      </p:sp>
    </p:spTree>
    <p:extLst>
      <p:ext uri="{BB962C8B-B14F-4D97-AF65-F5344CB8AC3E}">
        <p14:creationId xmlns:p14="http://schemas.microsoft.com/office/powerpoint/2010/main" val="627478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24848D44-58D6-40FA-A72D-248745BCC15E}"/>
              </a:ext>
            </a:extLst>
          </p:cNvPr>
          <p:cNvSpPr>
            <a:spLocks noGrp="1"/>
          </p:cNvSpPr>
          <p:nvPr>
            <p:ph type="title"/>
          </p:nvPr>
        </p:nvSpPr>
        <p:spPr>
          <a:xfrm>
            <a:off x="2807248" y="-71579"/>
            <a:ext cx="6577503" cy="1019568"/>
          </a:xfrm>
        </p:spPr>
        <p:txBody>
          <a:bodyPr vert="horz" lIns="91440" tIns="45720" rIns="91440" bIns="45720" rtlCol="0" anchor="ctr">
            <a:noAutofit/>
          </a:bodyPr>
          <a:lstStyle/>
          <a:p>
            <a:r>
              <a:rPr lang="en-US" sz="3200" dirty="0"/>
              <a:t> </a:t>
            </a:r>
            <a:r>
              <a:rPr lang="en-US" sz="3400" dirty="0">
                <a:solidFill>
                  <a:schemeClr val="bg1"/>
                </a:solidFill>
                <a:latin typeface="Times New Roman" panose="02020603050405020304" pitchFamily="18" charset="0"/>
                <a:cs typeface="Times New Roman" panose="02020603050405020304" pitchFamily="18" charset="0"/>
              </a:rPr>
              <a:t>COSTA COFFEE BACKGROUND</a:t>
            </a:r>
          </a:p>
        </p:txBody>
      </p:sp>
      <p:pic>
        <p:nvPicPr>
          <p:cNvPr id="6" name="Picture Placeholder 5" descr="A cup of coffee on a table&#10;&#10;Description automatically generated">
            <a:extLst>
              <a:ext uri="{FF2B5EF4-FFF2-40B4-BE49-F238E27FC236}">
                <a16:creationId xmlns:a16="http://schemas.microsoft.com/office/drawing/2014/main" id="{C112C3A1-414D-4FC3-A515-F3FBA9E9AB3B}"/>
              </a:ext>
            </a:extLst>
          </p:cNvPr>
          <p:cNvPicPr>
            <a:picLocks noGrp="1" noChangeAspect="1"/>
          </p:cNvPicPr>
          <p:nvPr>
            <p:ph type="pic" idx="4294967295"/>
          </p:nvPr>
        </p:nvPicPr>
        <p:blipFill rotWithShape="1">
          <a:blip r:embed="rId2">
            <a:extLst>
              <a:ext uri="{28A0092B-C50C-407E-A947-70E740481C1C}">
                <a14:useLocalDpi xmlns:a14="http://schemas.microsoft.com/office/drawing/2010/main" val="0"/>
              </a:ext>
            </a:extLst>
          </a:blip>
          <a:srcRect l="4971" r="4971"/>
          <a:stretch/>
        </p:blipFill>
        <p:spPr>
          <a:xfrm>
            <a:off x="0" y="1082593"/>
            <a:ext cx="5952468" cy="4692814"/>
          </a:xfrm>
          <a:prstGeom prst="rect">
            <a:avLst/>
          </a:prstGeom>
          <a:effectLst>
            <a:innerShdw blurRad="57150" dist="38100" dir="14460000">
              <a:prstClr val="black">
                <a:alpha val="70000"/>
              </a:prstClr>
            </a:innerShdw>
          </a:effectLst>
        </p:spPr>
      </p:pic>
      <p:sp>
        <p:nvSpPr>
          <p:cNvPr id="4" name="Text Placeholder 3">
            <a:extLst>
              <a:ext uri="{FF2B5EF4-FFF2-40B4-BE49-F238E27FC236}">
                <a16:creationId xmlns:a16="http://schemas.microsoft.com/office/drawing/2014/main" id="{33FB0353-CEA6-4FFB-BECF-E60325A6F365}"/>
              </a:ext>
            </a:extLst>
          </p:cNvPr>
          <p:cNvSpPr>
            <a:spLocks noGrp="1"/>
          </p:cNvSpPr>
          <p:nvPr>
            <p:ph type="body" sz="half" idx="4294967295"/>
          </p:nvPr>
        </p:nvSpPr>
        <p:spPr>
          <a:xfrm>
            <a:off x="6409439" y="947989"/>
            <a:ext cx="5530837" cy="6124354"/>
          </a:xfrm>
        </p:spPr>
        <p:txBody>
          <a:bodyPr vert="horz" lIns="91440" tIns="45720" rIns="91440" bIns="45720" rtlCol="0" anchor="ctr">
            <a:normAutofit fontScale="77500" lnSpcReduction="20000"/>
          </a:bodyPr>
          <a:lstStyle/>
          <a:p>
            <a:pPr>
              <a:lnSpc>
                <a:spcPct val="90000"/>
              </a:lnSpc>
              <a:buClr>
                <a:schemeClr val="bg1"/>
              </a:buClr>
              <a:buFont typeface="Wingdings" panose="05000000000000000000" pitchFamily="2" charset="2"/>
              <a:buChar char="§"/>
            </a:pPr>
            <a:r>
              <a:rPr lang="en-US" sz="3400" dirty="0">
                <a:solidFill>
                  <a:schemeClr val="bg1"/>
                </a:solidFill>
                <a:latin typeface="Times New Roman" panose="02020603050405020304" pitchFamily="18" charset="0"/>
                <a:cs typeface="Times New Roman" panose="02020603050405020304" pitchFamily="18" charset="0"/>
              </a:rPr>
              <a:t>Started by Sergio and Bruno Costa in Fenchurch St Lambeth London 1971</a:t>
            </a:r>
          </a:p>
          <a:p>
            <a:pPr>
              <a:lnSpc>
                <a:spcPct val="90000"/>
              </a:lnSpc>
              <a:buClr>
                <a:schemeClr val="bg1"/>
              </a:buClr>
              <a:buFont typeface="Wingdings" panose="05000000000000000000" pitchFamily="2" charset="2"/>
              <a:buChar char="§"/>
            </a:pPr>
            <a:endParaRPr lang="en-US" sz="3400" dirty="0">
              <a:solidFill>
                <a:schemeClr val="bg1"/>
              </a:solidFill>
              <a:latin typeface="Times New Roman" panose="02020603050405020304" pitchFamily="18" charset="0"/>
              <a:cs typeface="Times New Roman" panose="02020603050405020304" pitchFamily="18" charset="0"/>
            </a:endParaRPr>
          </a:p>
          <a:p>
            <a:pPr>
              <a:lnSpc>
                <a:spcPct val="90000"/>
              </a:lnSpc>
              <a:buClr>
                <a:schemeClr val="bg1"/>
              </a:buClr>
              <a:buFont typeface="Wingdings" panose="05000000000000000000" pitchFamily="2" charset="2"/>
              <a:buChar char="§"/>
            </a:pPr>
            <a:r>
              <a:rPr lang="en-US" sz="3400" dirty="0">
                <a:solidFill>
                  <a:schemeClr val="bg1"/>
                </a:solidFill>
                <a:latin typeface="Times New Roman" panose="02020603050405020304" pitchFamily="18" charset="0"/>
                <a:cs typeface="Times New Roman" panose="02020603050405020304" pitchFamily="18" charset="0"/>
              </a:rPr>
              <a:t>Old Paradise Road Lambeth 1978 - 2017</a:t>
            </a:r>
          </a:p>
          <a:p>
            <a:pPr>
              <a:lnSpc>
                <a:spcPct val="90000"/>
              </a:lnSpc>
              <a:buClr>
                <a:schemeClr val="bg1"/>
              </a:buClr>
              <a:buFont typeface="Wingdings" panose="05000000000000000000" pitchFamily="2" charset="2"/>
              <a:buChar char="§"/>
            </a:pPr>
            <a:endParaRPr lang="en-US" sz="3400" dirty="0">
              <a:solidFill>
                <a:schemeClr val="bg1"/>
              </a:solidFill>
              <a:latin typeface="Times New Roman" panose="02020603050405020304" pitchFamily="18" charset="0"/>
              <a:cs typeface="Times New Roman" panose="02020603050405020304" pitchFamily="18" charset="0"/>
            </a:endParaRPr>
          </a:p>
          <a:p>
            <a:pPr>
              <a:lnSpc>
                <a:spcPct val="90000"/>
              </a:lnSpc>
              <a:buClr>
                <a:schemeClr val="bg1"/>
              </a:buClr>
              <a:buFont typeface="Wingdings" panose="05000000000000000000" pitchFamily="2" charset="2"/>
              <a:buChar char="§"/>
            </a:pPr>
            <a:r>
              <a:rPr lang="en-US" sz="3400" dirty="0">
                <a:solidFill>
                  <a:schemeClr val="bg1"/>
                </a:solidFill>
                <a:latin typeface="Times New Roman" panose="02020603050405020304" pitchFamily="18" charset="0"/>
                <a:cs typeface="Times New Roman" panose="02020603050405020304" pitchFamily="18" charset="0"/>
              </a:rPr>
              <a:t>First coffee shop in Vauxhall Bridge Road 1981 (costacoffee.co.uk, 2018)</a:t>
            </a:r>
          </a:p>
          <a:p>
            <a:pPr>
              <a:lnSpc>
                <a:spcPct val="90000"/>
              </a:lnSpc>
              <a:buClr>
                <a:schemeClr val="bg1"/>
              </a:buClr>
              <a:buFont typeface="Wingdings" panose="05000000000000000000" pitchFamily="2" charset="2"/>
              <a:buChar char="§"/>
            </a:pPr>
            <a:endParaRPr lang="en-US" sz="3400" dirty="0">
              <a:solidFill>
                <a:schemeClr val="bg1"/>
              </a:solidFill>
              <a:latin typeface="Times New Roman" panose="02020603050405020304" pitchFamily="18" charset="0"/>
              <a:cs typeface="Times New Roman" panose="02020603050405020304" pitchFamily="18" charset="0"/>
            </a:endParaRPr>
          </a:p>
          <a:p>
            <a:pPr>
              <a:lnSpc>
                <a:spcPct val="90000"/>
              </a:lnSpc>
              <a:buClr>
                <a:schemeClr val="bg1"/>
              </a:buClr>
              <a:buFont typeface="Wingdings" panose="05000000000000000000" pitchFamily="2" charset="2"/>
              <a:buChar char="§"/>
            </a:pPr>
            <a:r>
              <a:rPr lang="en-US" sz="3400" dirty="0">
                <a:solidFill>
                  <a:schemeClr val="bg1"/>
                </a:solidFill>
                <a:latin typeface="Times New Roman" panose="02020603050405020304" pitchFamily="18" charset="0"/>
                <a:cs typeface="Times New Roman" panose="02020603050405020304" pitchFamily="18" charset="0"/>
              </a:rPr>
              <a:t>Bruno sold his shares to his brother Sergio 1985 (Sky News, 1985)</a:t>
            </a:r>
          </a:p>
          <a:p>
            <a:pPr>
              <a:lnSpc>
                <a:spcPct val="90000"/>
              </a:lnSpc>
              <a:buClr>
                <a:schemeClr val="bg1"/>
              </a:buClr>
              <a:buFont typeface="Wingdings" panose="05000000000000000000" pitchFamily="2" charset="2"/>
              <a:buChar char="§"/>
            </a:pPr>
            <a:endParaRPr lang="en-US" sz="3400" dirty="0">
              <a:solidFill>
                <a:schemeClr val="bg1"/>
              </a:solidFill>
              <a:latin typeface="Times New Roman" panose="02020603050405020304" pitchFamily="18" charset="0"/>
              <a:cs typeface="Times New Roman" panose="02020603050405020304" pitchFamily="18" charset="0"/>
            </a:endParaRPr>
          </a:p>
          <a:p>
            <a:pPr>
              <a:lnSpc>
                <a:spcPct val="90000"/>
              </a:lnSpc>
              <a:buClr>
                <a:schemeClr val="bg1"/>
              </a:buClr>
              <a:buFont typeface="Wingdings" panose="05000000000000000000" pitchFamily="2" charset="2"/>
              <a:buChar char="§"/>
            </a:pPr>
            <a:r>
              <a:rPr lang="en-US" sz="3400" dirty="0">
                <a:solidFill>
                  <a:schemeClr val="bg1"/>
                </a:solidFill>
                <a:latin typeface="Times New Roman" panose="02020603050405020304" pitchFamily="18" charset="0"/>
                <a:cs typeface="Times New Roman" panose="02020603050405020304" pitchFamily="18" charset="0"/>
              </a:rPr>
              <a:t>Costa Coffee purchased by Whitbread  1995 (BBC, 1995/6)</a:t>
            </a:r>
          </a:p>
          <a:p>
            <a:pPr>
              <a:lnSpc>
                <a:spcPct val="90000"/>
              </a:lnSpc>
            </a:pPr>
            <a:endParaRPr lang="en-US" sz="1300" dirty="0"/>
          </a:p>
          <a:p>
            <a:pPr>
              <a:lnSpc>
                <a:spcPct val="90000"/>
              </a:lnSpc>
            </a:pPr>
            <a:endParaRPr lang="en-US" sz="1300" dirty="0"/>
          </a:p>
        </p:txBody>
      </p:sp>
    </p:spTree>
    <p:extLst>
      <p:ext uri="{BB962C8B-B14F-4D97-AF65-F5344CB8AC3E}">
        <p14:creationId xmlns:p14="http://schemas.microsoft.com/office/powerpoint/2010/main" val="69400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3ADDD-DF47-4201-9E8D-34569EE8DFB3}"/>
              </a:ext>
            </a:extLst>
          </p:cNvPr>
          <p:cNvSpPr>
            <a:spLocks noGrp="1"/>
          </p:cNvSpPr>
          <p:nvPr>
            <p:ph type="ctrTitle"/>
          </p:nvPr>
        </p:nvSpPr>
        <p:spPr>
          <a:xfrm>
            <a:off x="3173758" y="77905"/>
            <a:ext cx="6631907" cy="802631"/>
          </a:xfrm>
        </p:spPr>
        <p:txBody>
          <a:bodyPr vert="horz" lIns="91440" tIns="45720" rIns="91440" bIns="45720" rtlCol="0">
            <a:noAutofit/>
          </a:bodyPr>
          <a:lstStyle/>
          <a:p>
            <a:r>
              <a:rPr lang="en-US" sz="3400" dirty="0">
                <a:solidFill>
                  <a:schemeClr val="bg1"/>
                </a:solidFill>
                <a:latin typeface="Times New Roman" panose="02020603050405020304" pitchFamily="18" charset="0"/>
                <a:cs typeface="Times New Roman" panose="02020603050405020304" pitchFamily="18" charset="0"/>
              </a:rPr>
              <a:t>COSTA COFFEE BACKGROUND</a:t>
            </a:r>
          </a:p>
        </p:txBody>
      </p:sp>
      <p:sp>
        <p:nvSpPr>
          <p:cNvPr id="4" name="Text Placeholder 3">
            <a:extLst>
              <a:ext uri="{FF2B5EF4-FFF2-40B4-BE49-F238E27FC236}">
                <a16:creationId xmlns:a16="http://schemas.microsoft.com/office/drawing/2014/main" id="{36A59977-566C-4AD7-9AC3-892BBE7898FA}"/>
              </a:ext>
            </a:extLst>
          </p:cNvPr>
          <p:cNvSpPr>
            <a:spLocks noGrp="1"/>
          </p:cNvSpPr>
          <p:nvPr>
            <p:ph type="subTitle" idx="1"/>
          </p:nvPr>
        </p:nvSpPr>
        <p:spPr>
          <a:xfrm>
            <a:off x="6785827" y="1089557"/>
            <a:ext cx="5233180" cy="1564744"/>
          </a:xfrm>
        </p:spPr>
        <p:txBody>
          <a:bodyPr vert="horz" lIns="91440" tIns="45720" rIns="91440" bIns="45720" rtlCol="0">
            <a:normAutofit/>
          </a:bodyPr>
          <a:lstStyle/>
          <a:p>
            <a:pPr marL="342900" indent="-342900">
              <a:buClrTx/>
              <a:buFont typeface="Wingdings" panose="05000000000000000000" pitchFamily="2" charset="2"/>
              <a:buChar char="§"/>
            </a:pPr>
            <a:r>
              <a:rPr lang="en-US" sz="2400" dirty="0">
                <a:solidFill>
                  <a:schemeClr val="bg1"/>
                </a:solidFill>
                <a:latin typeface="Times New Roman" panose="02020603050405020304" pitchFamily="18" charset="0"/>
                <a:cs typeface="Times New Roman" panose="02020603050405020304" pitchFamily="18" charset="0"/>
              </a:rPr>
              <a:t>Accessed global markets 2017</a:t>
            </a:r>
          </a:p>
          <a:p>
            <a:pPr>
              <a:buFont typeface="Wingdings 2" panose="05020102010507070707" pitchFamily="18" charset="2"/>
              <a:buChar char=""/>
            </a:pPr>
            <a:endParaRPr lang="en-US" dirty="0"/>
          </a:p>
        </p:txBody>
      </p:sp>
      <p:pic>
        <p:nvPicPr>
          <p:cNvPr id="5" name="Picture 4" descr="A close up of a map&#10;&#10;Description automatically generated">
            <a:extLst>
              <a:ext uri="{FF2B5EF4-FFF2-40B4-BE49-F238E27FC236}">
                <a16:creationId xmlns:a16="http://schemas.microsoft.com/office/drawing/2014/main" id="{69E5CA9C-10FD-4401-AD55-8AFA01EF7CE7}"/>
              </a:ext>
            </a:extLst>
          </p:cNvPr>
          <p:cNvPicPr>
            <a:picLocks noChangeAspect="1"/>
          </p:cNvPicPr>
          <p:nvPr/>
        </p:nvPicPr>
        <p:blipFill rotWithShape="1">
          <a:blip r:embed="rId2"/>
          <a:srcRect l="5601" r="11966"/>
          <a:stretch/>
        </p:blipFill>
        <p:spPr>
          <a:xfrm>
            <a:off x="-19073" y="880536"/>
            <a:ext cx="6631907" cy="5962228"/>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2" name="Group 11">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3" name="Straight Connector 12">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177334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08FA09-FF2F-4024-965E-F6B52F306698}"/>
              </a:ext>
            </a:extLst>
          </p:cNvPr>
          <p:cNvSpPr>
            <a:spLocks noGrp="1"/>
          </p:cNvSpPr>
          <p:nvPr>
            <p:ph type="ctrTitle"/>
          </p:nvPr>
        </p:nvSpPr>
        <p:spPr>
          <a:xfrm>
            <a:off x="5819967" y="1391962"/>
            <a:ext cx="6368858" cy="2172443"/>
          </a:xfrm>
        </p:spPr>
        <p:txBody>
          <a:bodyPr vert="horz" lIns="91440" tIns="45720" rIns="91440" bIns="45720" rtlCol="0">
            <a:normAutofit/>
          </a:bodyPr>
          <a:lstStyle/>
          <a:p>
            <a:pPr marL="342900" indent="-342900">
              <a:lnSpc>
                <a:spcPct val="90000"/>
              </a:lnSpc>
              <a:buFont typeface="Wingdings" panose="05000000000000000000" pitchFamily="2" charset="2"/>
              <a:buChar char="§"/>
            </a:pPr>
            <a:r>
              <a:rPr lang="en-US" sz="2300" dirty="0">
                <a:solidFill>
                  <a:schemeClr val="bg1"/>
                </a:solidFill>
                <a:latin typeface="Times New Roman" panose="02020603050405020304" pitchFamily="18" charset="0"/>
                <a:cs typeface="Times New Roman" panose="02020603050405020304" pitchFamily="18" charset="0"/>
              </a:rPr>
              <a:t>Moved to new premises in </a:t>
            </a:r>
            <a:r>
              <a:rPr lang="en-US" sz="2300" dirty="0" err="1">
                <a:solidFill>
                  <a:schemeClr val="bg1"/>
                </a:solidFill>
                <a:latin typeface="Times New Roman" panose="02020603050405020304" pitchFamily="18" charset="0"/>
                <a:cs typeface="Times New Roman" panose="02020603050405020304" pitchFamily="18" charset="0"/>
              </a:rPr>
              <a:t>Basildon</a:t>
            </a:r>
            <a:r>
              <a:rPr lang="en-US" sz="2300" dirty="0">
                <a:solidFill>
                  <a:schemeClr val="bg1"/>
                </a:solidFill>
                <a:latin typeface="Times New Roman" panose="02020603050405020304" pitchFamily="18" charset="0"/>
                <a:cs typeface="Times New Roman" panose="02020603050405020304" pitchFamily="18" charset="0"/>
              </a:rPr>
              <a:t> Essex, increasing production to 45,000 tons (Costa Coffee, 2019)</a:t>
            </a:r>
            <a:br>
              <a:rPr lang="en-US" sz="2300" dirty="0">
                <a:solidFill>
                  <a:schemeClr val="bg1"/>
                </a:solidFill>
                <a:latin typeface="Times New Roman" panose="02020603050405020304" pitchFamily="18" charset="0"/>
                <a:cs typeface="Times New Roman" panose="02020603050405020304" pitchFamily="18" charset="0"/>
              </a:rPr>
            </a:br>
            <a:br>
              <a:rPr lang="en-US" sz="2300" dirty="0"/>
            </a:br>
            <a:endParaRPr lang="en-US" sz="2300" dirty="0"/>
          </a:p>
        </p:txBody>
      </p:sp>
      <p:pic>
        <p:nvPicPr>
          <p:cNvPr id="3" name="Picture 2">
            <a:extLst>
              <a:ext uri="{FF2B5EF4-FFF2-40B4-BE49-F238E27FC236}">
                <a16:creationId xmlns:a16="http://schemas.microsoft.com/office/drawing/2014/main" id="{C6E01DA4-22B9-42CB-BBE3-FA35C3DB63F2}"/>
              </a:ext>
            </a:extLst>
          </p:cNvPr>
          <p:cNvPicPr>
            <a:picLocks noChangeAspect="1"/>
          </p:cNvPicPr>
          <p:nvPr/>
        </p:nvPicPr>
        <p:blipFill rotWithShape="1">
          <a:blip r:embed="rId2"/>
          <a:srcRect t="3846"/>
          <a:stretch/>
        </p:blipFill>
        <p:spPr>
          <a:xfrm>
            <a:off x="54291" y="1391962"/>
            <a:ext cx="5587083" cy="3142741"/>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8ADC0429-5CF6-40F7-BBAC-A8BB89BE4B40}"/>
              </a:ext>
            </a:extLst>
          </p:cNvPr>
          <p:cNvSpPr txBox="1"/>
          <p:nvPr/>
        </p:nvSpPr>
        <p:spPr>
          <a:xfrm>
            <a:off x="2767263" y="0"/>
            <a:ext cx="6657473" cy="615553"/>
          </a:xfrm>
          <a:prstGeom prst="rect">
            <a:avLst/>
          </a:prstGeom>
          <a:noFill/>
        </p:spPr>
        <p:txBody>
          <a:bodyPr wrap="square" rtlCol="0">
            <a:spAutoFit/>
          </a:bodyPr>
          <a:lstStyle/>
          <a:p>
            <a:pPr algn="ctr"/>
            <a:r>
              <a:rPr lang="en-US" sz="3400" dirty="0">
                <a:solidFill>
                  <a:schemeClr val="bg1"/>
                </a:solidFill>
                <a:latin typeface="Times New Roman" panose="02020603050405020304" pitchFamily="18" charset="0"/>
                <a:cs typeface="Times New Roman" panose="02020603050405020304" pitchFamily="18" charset="0"/>
              </a:rPr>
              <a:t>COSTA COFFEE BACKGROUND</a:t>
            </a:r>
            <a:endParaRPr lang="en-US" sz="3400" dirty="0"/>
          </a:p>
        </p:txBody>
      </p:sp>
    </p:spTree>
    <p:extLst>
      <p:ext uri="{BB962C8B-B14F-4D97-AF65-F5344CB8AC3E}">
        <p14:creationId xmlns:p14="http://schemas.microsoft.com/office/powerpoint/2010/main" val="3245416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3E2E9-441E-4489-B7D5-1590DF430C2C}"/>
              </a:ext>
            </a:extLst>
          </p:cNvPr>
          <p:cNvSpPr>
            <a:spLocks noGrp="1"/>
          </p:cNvSpPr>
          <p:nvPr>
            <p:ph type="ctrTitle"/>
          </p:nvPr>
        </p:nvSpPr>
        <p:spPr>
          <a:xfrm>
            <a:off x="5540168" y="1106849"/>
            <a:ext cx="6368858" cy="2644113"/>
          </a:xfrm>
        </p:spPr>
        <p:txBody>
          <a:bodyPr vert="horz" lIns="91440" tIns="45720" rIns="91440" bIns="45720" rtlCol="0">
            <a:normAutofit/>
          </a:bodyPr>
          <a:lstStyle/>
          <a:p>
            <a:pPr marL="342900" indent="-342900">
              <a:lnSpc>
                <a:spcPct val="90000"/>
              </a:lnSpc>
              <a:buFont typeface="Wingdings" panose="05000000000000000000" pitchFamily="2" charset="2"/>
              <a:buChar char="§"/>
            </a:pPr>
            <a:r>
              <a:rPr lang="en-US" sz="2300" dirty="0">
                <a:solidFill>
                  <a:schemeClr val="bg1"/>
                </a:solidFill>
                <a:latin typeface="Times New Roman" panose="02020603050405020304" pitchFamily="18" charset="0"/>
                <a:cs typeface="Times New Roman" panose="02020603050405020304" pitchFamily="18" charset="0"/>
              </a:rPr>
              <a:t>The Coca-Cola Company acquired Costa Coffee on 3rd January 2019                 for $4.9 billion from Whitbread (Coca Cola, 2019)</a:t>
            </a:r>
            <a:br>
              <a:rPr lang="en-US" sz="2300" dirty="0">
                <a:latin typeface="Times New Roman" panose="02020603050405020304" pitchFamily="18" charset="0"/>
                <a:cs typeface="Times New Roman" panose="02020603050405020304" pitchFamily="18" charset="0"/>
              </a:rPr>
            </a:br>
            <a:br>
              <a:rPr lang="en-US" sz="2300" dirty="0"/>
            </a:br>
            <a:endParaRPr lang="en-US" sz="2300" dirty="0"/>
          </a:p>
        </p:txBody>
      </p:sp>
      <p:pic>
        <p:nvPicPr>
          <p:cNvPr id="3" name="Picture 2">
            <a:extLst>
              <a:ext uri="{FF2B5EF4-FFF2-40B4-BE49-F238E27FC236}">
                <a16:creationId xmlns:a16="http://schemas.microsoft.com/office/drawing/2014/main" id="{82844B67-75E8-477D-97C1-8CBE78CE3A5B}"/>
              </a:ext>
            </a:extLst>
          </p:cNvPr>
          <p:cNvPicPr>
            <a:picLocks noChangeAspect="1"/>
          </p:cNvPicPr>
          <p:nvPr/>
        </p:nvPicPr>
        <p:blipFill rotWithShape="1">
          <a:blip r:embed="rId2"/>
          <a:srcRect r="-1" b="9016"/>
          <a:stretch/>
        </p:blipFill>
        <p:spPr>
          <a:xfrm>
            <a:off x="0" y="1100527"/>
            <a:ext cx="5098116" cy="4638423"/>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4" name="TextBox 3">
            <a:extLst>
              <a:ext uri="{FF2B5EF4-FFF2-40B4-BE49-F238E27FC236}">
                <a16:creationId xmlns:a16="http://schemas.microsoft.com/office/drawing/2014/main" id="{632C3F04-04CF-40F8-B475-3EAD0EA48D38}"/>
              </a:ext>
            </a:extLst>
          </p:cNvPr>
          <p:cNvSpPr txBox="1"/>
          <p:nvPr/>
        </p:nvSpPr>
        <p:spPr>
          <a:xfrm>
            <a:off x="2398642" y="0"/>
            <a:ext cx="6573079" cy="615553"/>
          </a:xfrm>
          <a:prstGeom prst="rect">
            <a:avLst/>
          </a:prstGeom>
          <a:noFill/>
        </p:spPr>
        <p:txBody>
          <a:bodyPr wrap="square" rtlCol="0">
            <a:spAutoFit/>
          </a:bodyPr>
          <a:lstStyle/>
          <a:p>
            <a:r>
              <a:rPr lang="en-US" sz="3400" dirty="0">
                <a:solidFill>
                  <a:schemeClr val="bg1"/>
                </a:solidFill>
                <a:latin typeface="Times New Roman" panose="02020603050405020304" pitchFamily="18" charset="0"/>
                <a:cs typeface="Times New Roman" panose="02020603050405020304" pitchFamily="18" charset="0"/>
              </a:rPr>
              <a:t>COSTA COFFEE BACKGROUND</a:t>
            </a:r>
            <a:endParaRPr lang="en-US" sz="3400" dirty="0"/>
          </a:p>
        </p:txBody>
      </p:sp>
    </p:spTree>
    <p:extLst>
      <p:ext uri="{BB962C8B-B14F-4D97-AF65-F5344CB8AC3E}">
        <p14:creationId xmlns:p14="http://schemas.microsoft.com/office/powerpoint/2010/main" val="1197011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D85834-55D9-470E-9834-623384F2476A}"/>
              </a:ext>
              <a:ext uri="{C183D7F6-B498-43B3-948B-1728B52AA6E4}">
                <adec:decorative xmlns:adec="http://schemas.microsoft.com/office/drawing/2017/decorative" val="1"/>
              </a:ext>
            </a:extLst>
          </p:cNvPr>
          <p:cNvPicPr>
            <a:picLocks noChangeAspect="1"/>
          </p:cNvPicPr>
          <p:nvPr/>
        </p:nvPicPr>
        <p:blipFill rotWithShape="1">
          <a:blip r:embed="rId2">
            <a:alphaModFix amt="40000"/>
          </a:blip>
          <a:srcRect t="9418" b="6313"/>
          <a:stretch/>
        </p:blipFill>
        <p:spPr>
          <a:xfrm>
            <a:off x="-28575" y="10"/>
            <a:ext cx="12192000" cy="6857990"/>
          </a:xfrm>
          <a:prstGeom prst="rect">
            <a:avLst/>
          </a:prstGeom>
        </p:spPr>
      </p:pic>
      <p:pic>
        <p:nvPicPr>
          <p:cNvPr id="3" name="Picture 2" descr="A cup of coffee on a table&#10;&#10;Description automatically generated">
            <a:extLst>
              <a:ext uri="{FF2B5EF4-FFF2-40B4-BE49-F238E27FC236}">
                <a16:creationId xmlns:a16="http://schemas.microsoft.com/office/drawing/2014/main" id="{1559E7F2-02C3-4520-B855-D613E5DB68BC}"/>
              </a:ext>
            </a:extLst>
          </p:cNvPr>
          <p:cNvPicPr>
            <a:picLocks noChangeAspect="1"/>
          </p:cNvPicPr>
          <p:nvPr/>
        </p:nvPicPr>
        <p:blipFill>
          <a:blip r:embed="rId3"/>
          <a:stretch>
            <a:fillRect/>
          </a:stretch>
        </p:blipFill>
        <p:spPr>
          <a:xfrm>
            <a:off x="-28575" y="0"/>
            <a:ext cx="12191999" cy="6858001"/>
          </a:xfrm>
          <a:prstGeom prst="rect">
            <a:avLst/>
          </a:prstGeom>
        </p:spPr>
      </p:pic>
      <p:sp>
        <p:nvSpPr>
          <p:cNvPr id="4" name="TextBox 3">
            <a:extLst>
              <a:ext uri="{FF2B5EF4-FFF2-40B4-BE49-F238E27FC236}">
                <a16:creationId xmlns:a16="http://schemas.microsoft.com/office/drawing/2014/main" id="{1DACB0B7-E7F1-41C5-8F0B-E9343E6D718C}"/>
              </a:ext>
            </a:extLst>
          </p:cNvPr>
          <p:cNvSpPr txBox="1"/>
          <p:nvPr/>
        </p:nvSpPr>
        <p:spPr>
          <a:xfrm>
            <a:off x="2343150" y="171449"/>
            <a:ext cx="7134225" cy="1569660"/>
          </a:xfrm>
          <a:prstGeom prst="rect">
            <a:avLst/>
          </a:prstGeom>
          <a:noFill/>
        </p:spPr>
        <p:txBody>
          <a:bodyPr wrap="square" rtlCol="0">
            <a:spAutoFit/>
          </a:bodyPr>
          <a:lstStyle/>
          <a:p>
            <a:r>
              <a:rPr lang="en-GB" sz="3200" b="1" u="sng" dirty="0">
                <a:latin typeface="Times New Roman" panose="02020603050405020304" pitchFamily="18" charset="0"/>
                <a:cs typeface="Times New Roman" panose="02020603050405020304" pitchFamily="18" charset="0"/>
              </a:rPr>
              <a:t>CHALLENGES BEFORE THE INTRODUCTION OF MODERN TECHNOLOGY IN COSTA COFFEE</a:t>
            </a:r>
          </a:p>
        </p:txBody>
      </p:sp>
      <p:sp>
        <p:nvSpPr>
          <p:cNvPr id="8" name="TextBox 7">
            <a:extLst>
              <a:ext uri="{FF2B5EF4-FFF2-40B4-BE49-F238E27FC236}">
                <a16:creationId xmlns:a16="http://schemas.microsoft.com/office/drawing/2014/main" id="{9DCDA04B-5B8F-4CEA-820F-9AD496046926}"/>
              </a:ext>
            </a:extLst>
          </p:cNvPr>
          <p:cNvSpPr txBox="1"/>
          <p:nvPr/>
        </p:nvSpPr>
        <p:spPr>
          <a:xfrm>
            <a:off x="2343150" y="5223707"/>
            <a:ext cx="5505450" cy="1089529"/>
          </a:xfrm>
          <a:prstGeom prst="rect">
            <a:avLst/>
          </a:prstGeom>
          <a:noFill/>
        </p:spPr>
        <p:txBody>
          <a:bodyPr wrap="square" rtlCol="0">
            <a:spAutoFit/>
          </a:bodyPr>
          <a:lstStyle/>
          <a:p>
            <a:pPr lvl="0">
              <a:lnSpc>
                <a:spcPct val="90000"/>
              </a:lnSpc>
              <a:spcBef>
                <a:spcPct val="20000"/>
              </a:spcBef>
              <a:spcAft>
                <a:spcPts val="600"/>
              </a:spcAft>
              <a:buClr>
                <a:prstClr val="white"/>
              </a:buClr>
              <a:buSzPct val="80000"/>
            </a:pPr>
            <a:r>
              <a:rPr lang="en-US" sz="2400" dirty="0">
                <a:latin typeface="Times New Roman" panose="02020603050405020304" pitchFamily="18" charset="0"/>
                <a:cs typeface="Times New Roman" panose="02020603050405020304" pitchFamily="18" charset="0"/>
              </a:rPr>
              <a:t>Before the introduction of modern technology, Costa Coffee had to face much more challenges than today.</a:t>
            </a:r>
          </a:p>
        </p:txBody>
      </p:sp>
    </p:spTree>
    <p:extLst>
      <p:ext uri="{BB962C8B-B14F-4D97-AF65-F5344CB8AC3E}">
        <p14:creationId xmlns:p14="http://schemas.microsoft.com/office/powerpoint/2010/main" val="385731006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5EC3652-8936-4944-AEBA-DACCBB2516AB}"/>
              </a:ext>
            </a:extLst>
          </p:cNvPr>
          <p:cNvSpPr/>
          <p:nvPr/>
        </p:nvSpPr>
        <p:spPr>
          <a:xfrm>
            <a:off x="0" y="206290"/>
            <a:ext cx="7255898" cy="2369880"/>
          </a:xfrm>
          <a:prstGeom prst="rect">
            <a:avLst/>
          </a:prstGeom>
        </p:spPr>
        <p:txBody>
          <a:bodyPr wrap="square">
            <a:spAutoFit/>
          </a:bodyPr>
          <a:lstStyle/>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914400" marR="0" lvl="1" indent="-4572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Difficulties in accessing information</a:t>
            </a: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457200" marR="0" lvl="1"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WASTED TIME ACCSEESING FILES</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2400" dirty="0">
                <a:solidFill>
                  <a:prstClr val="black"/>
                </a:solidFill>
                <a:latin typeface="Times New Roman" panose="02020603050405020304" pitchFamily="18" charset="0"/>
                <a:cs typeface="Times New Roman" panose="02020603050405020304" pitchFamily="18" charset="0"/>
              </a:rPr>
              <a:t>HARD ACCSEESING</a:t>
            </a:r>
          </a:p>
          <a:p>
            <a:pPr marL="800100" marR="0" lvl="1"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SPACE</a:t>
            </a:r>
          </a:p>
        </p:txBody>
      </p:sp>
      <p:sp>
        <p:nvSpPr>
          <p:cNvPr id="13" name="TextBox 12">
            <a:extLst>
              <a:ext uri="{FF2B5EF4-FFF2-40B4-BE49-F238E27FC236}">
                <a16:creationId xmlns:a16="http://schemas.microsoft.com/office/drawing/2014/main" id="{19AE7FC9-DFD0-453E-B0E7-F2AC5AF50C7F}"/>
              </a:ext>
            </a:extLst>
          </p:cNvPr>
          <p:cNvSpPr txBox="1"/>
          <p:nvPr/>
        </p:nvSpPr>
        <p:spPr>
          <a:xfrm>
            <a:off x="10841386" y="6519446"/>
            <a:ext cx="1621387"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(Keller, 2012)</a:t>
            </a:r>
          </a:p>
        </p:txBody>
      </p:sp>
      <p:pic>
        <p:nvPicPr>
          <p:cNvPr id="3" name="Picture 2" descr="A person standing in front of a building&#10;&#10;Description automatically generated">
            <a:extLst>
              <a:ext uri="{FF2B5EF4-FFF2-40B4-BE49-F238E27FC236}">
                <a16:creationId xmlns:a16="http://schemas.microsoft.com/office/drawing/2014/main" id="{A6A2782E-53A6-44C5-8800-B514AB750E10}"/>
              </a:ext>
            </a:extLst>
          </p:cNvPr>
          <p:cNvPicPr>
            <a:picLocks noChangeAspect="1"/>
          </p:cNvPicPr>
          <p:nvPr/>
        </p:nvPicPr>
        <p:blipFill>
          <a:blip r:embed="rId2"/>
          <a:stretch>
            <a:fillRect/>
          </a:stretch>
        </p:blipFill>
        <p:spPr>
          <a:xfrm>
            <a:off x="7429093" y="206290"/>
            <a:ext cx="4222987" cy="5487739"/>
          </a:xfrm>
          <a:prstGeom prst="rect">
            <a:avLst/>
          </a:prstGeom>
        </p:spPr>
      </p:pic>
    </p:spTree>
    <p:extLst>
      <p:ext uri="{BB962C8B-B14F-4D97-AF65-F5344CB8AC3E}">
        <p14:creationId xmlns:p14="http://schemas.microsoft.com/office/powerpoint/2010/main" val="77158852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C657D-AA2C-438B-A8B9-8DA2E8A206FB}"/>
              </a:ext>
            </a:extLst>
          </p:cNvPr>
          <p:cNvSpPr/>
          <p:nvPr/>
        </p:nvSpPr>
        <p:spPr>
          <a:xfrm>
            <a:off x="173818" y="475433"/>
            <a:ext cx="5052070" cy="2277547"/>
          </a:xfrm>
          <a:prstGeom prst="rect">
            <a:avLst/>
          </a:prstGeom>
        </p:spPr>
        <p:txBody>
          <a:bodyPr wrap="square">
            <a:spAutoFit/>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Slow stock replenishment</a:t>
            </a: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
                <a:schemeClr val="bg1"/>
              </a:buClr>
              <a:buSzTx/>
              <a:buFont typeface="Wingdings" panose="05000000000000000000" pitchFamily="2" charset="2"/>
              <a:buChar char="§"/>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STOC</a:t>
            </a:r>
            <a:r>
              <a:rPr lang="en-US" sz="2400" dirty="0">
                <a:solidFill>
                  <a:schemeClr val="bg1"/>
                </a:solidFill>
                <a:latin typeface="Times New Roman" panose="02020603050405020304" pitchFamily="18" charset="0"/>
                <a:cs typeface="Times New Roman" panose="02020603050405020304" pitchFamily="18" charset="0"/>
              </a:rPr>
              <a:t>K TRACKING </a:t>
            </a:r>
            <a:b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br>
            <a:endPar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
                <a:schemeClr val="bg1"/>
              </a:buClr>
              <a:buSzTx/>
              <a:buFont typeface="Wingdings" panose="05000000000000000000" pitchFamily="2" charset="2"/>
              <a:buChar char="§"/>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ea typeface="+mn-ea"/>
                <a:cs typeface="Times New Roman" panose="02020603050405020304" pitchFamily="18" charset="0"/>
              </a:rPr>
              <a:t>HARD EVIDENCE OF STOCK</a:t>
            </a:r>
          </a:p>
        </p:txBody>
      </p:sp>
      <p:pic>
        <p:nvPicPr>
          <p:cNvPr id="3" name="Picture 2">
            <a:extLst>
              <a:ext uri="{FF2B5EF4-FFF2-40B4-BE49-F238E27FC236}">
                <a16:creationId xmlns:a16="http://schemas.microsoft.com/office/drawing/2014/main" id="{ADCC0E6E-9842-4C2E-AA21-08FB8D94C791}"/>
              </a:ext>
            </a:extLst>
          </p:cNvPr>
          <p:cNvPicPr>
            <a:picLocks noChangeAspect="1"/>
          </p:cNvPicPr>
          <p:nvPr/>
        </p:nvPicPr>
        <p:blipFill>
          <a:blip r:embed="rId2"/>
          <a:stretch>
            <a:fillRect/>
          </a:stretch>
        </p:blipFill>
        <p:spPr>
          <a:xfrm>
            <a:off x="5636706" y="475433"/>
            <a:ext cx="6198257" cy="3593805"/>
          </a:xfrm>
          <a:prstGeom prst="rect">
            <a:avLst/>
          </a:prstGeom>
        </p:spPr>
      </p:pic>
      <p:sp>
        <p:nvSpPr>
          <p:cNvPr id="6" name="TextBox 5">
            <a:extLst>
              <a:ext uri="{FF2B5EF4-FFF2-40B4-BE49-F238E27FC236}">
                <a16:creationId xmlns:a16="http://schemas.microsoft.com/office/drawing/2014/main" id="{A6AE4484-D42E-4775-9DE2-1E2889F39649}"/>
              </a:ext>
            </a:extLst>
          </p:cNvPr>
          <p:cNvSpPr txBox="1"/>
          <p:nvPr/>
        </p:nvSpPr>
        <p:spPr>
          <a:xfrm>
            <a:off x="10656290" y="6323753"/>
            <a:ext cx="1535710"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rPr>
              <a:t>(</a:t>
            </a:r>
            <a:r>
              <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Stanley, 2017)</a:t>
            </a:r>
          </a:p>
        </p:txBody>
      </p:sp>
    </p:spTree>
    <p:extLst>
      <p:ext uri="{BB962C8B-B14F-4D97-AF65-F5344CB8AC3E}">
        <p14:creationId xmlns:p14="http://schemas.microsoft.com/office/powerpoint/2010/main" val="2072379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0B8DF2D-FC56-4A84-9F9D-6CB958FCB934}"/>
              </a:ext>
            </a:extLst>
          </p:cNvPr>
          <p:cNvSpPr/>
          <p:nvPr/>
        </p:nvSpPr>
        <p:spPr>
          <a:xfrm>
            <a:off x="636105" y="799957"/>
            <a:ext cx="6096000" cy="2000548"/>
          </a:xfrm>
          <a:prstGeom prst="rect">
            <a:avLst/>
          </a:prstGeom>
        </p:spPr>
        <p:txBody>
          <a:bodyPr>
            <a:spAutoFit/>
          </a:bodyPr>
          <a:lstStyle/>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Lack of security: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cs typeface="Times New Roman" panose="02020603050405020304" pitchFamily="18" charset="0"/>
              </a:rPr>
              <a:t>Security of documents</a:t>
            </a: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sz="2400" dirty="0">
              <a:solidFill>
                <a:schemeClr val="bg1"/>
              </a:solidFill>
              <a:latin typeface="Times New Roman" panose="02020603050405020304" pitchFamily="18"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sz="2400" dirty="0">
                <a:solidFill>
                  <a:schemeClr val="bg1"/>
                </a:solidFill>
                <a:latin typeface="Times New Roman" panose="02020603050405020304" pitchFamily="18" charset="0"/>
                <a:cs typeface="Times New Roman" panose="02020603050405020304" pitchFamily="18" charset="0"/>
              </a:rPr>
              <a:t>Security of company data</a:t>
            </a:r>
            <a:endParaRPr kumimoji="0" lang="en-US" sz="2400" b="0" i="0" u="none" strike="noStrike" kern="1200" cap="none" spc="0" normalizeH="0" baseline="0" noProof="0" dirty="0">
              <a:ln>
                <a:noFill/>
              </a:ln>
              <a:solidFill>
                <a:schemeClr val="bg1"/>
              </a:solidFill>
              <a:effectLst/>
              <a:uLnTx/>
              <a:uFillTx/>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EB0341E5-FF83-49FA-A247-0283AE2C41C3}"/>
              </a:ext>
            </a:extLst>
          </p:cNvPr>
          <p:cNvSpPr txBox="1"/>
          <p:nvPr/>
        </p:nvSpPr>
        <p:spPr>
          <a:xfrm>
            <a:off x="10695466" y="4071875"/>
            <a:ext cx="1496534"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7" name="Picture 6" descr="A close up of a piece of paper&#10;&#10;Description automatically generated">
            <a:extLst>
              <a:ext uri="{FF2B5EF4-FFF2-40B4-BE49-F238E27FC236}">
                <a16:creationId xmlns:a16="http://schemas.microsoft.com/office/drawing/2014/main" id="{654B6256-94D8-4108-A9D9-8A90FD3BB896}"/>
              </a:ext>
            </a:extLst>
          </p:cNvPr>
          <p:cNvPicPr>
            <a:picLocks noChangeAspect="1"/>
          </p:cNvPicPr>
          <p:nvPr/>
        </p:nvPicPr>
        <p:blipFill>
          <a:blip r:embed="rId2"/>
          <a:stretch>
            <a:fillRect/>
          </a:stretch>
        </p:blipFill>
        <p:spPr>
          <a:xfrm>
            <a:off x="6935735" y="220485"/>
            <a:ext cx="4200525" cy="4991100"/>
          </a:xfrm>
          <a:prstGeom prst="rect">
            <a:avLst/>
          </a:prstGeom>
        </p:spPr>
      </p:pic>
      <p:sp>
        <p:nvSpPr>
          <p:cNvPr id="10" name="TextBox 9">
            <a:extLst>
              <a:ext uri="{FF2B5EF4-FFF2-40B4-BE49-F238E27FC236}">
                <a16:creationId xmlns:a16="http://schemas.microsoft.com/office/drawing/2014/main" id="{D45262FC-643A-4F81-8D72-2EE2376409BA}"/>
              </a:ext>
            </a:extLst>
          </p:cNvPr>
          <p:cNvSpPr txBox="1"/>
          <p:nvPr/>
        </p:nvSpPr>
        <p:spPr>
          <a:xfrm>
            <a:off x="10451693" y="6452849"/>
            <a:ext cx="1797325" cy="36933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Google.com, n.d.</a:t>
            </a:r>
          </a:p>
        </p:txBody>
      </p:sp>
    </p:spTree>
    <p:extLst>
      <p:ext uri="{BB962C8B-B14F-4D97-AF65-F5344CB8AC3E}">
        <p14:creationId xmlns:p14="http://schemas.microsoft.com/office/powerpoint/2010/main" val="164716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nodePh="1">
                                  <p:stCondLst>
                                    <p:cond delay="0"/>
                                  </p:stCondLst>
                                  <p:endCondLst>
                                    <p:cond evt="begin" delay="0">
                                      <p:tn val="5"/>
                                    </p:cond>
                                  </p:end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able, computer, room&#10;&#10;Description automatically generated">
            <a:extLst>
              <a:ext uri="{FF2B5EF4-FFF2-40B4-BE49-F238E27FC236}">
                <a16:creationId xmlns:a16="http://schemas.microsoft.com/office/drawing/2014/main" id="{F320D99C-534E-4A32-BDA0-263D2625EFD0}"/>
              </a:ext>
            </a:extLst>
          </p:cNvPr>
          <p:cNvPicPr>
            <a:picLocks noChangeAspect="1"/>
          </p:cNvPicPr>
          <p:nvPr/>
        </p:nvPicPr>
        <p:blipFill>
          <a:blip r:embed="rId2"/>
          <a:stretch>
            <a:fillRect/>
          </a:stretch>
        </p:blipFill>
        <p:spPr>
          <a:xfrm>
            <a:off x="6486527" y="649090"/>
            <a:ext cx="5365186" cy="4485033"/>
          </a:xfrm>
          <a:prstGeom prst="rect">
            <a:avLst/>
          </a:prstGeom>
        </p:spPr>
      </p:pic>
      <p:sp>
        <p:nvSpPr>
          <p:cNvPr id="11" name="TextBox 10">
            <a:extLst>
              <a:ext uri="{FF2B5EF4-FFF2-40B4-BE49-F238E27FC236}">
                <a16:creationId xmlns:a16="http://schemas.microsoft.com/office/drawing/2014/main" id="{3D3184F4-6CD7-450E-A14A-7F2782D8CF89}"/>
              </a:ext>
            </a:extLst>
          </p:cNvPr>
          <p:cNvSpPr txBox="1"/>
          <p:nvPr/>
        </p:nvSpPr>
        <p:spPr>
          <a:xfrm>
            <a:off x="9406145" y="6381755"/>
            <a:ext cx="2928730" cy="338554"/>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kumimoji="0" lang="en-US" sz="16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(The Cost of a Paper File, 2017)</a:t>
            </a:r>
          </a:p>
        </p:txBody>
      </p:sp>
      <p:sp>
        <p:nvSpPr>
          <p:cNvPr id="2" name="Rectangle 1">
            <a:extLst>
              <a:ext uri="{FF2B5EF4-FFF2-40B4-BE49-F238E27FC236}">
                <a16:creationId xmlns:a16="http://schemas.microsoft.com/office/drawing/2014/main" id="{4FCB9F52-1717-415A-99E5-84C89B39FB0D}"/>
              </a:ext>
            </a:extLst>
          </p:cNvPr>
          <p:cNvSpPr/>
          <p:nvPr/>
        </p:nvSpPr>
        <p:spPr>
          <a:xfrm>
            <a:off x="340287" y="556325"/>
            <a:ext cx="5533197" cy="1378839"/>
          </a:xfrm>
          <a:prstGeom prst="rect">
            <a:avLst/>
          </a:prstGeom>
        </p:spPr>
        <p:txBody>
          <a:bodyPr wrap="square">
            <a:spAutoFit/>
          </a:bodyPr>
          <a:lstStyle/>
          <a:p>
            <a:pPr marL="342900" marR="0" lvl="0" indent="-342900" algn="l" defTabSz="457200" rtl="0" eaLnBrk="1" fontAlgn="auto" latinLnBrk="0" hangingPunct="1">
              <a:lnSpc>
                <a:spcPct val="90000"/>
              </a:lnSpc>
              <a:spcBef>
                <a:spcPct val="20000"/>
              </a:spcBef>
              <a:spcAft>
                <a:spcPts val="600"/>
              </a:spcAft>
              <a:buClr>
                <a:prstClr val="black"/>
              </a:buClr>
              <a:buSzPct val="80000"/>
              <a:buFont typeface="Wingdings" panose="05000000000000000000" pitchFamily="2" charset="2"/>
              <a:buChar char="§"/>
              <a:tabLst/>
              <a:defRPr/>
            </a:pPr>
            <a:r>
              <a:rPr kumimoji="0" 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Manual document filling</a:t>
            </a:r>
          </a:p>
          <a:p>
            <a:pPr marL="342900" marR="0" lvl="0" indent="-342900" algn="l" defTabSz="457200" rtl="0" eaLnBrk="1" fontAlgn="auto" latinLnBrk="0" hangingPunct="1">
              <a:lnSpc>
                <a:spcPct val="90000"/>
              </a:lnSpc>
              <a:spcBef>
                <a:spcPct val="20000"/>
              </a:spcBef>
              <a:spcAft>
                <a:spcPts val="600"/>
              </a:spcAft>
              <a:buClr>
                <a:prstClr val="black"/>
              </a:buClr>
              <a:buSzPct val="80000"/>
              <a:buFont typeface="Wingdings" panose="05000000000000000000" pitchFamily="2" charset="2"/>
              <a:buChar char="§"/>
              <a:tabLst/>
              <a:defRPr/>
            </a:pPr>
            <a:endPar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l" defTabSz="457200" rtl="0" eaLnBrk="1" fontAlgn="auto" latinLnBrk="0" hangingPunct="1">
              <a:lnSpc>
                <a:spcPct val="90000"/>
              </a:lnSpc>
              <a:spcBef>
                <a:spcPct val="20000"/>
              </a:spcBef>
              <a:spcAft>
                <a:spcPts val="600"/>
              </a:spcAft>
              <a:buClr>
                <a:prstClr val="black"/>
              </a:buClr>
              <a:buSzPct val="80000"/>
              <a:buFontTx/>
              <a:buNone/>
              <a:tabLst/>
              <a:defRPr/>
            </a:pPr>
            <a:endParaRPr kumimoji="0" lang="en-US" sz="2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22109756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DA3A76A-4B4C-456C-9E11-7C85352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6E89C-CADE-44AE-94A9-BC0EC180934D}"/>
              </a:ext>
            </a:extLst>
          </p:cNvPr>
          <p:cNvSpPr>
            <a:spLocks noGrp="1"/>
          </p:cNvSpPr>
          <p:nvPr>
            <p:ph type="ctrTitle"/>
          </p:nvPr>
        </p:nvSpPr>
        <p:spPr>
          <a:xfrm>
            <a:off x="5872784" y="263509"/>
            <a:ext cx="6559859" cy="3028983"/>
          </a:xfrm>
        </p:spPr>
        <p:txBody>
          <a:bodyPr vert="horz" lIns="91440" tIns="45720" rIns="91440" bIns="45720" rtlCol="0">
            <a:normAutofit fontScale="90000"/>
          </a:bodyPr>
          <a:lstStyle/>
          <a:p>
            <a:pPr marL="342900" indent="-342900">
              <a:lnSpc>
                <a:spcPct val="90000"/>
              </a:lnSpc>
              <a:buFont typeface="Wingdings" panose="05000000000000000000" pitchFamily="2" charset="2"/>
              <a:buChar char="§"/>
            </a:pPr>
            <a:r>
              <a:rPr lang="en-US" sz="2400" dirty="0">
                <a:solidFill>
                  <a:schemeClr val="bg1"/>
                </a:solidFill>
                <a:latin typeface="Times New Roman" panose="02020603050405020304" pitchFamily="18" charset="0"/>
                <a:cs typeface="Times New Roman" panose="02020603050405020304" pitchFamily="18" charset="0"/>
              </a:rPr>
              <a:t>INSIGHTS TO THE MODERN TECHNOLOGY</a:t>
            </a:r>
            <a:br>
              <a:rPr lang="en-US" sz="2400" dirty="0">
                <a:solidFill>
                  <a:schemeClr val="bg1"/>
                </a:solidFill>
                <a:latin typeface="Times New Roman" panose="02020603050405020304" pitchFamily="18" charset="0"/>
                <a:cs typeface="Times New Roman" panose="02020603050405020304" pitchFamily="18" charset="0"/>
              </a:rPr>
            </a:br>
            <a:br>
              <a:rPr lang="en-US" sz="2400" dirty="0">
                <a:solidFill>
                  <a:schemeClr val="bg1"/>
                </a:solidFill>
                <a:latin typeface="Times New Roman" panose="02020603050405020304" pitchFamily="18" charset="0"/>
                <a:cs typeface="Times New Roman" panose="02020603050405020304" pitchFamily="18" charset="0"/>
              </a:rPr>
            </a:b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Following its acquisition by Coca-Cola, Costa Coffee has been rapidly building a brand-new IT function capable of scaling up its retail operations globally.</a:t>
            </a:r>
            <a:br>
              <a:rPr lang="en-US" sz="1900" dirty="0"/>
            </a:br>
            <a:br>
              <a:rPr lang="en-US" sz="1900" dirty="0"/>
            </a:br>
            <a:endParaRPr lang="en-US" sz="1900" dirty="0"/>
          </a:p>
        </p:txBody>
      </p:sp>
      <p:grpSp>
        <p:nvGrpSpPr>
          <p:cNvPr id="11" name="Group 10">
            <a:extLst>
              <a:ext uri="{FF2B5EF4-FFF2-40B4-BE49-F238E27FC236}">
                <a16:creationId xmlns:a16="http://schemas.microsoft.com/office/drawing/2014/main" id="{DD4CBF5D-710D-4A8C-B442-E5D9867474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5D9ADFAC-F7DF-40A7-8F80-B7A92671EA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483F67D8-5F47-449F-990F-A3EAD3DDB2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C5A41C4-4EA6-4CBD-A7CE-467A86B980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A25FA7EA-F587-4CA2-8409-5BC791A45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3DA58F87-0089-45DB-BDA9-0CF6C0ABD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pic>
        <p:nvPicPr>
          <p:cNvPr id="6" name="Picture 5" descr="A hand holding a cellphone&#10;&#10;Description automatically generated">
            <a:extLst>
              <a:ext uri="{FF2B5EF4-FFF2-40B4-BE49-F238E27FC236}">
                <a16:creationId xmlns:a16="http://schemas.microsoft.com/office/drawing/2014/main" id="{60BF5929-AF10-4854-B275-5FD69724B9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5636" y="306507"/>
            <a:ext cx="5361512" cy="3569638"/>
          </a:xfrm>
          <a:prstGeom prst="rect">
            <a:avLst/>
          </a:prstGeom>
        </p:spPr>
      </p:pic>
    </p:spTree>
    <p:extLst>
      <p:ext uri="{BB962C8B-B14F-4D97-AF65-F5344CB8AC3E}">
        <p14:creationId xmlns:p14="http://schemas.microsoft.com/office/powerpoint/2010/main" val="1713500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4577F0-B1EB-774E-986D-7FC4201A74E5}"/>
              </a:ext>
            </a:extLst>
          </p:cNvPr>
          <p:cNvSpPr>
            <a:spLocks noGrp="1"/>
          </p:cNvSpPr>
          <p:nvPr>
            <p:ph type="ctrTitle"/>
          </p:nvPr>
        </p:nvSpPr>
        <p:spPr>
          <a:xfrm>
            <a:off x="872771" y="175899"/>
            <a:ext cx="5340668" cy="730345"/>
          </a:xfrm>
        </p:spPr>
        <p:txBody>
          <a:bodyPr>
            <a:normAutofit fontScale="90000"/>
          </a:bodyPr>
          <a:lstStyle/>
          <a:p>
            <a:r>
              <a:rPr lang="ro-RO" dirty="0">
                <a:solidFill>
                  <a:schemeClr val="bg1"/>
                </a:solidFill>
                <a:latin typeface="Times New Roman" panose="02020603050405020304" pitchFamily="18" charset="0"/>
                <a:cs typeface="Times New Roman" panose="02020603050405020304" pitchFamily="18" charset="0"/>
              </a:rPr>
              <a:t>Cloud Storage</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D459CF45-5955-BB4D-9C5E-C9A4370EF6F7}"/>
              </a:ext>
            </a:extLst>
          </p:cNvPr>
          <p:cNvSpPr>
            <a:spLocks noGrp="1"/>
          </p:cNvSpPr>
          <p:nvPr>
            <p:ph type="subTitle" idx="1"/>
          </p:nvPr>
        </p:nvSpPr>
        <p:spPr>
          <a:xfrm>
            <a:off x="6583926" y="1488769"/>
            <a:ext cx="5233180" cy="2334416"/>
          </a:xfrm>
        </p:spPr>
        <p:txBody>
          <a:bodyPr>
            <a:normAutofit fontScale="92500"/>
          </a:bodyPr>
          <a:lstStyle/>
          <a:p>
            <a:pPr marL="342900" indent="-342900">
              <a:lnSpc>
                <a:spcPct val="90000"/>
              </a:lnSpc>
              <a:buClrTx/>
              <a:buFont typeface="Wingdings" panose="05000000000000000000" pitchFamily="2" charset="2"/>
              <a:buChar char="§"/>
            </a:pPr>
            <a:r>
              <a:rPr lang="en-GB" sz="2400" i="0" dirty="0">
                <a:solidFill>
                  <a:schemeClr val="bg1"/>
                </a:solidFill>
                <a:effectLst/>
                <a:latin typeface="Times New Roman" panose="02020603050405020304" pitchFamily="18" charset="0"/>
                <a:cs typeface="Times New Roman" panose="02020603050405020304" pitchFamily="18" charset="0"/>
              </a:rPr>
              <a:t>Cloud storage is a service model in which data is </a:t>
            </a:r>
            <a:r>
              <a:rPr lang="en-GB" sz="2600" i="0" dirty="0">
                <a:solidFill>
                  <a:schemeClr val="bg1"/>
                </a:solidFill>
                <a:effectLst/>
                <a:latin typeface="Times New Roman" panose="02020603050405020304" pitchFamily="18" charset="0"/>
                <a:cs typeface="Times New Roman" panose="02020603050405020304" pitchFamily="18" charset="0"/>
              </a:rPr>
              <a:t>maintained</a:t>
            </a:r>
            <a:r>
              <a:rPr lang="en-GB" sz="2400" i="0" dirty="0">
                <a:solidFill>
                  <a:schemeClr val="bg1"/>
                </a:solidFill>
                <a:effectLst/>
                <a:latin typeface="Times New Roman" panose="02020603050405020304" pitchFamily="18" charset="0"/>
                <a:cs typeface="Times New Roman" panose="02020603050405020304" pitchFamily="18" charset="0"/>
              </a:rPr>
              <a:t>, managed, backed up remotely and made available to users over a network (typically the Internet). Users generally pay for their cloud data storage on a per-consumption, monthly rate.</a:t>
            </a:r>
          </a:p>
          <a:p>
            <a:pPr>
              <a:lnSpc>
                <a:spcPct val="90000"/>
              </a:lnSpc>
            </a:pPr>
            <a:endParaRPr lang="en-US" sz="1600" dirty="0"/>
          </a:p>
        </p:txBody>
      </p:sp>
      <p:pic>
        <p:nvPicPr>
          <p:cNvPr id="8" name="Picture 8">
            <a:extLst>
              <a:ext uri="{FF2B5EF4-FFF2-40B4-BE49-F238E27FC236}">
                <a16:creationId xmlns:a16="http://schemas.microsoft.com/office/drawing/2014/main" id="{1FD76665-B2B4-1B4D-9691-362099AC40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541728"/>
            <a:ext cx="6226740" cy="3876145"/>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5" name="Group 14">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6" name="Straight Connector 15">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5121626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8BE18-BA89-4287-9AE1-BA8DE4C77EF8}"/>
              </a:ext>
            </a:extLst>
          </p:cNvPr>
          <p:cNvSpPr>
            <a:spLocks noGrp="1"/>
          </p:cNvSpPr>
          <p:nvPr>
            <p:ph type="ctrTitle"/>
          </p:nvPr>
        </p:nvSpPr>
        <p:spPr>
          <a:xfrm>
            <a:off x="5823142" y="1333998"/>
            <a:ext cx="6368858" cy="3028983"/>
          </a:xfrm>
        </p:spPr>
        <p:txBody>
          <a:bodyPr vert="horz" lIns="91440" tIns="45720" rIns="91440" bIns="0" rtlCol="0">
            <a:noAutofit/>
          </a:bodyPr>
          <a:lstStyle/>
          <a:p>
            <a:pPr marL="342900" lvl="0" indent="-342900">
              <a:lnSpc>
                <a:spcPct val="90000"/>
              </a:lnSpc>
              <a:spcAft>
                <a:spcPts val="600"/>
              </a:spcAft>
              <a:buFont typeface="Wingdings" panose="05000000000000000000" pitchFamily="2" charset="2"/>
              <a:buChar char="§"/>
            </a:pPr>
            <a:r>
              <a:rPr lang="en-US" sz="2400" dirty="0">
                <a:solidFill>
                  <a:schemeClr val="bg1"/>
                </a:solidFill>
                <a:latin typeface="Times New Roman" panose="02020603050405020304" pitchFamily="18" charset="0"/>
                <a:cs typeface="Times New Roman" panose="02020603050405020304" pitchFamily="18" charset="0"/>
              </a:rPr>
              <a:t>Such a transformation is naturally demanding a rapid ramp-up of talent.  The needed new skills means that they are effectively recruiting about 50% additional headcount into the IT function.</a:t>
            </a:r>
            <a:br>
              <a:rPr lang="en-US" sz="2400" dirty="0">
                <a:solidFill>
                  <a:schemeClr val="bg1"/>
                </a:solidFill>
                <a:latin typeface="Times New Roman" panose="02020603050405020304" pitchFamily="18" charset="0"/>
                <a:cs typeface="Times New Roman" panose="02020603050405020304" pitchFamily="18" charset="0"/>
              </a:rPr>
            </a:br>
            <a:br>
              <a:rPr lang="en-US" sz="2400" dirty="0">
                <a:solidFill>
                  <a:schemeClr val="bg1"/>
                </a:solidFill>
                <a:latin typeface="Times New Roman" panose="02020603050405020304" pitchFamily="18" charset="0"/>
                <a:cs typeface="Times New Roman" panose="02020603050405020304" pitchFamily="18" charset="0"/>
              </a:rPr>
            </a:br>
            <a:br>
              <a:rPr lang="en-US" sz="2400" dirty="0">
                <a:solidFill>
                  <a:schemeClr val="bg1"/>
                </a:solidFill>
                <a:latin typeface="Times New Roman" panose="02020603050405020304" pitchFamily="18" charset="0"/>
                <a:cs typeface="Times New Roman" panose="02020603050405020304" pitchFamily="18" charset="0"/>
              </a:rPr>
            </a:b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Fostering a new culture.</a:t>
            </a:r>
          </a:p>
        </p:txBody>
      </p:sp>
      <p:pic>
        <p:nvPicPr>
          <p:cNvPr id="3" name="Picture 2" descr="A cup of coffee and a glass of beer on a table&#10;&#10;Description automatically generated">
            <a:extLst>
              <a:ext uri="{FF2B5EF4-FFF2-40B4-BE49-F238E27FC236}">
                <a16:creationId xmlns:a16="http://schemas.microsoft.com/office/drawing/2014/main" id="{BF8246DC-7661-4D5F-8690-8F7240619D85}"/>
              </a:ext>
            </a:extLst>
          </p:cNvPr>
          <p:cNvPicPr>
            <a:picLocks noChangeAspect="1"/>
          </p:cNvPicPr>
          <p:nvPr/>
        </p:nvPicPr>
        <p:blipFill>
          <a:blip r:embed="rId2"/>
          <a:stretch>
            <a:fillRect/>
          </a:stretch>
        </p:blipFill>
        <p:spPr>
          <a:xfrm>
            <a:off x="235815" y="406360"/>
            <a:ext cx="5553343" cy="4178891"/>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130201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D2D7C63-562A-41C7-892E-0C73F5D59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CBA9F-00B6-4520-96C6-FB3DB09E63D9}"/>
              </a:ext>
            </a:extLst>
          </p:cNvPr>
          <p:cNvSpPr>
            <a:spLocks noGrp="1"/>
          </p:cNvSpPr>
          <p:nvPr>
            <p:ph type="ctrTitle"/>
          </p:nvPr>
        </p:nvSpPr>
        <p:spPr>
          <a:xfrm>
            <a:off x="5156691" y="142276"/>
            <a:ext cx="6159273" cy="3660914"/>
          </a:xfrm>
        </p:spPr>
        <p:txBody>
          <a:bodyPr vert="horz" lIns="91440" tIns="45720" rIns="91440" bIns="0" rtlCol="0">
            <a:noAutofit/>
          </a:bodyPr>
          <a:lstStyle/>
          <a:p>
            <a:pPr marL="342900" lvl="0" indent="-342900">
              <a:lnSpc>
                <a:spcPct val="90000"/>
              </a:lnSpc>
              <a:spcAft>
                <a:spcPts val="600"/>
              </a:spcAft>
              <a:buFont typeface="Wingdings" panose="05000000000000000000" pitchFamily="2" charset="2"/>
              <a:buChar char="§"/>
            </a:pPr>
            <a:r>
              <a:rPr lang="en-US" sz="2400" dirty="0">
                <a:solidFill>
                  <a:schemeClr val="bg1"/>
                </a:solidFill>
                <a:latin typeface="Times New Roman" panose="02020603050405020304" pitchFamily="18" charset="0"/>
                <a:cs typeface="Times New Roman" panose="02020603050405020304" pitchFamily="18" charset="0"/>
              </a:rPr>
              <a:t>So how will the Costa Coffee IT operation look in a few years’ time?</a:t>
            </a:r>
            <a:br>
              <a:rPr lang="en-US" sz="2400" dirty="0">
                <a:solidFill>
                  <a:schemeClr val="bg1"/>
                </a:solidFill>
                <a:latin typeface="Times New Roman" panose="02020603050405020304" pitchFamily="18" charset="0"/>
                <a:cs typeface="Times New Roman" panose="02020603050405020304" pitchFamily="18" charset="0"/>
              </a:rPr>
            </a:br>
            <a:br>
              <a:rPr lang="en-US" sz="2400" dirty="0">
                <a:solidFill>
                  <a:schemeClr val="bg1"/>
                </a:solidFill>
                <a:latin typeface="Times New Roman" panose="02020603050405020304" pitchFamily="18" charset="0"/>
                <a:cs typeface="Times New Roman" panose="02020603050405020304" pitchFamily="18" charset="0"/>
              </a:rPr>
            </a:br>
            <a:r>
              <a:rPr lang="en-US" sz="2400" dirty="0">
                <a:solidFill>
                  <a:schemeClr val="bg1"/>
                </a:solidFill>
                <a:latin typeface="Times New Roman" panose="02020603050405020304" pitchFamily="18" charset="0"/>
                <a:cs typeface="Times New Roman" panose="02020603050405020304" pitchFamily="18" charset="0"/>
              </a:rPr>
              <a:t>From a customer perspective, Costa Coffee’s products will be much more accessible —from machines, delivered to your home or office or bought in a store.</a:t>
            </a:r>
            <a:br>
              <a:rPr lang="en-US" sz="2400" dirty="0">
                <a:solidFill>
                  <a:schemeClr val="bg1"/>
                </a:solidFill>
                <a:latin typeface="Times New Roman" panose="02020603050405020304" pitchFamily="18" charset="0"/>
                <a:cs typeface="Times New Roman" panose="02020603050405020304" pitchFamily="18" charset="0"/>
              </a:rPr>
            </a:br>
            <a:endParaRPr lang="en-US" sz="2400" dirty="0">
              <a:solidFill>
                <a:schemeClr val="bg1"/>
              </a:solidFill>
              <a:latin typeface="Times New Roman" panose="02020603050405020304" pitchFamily="18" charset="0"/>
              <a:cs typeface="Times New Roman" panose="02020603050405020304" pitchFamily="18" charset="0"/>
            </a:endParaRPr>
          </a:p>
        </p:txBody>
      </p:sp>
      <p:pic>
        <p:nvPicPr>
          <p:cNvPr id="3" name="Picture 2" descr="A display in a store&#10;&#10;Description automatically generated">
            <a:extLst>
              <a:ext uri="{FF2B5EF4-FFF2-40B4-BE49-F238E27FC236}">
                <a16:creationId xmlns:a16="http://schemas.microsoft.com/office/drawing/2014/main" id="{3C2A468F-933F-4E31-8A6F-B3B2D8F058D4}"/>
              </a:ext>
            </a:extLst>
          </p:cNvPr>
          <p:cNvPicPr>
            <a:picLocks noChangeAspect="1"/>
          </p:cNvPicPr>
          <p:nvPr/>
        </p:nvPicPr>
        <p:blipFill rotWithShape="1">
          <a:blip r:embed="rId2"/>
          <a:srcRect b="597"/>
          <a:stretch/>
        </p:blipFill>
        <p:spPr>
          <a:xfrm>
            <a:off x="20" y="10"/>
            <a:ext cx="4639713"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6DF25E23-BE15-4E36-A700-59F0CE8C54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CE9353A-F333-4305-BED0-D126D75F5D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5D1D327-6D34-4AB1-BBCB-FFD18B927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C3D4CCB5-F27F-4868-B1D4-55D8654F0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5F00F96-8833-4C32-AD31-05286BC80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C22EE3D4-FE2C-4B01-BC8C-3CE2C6CC1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275377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C9BE9-BB81-4D24-A69F-066E421196BC}"/>
              </a:ext>
            </a:extLst>
          </p:cNvPr>
          <p:cNvSpPr>
            <a:spLocks noGrp="1"/>
          </p:cNvSpPr>
          <p:nvPr>
            <p:ph type="ctrTitle"/>
          </p:nvPr>
        </p:nvSpPr>
        <p:spPr>
          <a:xfrm>
            <a:off x="5507813" y="313511"/>
            <a:ext cx="6368858" cy="1130055"/>
          </a:xfrm>
        </p:spPr>
        <p:txBody>
          <a:bodyPr vert="horz" lIns="91440" tIns="45720" rIns="91440" bIns="45720" rtlCol="0">
            <a:normAutofit/>
          </a:bodyPr>
          <a:lstStyle/>
          <a:p>
            <a:pPr marL="457200" indent="-457200">
              <a:buFont typeface="Wingdings" panose="05000000000000000000" pitchFamily="2" charset="2"/>
              <a:buChar char="§"/>
            </a:pPr>
            <a:r>
              <a:rPr lang="ro-RO" sz="2800" dirty="0">
                <a:solidFill>
                  <a:schemeClr val="bg1"/>
                </a:solidFill>
                <a:latin typeface="Times New Roman" panose="02020603050405020304" pitchFamily="18" charset="0"/>
                <a:cs typeface="Times New Roman" panose="02020603050405020304" pitchFamily="18" charset="0"/>
              </a:rPr>
              <a:t>Impact of Modern Tehnology at Costa Coffe</a:t>
            </a:r>
            <a:endParaRPr lang="en-US" sz="2800" kern="1200" dirty="0">
              <a:solidFill>
                <a:schemeClr val="bg1"/>
              </a:solidFill>
              <a:latin typeface="Times New Roman" panose="02020603050405020304" pitchFamily="18" charset="0"/>
              <a:cs typeface="Times New Roman" panose="02020603050405020304" pitchFamily="18" charset="0"/>
            </a:endParaRPr>
          </a:p>
        </p:txBody>
      </p:sp>
      <p:pic>
        <p:nvPicPr>
          <p:cNvPr id="3" name="Picture 2" descr="A picture containing drawing&#10;&#10;Description automatically generated">
            <a:extLst>
              <a:ext uri="{FF2B5EF4-FFF2-40B4-BE49-F238E27FC236}">
                <a16:creationId xmlns:a16="http://schemas.microsoft.com/office/drawing/2014/main" id="{5CDCC5FD-DCB3-4137-A8E3-7B486BA46801}"/>
              </a:ext>
            </a:extLst>
          </p:cNvPr>
          <p:cNvPicPr>
            <a:picLocks noChangeAspect="1"/>
          </p:cNvPicPr>
          <p:nvPr/>
        </p:nvPicPr>
        <p:blipFill>
          <a:blip r:embed="rId2"/>
          <a:stretch>
            <a:fillRect/>
          </a:stretch>
        </p:blipFill>
        <p:spPr>
          <a:xfrm>
            <a:off x="315329" y="313511"/>
            <a:ext cx="4639489" cy="4639489"/>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722109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F272B-9676-43FB-8782-B9AAF481C7BD}"/>
              </a:ext>
            </a:extLst>
          </p:cNvPr>
          <p:cNvSpPr>
            <a:spLocks noGrp="1"/>
          </p:cNvSpPr>
          <p:nvPr>
            <p:ph type="ctrTitle"/>
          </p:nvPr>
        </p:nvSpPr>
        <p:spPr>
          <a:xfrm>
            <a:off x="44837" y="3829017"/>
            <a:ext cx="12143988" cy="3028983"/>
          </a:xfrm>
        </p:spPr>
        <p:txBody>
          <a:bodyPr>
            <a:normAutofit/>
          </a:bodyPr>
          <a:lstStyle/>
          <a:p>
            <a:pPr marL="457200" indent="-457200">
              <a:lnSpc>
                <a:spcPct val="90000"/>
              </a:lnSpc>
              <a:buFont typeface="Wingdings" panose="05000000000000000000" pitchFamily="2" charset="2"/>
              <a:buChar char="§"/>
            </a:pPr>
            <a:r>
              <a:rPr lang="ro-RO" sz="2800" dirty="0">
                <a:solidFill>
                  <a:schemeClr val="bg1"/>
                </a:solidFill>
                <a:latin typeface="Times New Roman" panose="02020603050405020304" pitchFamily="18" charset="0"/>
                <a:cs typeface="Times New Roman" panose="02020603050405020304" pitchFamily="18" charset="0"/>
              </a:rPr>
              <a:t>Positive impacts</a:t>
            </a:r>
            <a:r>
              <a:rPr lang="en-GB" sz="2800" dirty="0">
                <a:solidFill>
                  <a:schemeClr val="bg1"/>
                </a:solidFill>
                <a:latin typeface="Times New Roman" panose="02020603050405020304" pitchFamily="18" charset="0"/>
                <a:cs typeface="Times New Roman" panose="02020603050405020304" pitchFamily="18" charset="0"/>
              </a:rPr>
              <a:t>:</a:t>
            </a:r>
            <a:br>
              <a:rPr lang="en-GB" sz="2800" dirty="0">
                <a:solidFill>
                  <a:schemeClr val="bg1"/>
                </a:solidFill>
                <a:latin typeface="Times New Roman" panose="02020603050405020304" pitchFamily="18" charset="0"/>
                <a:cs typeface="Times New Roman" panose="02020603050405020304" pitchFamily="18" charset="0"/>
              </a:rPr>
            </a:br>
            <a:r>
              <a:rPr lang="en-GB" sz="2800" dirty="0">
                <a:solidFill>
                  <a:schemeClr val="bg1"/>
                </a:solidFill>
                <a:latin typeface="Times New Roman" panose="02020603050405020304" pitchFamily="18" charset="0"/>
                <a:cs typeface="Times New Roman" panose="02020603050405020304" pitchFamily="18" charset="0"/>
              </a:rPr>
              <a:t>Easy storage files</a:t>
            </a:r>
            <a:br>
              <a:rPr lang="en-GB" sz="2800" dirty="0">
                <a:solidFill>
                  <a:schemeClr val="bg1"/>
                </a:solidFill>
                <a:latin typeface="Times New Roman" panose="02020603050405020304" pitchFamily="18" charset="0"/>
                <a:cs typeface="Times New Roman" panose="02020603050405020304" pitchFamily="18" charset="0"/>
              </a:rPr>
            </a:br>
            <a:r>
              <a:rPr lang="en-GB" sz="2800" dirty="0">
                <a:solidFill>
                  <a:schemeClr val="bg1"/>
                </a:solidFill>
                <a:latin typeface="Times New Roman" panose="02020603050405020304" pitchFamily="18" charset="0"/>
                <a:cs typeface="Times New Roman" panose="02020603050405020304" pitchFamily="18" charset="0"/>
              </a:rPr>
              <a:t>Improve access</a:t>
            </a:r>
            <a:r>
              <a:rPr lang="en-US" sz="2800" dirty="0">
                <a:solidFill>
                  <a:schemeClr val="bg1"/>
                </a:solidFill>
                <a:latin typeface="Times New Roman" panose="02020603050405020304" pitchFamily="18" charset="0"/>
                <a:cs typeface="Times New Roman" panose="02020603050405020304" pitchFamily="18" charset="0"/>
              </a:rPr>
              <a:t> to files for employees</a:t>
            </a:r>
            <a:r>
              <a:rPr lang="en-US" sz="4100" dirty="0"/>
              <a:t>.</a:t>
            </a:r>
            <a:br>
              <a:rPr lang="en-US" sz="4100" dirty="0"/>
            </a:br>
            <a:endParaRPr lang="en-GB" sz="4100" dirty="0"/>
          </a:p>
        </p:txBody>
      </p:sp>
      <p:pic>
        <p:nvPicPr>
          <p:cNvPr id="3" name="Picture 2">
            <a:extLst>
              <a:ext uri="{FF2B5EF4-FFF2-40B4-BE49-F238E27FC236}">
                <a16:creationId xmlns:a16="http://schemas.microsoft.com/office/drawing/2014/main" id="{D884CBFD-1A4D-4BD2-8100-D3E670D6F925}"/>
              </a:ext>
            </a:extLst>
          </p:cNvPr>
          <p:cNvPicPr>
            <a:picLocks noChangeAspect="1"/>
          </p:cNvPicPr>
          <p:nvPr/>
        </p:nvPicPr>
        <p:blipFill>
          <a:blip r:embed="rId2"/>
          <a:stretch>
            <a:fillRect/>
          </a:stretch>
        </p:blipFill>
        <p:spPr>
          <a:xfrm>
            <a:off x="41663" y="357862"/>
            <a:ext cx="6728862" cy="3684052"/>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185995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52B41F-D91C-4532-8E7F-17A900E4BB5B}"/>
              </a:ext>
            </a:extLst>
          </p:cNvPr>
          <p:cNvSpPr>
            <a:spLocks noGrp="1"/>
          </p:cNvSpPr>
          <p:nvPr>
            <p:ph type="ctrTitle"/>
          </p:nvPr>
        </p:nvSpPr>
        <p:spPr>
          <a:xfrm>
            <a:off x="0" y="4731738"/>
            <a:ext cx="11471955" cy="2090057"/>
          </a:xfrm>
        </p:spPr>
        <p:txBody>
          <a:bodyPr>
            <a:normAutofit/>
          </a:bodyPr>
          <a:lstStyle/>
          <a:p>
            <a:pPr marL="514350" indent="-514350">
              <a:lnSpc>
                <a:spcPct val="90000"/>
              </a:lnSpc>
              <a:buFont typeface="Wingdings" panose="05000000000000000000" pitchFamily="2" charset="2"/>
              <a:buChar char="§"/>
            </a:pPr>
            <a:r>
              <a:rPr lang="en-GB" sz="2800" dirty="0">
                <a:solidFill>
                  <a:schemeClr val="bg1"/>
                </a:solidFill>
                <a:latin typeface="Times New Roman" panose="02020603050405020304" pitchFamily="18" charset="0"/>
                <a:cs typeface="Times New Roman" panose="02020603050405020304" pitchFamily="18" charset="0"/>
              </a:rPr>
              <a:t>Easy stock taking orders are updated in appropriate data base.</a:t>
            </a:r>
            <a:br>
              <a:rPr lang="en-GB" sz="2800" dirty="0">
                <a:solidFill>
                  <a:schemeClr val="bg1"/>
                </a:solidFill>
                <a:latin typeface="Times New Roman" panose="02020603050405020304" pitchFamily="18" charset="0"/>
                <a:cs typeface="Times New Roman" panose="02020603050405020304" pitchFamily="18" charset="0"/>
              </a:rPr>
            </a:br>
            <a:r>
              <a:rPr lang="en-GB" sz="2800" dirty="0">
                <a:solidFill>
                  <a:schemeClr val="bg1"/>
                </a:solidFill>
                <a:latin typeface="Times New Roman" panose="02020603050405020304" pitchFamily="18" charset="0"/>
                <a:cs typeface="Times New Roman" panose="02020603050405020304" pitchFamily="18" charset="0"/>
              </a:rPr>
              <a:t>Using new technology reduce human errors;</a:t>
            </a:r>
            <a:br>
              <a:rPr lang="en-GB" sz="3400" dirty="0"/>
            </a:br>
            <a:endParaRPr lang="en-GB" sz="3400" dirty="0"/>
          </a:p>
        </p:txBody>
      </p:sp>
      <p:pic>
        <p:nvPicPr>
          <p:cNvPr id="3" name="Picture 2">
            <a:extLst>
              <a:ext uri="{FF2B5EF4-FFF2-40B4-BE49-F238E27FC236}">
                <a16:creationId xmlns:a16="http://schemas.microsoft.com/office/drawing/2014/main" id="{DB3C6F04-3AE2-4F30-92BE-50750D0FC8A7}"/>
              </a:ext>
            </a:extLst>
          </p:cNvPr>
          <p:cNvPicPr>
            <a:picLocks noChangeAspect="1"/>
          </p:cNvPicPr>
          <p:nvPr/>
        </p:nvPicPr>
        <p:blipFill>
          <a:blip r:embed="rId2"/>
          <a:stretch>
            <a:fillRect/>
          </a:stretch>
        </p:blipFill>
        <p:spPr>
          <a:xfrm>
            <a:off x="0" y="331863"/>
            <a:ext cx="6096000" cy="3566160"/>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862829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102B8-C8C2-4712-A691-D2F077E5B989}"/>
              </a:ext>
            </a:extLst>
          </p:cNvPr>
          <p:cNvSpPr>
            <a:spLocks noGrp="1"/>
          </p:cNvSpPr>
          <p:nvPr>
            <p:ph type="ctrTitle"/>
          </p:nvPr>
        </p:nvSpPr>
        <p:spPr>
          <a:xfrm>
            <a:off x="227807" y="3513395"/>
            <a:ext cx="11504612" cy="2253343"/>
          </a:xfrm>
        </p:spPr>
        <p:txBody>
          <a:bodyPr>
            <a:normAutofit/>
          </a:bodyPr>
          <a:lstStyle/>
          <a:p>
            <a:pPr marL="457200" indent="-457200">
              <a:lnSpc>
                <a:spcPct val="90000"/>
              </a:lnSpc>
              <a:buFont typeface="Wingdings" panose="05000000000000000000" pitchFamily="2" charset="2"/>
              <a:buChar char="§"/>
            </a:pPr>
            <a:r>
              <a:rPr lang="en-GB" sz="3100" dirty="0">
                <a:solidFill>
                  <a:schemeClr val="bg1"/>
                </a:solidFill>
                <a:latin typeface="Times New Roman" panose="02020603050405020304" pitchFamily="18" charset="0"/>
                <a:cs typeface="Times New Roman" panose="02020603050405020304" pitchFamily="18" charset="0"/>
              </a:rPr>
              <a:t>Negative impact:</a:t>
            </a:r>
            <a:br>
              <a:rPr lang="en-GB" sz="3100" dirty="0">
                <a:solidFill>
                  <a:schemeClr val="bg1"/>
                </a:solidFill>
                <a:latin typeface="Times New Roman" panose="02020603050405020304" pitchFamily="18" charset="0"/>
                <a:cs typeface="Times New Roman" panose="02020603050405020304" pitchFamily="18" charset="0"/>
              </a:rPr>
            </a:br>
            <a:r>
              <a:rPr lang="en-GB" sz="3100" dirty="0">
                <a:solidFill>
                  <a:schemeClr val="bg1"/>
                </a:solidFill>
                <a:latin typeface="Times New Roman" panose="02020603050405020304" pitchFamily="18" charset="0"/>
                <a:cs typeface="Times New Roman" panose="02020603050405020304" pitchFamily="18" charset="0"/>
              </a:rPr>
              <a:t>Not everyone is familiar with Modern technology.</a:t>
            </a:r>
            <a:br>
              <a:rPr lang="en-GB" sz="4100" dirty="0"/>
            </a:br>
            <a:endParaRPr lang="en-GB" sz="4100" dirty="0"/>
          </a:p>
        </p:txBody>
      </p:sp>
      <p:pic>
        <p:nvPicPr>
          <p:cNvPr id="3" name="Picture 2">
            <a:extLst>
              <a:ext uri="{FF2B5EF4-FFF2-40B4-BE49-F238E27FC236}">
                <a16:creationId xmlns:a16="http://schemas.microsoft.com/office/drawing/2014/main" id="{F2113214-FC91-4278-8F47-FAEE2B9F30CB}"/>
              </a:ext>
            </a:extLst>
          </p:cNvPr>
          <p:cNvPicPr>
            <a:picLocks noChangeAspect="1"/>
          </p:cNvPicPr>
          <p:nvPr/>
        </p:nvPicPr>
        <p:blipFill>
          <a:blip r:embed="rId2"/>
          <a:stretch>
            <a:fillRect/>
          </a:stretch>
        </p:blipFill>
        <p:spPr>
          <a:xfrm>
            <a:off x="303733" y="312260"/>
            <a:ext cx="6072696" cy="3116740"/>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1587032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65EC2C-5E72-45C4-9792-4143706AA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D3DAA7-2239-43C8-B8E6-F23440D873F6}"/>
              </a:ext>
            </a:extLst>
          </p:cNvPr>
          <p:cNvSpPr>
            <a:spLocks noGrp="1"/>
          </p:cNvSpPr>
          <p:nvPr>
            <p:ph type="ctrTitle"/>
          </p:nvPr>
        </p:nvSpPr>
        <p:spPr>
          <a:xfrm>
            <a:off x="392652" y="4936064"/>
            <a:ext cx="11619087" cy="1466546"/>
          </a:xfrm>
        </p:spPr>
        <p:txBody>
          <a:bodyPr vert="horz" lIns="91440" tIns="45720" rIns="91440" bIns="45720" rtlCol="0">
            <a:normAutofit/>
          </a:bodyPr>
          <a:lstStyle/>
          <a:p>
            <a:pPr marL="457200" indent="-457200">
              <a:lnSpc>
                <a:spcPct val="90000"/>
              </a:lnSpc>
              <a:buFont typeface="Wingdings" panose="05000000000000000000" pitchFamily="2" charset="2"/>
              <a:buChar char="§"/>
            </a:pPr>
            <a:r>
              <a:rPr lang="en-GB" sz="2800" dirty="0">
                <a:solidFill>
                  <a:schemeClr val="bg1"/>
                </a:solidFill>
                <a:latin typeface="Times New Roman" panose="02020603050405020304" pitchFamily="18" charset="0"/>
                <a:cs typeface="Times New Roman" panose="02020603050405020304" pitchFamily="18" charset="0"/>
              </a:rPr>
              <a:t>Computerisation of orders enables the catering staff to prepare food.</a:t>
            </a:r>
            <a:br>
              <a:rPr lang="en-GB" sz="2800" dirty="0">
                <a:solidFill>
                  <a:schemeClr val="bg1"/>
                </a:solidFill>
                <a:latin typeface="Times New Roman" panose="02020603050405020304" pitchFamily="18" charset="0"/>
                <a:cs typeface="Times New Roman" panose="02020603050405020304" pitchFamily="18" charset="0"/>
              </a:rPr>
            </a:br>
            <a:endParaRPr lang="en-US" sz="2800" kern="1200" dirty="0">
              <a:solidFill>
                <a:schemeClr val="bg1"/>
              </a:solidFill>
              <a:latin typeface="Times New Roman" panose="02020603050405020304" pitchFamily="18" charset="0"/>
              <a:cs typeface="Times New Roman" panose="02020603050405020304" pitchFamily="18" charset="0"/>
            </a:endParaRPr>
          </a:p>
        </p:txBody>
      </p:sp>
      <p:pic>
        <p:nvPicPr>
          <p:cNvPr id="6" name="Picture Placeholder 5" descr="A cup of coffee on a table&#10;&#10;Description automatically generated">
            <a:extLst>
              <a:ext uri="{FF2B5EF4-FFF2-40B4-BE49-F238E27FC236}">
                <a16:creationId xmlns:a16="http://schemas.microsoft.com/office/drawing/2014/main" id="{22FF0F12-5119-4CC1-96E3-C2D264CD248D}"/>
              </a:ext>
            </a:extLst>
          </p:cNvPr>
          <p:cNvPicPr>
            <a:picLocks noGrp="1" noChangeAspect="1"/>
          </p:cNvPicPr>
          <p:nvPr>
            <p:ph type="pic" idx="4294967295"/>
          </p:nvPr>
        </p:nvPicPr>
        <p:blipFill>
          <a:blip r:embed="rId2">
            <a:extLst>
              <a:ext uri="{28A0092B-C50C-407E-A947-70E740481C1C}">
                <a14:useLocalDpi xmlns:a14="http://schemas.microsoft.com/office/drawing/2010/main" val="0"/>
              </a:ext>
            </a:extLst>
          </a:blip>
          <a:srcRect l="10054" r="10054"/>
          <a:stretch>
            <a:fillRect/>
          </a:stretch>
        </p:blipFill>
        <p:spPr>
          <a:xfrm>
            <a:off x="392652" y="474142"/>
            <a:ext cx="5703348" cy="4503407"/>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3" name="Group 12">
            <a:extLst>
              <a:ext uri="{FF2B5EF4-FFF2-40B4-BE49-F238E27FC236}">
                <a16:creationId xmlns:a16="http://schemas.microsoft.com/office/drawing/2014/main" id="{9073B6DB-4B88-4BCD-97DE-9DD16B88A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346E4CB1-2A79-49F6-8FDD-74161D0D1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AF7F103-B34D-460F-A43A-1A0953D573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A6EF948-AE5B-4AFD-9071-4553E2EA58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A008A68-D48C-4C79-AC7D-65C0D47E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D2F0D54-7F2F-45FC-BA8B-BE63A7DA4E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6945283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DC1917-672D-4805-AE63-43172E6BDBB2}"/>
              </a:ext>
            </a:extLst>
          </p:cNvPr>
          <p:cNvSpPr>
            <a:spLocks noGrp="1"/>
          </p:cNvSpPr>
          <p:nvPr>
            <p:ph type="ctrTitle"/>
          </p:nvPr>
        </p:nvSpPr>
        <p:spPr>
          <a:xfrm>
            <a:off x="493091" y="4961468"/>
            <a:ext cx="11060735" cy="1879599"/>
          </a:xfrm>
        </p:spPr>
        <p:txBody>
          <a:bodyPr>
            <a:normAutofit/>
          </a:bodyPr>
          <a:lstStyle/>
          <a:p>
            <a:pPr marL="457200" indent="-457200">
              <a:lnSpc>
                <a:spcPct val="90000"/>
              </a:lnSpc>
              <a:buFont typeface="Wingdings" panose="05000000000000000000" pitchFamily="2" charset="2"/>
              <a:buChar char="§"/>
            </a:pPr>
            <a:r>
              <a:rPr lang="en-GB" sz="3000" dirty="0">
                <a:solidFill>
                  <a:schemeClr val="bg1"/>
                </a:solidFill>
                <a:latin typeface="Times New Roman" panose="02020603050405020304" pitchFamily="18" charset="0"/>
                <a:cs typeface="Times New Roman" panose="02020603050405020304" pitchFamily="18" charset="0"/>
              </a:rPr>
              <a:t>Was hard for them to order online.</a:t>
            </a:r>
            <a:br>
              <a:rPr lang="en-GB" sz="3000" dirty="0">
                <a:solidFill>
                  <a:schemeClr val="bg1"/>
                </a:solidFill>
                <a:latin typeface="Times New Roman" panose="02020603050405020304" pitchFamily="18" charset="0"/>
                <a:cs typeface="Times New Roman" panose="02020603050405020304" pitchFamily="18" charset="0"/>
              </a:rPr>
            </a:br>
            <a:r>
              <a:rPr lang="en-GB" sz="3000" dirty="0">
                <a:solidFill>
                  <a:schemeClr val="bg1"/>
                </a:solidFill>
                <a:latin typeface="Times New Roman" panose="02020603050405020304" pitchFamily="18" charset="0"/>
                <a:cs typeface="Times New Roman" panose="02020603050405020304" pitchFamily="18" charset="0"/>
              </a:rPr>
              <a:t>In the world are people which don’t have </a:t>
            </a:r>
            <a:r>
              <a:rPr lang="en-GB" sz="3000" dirty="0" err="1">
                <a:solidFill>
                  <a:schemeClr val="bg1"/>
                </a:solidFill>
                <a:latin typeface="Times New Roman" panose="02020603050405020304" pitchFamily="18" charset="0"/>
                <a:cs typeface="Times New Roman" panose="02020603050405020304" pitchFamily="18" charset="0"/>
              </a:rPr>
              <a:t>posibility</a:t>
            </a:r>
            <a:r>
              <a:rPr lang="en-GB" sz="3000" dirty="0">
                <a:solidFill>
                  <a:schemeClr val="bg1"/>
                </a:solidFill>
                <a:latin typeface="Times New Roman" panose="02020603050405020304" pitchFamily="18" charset="0"/>
                <a:cs typeface="Times New Roman" panose="02020603050405020304" pitchFamily="18" charset="0"/>
              </a:rPr>
              <a:t>  to use Modern Technology;</a:t>
            </a:r>
            <a:br>
              <a:rPr lang="en-US" sz="3000" dirty="0">
                <a:solidFill>
                  <a:schemeClr val="bg1"/>
                </a:solidFill>
                <a:latin typeface="Times New Roman" panose="02020603050405020304" pitchFamily="18" charset="0"/>
                <a:cs typeface="Times New Roman" panose="02020603050405020304" pitchFamily="18" charset="0"/>
              </a:rPr>
            </a:br>
            <a:endParaRPr lang="en-GB" sz="3000"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AB658959-B209-47E5-A78B-7B10E3A3DDC5}"/>
              </a:ext>
            </a:extLst>
          </p:cNvPr>
          <p:cNvPicPr>
            <a:picLocks noChangeAspect="1"/>
          </p:cNvPicPr>
          <p:nvPr/>
        </p:nvPicPr>
        <p:blipFill>
          <a:blip r:embed="rId2"/>
          <a:stretch>
            <a:fillRect/>
          </a:stretch>
        </p:blipFill>
        <p:spPr>
          <a:xfrm>
            <a:off x="443877" y="495712"/>
            <a:ext cx="5652123" cy="4140180"/>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7227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18E37DE-4710-4167-AE83-47DE5752D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A9BA8-E57B-4B8E-848E-84C8487AE0A4}"/>
              </a:ext>
            </a:extLst>
          </p:cNvPr>
          <p:cNvSpPr>
            <a:spLocks noGrp="1"/>
          </p:cNvSpPr>
          <p:nvPr>
            <p:ph type="ctrTitle"/>
          </p:nvPr>
        </p:nvSpPr>
        <p:spPr>
          <a:xfrm>
            <a:off x="5810004" y="0"/>
            <a:ext cx="6159273" cy="1481666"/>
          </a:xfrm>
        </p:spPr>
        <p:txBody>
          <a:bodyPr vert="horz" lIns="91440" tIns="45720" rIns="91440" bIns="45720" rtlCol="0">
            <a:normAutofit/>
          </a:bodyPr>
          <a:lstStyle/>
          <a:p>
            <a:pPr marL="457200" indent="-457200">
              <a:lnSpc>
                <a:spcPct val="90000"/>
              </a:lnSpc>
              <a:buFont typeface="Wingdings" panose="05000000000000000000" pitchFamily="2" charset="2"/>
              <a:buChar char="§"/>
            </a:pPr>
            <a:r>
              <a:rPr lang="en-US" sz="3200" dirty="0">
                <a:solidFill>
                  <a:schemeClr val="bg1"/>
                </a:solidFill>
                <a:latin typeface="Times New Roman" panose="02020603050405020304" pitchFamily="18" charset="0"/>
                <a:cs typeface="Times New Roman" panose="02020603050405020304" pitchFamily="18" charset="0"/>
              </a:rPr>
              <a:t>Lessons drawn from the case study :</a:t>
            </a:r>
            <a:br>
              <a:rPr lang="en-US" sz="3200" dirty="0">
                <a:solidFill>
                  <a:schemeClr val="bg1"/>
                </a:solidFill>
                <a:latin typeface="Times New Roman" panose="02020603050405020304" pitchFamily="18" charset="0"/>
                <a:cs typeface="Times New Roman" panose="02020603050405020304" pitchFamily="18" charset="0"/>
              </a:rPr>
            </a:br>
            <a:r>
              <a:rPr lang="en-US" sz="3200" dirty="0">
                <a:solidFill>
                  <a:schemeClr val="bg1"/>
                </a:solidFill>
                <a:latin typeface="Times New Roman" panose="02020603050405020304" pitchFamily="18" charset="0"/>
                <a:cs typeface="Times New Roman" panose="02020603050405020304" pitchFamily="18" charset="0"/>
              </a:rPr>
              <a:t>costa coffee</a:t>
            </a:r>
          </a:p>
        </p:txBody>
      </p:sp>
      <p:sp>
        <p:nvSpPr>
          <p:cNvPr id="4" name="Subtitle 3">
            <a:extLst>
              <a:ext uri="{FF2B5EF4-FFF2-40B4-BE49-F238E27FC236}">
                <a16:creationId xmlns:a16="http://schemas.microsoft.com/office/drawing/2014/main" id="{66023A4F-9F0E-4CE3-A2A0-68F371DE2D69}"/>
              </a:ext>
            </a:extLst>
          </p:cNvPr>
          <p:cNvSpPr>
            <a:spLocks noGrp="1"/>
          </p:cNvSpPr>
          <p:nvPr>
            <p:ph type="subTitle" idx="1"/>
          </p:nvPr>
        </p:nvSpPr>
        <p:spPr>
          <a:xfrm>
            <a:off x="5926240" y="3212946"/>
            <a:ext cx="6167930" cy="3306741"/>
          </a:xfrm>
        </p:spPr>
        <p:txBody>
          <a:bodyPr>
            <a:normAutofit/>
          </a:bodyPr>
          <a:lstStyle/>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400" dirty="0">
                <a:solidFill>
                  <a:schemeClr val="bg1"/>
                </a:solidFill>
                <a:latin typeface="Times New Roman" panose="02020603050405020304" pitchFamily="18" charset="0"/>
                <a:cs typeface="Times New Roman" panose="02020603050405020304" pitchFamily="18" charset="0"/>
              </a:rPr>
              <a:t>Differences between traditional and modern technology:</a:t>
            </a:r>
          </a:p>
          <a:p>
            <a:pPr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400" dirty="0">
                <a:solidFill>
                  <a:schemeClr val="bg1"/>
                </a:solidFill>
                <a:latin typeface="Times New Roman" panose="02020603050405020304" pitchFamily="18" charset="0"/>
                <a:cs typeface="Times New Roman" panose="02020603050405020304" pitchFamily="18" charset="0"/>
              </a:rPr>
              <a:t>-Before modern technology storage of the files was very difficult to make , now , in the present all the files or data you can storage in CLOUD , ONE DRIVE , you have many opportunities to find everything to internet</a:t>
            </a:r>
            <a:r>
              <a:rPr lang="en-US" sz="1800" b="1" i="1" dirty="0"/>
              <a:t>.</a:t>
            </a:r>
          </a:p>
        </p:txBody>
      </p:sp>
      <p:pic>
        <p:nvPicPr>
          <p:cNvPr id="22" name="Picture 23" descr="A cup of coffee&#10;&#10;Description generated with very high confidence">
            <a:extLst>
              <a:ext uri="{FF2B5EF4-FFF2-40B4-BE49-F238E27FC236}">
                <a16:creationId xmlns:a16="http://schemas.microsoft.com/office/drawing/2014/main" id="{A4731207-E085-4B3B-AB08-2C9E409377EF}"/>
              </a:ext>
            </a:extLst>
          </p:cNvPr>
          <p:cNvPicPr>
            <a:picLocks noChangeAspect="1"/>
          </p:cNvPicPr>
          <p:nvPr/>
        </p:nvPicPr>
        <p:blipFill rotWithShape="1">
          <a:blip r:embed="rId2"/>
          <a:srcRect t="8825" r="-3" b="27142"/>
          <a:stretch/>
        </p:blipFill>
        <p:spPr>
          <a:xfrm>
            <a:off x="-1" y="89098"/>
            <a:ext cx="5587283" cy="2754743"/>
          </a:xfrm>
          <a:prstGeom prst="rect">
            <a:avLst/>
          </a:prstGeom>
          <a:effectLst>
            <a:innerShdw blurRad="57150" dist="38100" dir="14460000">
              <a:prstClr val="black">
                <a:alpha val="70000"/>
              </a:prstClr>
            </a:innerShdw>
          </a:effectLst>
        </p:spPr>
      </p:pic>
      <p:grpSp>
        <p:nvGrpSpPr>
          <p:cNvPr id="34" name="Group 33">
            <a:extLst>
              <a:ext uri="{FF2B5EF4-FFF2-40B4-BE49-F238E27FC236}">
                <a16:creationId xmlns:a16="http://schemas.microsoft.com/office/drawing/2014/main" id="{3C463717-5EB2-4C6C-8BB1-AF27FACB7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5" name="Straight Connector 34">
              <a:extLst>
                <a:ext uri="{FF2B5EF4-FFF2-40B4-BE49-F238E27FC236}">
                  <a16:creationId xmlns:a16="http://schemas.microsoft.com/office/drawing/2014/main" id="{9388FA13-A619-4520-A05E-918E852D5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CF142BDF-1A8D-4991-A97C-31319D0900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EC03C136-3F5E-48B5-A4F0-A1FA25DFE5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413F559C-6A30-4A09-A759-7FAF7C9F4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2205CA72-C3E6-4BF9-B055-3C19DAEDA8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6" name="TextBox 25">
            <a:extLst>
              <a:ext uri="{FF2B5EF4-FFF2-40B4-BE49-F238E27FC236}">
                <a16:creationId xmlns:a16="http://schemas.microsoft.com/office/drawing/2014/main" id="{764EA4D0-DE8B-436A-A8B0-8A236DF277B0}"/>
              </a:ext>
            </a:extLst>
          </p:cNvPr>
          <p:cNvSpPr txBox="1"/>
          <p:nvPr/>
        </p:nvSpPr>
        <p:spPr>
          <a:xfrm>
            <a:off x="284913" y="3242608"/>
            <a:ext cx="530236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spcAft>
                <a:spcPts val="600"/>
              </a:spcAft>
              <a:buFont typeface="Wingdings"/>
              <a:buChar char="§"/>
            </a:pPr>
            <a:r>
              <a:rPr lang="en-GB" sz="2400" dirty="0">
                <a:solidFill>
                  <a:schemeClr val="bg1"/>
                </a:solidFill>
                <a:latin typeface="Times New Roman" panose="02020603050405020304" pitchFamily="18" charset="0"/>
                <a:ea typeface="+mn-lt"/>
                <a:cs typeface="Times New Roman" panose="02020603050405020304" pitchFamily="18" charset="0"/>
              </a:rPr>
              <a:t>Due to technology and the Internet, Costa Coffee customers can now order the company's products online; the company has started to use recyclable cups.</a:t>
            </a:r>
            <a:endParaRPr lang="en-GB" sz="24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934012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2A4C8-B1BD-4327-AE94-3FA762668181}"/>
              </a:ext>
            </a:extLst>
          </p:cNvPr>
          <p:cNvSpPr>
            <a:spLocks noGrp="1"/>
          </p:cNvSpPr>
          <p:nvPr>
            <p:ph type="ctrTitle"/>
          </p:nvPr>
        </p:nvSpPr>
        <p:spPr>
          <a:xfrm>
            <a:off x="3175" y="4164807"/>
            <a:ext cx="6092825" cy="1308342"/>
          </a:xfrm>
        </p:spPr>
        <p:txBody>
          <a:bodyPr>
            <a:normAutofit fontScale="90000"/>
          </a:bodyPr>
          <a:lstStyle/>
          <a:p>
            <a:pPr marL="457200" indent="-457200">
              <a:buFont typeface="Wingdings" panose="05000000000000000000" pitchFamily="2" charset="2"/>
              <a:buChar char="§"/>
            </a:pPr>
            <a:r>
              <a:rPr lang="en-GB" sz="2800" dirty="0">
                <a:solidFill>
                  <a:schemeClr val="bg1"/>
                </a:solidFill>
                <a:latin typeface="Times New Roman" panose="02020603050405020304" pitchFamily="18" charset="0"/>
                <a:cs typeface="Times New Roman" panose="02020603050405020304" pitchFamily="18" charset="0"/>
              </a:rPr>
              <a:t>Why modern technology is important for the organization</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EC3F37C-97DD-4D06-9D07-6DBA171609F6}"/>
              </a:ext>
            </a:extLst>
          </p:cNvPr>
          <p:cNvSpPr>
            <a:spLocks noGrp="1"/>
          </p:cNvSpPr>
          <p:nvPr>
            <p:ph type="subTitle" idx="1"/>
          </p:nvPr>
        </p:nvSpPr>
        <p:spPr>
          <a:xfrm>
            <a:off x="6129056" y="-1"/>
            <a:ext cx="6029920" cy="6745357"/>
          </a:xfrm>
        </p:spPr>
        <p:txBody>
          <a:bodyPr vert="horz" lIns="91440" tIns="45720" rIns="91440" bIns="45720" rtlCol="0">
            <a:noAutofit/>
          </a:bodyPr>
          <a:lstStyle/>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Technology improves business' communication</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Technology increases efficiency</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New innovations protect important assets</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Technology keeps employees engaged and  successful in fulfilling their job responsibilities</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Tons of new resources exist that can improve your business</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 Technology increases the capacity of businesses</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Technology saves time and money</a:t>
            </a:r>
          </a:p>
          <a:p>
            <a:pPr marL="342900" indent="-342900">
              <a:lnSpc>
                <a:spcPct val="90000"/>
              </a:lnSpc>
              <a:buClrTx/>
              <a:buFont typeface="Wingdings" panose="05000000000000000000" pitchFamily="2" charset="2"/>
              <a:buChar char="§"/>
            </a:pPr>
            <a:r>
              <a:rPr lang="en-GB" sz="2200" dirty="0">
                <a:solidFill>
                  <a:schemeClr val="bg1"/>
                </a:solidFill>
                <a:latin typeface="Times New Roman" panose="02020603050405020304" pitchFamily="18" charset="0"/>
                <a:ea typeface="+mn-lt"/>
                <a:cs typeface="Times New Roman" panose="02020603050405020304" pitchFamily="18" charset="0"/>
              </a:rPr>
              <a:t>Shortly , technology helps businesses maintain data flow, manage contacts, track processes and maintain employee records. Technology makes it possible for businesses to operate efficiently and effectively with minimal manpower and helps to reduce the cost of doing business.</a:t>
            </a:r>
            <a:endParaRPr lang="en-GB" sz="2200" dirty="0">
              <a:solidFill>
                <a:schemeClr val="bg1"/>
              </a:solidFill>
              <a:latin typeface="Times New Roman" panose="02020603050405020304" pitchFamily="18" charset="0"/>
              <a:cs typeface="Times New Roman" panose="02020603050405020304" pitchFamily="18" charset="0"/>
            </a:endParaRPr>
          </a:p>
        </p:txBody>
      </p:sp>
      <p:pic>
        <p:nvPicPr>
          <p:cNvPr id="4" name="Picture 14" descr="A store front at day&#10;&#10;Description generated with very high confidence">
            <a:extLst>
              <a:ext uri="{FF2B5EF4-FFF2-40B4-BE49-F238E27FC236}">
                <a16:creationId xmlns:a16="http://schemas.microsoft.com/office/drawing/2014/main" id="{61F7030A-8A5B-4EBE-841B-5E1F2DD3630C}"/>
              </a:ext>
            </a:extLst>
          </p:cNvPr>
          <p:cNvPicPr>
            <a:picLocks noChangeAspect="1"/>
          </p:cNvPicPr>
          <p:nvPr/>
        </p:nvPicPr>
        <p:blipFill rotWithShape="1">
          <a:blip r:embed="rId2"/>
          <a:srcRect b="9639"/>
          <a:stretch/>
        </p:blipFill>
        <p:spPr>
          <a:xfrm>
            <a:off x="0" y="0"/>
            <a:ext cx="6096033" cy="3988904"/>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043643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35E7948-170A-4DE1-8A31-A6D6A53D2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4D35EA87-FE12-4E0D-9EA2-B279E410F0AE}"/>
              </a:ext>
            </a:extLst>
          </p:cNvPr>
          <p:cNvSpPr>
            <a:spLocks noGrp="1"/>
          </p:cNvSpPr>
          <p:nvPr>
            <p:ph type="ctrTitle"/>
          </p:nvPr>
        </p:nvSpPr>
        <p:spPr>
          <a:xfrm>
            <a:off x="5081286" y="482360"/>
            <a:ext cx="6159273" cy="2107096"/>
          </a:xfrm>
        </p:spPr>
        <p:txBody>
          <a:bodyPr vert="horz" lIns="91440" tIns="45720" rIns="91440" bIns="45720" rtlCol="0" anchor="b">
            <a:normAutofit/>
          </a:bodyPr>
          <a:lstStyle/>
          <a:p>
            <a:pPr marL="457200" indent="-457200">
              <a:lnSpc>
                <a:spcPct val="90000"/>
              </a:lnSpc>
              <a:buFont typeface="Wingdings" panose="05000000000000000000" pitchFamily="2" charset="2"/>
              <a:buChar char="§"/>
            </a:pPr>
            <a:r>
              <a:rPr lang="en-US" sz="2800" dirty="0">
                <a:solidFill>
                  <a:schemeClr val="bg1"/>
                </a:solidFill>
                <a:latin typeface="Times New Roman" panose="02020603050405020304" pitchFamily="18" charset="0"/>
                <a:cs typeface="Times New Roman" panose="02020603050405020304" pitchFamily="18" charset="0"/>
              </a:rPr>
              <a:t>The management has easier access to documents, employees can more easily access stock, orders for suppliers is easier</a:t>
            </a:r>
          </a:p>
        </p:txBody>
      </p:sp>
      <p:pic>
        <p:nvPicPr>
          <p:cNvPr id="3" name="Picture 4" descr="A store front at night&#10;&#10;Description generated with very high confidence">
            <a:extLst>
              <a:ext uri="{FF2B5EF4-FFF2-40B4-BE49-F238E27FC236}">
                <a16:creationId xmlns:a16="http://schemas.microsoft.com/office/drawing/2014/main" id="{22A940E1-96C9-4F88-A920-3D3FD06B2631}"/>
              </a:ext>
            </a:extLst>
          </p:cNvPr>
          <p:cNvPicPr>
            <a:picLocks noChangeAspect="1"/>
          </p:cNvPicPr>
          <p:nvPr/>
        </p:nvPicPr>
        <p:blipFill rotWithShape="1">
          <a:blip r:embed="rId2"/>
          <a:srcRect l="19674" r="7172" b="-3"/>
          <a:stretch/>
        </p:blipFill>
        <p:spPr>
          <a:xfrm>
            <a:off x="20" y="10"/>
            <a:ext cx="4639713" cy="4233662"/>
          </a:xfrm>
          <a:prstGeom prst="rect">
            <a:avLst/>
          </a:prstGeom>
          <a:effectLst>
            <a:innerShdw blurRad="57150" dist="38100" dir="14460000">
              <a:prstClr val="black">
                <a:alpha val="70000"/>
              </a:prstClr>
            </a:innerShdw>
          </a:effectLst>
        </p:spPr>
      </p:pic>
      <p:pic>
        <p:nvPicPr>
          <p:cNvPr id="4" name="Picture 3">
            <a:extLst>
              <a:ext uri="{FF2B5EF4-FFF2-40B4-BE49-F238E27FC236}">
                <a16:creationId xmlns:a16="http://schemas.microsoft.com/office/drawing/2014/main" id="{721666A3-FFEE-4AA3-88E7-09C04C027706}"/>
              </a:ext>
            </a:extLst>
          </p:cNvPr>
          <p:cNvPicPr>
            <a:picLocks noChangeAspect="1"/>
          </p:cNvPicPr>
          <p:nvPr/>
        </p:nvPicPr>
        <p:blipFill rotWithShape="1">
          <a:blip r:embed="rId3"/>
          <a:srcRect t="15321" r="-2" b="-2"/>
          <a:stretch/>
        </p:blipFill>
        <p:spPr>
          <a:xfrm>
            <a:off x="-3174" y="4233672"/>
            <a:ext cx="4642907" cy="2624328"/>
          </a:xfrm>
          <a:prstGeom prst="rect">
            <a:avLst/>
          </a:prstGeom>
          <a:effectLst>
            <a:innerShdw blurRad="57150" dist="38100" dir="14460000">
              <a:prstClr val="black">
                <a:alpha val="70000"/>
              </a:prstClr>
            </a:innerShdw>
          </a:effectLst>
        </p:spPr>
      </p:pic>
      <p:grpSp>
        <p:nvGrpSpPr>
          <p:cNvPr id="22" name="Group 21">
            <a:extLst>
              <a:ext uri="{FF2B5EF4-FFF2-40B4-BE49-F238E27FC236}">
                <a16:creationId xmlns:a16="http://schemas.microsoft.com/office/drawing/2014/main" id="{0738C589-FA4B-4404-B651-8DF1FAE180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3" name="Straight Connector 22">
              <a:extLst>
                <a:ext uri="{FF2B5EF4-FFF2-40B4-BE49-F238E27FC236}">
                  <a16:creationId xmlns:a16="http://schemas.microsoft.com/office/drawing/2014/main" id="{05D6875F-B1C2-4AA5-B970-A46118573C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FD22A28-134D-4796-AAF2-FD165D2B0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9233331D-8CE6-4EAE-875B-589C3F77D8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826887D-A9AE-4565-AB95-37742E5DC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529106BC-EC15-4608-AEAF-F2B14334B3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2188834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DEA66C-8F87-4B97-AABD-A34218C900F5}"/>
              </a:ext>
            </a:extLst>
          </p:cNvPr>
          <p:cNvSpPr>
            <a:spLocks noGrp="1"/>
          </p:cNvSpPr>
          <p:nvPr>
            <p:ph type="ctrTitle"/>
          </p:nvPr>
        </p:nvSpPr>
        <p:spPr>
          <a:xfrm>
            <a:off x="271749" y="4554398"/>
            <a:ext cx="6368858" cy="1684867"/>
          </a:xfrm>
        </p:spPr>
        <p:txBody>
          <a:bodyPr>
            <a:normAutofit fontScale="90000"/>
          </a:bodyPr>
          <a:lstStyle/>
          <a:p>
            <a:pPr marL="457200" indent="-457200">
              <a:buFont typeface="Wingdings" panose="05000000000000000000" pitchFamily="2" charset="2"/>
              <a:buChar char="§"/>
            </a:pPr>
            <a:r>
              <a:rPr lang="en-GB" sz="3200" dirty="0">
                <a:solidFill>
                  <a:schemeClr val="bg1"/>
                </a:solidFill>
                <a:latin typeface="Times New Roman" panose="02020603050405020304" pitchFamily="18" charset="0"/>
                <a:cs typeface="Times New Roman" panose="02020603050405020304" pitchFamily="18" charset="0"/>
              </a:rPr>
              <a:t>Consequences of not using modern technology in the organization</a:t>
            </a:r>
            <a:endParaRPr lang="en-US" sz="3200" dirty="0">
              <a:solidFill>
                <a:schemeClr val="bg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3195148-3F65-487A-9879-D08A115E4769}"/>
              </a:ext>
            </a:extLst>
          </p:cNvPr>
          <p:cNvSpPr>
            <a:spLocks noGrp="1"/>
          </p:cNvSpPr>
          <p:nvPr>
            <p:ph type="subTitle" idx="1"/>
          </p:nvPr>
        </p:nvSpPr>
        <p:spPr>
          <a:xfrm>
            <a:off x="6005368" y="220261"/>
            <a:ext cx="6135282" cy="4487080"/>
          </a:xfrm>
        </p:spPr>
        <p:txBody>
          <a:bodyPr vert="horz" lIns="91440" tIns="45720" rIns="91440" bIns="45720" rtlCol="0">
            <a:normAutofit/>
          </a:bodyPr>
          <a:lstStyle/>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cs typeface="Times New Roman" panose="02020603050405020304" pitchFamily="18" charset="0"/>
              </a:rPr>
              <a:t>Changing the Way Businesses Communicate</a:t>
            </a: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cs typeface="Times New Roman" panose="02020603050405020304" pitchFamily="18" charset="0"/>
              </a:rPr>
              <a:t>Making Business Operations More Unproductive</a:t>
            </a: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ea typeface="+mn-lt"/>
                <a:cs typeface="Times New Roman" panose="02020603050405020304" pitchFamily="18" charset="0"/>
              </a:rPr>
              <a:t>Helpless in Business Management</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ea typeface="+mn-lt"/>
                <a:cs typeface="Times New Roman" panose="02020603050405020304" pitchFamily="18" charset="0"/>
              </a:rPr>
              <a:t>Keeping the Business Unsecured</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ea typeface="+mn-lt"/>
                <a:cs typeface="Times New Roman" panose="02020603050405020304" pitchFamily="18" charset="0"/>
              </a:rPr>
              <a:t>Not Offering Customization Options</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ea typeface="+mn-lt"/>
                <a:cs typeface="Times New Roman" panose="02020603050405020304" pitchFamily="18" charset="0"/>
              </a:rPr>
              <a:t>Decreased Collaboration</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ea typeface="+mn-lt"/>
                <a:cs typeface="Times New Roman" panose="02020603050405020304" pitchFamily="18" charset="0"/>
              </a:rPr>
              <a:t>Increasing the Risk of Security Breaches</a:t>
            </a:r>
            <a:endParaRPr lang="en-GB" sz="2400" dirty="0">
              <a:solidFill>
                <a:schemeClr val="bg1"/>
              </a:solidFill>
              <a:latin typeface="Times New Roman" panose="02020603050405020304" pitchFamily="18" charset="0"/>
              <a:cs typeface="Times New Roman" panose="02020603050405020304" pitchFamily="18" charset="0"/>
            </a:endParaRPr>
          </a:p>
          <a:p>
            <a:pPr marL="342900" indent="-342900">
              <a:lnSpc>
                <a:spcPct val="90000"/>
              </a:lnSpc>
              <a:buClr>
                <a:schemeClr val="bg1"/>
              </a:buClr>
              <a:buFont typeface="Wingdings" panose="05000000000000000000" pitchFamily="2" charset="2"/>
              <a:buChar char="§"/>
            </a:pPr>
            <a:r>
              <a:rPr lang="en-GB" sz="2400" dirty="0">
                <a:solidFill>
                  <a:schemeClr val="bg1"/>
                </a:solidFill>
                <a:latin typeface="Times New Roman" panose="02020603050405020304" pitchFamily="18" charset="0"/>
                <a:ea typeface="+mn-lt"/>
                <a:cs typeface="Times New Roman" panose="02020603050405020304" pitchFamily="18" charset="0"/>
              </a:rPr>
              <a:t>Slowing the Efficiency of Employees</a:t>
            </a:r>
            <a:endParaRPr lang="en-GB" sz="2400" dirty="0">
              <a:solidFill>
                <a:schemeClr val="bg1"/>
              </a:solidFill>
              <a:latin typeface="Times New Roman" panose="02020603050405020304" pitchFamily="18" charset="0"/>
              <a:cs typeface="Times New Roman" panose="02020603050405020304" pitchFamily="18" charset="0"/>
            </a:endParaRPr>
          </a:p>
          <a:p>
            <a:pPr marL="305435" indent="-305435">
              <a:lnSpc>
                <a:spcPct val="90000"/>
              </a:lnSpc>
            </a:pPr>
            <a:endParaRPr lang="en-GB" sz="500" b="1" i="1" dirty="0"/>
          </a:p>
          <a:p>
            <a:pPr marL="305435" indent="-305435">
              <a:lnSpc>
                <a:spcPct val="90000"/>
              </a:lnSpc>
            </a:pPr>
            <a:endParaRPr lang="en-GB" sz="500" b="1" i="1" dirty="0"/>
          </a:p>
        </p:txBody>
      </p:sp>
      <p:pic>
        <p:nvPicPr>
          <p:cNvPr id="4" name="Picture 4" descr="A picture containing kitchen, table&#10;&#10;Description generated with very high confidence">
            <a:extLst>
              <a:ext uri="{FF2B5EF4-FFF2-40B4-BE49-F238E27FC236}">
                <a16:creationId xmlns:a16="http://schemas.microsoft.com/office/drawing/2014/main" id="{FF427BCC-70D7-4809-9695-F2E51AC604C2}"/>
              </a:ext>
            </a:extLst>
          </p:cNvPr>
          <p:cNvPicPr>
            <a:picLocks noChangeAspect="1"/>
          </p:cNvPicPr>
          <p:nvPr/>
        </p:nvPicPr>
        <p:blipFill rotWithShape="1">
          <a:blip r:embed="rId2"/>
          <a:srcRect l="8508"/>
          <a:stretch/>
        </p:blipFill>
        <p:spPr>
          <a:xfrm>
            <a:off x="234395" y="244354"/>
            <a:ext cx="5499224" cy="4022846"/>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2146992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62362DE-7747-4D8B-99FA-8E36F0B15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9C701-465E-4CCB-94CD-F87040E5BDBC}"/>
              </a:ext>
            </a:extLst>
          </p:cNvPr>
          <p:cNvSpPr>
            <a:spLocks noGrp="1"/>
          </p:cNvSpPr>
          <p:nvPr>
            <p:ph type="ctrTitle"/>
          </p:nvPr>
        </p:nvSpPr>
        <p:spPr>
          <a:xfrm>
            <a:off x="4100443" y="184476"/>
            <a:ext cx="8053094" cy="6858000"/>
          </a:xfrm>
        </p:spPr>
        <p:txBody>
          <a:bodyPr vert="horz" lIns="91440" tIns="45720" rIns="91440" bIns="45720" rtlCol="0">
            <a:noAutofit/>
          </a:bodyPr>
          <a:lstStyle/>
          <a:p>
            <a:pPr marL="285750" indent="-285750">
              <a:lnSpc>
                <a:spcPct val="90000"/>
              </a:lnSpc>
              <a:spcBef>
                <a:spcPts val="1000"/>
              </a:spcBef>
              <a:buFont typeface="Wingdings" panose="05000000000000000000" pitchFamily="2" charset="2"/>
              <a:buChar char="§"/>
            </a:pPr>
            <a:r>
              <a:rPr lang="en-US" sz="1800" kern="1200" dirty="0">
                <a:solidFill>
                  <a:schemeClr val="bg1"/>
                </a:solidFill>
                <a:latin typeface="Times New Roman" panose="02020603050405020304" pitchFamily="18" charset="0"/>
                <a:cs typeface="Times New Roman" panose="02020603050405020304" pitchFamily="18" charset="0"/>
              </a:rPr>
              <a:t>REFFERENCES</a:t>
            </a:r>
            <a:br>
              <a:rPr lang="en-US" sz="1800" kern="1200" dirty="0">
                <a:solidFill>
                  <a:schemeClr val="bg1"/>
                </a:solidFill>
                <a:latin typeface="Times New Roman" panose="02020603050405020304" pitchFamily="18" charset="0"/>
                <a:cs typeface="Times New Roman" panose="02020603050405020304" pitchFamily="18" charset="0"/>
              </a:rPr>
            </a:br>
            <a:r>
              <a:rPr lang="en-GB" sz="1800" dirty="0">
                <a:solidFill>
                  <a:schemeClr val="bg1"/>
                </a:solidFill>
                <a:latin typeface="Times New Roman" panose="02020603050405020304" pitchFamily="18" charset="0"/>
                <a:ea typeface="+mn-ea"/>
                <a:cs typeface="Times New Roman" panose="02020603050405020304" pitchFamily="18" charset="0"/>
              </a:rPr>
              <a:t>Costa Coffee (2018), Available at: http//www.costa.co.uk  (Accessed: 11</a:t>
            </a:r>
            <a:r>
              <a:rPr lang="en-GB" sz="1800" baseline="30000" dirty="0">
                <a:solidFill>
                  <a:schemeClr val="bg1"/>
                </a:solidFill>
                <a:latin typeface="Times New Roman" panose="02020603050405020304" pitchFamily="18" charset="0"/>
                <a:ea typeface="+mn-ea"/>
                <a:cs typeface="Times New Roman" panose="02020603050405020304" pitchFamily="18" charset="0"/>
              </a:rPr>
              <a:t>th</a:t>
            </a:r>
            <a:r>
              <a:rPr lang="en-GB" sz="1800" dirty="0">
                <a:solidFill>
                  <a:schemeClr val="bg1"/>
                </a:solidFill>
                <a:latin typeface="Times New Roman" panose="02020603050405020304" pitchFamily="18" charset="0"/>
                <a:ea typeface="+mn-ea"/>
                <a:cs typeface="Times New Roman" panose="02020603050405020304" pitchFamily="18" charset="0"/>
              </a:rPr>
              <a:t> Nov 2019)</a:t>
            </a:r>
            <a:br>
              <a:rPr lang="en-GB" sz="1800" dirty="0">
                <a:solidFill>
                  <a:schemeClr val="bg1"/>
                </a:solidFill>
                <a:latin typeface="Times New Roman" panose="02020603050405020304" pitchFamily="18" charset="0"/>
                <a:ea typeface="+mn-ea"/>
                <a:cs typeface="Times New Roman" panose="02020603050405020304" pitchFamily="18" charset="0"/>
              </a:rPr>
            </a:br>
            <a:r>
              <a:rPr lang="en-ID" sz="1800" dirty="0">
                <a:solidFill>
                  <a:schemeClr val="bg1"/>
                </a:solidFill>
                <a:latin typeface="Times New Roman" panose="02020603050405020304" pitchFamily="18" charset="0"/>
                <a:ea typeface="+mn-ea"/>
                <a:cs typeface="Times New Roman" panose="02020603050405020304" pitchFamily="18" charset="0"/>
              </a:rPr>
              <a:t>BBC (2019), Available at https://www.bbc.co.uk (Accessed 20</a:t>
            </a:r>
            <a:r>
              <a:rPr lang="en-ID" sz="1800" baseline="30000" dirty="0">
                <a:solidFill>
                  <a:schemeClr val="bg1"/>
                </a:solidFill>
                <a:latin typeface="Times New Roman" panose="02020603050405020304" pitchFamily="18" charset="0"/>
                <a:ea typeface="+mn-ea"/>
                <a:cs typeface="Times New Roman" panose="02020603050405020304" pitchFamily="18" charset="0"/>
              </a:rPr>
              <a:t>th</a:t>
            </a:r>
            <a:r>
              <a:rPr lang="en-ID" sz="1800" dirty="0">
                <a:solidFill>
                  <a:schemeClr val="bg1"/>
                </a:solidFill>
                <a:latin typeface="Times New Roman" panose="02020603050405020304" pitchFamily="18" charset="0"/>
                <a:ea typeface="+mn-ea"/>
                <a:cs typeface="Times New Roman" panose="02020603050405020304" pitchFamily="18" charset="0"/>
              </a:rPr>
              <a:t> Nov 2019)</a:t>
            </a:r>
            <a:br>
              <a:rPr lang="en-ID" sz="1800" dirty="0">
                <a:solidFill>
                  <a:schemeClr val="bg1"/>
                </a:solidFill>
                <a:latin typeface="Times New Roman" panose="02020603050405020304" pitchFamily="18" charset="0"/>
                <a:ea typeface="+mn-ea"/>
                <a:cs typeface="Times New Roman" panose="02020603050405020304" pitchFamily="18" charset="0"/>
              </a:rPr>
            </a:br>
            <a:br>
              <a:rPr lang="en-ID" sz="1800" dirty="0">
                <a:solidFill>
                  <a:schemeClr val="bg1"/>
                </a:solidFill>
                <a:latin typeface="Times New Roman" panose="02020603050405020304" pitchFamily="18" charset="0"/>
                <a:ea typeface="+mn-ea"/>
                <a:cs typeface="Times New Roman" panose="02020603050405020304" pitchFamily="18" charset="0"/>
              </a:rPr>
            </a:br>
            <a:r>
              <a:rPr lang="en-ID" sz="1800" dirty="0">
                <a:solidFill>
                  <a:schemeClr val="bg1"/>
                </a:solidFill>
                <a:latin typeface="Times New Roman" panose="02020603050405020304" pitchFamily="18" charset="0"/>
                <a:ea typeface="+mn-ea"/>
                <a:cs typeface="Times New Roman" panose="02020603050405020304" pitchFamily="18" charset="0"/>
              </a:rPr>
              <a:t>Coca Cola (2018), Available at: http//www.coca-colacompany.com  (Accessed 14</a:t>
            </a:r>
            <a:r>
              <a:rPr lang="en-ID" sz="1800" baseline="30000" dirty="0">
                <a:solidFill>
                  <a:schemeClr val="bg1"/>
                </a:solidFill>
                <a:latin typeface="Times New Roman" panose="02020603050405020304" pitchFamily="18" charset="0"/>
                <a:ea typeface="+mn-ea"/>
                <a:cs typeface="Times New Roman" panose="02020603050405020304" pitchFamily="18" charset="0"/>
              </a:rPr>
              <a:t>th</a:t>
            </a:r>
            <a:r>
              <a:rPr lang="en-ID" sz="1800" dirty="0">
                <a:solidFill>
                  <a:schemeClr val="bg1"/>
                </a:solidFill>
                <a:latin typeface="Times New Roman" panose="02020603050405020304" pitchFamily="18" charset="0"/>
                <a:ea typeface="+mn-ea"/>
                <a:cs typeface="Times New Roman" panose="02020603050405020304" pitchFamily="18" charset="0"/>
              </a:rPr>
              <a:t> Nov 2019)</a:t>
            </a:r>
            <a:br>
              <a:rPr lang="en-ID" sz="1800" dirty="0">
                <a:solidFill>
                  <a:schemeClr val="bg1"/>
                </a:solidFill>
                <a:latin typeface="Times New Roman" panose="02020603050405020304" pitchFamily="18" charset="0"/>
                <a:ea typeface="+mn-ea"/>
                <a:cs typeface="Times New Roman" panose="02020603050405020304" pitchFamily="18" charset="0"/>
              </a:rPr>
            </a:br>
            <a:br>
              <a:rPr lang="en-ID" sz="1800" dirty="0">
                <a:solidFill>
                  <a:schemeClr val="bg1"/>
                </a:solidFill>
                <a:latin typeface="Times New Roman" panose="02020603050405020304" pitchFamily="18" charset="0"/>
                <a:ea typeface="+mn-ea"/>
                <a:cs typeface="Times New Roman" panose="02020603050405020304" pitchFamily="18" charset="0"/>
              </a:rPr>
            </a:br>
            <a:r>
              <a:rPr lang="en-US" sz="1800" dirty="0">
                <a:solidFill>
                  <a:schemeClr val="bg1"/>
                </a:solidFill>
                <a:latin typeface="Times New Roman" panose="02020603050405020304" pitchFamily="18" charset="0"/>
                <a:cs typeface="Times New Roman" panose="02020603050405020304" pitchFamily="18" charset="0"/>
              </a:rPr>
              <a:t>Keller, P. (2012). </a:t>
            </a:r>
            <a:r>
              <a:rPr lang="en-US" sz="1800" i="1" dirty="0">
                <a:solidFill>
                  <a:schemeClr val="bg1"/>
                </a:solidFill>
                <a:latin typeface="Times New Roman" panose="02020603050405020304" pitchFamily="18" charset="0"/>
                <a:cs typeface="Times New Roman" panose="02020603050405020304" pitchFamily="18" charset="0"/>
              </a:rPr>
              <a:t>Systems and Storage of EVP files… | The Big Séance Podcast Patrick Keller</a:t>
            </a:r>
            <a:r>
              <a:rPr lang="en-US" sz="1800" dirty="0">
                <a:solidFill>
                  <a:schemeClr val="bg1"/>
                </a:solidFill>
                <a:latin typeface="Times New Roman" panose="02020603050405020304" pitchFamily="18" charset="0"/>
                <a:cs typeface="Times New Roman" panose="02020603050405020304" pitchFamily="18" charset="0"/>
              </a:rPr>
              <a:t>. [image] Available at: https://bigseance.com/2012/04/01/systems-and-storage-of-evp-files/ [Accessed 20Nov.2019].</a:t>
            </a:r>
            <a:br>
              <a:rPr lang="en-US" sz="1800" dirty="0">
                <a:solidFill>
                  <a:schemeClr val="bg1"/>
                </a:solidFill>
                <a:latin typeface="Times New Roman" panose="02020603050405020304" pitchFamily="18" charset="0"/>
                <a:cs typeface="Times New Roman" panose="02020603050405020304" pitchFamily="18" charset="0"/>
              </a:rPr>
            </a:br>
            <a:br>
              <a:rPr lang="en-US" sz="1800" dirty="0">
                <a:solidFill>
                  <a:schemeClr val="bg1"/>
                </a:solidFill>
                <a:latin typeface="Times New Roman" panose="02020603050405020304" pitchFamily="18" charset="0"/>
                <a:cs typeface="Times New Roman" panose="02020603050405020304" pitchFamily="18" charset="0"/>
              </a:rPr>
            </a:br>
            <a:r>
              <a:rPr lang="en-US" sz="1800" dirty="0">
                <a:solidFill>
                  <a:schemeClr val="bg1"/>
                </a:solidFill>
                <a:latin typeface="Times New Roman" panose="02020603050405020304" pitchFamily="18" charset="0"/>
                <a:cs typeface="Times New Roman" panose="02020603050405020304" pitchFamily="18" charset="0"/>
              </a:rPr>
              <a:t>BBC (2011). </a:t>
            </a:r>
            <a:r>
              <a:rPr lang="en-US" sz="1800" i="1" dirty="0">
                <a:solidFill>
                  <a:schemeClr val="bg1"/>
                </a:solidFill>
                <a:latin typeface="Times New Roman" panose="02020603050405020304" pitchFamily="18" charset="0"/>
                <a:cs typeface="Times New Roman" panose="02020603050405020304" pitchFamily="18" charset="0"/>
              </a:rPr>
              <a:t>Getting a job from a newspaper advert</a:t>
            </a:r>
            <a:r>
              <a:rPr lang="en-US" sz="1800" dirty="0">
                <a:solidFill>
                  <a:schemeClr val="bg1"/>
                </a:solidFill>
                <a:latin typeface="Times New Roman" panose="02020603050405020304" pitchFamily="18" charset="0"/>
                <a:cs typeface="Times New Roman" panose="02020603050405020304" pitchFamily="18" charset="0"/>
              </a:rPr>
              <a:t>. [image] Available at: https://www.google.com/search?q=hire+staff+news+newspaper&amp;rlz=1C1CHBD_en-GBGB867GB867&amp;source=lnms&amp;tbm=isch&amp;sa=X&amp;ved=0ahUKEwiQhd3LktblAhUUUBUIHbCbCCkQ_AUIEigB&amp;biw=1280&amp;bih=608#imgdii=eF3Q3GfUawClVM:&amp;imgrc=e2AAIbxUpT9jKM: [Accessed 20 Nov. 2019].</a:t>
            </a:r>
            <a:br>
              <a:rPr lang="en-US" dirty="0"/>
            </a:br>
            <a:br>
              <a:rPr lang="en-ID" sz="2400" dirty="0">
                <a:solidFill>
                  <a:schemeClr val="bg1"/>
                </a:solidFill>
                <a:latin typeface="Times New Roman" panose="02020603050405020304" pitchFamily="18" charset="0"/>
                <a:ea typeface="+mn-ea"/>
                <a:cs typeface="Times New Roman" panose="02020603050405020304" pitchFamily="18" charset="0"/>
              </a:rPr>
            </a:br>
            <a:endParaRPr lang="en-US" sz="2400" kern="1200" dirty="0">
              <a:solidFill>
                <a:schemeClr val="bg1"/>
              </a:solidFill>
              <a:latin typeface="Times New Roman" panose="02020603050405020304" pitchFamily="18" charset="0"/>
              <a:cs typeface="Times New Roman" panose="02020603050405020304" pitchFamily="18" charset="0"/>
            </a:endParaRPr>
          </a:p>
        </p:txBody>
      </p:sp>
      <p:pic>
        <p:nvPicPr>
          <p:cNvPr id="6" name="Picture Placeholder 5" descr="A cup of coffee on a table&#10;&#10;Description automatically generated">
            <a:extLst>
              <a:ext uri="{FF2B5EF4-FFF2-40B4-BE49-F238E27FC236}">
                <a16:creationId xmlns:a16="http://schemas.microsoft.com/office/drawing/2014/main" id="{94F1C3A2-FF47-49A7-A8C6-6C29D5D2047D}"/>
              </a:ext>
            </a:extLst>
          </p:cNvPr>
          <p:cNvPicPr>
            <a:picLocks noGrp="1" noChangeAspect="1"/>
          </p:cNvPicPr>
          <p:nvPr>
            <p:ph type="pic" idx="4294967295"/>
          </p:nvPr>
        </p:nvPicPr>
        <p:blipFill>
          <a:blip r:embed="rId2" cstate="print">
            <a:extLst>
              <a:ext uri="{28A0092B-C50C-407E-A947-70E740481C1C}">
                <a14:useLocalDpi xmlns:a14="http://schemas.microsoft.com/office/drawing/2010/main" val="0"/>
              </a:ext>
            </a:extLst>
          </a:blip>
          <a:srcRect l="7785" r="7785"/>
          <a:stretch>
            <a:fillRect/>
          </a:stretch>
        </p:blipFill>
        <p:spPr>
          <a:xfrm>
            <a:off x="222564" y="184477"/>
            <a:ext cx="3727068" cy="2946604"/>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3" name="Group 12">
            <a:extLst>
              <a:ext uri="{FF2B5EF4-FFF2-40B4-BE49-F238E27FC236}">
                <a16:creationId xmlns:a16="http://schemas.microsoft.com/office/drawing/2014/main" id="{25123E6E-F713-4254-A6BF-358CC8EC6C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2F690FE0-5412-4598-8AD6-769BB36E2C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4850BB6-6709-408E-BEFD-24DC5E3C29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A03B410-983E-40D8-A4EA-2BB747CB00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12B92421-6A58-4A51-AB7D-B97EA85E30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9D092B0B-C6FB-4CDC-ABE8-5C817CAC69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22867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B65EC2C-5E72-45C4-9792-4143706AA7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5D732B-9F35-4AB7-90B0-E11FC4CBE7B5}"/>
              </a:ext>
            </a:extLst>
          </p:cNvPr>
          <p:cNvSpPr>
            <a:spLocks noGrp="1"/>
          </p:cNvSpPr>
          <p:nvPr>
            <p:ph type="ctrTitle"/>
          </p:nvPr>
        </p:nvSpPr>
        <p:spPr>
          <a:xfrm>
            <a:off x="6567947" y="258776"/>
            <a:ext cx="5655897" cy="5913423"/>
          </a:xfrm>
        </p:spPr>
        <p:txBody>
          <a:bodyPr vert="horz" lIns="91440" tIns="45720" rIns="91440" bIns="45720" rtlCol="0">
            <a:normAutofit fontScale="90000"/>
          </a:bodyPr>
          <a:lstStyle/>
          <a:p>
            <a:pPr marL="457200" indent="-457200">
              <a:lnSpc>
                <a:spcPct val="90000"/>
              </a:lnSpc>
              <a:spcBef>
                <a:spcPct val="20000"/>
              </a:spcBef>
              <a:buFont typeface="Wingdings" panose="05000000000000000000" pitchFamily="2" charset="2"/>
              <a:buChar char="§"/>
            </a:pPr>
            <a:r>
              <a:rPr lang="en-US" sz="2800" dirty="0">
                <a:solidFill>
                  <a:schemeClr val="bg1"/>
                </a:solidFill>
                <a:latin typeface="Times New Roman" panose="02020603050405020304" pitchFamily="18" charset="0"/>
                <a:cs typeface="Times New Roman" panose="02020603050405020304" pitchFamily="18" charset="0"/>
              </a:rPr>
              <a:t>REFFERENCES</a:t>
            </a:r>
            <a:br>
              <a:rPr lang="en-US" sz="2800" b="1" i="1" dirty="0">
                <a:solidFill>
                  <a:schemeClr val="bg1"/>
                </a:solidFill>
                <a:latin typeface="Times New Roman" panose="02020603050405020304" pitchFamily="18" charset="0"/>
                <a:cs typeface="Times New Roman" panose="02020603050405020304" pitchFamily="18" charset="0"/>
              </a:rPr>
            </a:br>
            <a:br>
              <a:rPr lang="en-US" sz="2800" dirty="0">
                <a:solidFill>
                  <a:schemeClr val="bg1"/>
                </a:solidFill>
                <a:latin typeface="Times New Roman" panose="02020603050405020304" pitchFamily="18" charset="0"/>
                <a:cs typeface="Times New Roman" panose="02020603050405020304" pitchFamily="18" charset="0"/>
              </a:rPr>
            </a:br>
            <a:r>
              <a:rPr lang="en-GB" sz="2000" dirty="0">
                <a:solidFill>
                  <a:schemeClr val="bg1"/>
                </a:solidFill>
                <a:latin typeface="Times New Roman" panose="02020603050405020304" pitchFamily="18" charset="0"/>
                <a:ea typeface="+mn-ea"/>
                <a:cs typeface="Times New Roman" panose="02020603050405020304" pitchFamily="18" charset="0"/>
              </a:rPr>
              <a:t>Fastcompany.com</a:t>
            </a:r>
            <a:br>
              <a:rPr lang="en-GB" sz="2000" dirty="0">
                <a:solidFill>
                  <a:schemeClr val="bg1"/>
                </a:solidFill>
                <a:latin typeface="Times New Roman" panose="02020603050405020304" pitchFamily="18" charset="0"/>
                <a:ea typeface="+mn-ea"/>
                <a:cs typeface="Times New Roman" panose="02020603050405020304" pitchFamily="18" charset="0"/>
              </a:rPr>
            </a:br>
            <a:r>
              <a:rPr lang="en-GB" sz="2000" dirty="0">
                <a:solidFill>
                  <a:schemeClr val="bg1"/>
                </a:solidFill>
                <a:latin typeface="Times New Roman" panose="02020603050405020304" pitchFamily="18" charset="0"/>
                <a:ea typeface="+mn-ea"/>
                <a:cs typeface="Times New Roman" panose="02020603050405020304" pitchFamily="18" charset="0"/>
              </a:rPr>
              <a:t>Worldcoffeeportal.com</a:t>
            </a:r>
            <a:br>
              <a:rPr lang="en-GB" sz="2000" dirty="0">
                <a:solidFill>
                  <a:schemeClr val="bg1"/>
                </a:solidFill>
                <a:latin typeface="Times New Roman" panose="02020603050405020304" pitchFamily="18" charset="0"/>
                <a:ea typeface="+mn-ea"/>
                <a:cs typeface="Times New Roman" panose="02020603050405020304" pitchFamily="18" charset="0"/>
              </a:rPr>
            </a:br>
            <a:r>
              <a:rPr lang="en-GB" sz="2000" dirty="0">
                <a:solidFill>
                  <a:schemeClr val="bg1"/>
                </a:solidFill>
                <a:latin typeface="Times New Roman" panose="02020603050405020304" pitchFamily="18" charset="0"/>
                <a:ea typeface="+mn-ea"/>
                <a:cs typeface="Times New Roman" panose="02020603050405020304" pitchFamily="18" charset="0"/>
              </a:rPr>
              <a:t>Linkedin.com</a:t>
            </a:r>
            <a:br>
              <a:rPr lang="en-GB" sz="2000" dirty="0">
                <a:solidFill>
                  <a:schemeClr val="bg1"/>
                </a:solidFill>
                <a:latin typeface="Times New Roman" panose="02020603050405020304" pitchFamily="18" charset="0"/>
                <a:ea typeface="+mn-ea"/>
                <a:cs typeface="Times New Roman" panose="02020603050405020304" pitchFamily="18" charset="0"/>
              </a:rPr>
            </a:br>
            <a:r>
              <a:rPr lang="en-GB" sz="2000" dirty="0">
                <a:solidFill>
                  <a:schemeClr val="bg1"/>
                </a:solidFill>
                <a:latin typeface="Times New Roman" panose="02020603050405020304" pitchFamily="18" charset="0"/>
                <a:ea typeface="+mn-ea"/>
                <a:cs typeface="Times New Roman" panose="02020603050405020304" pitchFamily="18" charset="0"/>
              </a:rPr>
              <a:t>Xtalks.com</a:t>
            </a:r>
            <a:br>
              <a:rPr lang="en-GB" sz="2800" dirty="0">
                <a:solidFill>
                  <a:schemeClr val="bg1"/>
                </a:solidFill>
                <a:latin typeface="Times New Roman" panose="02020603050405020304" pitchFamily="18" charset="0"/>
                <a:ea typeface="+mn-ea"/>
                <a:cs typeface="Times New Roman" panose="02020603050405020304" pitchFamily="18" charset="0"/>
              </a:rPr>
            </a:br>
            <a:r>
              <a:rPr lang="en-US" b="1" dirty="0"/>
              <a:t> </a:t>
            </a:r>
            <a:r>
              <a:rPr lang="en-US" sz="2000" dirty="0">
                <a:solidFill>
                  <a:schemeClr val="bg1"/>
                </a:solidFill>
                <a:latin typeface="Times New Roman" panose="02020603050405020304" pitchFamily="18" charset="0"/>
                <a:cs typeface="Times New Roman" panose="02020603050405020304" pitchFamily="18" charset="0"/>
              </a:rPr>
              <a:t>The Cost of a Paper File. (2017). [image] Available at: https://blog.hawksoft.com/blog/the-cost-of-a-paper-file [Accessed 20 Nov. 2019].</a:t>
            </a:r>
            <a:br>
              <a:rPr lang="en-US" sz="2000" dirty="0">
                <a:solidFill>
                  <a:schemeClr val="bg1"/>
                </a:solidFill>
                <a:latin typeface="Times New Roman" panose="02020603050405020304" pitchFamily="18" charset="0"/>
                <a:cs typeface="Times New Roman" panose="02020603050405020304" pitchFamily="18" charset="0"/>
              </a:rPr>
            </a:br>
            <a:br>
              <a:rPr lang="en-US" sz="2000" dirty="0">
                <a:solidFill>
                  <a:schemeClr val="bg1"/>
                </a:solidFill>
                <a:latin typeface="Times New Roman" panose="02020603050405020304" pitchFamily="18" charset="0"/>
                <a:cs typeface="Times New Roman" panose="02020603050405020304" pitchFamily="18" charset="0"/>
              </a:rPr>
            </a:br>
            <a:r>
              <a:rPr lang="en-US" sz="2000" dirty="0">
                <a:solidFill>
                  <a:schemeClr val="bg1"/>
                </a:solidFill>
                <a:latin typeface="Times New Roman" panose="02020603050405020304" pitchFamily="18" charset="0"/>
                <a:cs typeface="Times New Roman" panose="02020603050405020304" pitchFamily="18" charset="0"/>
              </a:rPr>
              <a:t>Cambridge, L. (2079). Costa Coffee rolls out mobile ordering service to 500 branches. Available at: https://www.thegrocer.co.uk/convenience/costa-coffee-rolls-out-mobile-ordering-service-to-500-branches/596268.article [Accessed 13 Dec. 2019].</a:t>
            </a:r>
            <a:br>
              <a:rPr lang="en-US" dirty="0"/>
            </a:br>
            <a:endParaRPr lang="en-US" sz="2800" dirty="0">
              <a:solidFill>
                <a:schemeClr val="bg1"/>
              </a:solidFill>
              <a:latin typeface="Times New Roman" panose="02020603050405020304" pitchFamily="18" charset="0"/>
              <a:cs typeface="Times New Roman" panose="02020603050405020304" pitchFamily="18" charset="0"/>
            </a:endParaRPr>
          </a:p>
        </p:txBody>
      </p:sp>
      <p:pic>
        <p:nvPicPr>
          <p:cNvPr id="6" name="Picture Placeholder 5" descr="A picture containing cup, food, coffee, bottle&#10;&#10;Description automatically generated">
            <a:extLst>
              <a:ext uri="{FF2B5EF4-FFF2-40B4-BE49-F238E27FC236}">
                <a16:creationId xmlns:a16="http://schemas.microsoft.com/office/drawing/2014/main" id="{2F914360-1C92-4570-8B6D-DBDCF6E5AB04}"/>
              </a:ext>
            </a:extLst>
          </p:cNvPr>
          <p:cNvPicPr>
            <a:picLocks noGrp="1" noChangeAspect="1"/>
          </p:cNvPicPr>
          <p:nvPr>
            <p:ph type="pic" idx="4294967295"/>
          </p:nvPr>
        </p:nvPicPr>
        <p:blipFill rotWithShape="1">
          <a:blip r:embed="rId2">
            <a:extLst>
              <a:ext uri="{28A0092B-C50C-407E-A947-70E740481C1C}">
                <a14:useLocalDpi xmlns:a14="http://schemas.microsoft.com/office/drawing/2010/main" val="0"/>
              </a:ext>
            </a:extLst>
          </a:blip>
          <a:srcRect l="2825" r="2825" b="1"/>
          <a:stretch/>
        </p:blipFill>
        <p:spPr>
          <a:xfrm>
            <a:off x="377164" y="258777"/>
            <a:ext cx="5813619" cy="3902405"/>
          </a:xfrm>
          <a:prstGeom prst="rect">
            <a:avLst/>
          </a:prstGeom>
          <a:ln w="15875">
            <a:solidFill>
              <a:srgbClr val="FFFFFF">
                <a:alpha val="40000"/>
              </a:srgbClr>
            </a:solidFill>
          </a:ln>
          <a:effectLst>
            <a:innerShdw blurRad="57150" dist="38100" dir="14460000">
              <a:prstClr val="black">
                <a:alpha val="70000"/>
              </a:prstClr>
            </a:innerShdw>
          </a:effectLst>
        </p:spPr>
      </p:pic>
      <p:grpSp>
        <p:nvGrpSpPr>
          <p:cNvPr id="13" name="Group 12">
            <a:extLst>
              <a:ext uri="{FF2B5EF4-FFF2-40B4-BE49-F238E27FC236}">
                <a16:creationId xmlns:a16="http://schemas.microsoft.com/office/drawing/2014/main" id="{9073B6DB-4B88-4BCD-97DE-9DD16B88A4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346E4CB1-2A79-49F6-8FDD-74161D0D1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8AF7F103-B34D-460F-A43A-1A0953D573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A6EF948-AE5B-4AFD-9071-4553E2EA58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A008A68-D48C-4C79-AC7D-65C0D47EA0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D2F0D54-7F2F-45FC-BA8B-BE63A7DA4E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50924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otalTime>129</TotalTime>
  <Words>648</Words>
  <Application>Microsoft Office PowerPoint</Application>
  <PresentationFormat>Widescreen</PresentationFormat>
  <Paragraphs>108</Paragraphs>
  <Slides>30</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30</vt:i4>
      </vt:variant>
    </vt:vector>
  </HeadingPairs>
  <TitlesOfParts>
    <vt:vector size="40" baseType="lpstr">
      <vt:lpstr>Arial</vt:lpstr>
      <vt:lpstr>Calibri</vt:lpstr>
      <vt:lpstr>Calibri Light</vt:lpstr>
      <vt:lpstr>Century Gothic</vt:lpstr>
      <vt:lpstr>Times New Roman</vt:lpstr>
      <vt:lpstr>Wingdings</vt:lpstr>
      <vt:lpstr>Wingdings 2</vt:lpstr>
      <vt:lpstr>Wingdings 3</vt:lpstr>
      <vt:lpstr>Office Theme</vt:lpstr>
      <vt:lpstr>Slice</vt:lpstr>
      <vt:lpstr>Technology changes at Costa  Coffee</vt:lpstr>
      <vt:lpstr>PowerPoint Presentation</vt:lpstr>
      <vt:lpstr>   Started by Sergio and Bruno Costa in Fenchurch St Lambeth London 1971 </vt:lpstr>
      <vt:lpstr>Started by Sergio and Bruno Costa in Fenchurch St Lambeth London 1971  Old Paradise Road Lambeth 1978 - 2017 </vt:lpstr>
      <vt:lpstr> COSTA COFFEE BACKGROUND</vt:lpstr>
      <vt:lpstr> COSTA COFFEE BACKGROUND</vt:lpstr>
      <vt:lpstr>COSTA COFFEE BACKGROUND</vt:lpstr>
      <vt:lpstr>Moved to new premises in Basildon Essex, increasing production to 45,000 tons (Costa Coffee, 2019)  </vt:lpstr>
      <vt:lpstr>The Coca-Cola Company acquired Costa Coffee on 3rd January 2019                 for $4.9 billion from Whitbread (Coca Cola, 2019)  </vt:lpstr>
      <vt:lpstr>PowerPoint Presentation</vt:lpstr>
      <vt:lpstr>PowerPoint Presentation</vt:lpstr>
      <vt:lpstr>PowerPoint Presentation</vt:lpstr>
      <vt:lpstr>PowerPoint Presentation</vt:lpstr>
      <vt:lpstr>PowerPoint Presentation</vt:lpstr>
      <vt:lpstr>INSIGHTS TO THE MODERN TECHNOLOGY   Following its acquisition by Coca-Cola, Costa Coffee has been rapidly building a brand-new IT function capable of scaling up its retail operations globally.  </vt:lpstr>
      <vt:lpstr>Cloud Storage</vt:lpstr>
      <vt:lpstr>Such a transformation is naturally demanding a rapid ramp-up of talent.  The needed new skills means that they are effectively recruiting about 50% additional headcount into the IT function.    Fostering a new culture.</vt:lpstr>
      <vt:lpstr>So how will the Costa Coffee IT operation look in a few years’ time?  From a customer perspective, Costa Coffee’s products will be much more accessible —from machines, delivered to your home or office or bought in a store. </vt:lpstr>
      <vt:lpstr>Impact of Modern Tehnology at Costa Coffe</vt:lpstr>
      <vt:lpstr>Positive impacts: Easy storage files Improve access to files for employees. </vt:lpstr>
      <vt:lpstr>Easy stock taking orders are updated in appropriate data base. Using new technology reduce human errors; </vt:lpstr>
      <vt:lpstr>Negative impact: Not everyone is familiar with Modern technology. </vt:lpstr>
      <vt:lpstr>Computerisation of orders enables the catering staff to prepare food. </vt:lpstr>
      <vt:lpstr>Was hard for them to order online. In the world are people which don’t have posibility  to use Modern Technology; </vt:lpstr>
      <vt:lpstr>Lessons drawn from the case study : costa coffee</vt:lpstr>
      <vt:lpstr>Why modern technology is important for the organization</vt:lpstr>
      <vt:lpstr>The management has easier access to documents, employees can more easily access stock, orders for suppliers is easier</vt:lpstr>
      <vt:lpstr>Consequences of not using modern technology in the organization</vt:lpstr>
      <vt:lpstr>REFFERENCES Costa Coffee (2018), Available at: http//www.costa.co.uk  (Accessed: 11th Nov 2019) BBC (2019), Available at https://www.bbc.co.uk (Accessed 20th Nov 2019)  Coca Cola (2018), Available at: http//www.coca-colacompany.com  (Accessed 14th Nov 2019)  Keller, P. (2012). Systems and Storage of EVP files… | The Big Séance Podcast Patrick Keller. [image] Available at: https://bigseance.com/2012/04/01/systems-and-storage-of-evp-files/ [Accessed 20Nov.2019].  BBC (2011). Getting a job from a newspaper advert. [image] Available at: https://www.google.com/search?q=hire+staff+news+newspaper&amp;rlz=1C1CHBD_en-GBGB867GB867&amp;source=lnms&amp;tbm=isch&amp;sa=X&amp;ved=0ahUKEwiQhd3LktblAhUUUBUIHbCbCCkQ_AUIEigB&amp;biw=1280&amp;bih=608#imgdii=eF3Q3GfUawClVM:&amp;imgrc=e2AAIbxUpT9jKM: [Accessed 20 Nov. 2019].  </vt:lpstr>
      <vt:lpstr>REFFERENCES  Fastcompany.com Worldcoffeeportal.com Linkedin.com Xtalks.com  The Cost of a Paper File. (2017). [image] Available at: https://blog.hawksoft.com/blog/the-cost-of-a-paper-file [Accessed 20 Nov. 2019].  Cambridge, L. (2079). Costa Coffee rolls out mobile ordering service to 500 branches. Available at: https://www.thegrocer.co.uk/convenience/costa-coffee-rolls-out-mobile-ordering-service-to-500-branches/596268.article [Accessed 13 Dec. 2019].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changes at Costa  Coffee</dc:title>
  <dc:creator>Marian Stan (1906958)</dc:creator>
  <cp:lastModifiedBy>Marian Stan (1906958)</cp:lastModifiedBy>
  <cp:revision>13</cp:revision>
  <dcterms:created xsi:type="dcterms:W3CDTF">2019-12-13T11:46:26Z</dcterms:created>
  <dcterms:modified xsi:type="dcterms:W3CDTF">2019-12-13T14:05:12Z</dcterms:modified>
</cp:coreProperties>
</file>