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9" r:id="rId4"/>
    <p:sldId id="260" r:id="rId5"/>
    <p:sldId id="261" r:id="rId6"/>
    <p:sldId id="262" r:id="rId7"/>
    <p:sldId id="263" r:id="rId8"/>
    <p:sldId id="264" r:id="rId9"/>
    <p:sldId id="265" r:id="rId10"/>
    <p:sldId id="266"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E459A0-109C-48B9-AD03-A5A736FEDFFF}" v="576" dt="2022-07-24T00:44:35.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87" autoAdjust="0"/>
  </p:normalViewPr>
  <p:slideViewPr>
    <p:cSldViewPr snapToGrid="0">
      <p:cViewPr>
        <p:scale>
          <a:sx n="77" d="100"/>
          <a:sy n="77" d="100"/>
        </p:scale>
        <p:origin x="232" y="13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bana Begum (2120023)" userId="f71b79d6-ff78-45c2-8ff9-b294808a436b" providerId="ADAL" clId="{00E459A0-109C-48B9-AD03-A5A736FEDFFF}"/>
    <pc:docChg chg="undo custSel addSld modSld">
      <pc:chgData name="Shbana Begum (2120023)" userId="f71b79d6-ff78-45c2-8ff9-b294808a436b" providerId="ADAL" clId="{00E459A0-109C-48B9-AD03-A5A736FEDFFF}" dt="2022-07-24T00:47:09.484" v="3928" actId="20577"/>
      <pc:docMkLst>
        <pc:docMk/>
      </pc:docMkLst>
      <pc:sldChg chg="addSp modSp">
        <pc:chgData name="Shbana Begum (2120023)" userId="f71b79d6-ff78-45c2-8ff9-b294808a436b" providerId="ADAL" clId="{00E459A0-109C-48B9-AD03-A5A736FEDFFF}" dt="2022-07-24T00:26:38.495" v="3495" actId="1076"/>
        <pc:sldMkLst>
          <pc:docMk/>
          <pc:sldMk cId="1730775873" sldId="256"/>
        </pc:sldMkLst>
        <pc:picChg chg="add mod">
          <ac:chgData name="Shbana Begum (2120023)" userId="f71b79d6-ff78-45c2-8ff9-b294808a436b" providerId="ADAL" clId="{00E459A0-109C-48B9-AD03-A5A736FEDFFF}" dt="2022-07-24T00:26:38.495" v="3495" actId="1076"/>
          <ac:picMkLst>
            <pc:docMk/>
            <pc:sldMk cId="1730775873" sldId="256"/>
            <ac:picMk id="2050" creationId="{28D72B6C-B70F-D50D-80AC-BB3D51A4F5ED}"/>
          </ac:picMkLst>
        </pc:picChg>
      </pc:sldChg>
      <pc:sldChg chg="addSp delSp modSp mod modAnim">
        <pc:chgData name="Shbana Begum (2120023)" userId="f71b79d6-ff78-45c2-8ff9-b294808a436b" providerId="ADAL" clId="{00E459A0-109C-48B9-AD03-A5A736FEDFFF}" dt="2022-07-21T15:59:27.299" v="2182"/>
        <pc:sldMkLst>
          <pc:docMk/>
          <pc:sldMk cId="3075649961" sldId="257"/>
        </pc:sldMkLst>
        <pc:spChg chg="mod">
          <ac:chgData name="Shbana Begum (2120023)" userId="f71b79d6-ff78-45c2-8ff9-b294808a436b" providerId="ADAL" clId="{00E459A0-109C-48B9-AD03-A5A736FEDFFF}" dt="2022-07-21T15:56:00.096" v="1859" actId="207"/>
          <ac:spMkLst>
            <pc:docMk/>
            <pc:sldMk cId="3075649961" sldId="257"/>
            <ac:spMk id="4" creationId="{FBF182E7-AF08-6D45-8614-6AEA614AB0CA}"/>
          </ac:spMkLst>
        </pc:spChg>
        <pc:picChg chg="add del mod">
          <ac:chgData name="Shbana Begum (2120023)" userId="f71b79d6-ff78-45c2-8ff9-b294808a436b" providerId="ADAL" clId="{00E459A0-109C-48B9-AD03-A5A736FEDFFF}" dt="2022-07-21T15:55:55.058" v="1858" actId="478"/>
          <ac:picMkLst>
            <pc:docMk/>
            <pc:sldMk cId="3075649961" sldId="257"/>
            <ac:picMk id="1026" creationId="{F3D3029B-62D3-2936-A3E6-F8849144D2CA}"/>
          </ac:picMkLst>
        </pc:picChg>
      </pc:sldChg>
      <pc:sldChg chg="modSp mod">
        <pc:chgData name="Shbana Begum (2120023)" userId="f71b79d6-ff78-45c2-8ff9-b294808a436b" providerId="ADAL" clId="{00E459A0-109C-48B9-AD03-A5A736FEDFFF}" dt="2022-07-24T00:47:09.484" v="3928" actId="20577"/>
        <pc:sldMkLst>
          <pc:docMk/>
          <pc:sldMk cId="3834243543" sldId="258"/>
        </pc:sldMkLst>
        <pc:spChg chg="mod">
          <ac:chgData name="Shbana Begum (2120023)" userId="f71b79d6-ff78-45c2-8ff9-b294808a436b" providerId="ADAL" clId="{00E459A0-109C-48B9-AD03-A5A736FEDFFF}" dt="2022-07-24T00:47:09.484" v="3928" actId="20577"/>
          <ac:spMkLst>
            <pc:docMk/>
            <pc:sldMk cId="3834243543" sldId="258"/>
            <ac:spMk id="3" creationId="{8D98A51B-3ED5-0213-6393-AC2702068A16}"/>
          </ac:spMkLst>
        </pc:spChg>
      </pc:sldChg>
      <pc:sldChg chg="addSp modSp mod modAnim">
        <pc:chgData name="Shbana Begum (2120023)" userId="f71b79d6-ff78-45c2-8ff9-b294808a436b" providerId="ADAL" clId="{00E459A0-109C-48B9-AD03-A5A736FEDFFF}" dt="2022-07-21T16:00:45.593" v="2191"/>
        <pc:sldMkLst>
          <pc:docMk/>
          <pc:sldMk cId="1519315831" sldId="259"/>
        </pc:sldMkLst>
        <pc:spChg chg="mod">
          <ac:chgData name="Shbana Begum (2120023)" userId="f71b79d6-ff78-45c2-8ff9-b294808a436b" providerId="ADAL" clId="{00E459A0-109C-48B9-AD03-A5A736FEDFFF}" dt="2022-07-21T14:42:07.341" v="1402" actId="207"/>
          <ac:spMkLst>
            <pc:docMk/>
            <pc:sldMk cId="1519315831" sldId="259"/>
            <ac:spMk id="3" creationId="{E3561B82-4F6E-302C-645D-F9EE5B40E590}"/>
          </ac:spMkLst>
        </pc:spChg>
        <pc:spChg chg="mod">
          <ac:chgData name="Shbana Begum (2120023)" userId="f71b79d6-ff78-45c2-8ff9-b294808a436b" providerId="ADAL" clId="{00E459A0-109C-48B9-AD03-A5A736FEDFFF}" dt="2022-07-21T14:42:10.987" v="1403" actId="207"/>
          <ac:spMkLst>
            <pc:docMk/>
            <pc:sldMk cId="1519315831" sldId="259"/>
            <ac:spMk id="4" creationId="{E7370391-1CEB-C1D0-9928-CC70DF73C8A3}"/>
          </ac:spMkLst>
        </pc:spChg>
        <pc:spChg chg="mod">
          <ac:chgData name="Shbana Begum (2120023)" userId="f71b79d6-ff78-45c2-8ff9-b294808a436b" providerId="ADAL" clId="{00E459A0-109C-48B9-AD03-A5A736FEDFFF}" dt="2022-07-21T14:51:50.394" v="1413" actId="255"/>
          <ac:spMkLst>
            <pc:docMk/>
            <pc:sldMk cId="1519315831" sldId="259"/>
            <ac:spMk id="5" creationId="{526B4BBB-3087-ECF5-B01B-8795047A2AB7}"/>
          </ac:spMkLst>
        </pc:spChg>
        <pc:spChg chg="add mod">
          <ac:chgData name="Shbana Begum (2120023)" userId="f71b79d6-ff78-45c2-8ff9-b294808a436b" providerId="ADAL" clId="{00E459A0-109C-48B9-AD03-A5A736FEDFFF}" dt="2022-07-21T14:16:42.821" v="194" actId="255"/>
          <ac:spMkLst>
            <pc:docMk/>
            <pc:sldMk cId="1519315831" sldId="259"/>
            <ac:spMk id="6" creationId="{9ED68B55-0CE8-D52C-A597-25DBE6A0606C}"/>
          </ac:spMkLst>
        </pc:spChg>
      </pc:sldChg>
      <pc:sldChg chg="addSp modSp mod modAnim">
        <pc:chgData name="Shbana Begum (2120023)" userId="f71b79d6-ff78-45c2-8ff9-b294808a436b" providerId="ADAL" clId="{00E459A0-109C-48B9-AD03-A5A736FEDFFF}" dt="2022-07-23T23:55:37.675" v="2198"/>
        <pc:sldMkLst>
          <pc:docMk/>
          <pc:sldMk cId="1746940872" sldId="260"/>
        </pc:sldMkLst>
        <pc:spChg chg="mod">
          <ac:chgData name="Shbana Begum (2120023)" userId="f71b79d6-ff78-45c2-8ff9-b294808a436b" providerId="ADAL" clId="{00E459A0-109C-48B9-AD03-A5A736FEDFFF}" dt="2022-07-21T15:40:28.040" v="1666" actId="20577"/>
          <ac:spMkLst>
            <pc:docMk/>
            <pc:sldMk cId="1746940872" sldId="260"/>
            <ac:spMk id="2" creationId="{2BF6463A-3669-CE2B-2F1A-18AC22DA53BC}"/>
          </ac:spMkLst>
        </pc:spChg>
        <pc:spChg chg="add mod">
          <ac:chgData name="Shbana Begum (2120023)" userId="f71b79d6-ff78-45c2-8ff9-b294808a436b" providerId="ADAL" clId="{00E459A0-109C-48B9-AD03-A5A736FEDFFF}" dt="2022-07-21T15:40:38.804" v="1667" actId="1076"/>
          <ac:spMkLst>
            <pc:docMk/>
            <pc:sldMk cId="1746940872" sldId="260"/>
            <ac:spMk id="3" creationId="{8A8C88B0-73B6-0E2D-95D4-95199A1D4A5D}"/>
          </ac:spMkLst>
        </pc:spChg>
      </pc:sldChg>
      <pc:sldChg chg="addSp delSp modSp new mod modAnim">
        <pc:chgData name="Shbana Begum (2120023)" userId="f71b79d6-ff78-45c2-8ff9-b294808a436b" providerId="ADAL" clId="{00E459A0-109C-48B9-AD03-A5A736FEDFFF}" dt="2022-07-24T00:08:10.352" v="2709" actId="20577"/>
        <pc:sldMkLst>
          <pc:docMk/>
          <pc:sldMk cId="2756262419" sldId="261"/>
        </pc:sldMkLst>
        <pc:spChg chg="add del mod">
          <ac:chgData name="Shbana Begum (2120023)" userId="f71b79d6-ff78-45c2-8ff9-b294808a436b" providerId="ADAL" clId="{00E459A0-109C-48B9-AD03-A5A736FEDFFF}" dt="2022-07-21T14:20:43.501" v="205"/>
          <ac:spMkLst>
            <pc:docMk/>
            <pc:sldMk cId="2756262419" sldId="261"/>
            <ac:spMk id="2" creationId="{2A005559-0568-FF1D-A051-270D311CE08A}"/>
          </ac:spMkLst>
        </pc:spChg>
        <pc:spChg chg="add mod">
          <ac:chgData name="Shbana Begum (2120023)" userId="f71b79d6-ff78-45c2-8ff9-b294808a436b" providerId="ADAL" clId="{00E459A0-109C-48B9-AD03-A5A736FEDFFF}" dt="2022-07-24T00:08:10.352" v="2709" actId="20577"/>
          <ac:spMkLst>
            <pc:docMk/>
            <pc:sldMk cId="2756262419" sldId="261"/>
            <ac:spMk id="3" creationId="{30B388E9-51BE-6FBC-1C28-FD7C508DB17B}"/>
          </ac:spMkLst>
        </pc:spChg>
      </pc:sldChg>
      <pc:sldChg chg="addSp delSp modSp new mod modAnim">
        <pc:chgData name="Shbana Begum (2120023)" userId="f71b79d6-ff78-45c2-8ff9-b294808a436b" providerId="ADAL" clId="{00E459A0-109C-48B9-AD03-A5A736FEDFFF}" dt="2022-07-24T00:12:39.088" v="2735" actId="14100"/>
        <pc:sldMkLst>
          <pc:docMk/>
          <pc:sldMk cId="3512473124" sldId="262"/>
        </pc:sldMkLst>
        <pc:spChg chg="add mod">
          <ac:chgData name="Shbana Begum (2120023)" userId="f71b79d6-ff78-45c2-8ff9-b294808a436b" providerId="ADAL" clId="{00E459A0-109C-48B9-AD03-A5A736FEDFFF}" dt="2022-07-24T00:12:39.088" v="2735" actId="14100"/>
          <ac:spMkLst>
            <pc:docMk/>
            <pc:sldMk cId="3512473124" sldId="262"/>
            <ac:spMk id="3" creationId="{E289064C-6F09-D605-D813-65684CA071FE}"/>
          </ac:spMkLst>
        </pc:spChg>
        <pc:picChg chg="add del mod">
          <ac:chgData name="Shbana Begum (2120023)" userId="f71b79d6-ff78-45c2-8ff9-b294808a436b" providerId="ADAL" clId="{00E459A0-109C-48B9-AD03-A5A736FEDFFF}" dt="2022-07-24T00:02:11.311" v="2662" actId="478"/>
          <ac:picMkLst>
            <pc:docMk/>
            <pc:sldMk cId="3512473124" sldId="262"/>
            <ac:picMk id="2" creationId="{1B1E8330-0D3A-3025-39CF-AB66A15CD5A6}"/>
          </ac:picMkLst>
        </pc:picChg>
      </pc:sldChg>
      <pc:sldChg chg="addSp modSp new mod modAnim">
        <pc:chgData name="Shbana Begum (2120023)" userId="f71b79d6-ff78-45c2-8ff9-b294808a436b" providerId="ADAL" clId="{00E459A0-109C-48B9-AD03-A5A736FEDFFF}" dt="2022-07-24T00:13:13.819" v="2742" actId="1076"/>
        <pc:sldMkLst>
          <pc:docMk/>
          <pc:sldMk cId="1822594224" sldId="263"/>
        </pc:sldMkLst>
        <pc:spChg chg="add mod">
          <ac:chgData name="Shbana Begum (2120023)" userId="f71b79d6-ff78-45c2-8ff9-b294808a436b" providerId="ADAL" clId="{00E459A0-109C-48B9-AD03-A5A736FEDFFF}" dt="2022-07-24T00:13:13.819" v="2742" actId="1076"/>
          <ac:spMkLst>
            <pc:docMk/>
            <pc:sldMk cId="1822594224" sldId="263"/>
            <ac:spMk id="3" creationId="{D8336135-B752-D002-1517-CDE986020156}"/>
          </ac:spMkLst>
        </pc:spChg>
      </pc:sldChg>
      <pc:sldChg chg="addSp modSp new mod modAnim">
        <pc:chgData name="Shbana Begum (2120023)" userId="f71b79d6-ff78-45c2-8ff9-b294808a436b" providerId="ADAL" clId="{00E459A0-109C-48B9-AD03-A5A736FEDFFF}" dt="2022-07-24T00:14:09.421" v="2747"/>
        <pc:sldMkLst>
          <pc:docMk/>
          <pc:sldMk cId="4074159866" sldId="264"/>
        </pc:sldMkLst>
        <pc:spChg chg="add mod">
          <ac:chgData name="Shbana Begum (2120023)" userId="f71b79d6-ff78-45c2-8ff9-b294808a436b" providerId="ADAL" clId="{00E459A0-109C-48B9-AD03-A5A736FEDFFF}" dt="2022-07-24T00:11:32.933" v="2727" actId="1076"/>
          <ac:spMkLst>
            <pc:docMk/>
            <pc:sldMk cId="4074159866" sldId="264"/>
            <ac:spMk id="3" creationId="{8D6BEBB7-3582-39D1-7152-3DF68A35032C}"/>
          </ac:spMkLst>
        </pc:spChg>
      </pc:sldChg>
      <pc:sldChg chg="addSp modSp new mod modAnim">
        <pc:chgData name="Shbana Begum (2120023)" userId="f71b79d6-ff78-45c2-8ff9-b294808a436b" providerId="ADAL" clId="{00E459A0-109C-48B9-AD03-A5A736FEDFFF}" dt="2022-07-24T00:14:48.212" v="2752"/>
        <pc:sldMkLst>
          <pc:docMk/>
          <pc:sldMk cId="178316018" sldId="265"/>
        </pc:sldMkLst>
        <pc:spChg chg="add mod">
          <ac:chgData name="Shbana Begum (2120023)" userId="f71b79d6-ff78-45c2-8ff9-b294808a436b" providerId="ADAL" clId="{00E459A0-109C-48B9-AD03-A5A736FEDFFF}" dt="2022-07-24T00:12:17.133" v="2732" actId="1076"/>
          <ac:spMkLst>
            <pc:docMk/>
            <pc:sldMk cId="178316018" sldId="265"/>
            <ac:spMk id="3" creationId="{8B9F21C3-23D1-B61A-4EEC-475A29F663C9}"/>
          </ac:spMkLst>
        </pc:spChg>
      </pc:sldChg>
      <pc:sldChg chg="addSp modSp new mod modAnim">
        <pc:chgData name="Shbana Begum (2120023)" userId="f71b79d6-ff78-45c2-8ff9-b294808a436b" providerId="ADAL" clId="{00E459A0-109C-48B9-AD03-A5A736FEDFFF}" dt="2022-07-24T00:34:18.046" v="3818" actId="14100"/>
        <pc:sldMkLst>
          <pc:docMk/>
          <pc:sldMk cId="2530997307" sldId="266"/>
        </pc:sldMkLst>
        <pc:graphicFrameChg chg="add mod modGraphic">
          <ac:chgData name="Shbana Begum (2120023)" userId="f71b79d6-ff78-45c2-8ff9-b294808a436b" providerId="ADAL" clId="{00E459A0-109C-48B9-AD03-A5A736FEDFFF}" dt="2022-07-24T00:34:18.046" v="3818" actId="14100"/>
          <ac:graphicFrameMkLst>
            <pc:docMk/>
            <pc:sldMk cId="2530997307" sldId="266"/>
            <ac:graphicFrameMk id="2" creationId="{4946DF86-EB4B-79D9-18D3-B87B3E31983E}"/>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7DFA41-47AB-4C9B-9221-9CD730E7B6C3}"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9960F5-126F-416D-8768-7D84D5A5FF7E}" type="slidenum">
              <a:rPr lang="en-GB" smtClean="0"/>
              <a:t>‹#›</a:t>
            </a:fld>
            <a:endParaRPr lang="en-GB"/>
          </a:p>
        </p:txBody>
      </p:sp>
    </p:spTree>
    <p:extLst>
      <p:ext uri="{BB962C8B-B14F-4D97-AF65-F5344CB8AC3E}">
        <p14:creationId xmlns:p14="http://schemas.microsoft.com/office/powerpoint/2010/main" val="2242256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D09A-D7CE-9B62-99CC-F457EDAC7E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A159A6-D830-4D80-5394-5C2A65E283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6B6AC7-4784-9D9C-82FA-499F5BAF1CA4}"/>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D9C8D599-4E8B-5569-3C02-3C434A365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26923-2025-915A-9166-4A90C5BDE469}"/>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1919791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928FD-7770-2B55-3FCE-331EE327B5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0B5913-630D-B63C-68FD-180AFB6629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E194F0-8C63-8517-9EA0-24AE7AAD1B4E}"/>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539F0EC3-5E25-423A-BFA0-14DA92BA59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7C75D1-57AF-E5D9-0E90-BFB6960DF788}"/>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2555300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D9AC-1605-2A15-DE72-0748D7512A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D11D17-3795-7A33-E7D5-5047D61DB3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665835-2D9D-CD1D-BCCD-A1FC37682C41}"/>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B5C3BF70-8199-C0D5-C95D-F3A6840D82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07A94-E837-66F9-F790-F2E80BE50DA3}"/>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3756954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82CC4-23A8-45D9-689A-CA5D2E3529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185425-BC44-4DAD-B538-0CC91D9386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12F5DC-9296-6575-E1EA-233FB9C38B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CF19F3-1240-F07E-6DFA-EC18EDA39737}"/>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6" name="Footer Placeholder 5">
            <a:extLst>
              <a:ext uri="{FF2B5EF4-FFF2-40B4-BE49-F238E27FC236}">
                <a16:creationId xmlns:a16="http://schemas.microsoft.com/office/drawing/2014/main" id="{54FF7007-E9F4-F2C4-F6E1-9C58F4D7D8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7964A9-5FDD-CFAD-8646-D908129B276C}"/>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3028697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B727C-04EF-7013-06FA-D09A331C76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24E795-F8C2-EFAB-72D3-389DB6076E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4F52D3-42EF-1977-A173-C5E3713FDF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B2F0CD-A08F-8C7D-B429-D81A98B28E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FA1A8D-38F9-6770-81E2-524596B2A9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540C84-E658-8801-A912-5F22F6BA66EE}"/>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8" name="Footer Placeholder 7">
            <a:extLst>
              <a:ext uri="{FF2B5EF4-FFF2-40B4-BE49-F238E27FC236}">
                <a16:creationId xmlns:a16="http://schemas.microsoft.com/office/drawing/2014/main" id="{B511D7A8-6A5F-0C03-CEA9-B5C420B50D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87EF5B-EB2A-E984-5408-DDFF911A58DC}"/>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4269018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88C0-0745-9E53-56DB-40FCC77664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F062A-D649-2C9C-EE35-30673D0EAD62}"/>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4" name="Footer Placeholder 3">
            <a:extLst>
              <a:ext uri="{FF2B5EF4-FFF2-40B4-BE49-F238E27FC236}">
                <a16:creationId xmlns:a16="http://schemas.microsoft.com/office/drawing/2014/main" id="{AF063EB6-1F4C-25A4-8E48-2E2EA37449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748415-EE7C-49CD-994A-C70A3D49493A}"/>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105687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88A16D-F12A-A05B-6855-6AD8463F56B5}"/>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3" name="Footer Placeholder 2">
            <a:extLst>
              <a:ext uri="{FF2B5EF4-FFF2-40B4-BE49-F238E27FC236}">
                <a16:creationId xmlns:a16="http://schemas.microsoft.com/office/drawing/2014/main" id="{9335D950-86B5-D00F-C4D3-DD7DA132AC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C363E34-E880-2136-A8EB-89C55816B14C}"/>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2687124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0770E-2119-AC8D-70B2-6745D0356F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BC8D2ED-1053-0E00-EB18-138F46ABB0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986714-EC64-EB38-AE0F-91C8E5DC43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5EF58D-999E-FFBB-ABFA-10B12C21A71B}"/>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6" name="Footer Placeholder 5">
            <a:extLst>
              <a:ext uri="{FF2B5EF4-FFF2-40B4-BE49-F238E27FC236}">
                <a16:creationId xmlns:a16="http://schemas.microsoft.com/office/drawing/2014/main" id="{70E03156-59B5-7A99-6717-0FC01073C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2E5464-D670-6420-A8EB-2D990063C1A3}"/>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875594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30F6A-8649-3B16-FBC4-10BE80A308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48C2B9-D777-BE89-9C0A-B7B1D75E30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23BA24-E497-A866-D412-D5E27995E3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2DD62F-B738-77F6-2D00-B48FE6C4EBE2}"/>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6" name="Footer Placeholder 5">
            <a:extLst>
              <a:ext uri="{FF2B5EF4-FFF2-40B4-BE49-F238E27FC236}">
                <a16:creationId xmlns:a16="http://schemas.microsoft.com/office/drawing/2014/main" id="{AA30B474-F960-BE72-4714-A382F6C23C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A3E3AF-4893-6481-AC88-2AD64B9DB4BB}"/>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3122105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A92A0-8CD0-E69F-C322-D24B941473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3A6817-35E9-BDD4-F50F-FA4D8FAC07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B92A2C-C75E-7ABB-8A05-9610E270ADAC}"/>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97E5EC90-1CB3-933F-51D0-A74A5F5E52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158F6D-1F5C-E484-C7ED-AA20C4663374}"/>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652689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0F19A5-DD33-8F0D-B326-3307667E33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E3FA08-9AFB-8440-2176-146FF439E9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7825CB-8C36-81BA-2E41-46844A1ADA92}"/>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DB25E14A-F8B6-8119-7342-FB80F3493C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D8F4E1-F694-D4B9-F12B-3273206CC058}"/>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238832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78CD17-BB12-E950-C80E-CA506E0B7E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8EBE46-9897-A526-DD1C-E00B4C426D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5831DC-5336-F9B7-ED81-77A2D9D684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D3DBF93B-1F1F-16E0-B0BC-9469B2B703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8B40D2-C886-51F0-4C4E-BEE836DB67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18BF6B-2B0B-4E64-B113-AD3C8237121D}" type="slidenum">
              <a:rPr lang="en-GB" smtClean="0"/>
              <a:t>‹#›</a:t>
            </a:fld>
            <a:endParaRPr lang="en-GB"/>
          </a:p>
        </p:txBody>
      </p:sp>
    </p:spTree>
    <p:extLst>
      <p:ext uri="{BB962C8B-B14F-4D97-AF65-F5344CB8AC3E}">
        <p14:creationId xmlns:p14="http://schemas.microsoft.com/office/powerpoint/2010/main" val="2304038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www.harrods.com/en-gb/store-guide"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ukessays.com/essays/marketing/insight-into-the-behaviour-of-consumers-at-harrods-marketing-essay.php"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www.indeed.com/career-%20advice/career-%20development/" TargetMode="External"/><Relationship Id="rId3" Type="http://schemas.openxmlformats.org/officeDocument/2006/relationships/hyperlink" Target="https://www.harrods.com/en-gb/store-guide" TargetMode="External"/><Relationship Id="rId7" Type="http://schemas.openxmlformats.org/officeDocument/2006/relationships/hyperlink" Target="https://sumankher.com/2021/03/05/11-reasons-why-is-effective-communication-important/" TargetMode="External"/><Relationship Id="rId2" Type="http://schemas.openxmlformats.org/officeDocument/2006/relationships/hyperlink" Target="https://www.bbc.co.uk/news/10103783" TargetMode="External"/><Relationship Id="rId1" Type="http://schemas.openxmlformats.org/officeDocument/2006/relationships/slideLayout" Target="../slideLayouts/slideLayout7.xml"/><Relationship Id="rId6" Type="http://schemas.openxmlformats.org/officeDocument/2006/relationships/hyperlink" Target="https://www.ldnfashion.com/features/harrods-facts/" TargetMode="External"/><Relationship Id="rId5" Type="http://schemas.openxmlformats.org/officeDocument/2006/relationships/hyperlink" Target="https://www.studymode.com/essays/Harrod-s-Business-Communication-Case-Study-72838522.html" TargetMode="External"/><Relationship Id="rId4" Type="http://schemas.openxmlformats.org/officeDocument/2006/relationships/hyperlink" Target="https://www.ukessays.com/essays/marketing/insight-into-the-behaviour-of-consumers-at-harrods-marketing-essay.php" TargetMode="External"/><Relationship Id="rId9" Type="http://schemas.openxmlformats.org/officeDocument/2006/relationships/hyperlink" Target="https://www.grammarl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EDCE26-FFD2-B8F3-0456-48DF6C4C673E}"/>
              </a:ext>
            </a:extLst>
          </p:cNvPr>
          <p:cNvSpPr txBox="1"/>
          <p:nvPr/>
        </p:nvSpPr>
        <p:spPr>
          <a:xfrm>
            <a:off x="2276315" y="2105561"/>
            <a:ext cx="8422538" cy="2646878"/>
          </a:xfrm>
          <a:prstGeom prst="rect">
            <a:avLst/>
          </a:prstGeom>
          <a:noFill/>
        </p:spPr>
        <p:txBody>
          <a:bodyPr wrap="square" rtlCol="0">
            <a:spAutoFit/>
          </a:bodyPr>
          <a:lstStyle/>
          <a:p>
            <a:pPr algn="ctr"/>
            <a:r>
              <a:rPr lang="en-GB" sz="16600" b="1" dirty="0">
                <a:latin typeface="Arial" panose="020B0604020202020204" pitchFamily="34" charset="0"/>
                <a:cs typeface="Arial" panose="020B0604020202020204" pitchFamily="34" charset="0"/>
              </a:rPr>
              <a:t>Harrods</a:t>
            </a:r>
            <a:r>
              <a:rPr lang="en-GB" sz="5400" b="1" dirty="0">
                <a:latin typeface="Arial" panose="020B0604020202020204" pitchFamily="34" charset="0"/>
                <a:cs typeface="Arial" panose="020B0604020202020204" pitchFamily="34" charset="0"/>
              </a:rPr>
              <a:t> </a:t>
            </a:r>
          </a:p>
        </p:txBody>
      </p:sp>
      <p:pic>
        <p:nvPicPr>
          <p:cNvPr id="2050" name="Picture 2" descr="Harrods | The World's Leading Luxury Department Store">
            <a:extLst>
              <a:ext uri="{FF2B5EF4-FFF2-40B4-BE49-F238E27FC236}">
                <a16:creationId xmlns:a16="http://schemas.microsoft.com/office/drawing/2014/main" id="{28D72B6C-B70F-D50D-80AC-BB3D51A4F5ED}"/>
              </a:ext>
            </a:extLst>
          </p:cNvPr>
          <p:cNvPicPr>
            <a:picLocks noChangeAspect="1" noChangeArrowheads="1"/>
          </p:cNvPicPr>
          <p:nvPr/>
        </p:nvPicPr>
        <p:blipFill>
          <a:blip r:embed="rId2">
            <a:alphaModFix amt="24000"/>
            <a:extLst>
              <a:ext uri="{BEBA8EAE-BF5A-486C-A8C5-ECC9F3942E4B}">
                <a14:imgProps xmlns:a14="http://schemas.microsoft.com/office/drawing/2010/main">
                  <a14:imgLayer r:embed="rId3">
                    <a14:imgEffect>
                      <a14:brightnessContrast bright="2000" contrast="-38000"/>
                    </a14:imgEffect>
                  </a14:imgLayer>
                </a14:imgProps>
              </a:ext>
              <a:ext uri="{28A0092B-C50C-407E-A947-70E740481C1C}">
                <a14:useLocalDpi xmlns:a14="http://schemas.microsoft.com/office/drawing/2010/main" val="0"/>
              </a:ext>
            </a:extLst>
          </a:blip>
          <a:srcRect/>
          <a:stretch>
            <a:fillRect/>
          </a:stretch>
        </p:blipFill>
        <p:spPr bwMode="auto">
          <a:xfrm>
            <a:off x="1590738" y="168048"/>
            <a:ext cx="9010523" cy="6377174"/>
          </a:xfrm>
          <a:prstGeom prst="rect">
            <a:avLst/>
          </a:prstGeom>
          <a:noFill/>
          <a:effectLst>
            <a:glow rad="1905000">
              <a:schemeClr val="accent1">
                <a:alpha val="20000"/>
              </a:schemeClr>
            </a:glow>
            <a:outerShdw blurRad="50800" dist="50800" dir="5400000" algn="ctr" rotWithShape="0">
              <a:srgbClr val="000000"/>
            </a:outerShdw>
            <a:reflection stA="0" endPos="65000" dist="508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775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F182E7-AF08-6D45-8614-6AEA614AB0CA}"/>
              </a:ext>
            </a:extLst>
          </p:cNvPr>
          <p:cNvSpPr txBox="1"/>
          <p:nvPr/>
        </p:nvSpPr>
        <p:spPr>
          <a:xfrm>
            <a:off x="639271" y="501705"/>
            <a:ext cx="10552014" cy="627864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Harrods is an department store in London. Harrods is one of the worlds famed and biggest stores. It has 90,000 square meter of space and is made up of seven floors and 330 departments.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was established in 1849 by Charles Henry Harrod. Harrods started of in a single room and expanded progressively and by 1880 it became the department stores.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fascinated wealthy customers because it offered everything commencing clothing, perfumes, food and medication.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developed into a public company in 1889 and in 1890 it established a bank and estate agency and a department that sold exotic pets until the 1970s.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All through world war 2 it sold extravagance goods to making uniform, parachutes and parts of Lancaster bombs.</a:t>
            </a:r>
          </a:p>
          <a:p>
            <a:endParaRPr lang="en-GB" dirty="0"/>
          </a:p>
        </p:txBody>
      </p:sp>
    </p:spTree>
    <p:extLst>
      <p:ext uri="{BB962C8B-B14F-4D97-AF65-F5344CB8AC3E}">
        <p14:creationId xmlns:p14="http://schemas.microsoft.com/office/powerpoint/2010/main" val="3075649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1000"/>
                                        <p:tgtEl>
                                          <p:spTgt spid="4">
                                            <p:txEl>
                                              <p:pRg st="2" end="2"/>
                                            </p:txEl>
                                          </p:spTgt>
                                        </p:tgtEl>
                                      </p:cBhvr>
                                    </p:animEffect>
                                    <p:anim calcmode="lin" valueType="num">
                                      <p:cBhvr>
                                        <p:cTn id="1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barn(inVertical)">
                                      <p:cBhvr>
                                        <p:cTn id="19" dur="500"/>
                                        <p:tgtEl>
                                          <p:spTgt spid="4">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4">
                                            <p:txEl>
                                              <p:pRg st="6" end="6"/>
                                            </p:txEl>
                                          </p:spTgt>
                                        </p:tgtEl>
                                        <p:attrNameLst>
                                          <p:attrName>style.visibility</p:attrName>
                                        </p:attrNameLst>
                                      </p:cBhvr>
                                      <p:to>
                                        <p:strVal val="visible"/>
                                      </p:to>
                                    </p:set>
                                    <p:animEffect transition="in" filter="wipe(down)">
                                      <p:cBhvr>
                                        <p:cTn id="24" dur="500"/>
                                        <p:tgtEl>
                                          <p:spTgt spid="4">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nodeType="click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anim calcmode="lin" valueType="num">
                                      <p:cBhvr>
                                        <p:cTn id="29" dur="500" fill="hold"/>
                                        <p:tgtEl>
                                          <p:spTgt spid="4">
                                            <p:txEl>
                                              <p:pRg st="8" end="8"/>
                                            </p:txEl>
                                          </p:spTgt>
                                        </p:tgtEl>
                                        <p:attrNameLst>
                                          <p:attrName>ppt_w</p:attrName>
                                        </p:attrNameLst>
                                      </p:cBhvr>
                                      <p:tavLst>
                                        <p:tav tm="0">
                                          <p:val>
                                            <p:fltVal val="0"/>
                                          </p:val>
                                        </p:tav>
                                        <p:tav tm="100000">
                                          <p:val>
                                            <p:strVal val="#ppt_w"/>
                                          </p:val>
                                        </p:tav>
                                      </p:tavLst>
                                    </p:anim>
                                    <p:anim calcmode="lin" valueType="num">
                                      <p:cBhvr>
                                        <p:cTn id="30" dur="500" fill="hold"/>
                                        <p:tgtEl>
                                          <p:spTgt spid="4">
                                            <p:txEl>
                                              <p:pRg st="8" end="8"/>
                                            </p:txEl>
                                          </p:spTgt>
                                        </p:tgtEl>
                                        <p:attrNameLst>
                                          <p:attrName>ppt_h</p:attrName>
                                        </p:attrNameLst>
                                      </p:cBhvr>
                                      <p:tavLst>
                                        <p:tav tm="0">
                                          <p:val>
                                            <p:fltVal val="0"/>
                                          </p:val>
                                        </p:tav>
                                        <p:tav tm="100000">
                                          <p:val>
                                            <p:strVal val="#ppt_h"/>
                                          </p:val>
                                        </p:tav>
                                      </p:tavLst>
                                    </p:anim>
                                    <p:animEffect transition="in" filter="fade">
                                      <p:cBhvr>
                                        <p:cTn id="31"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561B82-4F6E-302C-645D-F9EE5B40E590}"/>
              </a:ext>
            </a:extLst>
          </p:cNvPr>
          <p:cNvSpPr txBox="1"/>
          <p:nvPr/>
        </p:nvSpPr>
        <p:spPr>
          <a:xfrm>
            <a:off x="218485" y="445062"/>
            <a:ext cx="6133763" cy="6186309"/>
          </a:xfrm>
          <a:prstGeom prst="rect">
            <a:avLst/>
          </a:prstGeom>
          <a:noFill/>
        </p:spPr>
        <p:txBody>
          <a:bodyPr wrap="square" rtlCol="0">
            <a:spAutoFit/>
          </a:bodyPr>
          <a:lstStyle/>
          <a:p>
            <a:pPr algn="l"/>
            <a:r>
              <a:rPr lang="en-GB" sz="2400" dirty="0">
                <a:latin typeface="Arial" panose="020B0604020202020204" pitchFamily="34" charset="0"/>
                <a:cs typeface="Arial" panose="020B0604020202020204" pitchFamily="34" charset="0"/>
              </a:rPr>
              <a:t>The services that Harrods provides are:</a:t>
            </a:r>
          </a:p>
          <a:p>
            <a:pPr algn="l"/>
            <a:r>
              <a:rPr lang="en-GB" sz="2400" dirty="0">
                <a:latin typeface="Arial" panose="020B0604020202020204" pitchFamily="34" charset="0"/>
                <a:cs typeface="Arial" panose="020B0604020202020204" pitchFamily="34" charset="0"/>
              </a:rPr>
              <a:t> </a:t>
            </a:r>
          </a:p>
          <a:p>
            <a:pPr algn="l"/>
            <a:r>
              <a:rPr lang="en-GB" b="0" i="0" dirty="0">
                <a:effectLst/>
                <a:latin typeface="Arial" panose="020B0604020202020204" pitchFamily="34" charset="0"/>
                <a:cs typeface="Arial" panose="020B0604020202020204" pitchFamily="34" charset="0"/>
              </a:rPr>
              <a:t>LOWER GROUND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Beauty Events &amp; Services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Fine Wines &amp; Spirits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Flowers, Cards &amp; Gifts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The Harrods Bookshop</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Luggage &amp; Accessories</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GROUND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The Beauty Halls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Fine Jewellery &amp; Watches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The Food Halls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Luxury Accessories</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FIRST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Womenswear</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SECOND FLOOR</a:t>
            </a:r>
            <a:br>
              <a:rPr lang="en-GB" b="0" i="0" dirty="0">
                <a:solidFill>
                  <a:srgbClr val="424242"/>
                </a:solidFill>
                <a:effectLst/>
                <a:latin typeface="Arial" panose="020B0604020202020204" pitchFamily="34" charset="0"/>
                <a:cs typeface="Arial" panose="020B0604020202020204" pitchFamily="34" charset="0"/>
              </a:rPr>
            </a:br>
            <a:r>
              <a:rPr lang="en-GB" b="0" i="0" dirty="0">
                <a:solidFill>
                  <a:srgbClr val="424242"/>
                </a:solidFill>
                <a:effectLst/>
                <a:latin typeface="Arial" panose="020B0604020202020204" pitchFamily="34" charset="0"/>
                <a:cs typeface="Arial" panose="020B0604020202020204" pitchFamily="34" charset="0"/>
              </a:rPr>
              <a:t>Menswear</a:t>
            </a: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7370391-1CEB-C1D0-9928-CC70DF73C8A3}"/>
              </a:ext>
            </a:extLst>
          </p:cNvPr>
          <p:cNvSpPr txBox="1"/>
          <p:nvPr/>
        </p:nvSpPr>
        <p:spPr>
          <a:xfrm>
            <a:off x="3498456" y="1149070"/>
            <a:ext cx="4402068" cy="4247317"/>
          </a:xfrm>
          <a:prstGeom prst="rect">
            <a:avLst/>
          </a:prstGeom>
          <a:noFill/>
        </p:spPr>
        <p:txBody>
          <a:bodyPr wrap="square" rtlCol="0">
            <a:spAutoFit/>
          </a:bodyPr>
          <a:lstStyle/>
          <a:p>
            <a:r>
              <a:rPr lang="en-GB" b="0" i="0" dirty="0">
                <a:effectLst/>
                <a:latin typeface="Arial" panose="020B0604020202020204" pitchFamily="34" charset="0"/>
                <a:cs typeface="Arial" panose="020B0604020202020204" pitchFamily="34" charset="0"/>
              </a:rPr>
              <a:t>THIRD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Home &amp; Furniture</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FOURTH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Childrenswear, Toys &amp; Wizarding World</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Women's Contemporary &amp; Denim</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The Wellness Clinic</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FIFTH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Hair &amp; Beauty Salon</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Shoe Heaven</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Technology</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SIXTH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Salon de Parfums</a:t>
            </a:r>
          </a:p>
        </p:txBody>
      </p:sp>
      <p:sp>
        <p:nvSpPr>
          <p:cNvPr id="5" name="TextBox 4">
            <a:extLst>
              <a:ext uri="{FF2B5EF4-FFF2-40B4-BE49-F238E27FC236}">
                <a16:creationId xmlns:a16="http://schemas.microsoft.com/office/drawing/2014/main" id="{526B4BBB-3087-ECF5-B01B-8795047A2AB7}"/>
              </a:ext>
            </a:extLst>
          </p:cNvPr>
          <p:cNvSpPr txBox="1"/>
          <p:nvPr/>
        </p:nvSpPr>
        <p:spPr>
          <a:xfrm>
            <a:off x="8159470" y="305068"/>
            <a:ext cx="3279971" cy="6247864"/>
          </a:xfrm>
          <a:prstGeom prst="rect">
            <a:avLst/>
          </a:prstGeom>
          <a:noFill/>
        </p:spPr>
        <p:txBody>
          <a:bodyPr wrap="square" rtlCol="0">
            <a:spAutoFit/>
          </a:bodyPr>
          <a:lstStyle/>
          <a:p>
            <a:pPr algn="l"/>
            <a:r>
              <a:rPr lang="en-GB" sz="1600" b="0" i="0" dirty="0">
                <a:effectLst/>
                <a:latin typeface="Arial" panose="020B0604020202020204" pitchFamily="34" charset="0"/>
                <a:cs typeface="Arial" panose="020B0604020202020204" pitchFamily="34" charset="0"/>
              </a:rPr>
              <a:t>LOWER GROUND FLOOR</a:t>
            </a:r>
            <a:br>
              <a:rPr lang="en-GB" sz="1600" b="0" i="0" dirty="0">
                <a:effectLst/>
                <a:latin typeface="Arial" panose="020B0604020202020204" pitchFamily="34" charset="0"/>
                <a:cs typeface="Arial" panose="020B0604020202020204" pitchFamily="34" charset="0"/>
              </a:rPr>
            </a:br>
            <a:r>
              <a:rPr lang="en-GB" sz="1600" b="0" i="0" dirty="0" err="1">
                <a:effectLst/>
                <a:latin typeface="Arial" panose="020B0604020202020204" pitchFamily="34" charset="0"/>
                <a:cs typeface="Arial" panose="020B0604020202020204" pitchFamily="34" charset="0"/>
              </a:rPr>
              <a:t>Bacarrat</a:t>
            </a:r>
            <a:r>
              <a:rPr lang="en-GB" sz="1600" b="0" i="0" dirty="0">
                <a:effectLst/>
                <a:latin typeface="Arial" panose="020B0604020202020204" pitchFamily="34" charset="0"/>
                <a:cs typeface="Arial" panose="020B0604020202020204" pitchFamily="34" charset="0"/>
              </a:rPr>
              <a:t> Bar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Harrods Social by Jason Atherton</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The Tiffany Blue Box Café</a:t>
            </a:r>
          </a:p>
          <a:p>
            <a:pPr algn="l"/>
            <a:endParaRPr lang="en-GB" sz="1600" b="0" i="0" dirty="0">
              <a:effectLst/>
              <a:latin typeface="Arial" panose="020B0604020202020204" pitchFamily="34" charset="0"/>
              <a:cs typeface="Arial" panose="020B0604020202020204" pitchFamily="34" charset="0"/>
            </a:endParaRPr>
          </a:p>
          <a:p>
            <a:pPr algn="l"/>
            <a:r>
              <a:rPr lang="en-GB" sz="1600" b="0" i="0" dirty="0">
                <a:effectLst/>
                <a:latin typeface="Arial" panose="020B0604020202020204" pitchFamily="34" charset="0"/>
                <a:cs typeface="Arial" panose="020B0604020202020204" pitchFamily="34" charset="0"/>
              </a:rPr>
              <a:t>GROUND FLOOR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Dining Hall</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The Coffee Bar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Café Juliette</a:t>
            </a:r>
          </a:p>
          <a:p>
            <a:pPr algn="l"/>
            <a:endParaRPr lang="en-GB" sz="1600" b="0" i="0" dirty="0">
              <a:effectLst/>
              <a:latin typeface="Arial" panose="020B0604020202020204" pitchFamily="34" charset="0"/>
              <a:cs typeface="Arial" panose="020B0604020202020204" pitchFamily="34" charset="0"/>
            </a:endParaRPr>
          </a:p>
          <a:p>
            <a:pPr algn="l"/>
            <a:r>
              <a:rPr lang="en-GB" sz="1600" b="0" i="0" dirty="0">
                <a:effectLst/>
                <a:latin typeface="Arial" panose="020B0604020202020204" pitchFamily="34" charset="0"/>
                <a:cs typeface="Arial" panose="020B0604020202020204" pitchFamily="34" charset="0"/>
              </a:rPr>
              <a:t>SECOND FLOOR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Pizzeria &amp; </a:t>
            </a:r>
            <a:r>
              <a:rPr lang="en-GB" sz="1600" b="0" i="0" dirty="0" err="1">
                <a:effectLst/>
                <a:latin typeface="Arial" panose="020B0604020202020204" pitchFamily="34" charset="0"/>
                <a:cs typeface="Arial" panose="020B0604020202020204" pitchFamily="34" charset="0"/>
              </a:rPr>
              <a:t>Pasqua</a:t>
            </a:r>
            <a:br>
              <a:rPr lang="en-GB" sz="1600" b="0" i="0" dirty="0">
                <a:effectLst/>
                <a:latin typeface="Arial" panose="020B0604020202020204" pitchFamily="34" charset="0"/>
                <a:cs typeface="Arial" panose="020B0604020202020204" pitchFamily="34" charset="0"/>
              </a:rPr>
            </a:br>
            <a:r>
              <a:rPr lang="en-GB" sz="1600" b="0" i="0" dirty="0" err="1">
                <a:effectLst/>
                <a:latin typeface="Arial" panose="020B0604020202020204" pitchFamily="34" charset="0"/>
                <a:cs typeface="Arial" panose="020B0604020202020204" pitchFamily="34" charset="0"/>
              </a:rPr>
              <a:t>Em</a:t>
            </a:r>
            <a:r>
              <a:rPr lang="en-GB" sz="1600" b="0" i="0" dirty="0">
                <a:effectLst/>
                <a:latin typeface="Arial" panose="020B0604020202020204" pitchFamily="34" charset="0"/>
                <a:cs typeface="Arial" panose="020B0604020202020204" pitchFamily="34" charset="0"/>
              </a:rPr>
              <a:t> </a:t>
            </a:r>
            <a:r>
              <a:rPr lang="en-GB" sz="1600" b="0" i="0" dirty="0" err="1">
                <a:effectLst/>
                <a:latin typeface="Arial" panose="020B0604020202020204" pitchFamily="34" charset="0"/>
                <a:cs typeface="Arial" panose="020B0604020202020204" pitchFamily="34" charset="0"/>
              </a:rPr>
              <a:t>Sherif</a:t>
            </a:r>
            <a:endParaRPr lang="en-GB" sz="1600" b="0" i="0" dirty="0">
              <a:effectLst/>
              <a:latin typeface="Arial" panose="020B0604020202020204" pitchFamily="34" charset="0"/>
              <a:cs typeface="Arial" panose="020B0604020202020204" pitchFamily="34" charset="0"/>
            </a:endParaRPr>
          </a:p>
          <a:p>
            <a:pPr algn="l"/>
            <a:endParaRPr lang="en-GB" sz="1600" b="0" i="0" dirty="0">
              <a:effectLst/>
              <a:latin typeface="Arial" panose="020B0604020202020204" pitchFamily="34" charset="0"/>
              <a:cs typeface="Arial" panose="020B0604020202020204" pitchFamily="34" charset="0"/>
            </a:endParaRPr>
          </a:p>
          <a:p>
            <a:pPr algn="l"/>
            <a:r>
              <a:rPr lang="en-GB" sz="1600" b="0" i="0" dirty="0">
                <a:effectLst/>
                <a:latin typeface="Arial" panose="020B0604020202020204" pitchFamily="34" charset="0"/>
                <a:cs typeface="Arial" panose="020B0604020202020204" pitchFamily="34" charset="0"/>
              </a:rPr>
              <a:t>THIRD FLOOR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Harrods Café</a:t>
            </a:r>
          </a:p>
          <a:p>
            <a:pPr algn="l"/>
            <a:endParaRPr lang="en-GB" sz="1600" b="0" i="0" dirty="0">
              <a:effectLst/>
              <a:latin typeface="Arial" panose="020B0604020202020204" pitchFamily="34" charset="0"/>
              <a:cs typeface="Arial" panose="020B0604020202020204" pitchFamily="34" charset="0"/>
            </a:endParaRPr>
          </a:p>
          <a:p>
            <a:pPr algn="l"/>
            <a:r>
              <a:rPr lang="en-GB" sz="1600" b="0" i="0" dirty="0">
                <a:effectLst/>
                <a:latin typeface="Arial" panose="020B0604020202020204" pitchFamily="34" charset="0"/>
                <a:cs typeface="Arial" panose="020B0604020202020204" pitchFamily="34" charset="0"/>
              </a:rPr>
              <a:t>FOURTH FLOOR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Harrods Garden Terrace</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Gordon Ramsay Burger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The Harrods Tea Rooms</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The Lebanese Bakery</a:t>
            </a:r>
          </a:p>
          <a:p>
            <a:pPr algn="l"/>
            <a:endParaRPr lang="en-GB" sz="1600" b="0" i="0" dirty="0">
              <a:effectLst/>
              <a:latin typeface="Arial" panose="020B0604020202020204" pitchFamily="34" charset="0"/>
              <a:cs typeface="Arial" panose="020B0604020202020204" pitchFamily="34" charset="0"/>
            </a:endParaRPr>
          </a:p>
          <a:p>
            <a:pPr algn="l"/>
            <a:r>
              <a:rPr lang="en-GB" sz="1600" b="0" i="0" dirty="0">
                <a:effectLst/>
                <a:latin typeface="Arial" panose="020B0604020202020204" pitchFamily="34" charset="0"/>
                <a:cs typeface="Arial" panose="020B0604020202020204" pitchFamily="34" charset="0"/>
              </a:rPr>
              <a:t>FIFTH FLOOR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Chai Wu</a:t>
            </a:r>
          </a:p>
        </p:txBody>
      </p:sp>
      <p:sp>
        <p:nvSpPr>
          <p:cNvPr id="6" name="TextBox 5">
            <a:extLst>
              <a:ext uri="{FF2B5EF4-FFF2-40B4-BE49-F238E27FC236}">
                <a16:creationId xmlns:a16="http://schemas.microsoft.com/office/drawing/2014/main" id="{9ED68B55-0CE8-D52C-A597-25DBE6A0606C}"/>
              </a:ext>
            </a:extLst>
          </p:cNvPr>
          <p:cNvSpPr txBox="1"/>
          <p:nvPr/>
        </p:nvSpPr>
        <p:spPr>
          <a:xfrm>
            <a:off x="2605635" y="6400800"/>
            <a:ext cx="4402068" cy="553998"/>
          </a:xfrm>
          <a:prstGeom prst="rect">
            <a:avLst/>
          </a:prstGeom>
          <a:noFill/>
        </p:spPr>
        <p:txBody>
          <a:bodyPr wrap="square" rtlCol="0">
            <a:spAutoFit/>
          </a:bodyPr>
          <a:lstStyle/>
          <a:p>
            <a:r>
              <a:rPr lang="en-GB" sz="1200" dirty="0">
                <a:hlinkClick r:id="rId2"/>
              </a:rPr>
              <a:t>Store Guide | Harrods UK</a:t>
            </a:r>
            <a:endParaRPr lang="en-GB" sz="1200" dirty="0"/>
          </a:p>
          <a:p>
            <a:endParaRPr lang="en-GB" dirty="0"/>
          </a:p>
        </p:txBody>
      </p:sp>
    </p:spTree>
    <p:extLst>
      <p:ext uri="{BB962C8B-B14F-4D97-AF65-F5344CB8AC3E}">
        <p14:creationId xmlns:p14="http://schemas.microsoft.com/office/powerpoint/2010/main" val="1519315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wipe(down)">
                                      <p:cBhvr>
                                        <p:cTn id="13" dur="500"/>
                                        <p:tgtEl>
                                          <p:spTgt spid="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2000"/>
                                        <p:tgtEl>
                                          <p:spTgt spid="3">
                                            <p:txEl>
                                              <p:pRg st="6" end="6"/>
                                            </p:txEl>
                                          </p:spTgt>
                                        </p:tgtEl>
                                      </p:cBhvr>
                                    </p:animEffect>
                                    <p:anim calcmode="lin" valueType="num">
                                      <p:cBhvr>
                                        <p:cTn id="19"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20"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5" dur="500"/>
                                        <p:tgtEl>
                                          <p:spTgt spid="3">
                                            <p:txEl>
                                              <p:pRg st="8" end="8"/>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4">
                                            <p:txEl>
                                              <p:pRg st="0" end="0"/>
                                            </p:txEl>
                                          </p:spTgt>
                                        </p:tgtEl>
                                        <p:attrNameLst>
                                          <p:attrName>style.visibility</p:attrName>
                                        </p:attrNameLst>
                                      </p:cBhvr>
                                      <p:to>
                                        <p:strVal val="visible"/>
                                      </p:to>
                                    </p:set>
                                    <p:anim calcmode="lin" valueType="num">
                                      <p:cBhvr additive="base">
                                        <p:cTn id="30"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nodeType="clickEffect">
                                  <p:stCondLst>
                                    <p:cond delay="0"/>
                                  </p:stCondLst>
                                  <p:childTnLst>
                                    <p:set>
                                      <p:cBhvr>
                                        <p:cTn id="35" dur="1" fill="hold">
                                          <p:stCondLst>
                                            <p:cond delay="0"/>
                                          </p:stCondLst>
                                        </p:cTn>
                                        <p:tgtEl>
                                          <p:spTgt spid="4">
                                            <p:txEl>
                                              <p:pRg st="2" end="2"/>
                                            </p:txEl>
                                          </p:spTgt>
                                        </p:tgtEl>
                                        <p:attrNameLst>
                                          <p:attrName>style.visibility</p:attrName>
                                        </p:attrNameLst>
                                      </p:cBhvr>
                                      <p:to>
                                        <p:strVal val="visible"/>
                                      </p:to>
                                    </p:set>
                                    <p:animEffect transition="in" filter="wipe(down)">
                                      <p:cBhvr>
                                        <p:cTn id="36" dur="580">
                                          <p:stCondLst>
                                            <p:cond delay="0"/>
                                          </p:stCondLst>
                                        </p:cTn>
                                        <p:tgtEl>
                                          <p:spTgt spid="4">
                                            <p:txEl>
                                              <p:pRg st="2" end="2"/>
                                            </p:txEl>
                                          </p:spTgt>
                                        </p:tgtEl>
                                      </p:cBhvr>
                                    </p:animEffect>
                                    <p:anim calcmode="lin" valueType="num">
                                      <p:cBhvr>
                                        <p:cTn id="37"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42" dur="26">
                                          <p:stCondLst>
                                            <p:cond delay="650"/>
                                          </p:stCondLst>
                                        </p:cTn>
                                        <p:tgtEl>
                                          <p:spTgt spid="4">
                                            <p:txEl>
                                              <p:pRg st="2" end="2"/>
                                            </p:txEl>
                                          </p:spTgt>
                                        </p:tgtEl>
                                      </p:cBhvr>
                                      <p:to x="100000" y="60000"/>
                                    </p:animScale>
                                    <p:animScale>
                                      <p:cBhvr>
                                        <p:cTn id="43" dur="166" decel="50000">
                                          <p:stCondLst>
                                            <p:cond delay="676"/>
                                          </p:stCondLst>
                                        </p:cTn>
                                        <p:tgtEl>
                                          <p:spTgt spid="4">
                                            <p:txEl>
                                              <p:pRg st="2" end="2"/>
                                            </p:txEl>
                                          </p:spTgt>
                                        </p:tgtEl>
                                      </p:cBhvr>
                                      <p:to x="100000" y="100000"/>
                                    </p:animScale>
                                    <p:animScale>
                                      <p:cBhvr>
                                        <p:cTn id="44" dur="26">
                                          <p:stCondLst>
                                            <p:cond delay="1312"/>
                                          </p:stCondLst>
                                        </p:cTn>
                                        <p:tgtEl>
                                          <p:spTgt spid="4">
                                            <p:txEl>
                                              <p:pRg st="2" end="2"/>
                                            </p:txEl>
                                          </p:spTgt>
                                        </p:tgtEl>
                                      </p:cBhvr>
                                      <p:to x="100000" y="80000"/>
                                    </p:animScale>
                                    <p:animScale>
                                      <p:cBhvr>
                                        <p:cTn id="45" dur="166" decel="50000">
                                          <p:stCondLst>
                                            <p:cond delay="1338"/>
                                          </p:stCondLst>
                                        </p:cTn>
                                        <p:tgtEl>
                                          <p:spTgt spid="4">
                                            <p:txEl>
                                              <p:pRg st="2" end="2"/>
                                            </p:txEl>
                                          </p:spTgt>
                                        </p:tgtEl>
                                      </p:cBhvr>
                                      <p:to x="100000" y="100000"/>
                                    </p:animScale>
                                    <p:animScale>
                                      <p:cBhvr>
                                        <p:cTn id="46" dur="26">
                                          <p:stCondLst>
                                            <p:cond delay="1642"/>
                                          </p:stCondLst>
                                        </p:cTn>
                                        <p:tgtEl>
                                          <p:spTgt spid="4">
                                            <p:txEl>
                                              <p:pRg st="2" end="2"/>
                                            </p:txEl>
                                          </p:spTgt>
                                        </p:tgtEl>
                                      </p:cBhvr>
                                      <p:to x="100000" y="90000"/>
                                    </p:animScale>
                                    <p:animScale>
                                      <p:cBhvr>
                                        <p:cTn id="47" dur="166" decel="50000">
                                          <p:stCondLst>
                                            <p:cond delay="1668"/>
                                          </p:stCondLst>
                                        </p:cTn>
                                        <p:tgtEl>
                                          <p:spTgt spid="4">
                                            <p:txEl>
                                              <p:pRg st="2" end="2"/>
                                            </p:txEl>
                                          </p:spTgt>
                                        </p:tgtEl>
                                      </p:cBhvr>
                                      <p:to x="100000" y="100000"/>
                                    </p:animScale>
                                    <p:animScale>
                                      <p:cBhvr>
                                        <p:cTn id="48" dur="26">
                                          <p:stCondLst>
                                            <p:cond delay="1808"/>
                                          </p:stCondLst>
                                        </p:cTn>
                                        <p:tgtEl>
                                          <p:spTgt spid="4">
                                            <p:txEl>
                                              <p:pRg st="2" end="2"/>
                                            </p:txEl>
                                          </p:spTgt>
                                        </p:tgtEl>
                                      </p:cBhvr>
                                      <p:to x="100000" y="95000"/>
                                    </p:animScale>
                                    <p:animScale>
                                      <p:cBhvr>
                                        <p:cTn id="49" dur="166" decel="50000">
                                          <p:stCondLst>
                                            <p:cond delay="1834"/>
                                          </p:stCondLst>
                                        </p:cTn>
                                        <p:tgtEl>
                                          <p:spTgt spid="4">
                                            <p:txEl>
                                              <p:pRg st="2" end="2"/>
                                            </p:txEl>
                                          </p:spTgt>
                                        </p:tgtEl>
                                      </p:cBhvr>
                                      <p:to x="100000" y="100000"/>
                                    </p:animScale>
                                  </p:childTnLst>
                                </p:cTn>
                              </p:par>
                            </p:childTnLst>
                          </p:cTn>
                        </p:par>
                      </p:childTnLst>
                    </p:cTn>
                  </p:par>
                  <p:par>
                    <p:cTn id="50" fill="hold">
                      <p:stCondLst>
                        <p:cond delay="indefinite"/>
                      </p:stCondLst>
                      <p:childTnLst>
                        <p:par>
                          <p:cTn id="51" fill="hold">
                            <p:stCondLst>
                              <p:cond delay="0"/>
                            </p:stCondLst>
                            <p:childTnLst>
                              <p:par>
                                <p:cTn id="52" presetID="21" presetClass="entr" presetSubtype="1" fill="hold" nodeType="clickEffect">
                                  <p:stCondLst>
                                    <p:cond delay="0"/>
                                  </p:stCondLst>
                                  <p:childTnLst>
                                    <p:set>
                                      <p:cBhvr>
                                        <p:cTn id="53" dur="1" fill="hold">
                                          <p:stCondLst>
                                            <p:cond delay="0"/>
                                          </p:stCondLst>
                                        </p:cTn>
                                        <p:tgtEl>
                                          <p:spTgt spid="4">
                                            <p:txEl>
                                              <p:pRg st="4" end="4"/>
                                            </p:txEl>
                                          </p:spTgt>
                                        </p:tgtEl>
                                        <p:attrNameLst>
                                          <p:attrName>style.visibility</p:attrName>
                                        </p:attrNameLst>
                                      </p:cBhvr>
                                      <p:to>
                                        <p:strVal val="visible"/>
                                      </p:to>
                                    </p:set>
                                    <p:animEffect transition="in" filter="wheel(1)">
                                      <p:cBhvr>
                                        <p:cTn id="54" dur="2000"/>
                                        <p:tgtEl>
                                          <p:spTgt spid="4">
                                            <p:txEl>
                                              <p:pRg st="4" end="4"/>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nodeType="clickEffect">
                                  <p:stCondLst>
                                    <p:cond delay="0"/>
                                  </p:stCondLst>
                                  <p:childTnLst>
                                    <p:set>
                                      <p:cBhvr>
                                        <p:cTn id="58" dur="1" fill="hold">
                                          <p:stCondLst>
                                            <p:cond delay="0"/>
                                          </p:stCondLst>
                                        </p:cTn>
                                        <p:tgtEl>
                                          <p:spTgt spid="4">
                                            <p:txEl>
                                              <p:pRg st="6" end="6"/>
                                            </p:txEl>
                                          </p:spTgt>
                                        </p:tgtEl>
                                        <p:attrNameLst>
                                          <p:attrName>style.visibility</p:attrName>
                                        </p:attrNameLst>
                                      </p:cBhvr>
                                      <p:to>
                                        <p:strVal val="visible"/>
                                      </p:to>
                                    </p:set>
                                    <p:animEffect transition="in" filter="circle(in)">
                                      <p:cBhvr>
                                        <p:cTn id="59" dur="2000"/>
                                        <p:tgtEl>
                                          <p:spTgt spid="4">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nodeType="clickEffect">
                                  <p:stCondLst>
                                    <p:cond delay="0"/>
                                  </p:stCondLst>
                                  <p:childTnLst>
                                    <p:set>
                                      <p:cBhvr>
                                        <p:cTn id="63" dur="1" fill="hold">
                                          <p:stCondLst>
                                            <p:cond delay="0"/>
                                          </p:stCondLst>
                                        </p:cTn>
                                        <p:tgtEl>
                                          <p:spTgt spid="5">
                                            <p:txEl>
                                              <p:pRg st="0" end="0"/>
                                            </p:txEl>
                                          </p:spTgt>
                                        </p:tgtEl>
                                        <p:attrNameLst>
                                          <p:attrName>style.visibility</p:attrName>
                                        </p:attrNameLst>
                                      </p:cBhvr>
                                      <p:to>
                                        <p:strVal val="visible"/>
                                      </p:to>
                                    </p:set>
                                    <p:anim calcmode="lin" valueType="num">
                                      <p:cBhvr>
                                        <p:cTn id="64"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65"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66" dur="500"/>
                                        <p:tgtEl>
                                          <p:spTgt spid="5">
                                            <p:txEl>
                                              <p:pRg st="0" end="0"/>
                                            </p:txEl>
                                          </p:spTgt>
                                        </p:tgtEl>
                                      </p:cBhvr>
                                    </p:animEffect>
                                  </p:childTnLst>
                                </p:cTn>
                              </p:par>
                              <p:par>
                                <p:cTn id="67" presetID="53" presetClass="entr" presetSubtype="16" fill="hold" nodeType="withEffect">
                                  <p:stCondLst>
                                    <p:cond delay="0"/>
                                  </p:stCondLst>
                                  <p:childTnLst>
                                    <p:set>
                                      <p:cBhvr>
                                        <p:cTn id="68" dur="1" fill="hold">
                                          <p:stCondLst>
                                            <p:cond delay="0"/>
                                          </p:stCondLst>
                                        </p:cTn>
                                        <p:tgtEl>
                                          <p:spTgt spid="5">
                                            <p:txEl>
                                              <p:pRg st="2" end="2"/>
                                            </p:txEl>
                                          </p:spTgt>
                                        </p:tgtEl>
                                        <p:attrNameLst>
                                          <p:attrName>style.visibility</p:attrName>
                                        </p:attrNameLst>
                                      </p:cBhvr>
                                      <p:to>
                                        <p:strVal val="visible"/>
                                      </p:to>
                                    </p:set>
                                    <p:anim calcmode="lin" valueType="num">
                                      <p:cBhvr>
                                        <p:cTn id="69"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70"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71" dur="500"/>
                                        <p:tgtEl>
                                          <p:spTgt spid="5">
                                            <p:txEl>
                                              <p:pRg st="2" end="2"/>
                                            </p:txEl>
                                          </p:spTgt>
                                        </p:tgtEl>
                                      </p:cBhvr>
                                    </p:animEffect>
                                  </p:childTnLst>
                                </p:cTn>
                              </p:par>
                              <p:par>
                                <p:cTn id="72" presetID="53" presetClass="entr" presetSubtype="16" fill="hold" nodeType="withEffect">
                                  <p:stCondLst>
                                    <p:cond delay="0"/>
                                  </p:stCondLst>
                                  <p:childTnLst>
                                    <p:set>
                                      <p:cBhvr>
                                        <p:cTn id="73" dur="1" fill="hold">
                                          <p:stCondLst>
                                            <p:cond delay="0"/>
                                          </p:stCondLst>
                                        </p:cTn>
                                        <p:tgtEl>
                                          <p:spTgt spid="5">
                                            <p:txEl>
                                              <p:pRg st="4" end="4"/>
                                            </p:txEl>
                                          </p:spTgt>
                                        </p:tgtEl>
                                        <p:attrNameLst>
                                          <p:attrName>style.visibility</p:attrName>
                                        </p:attrNameLst>
                                      </p:cBhvr>
                                      <p:to>
                                        <p:strVal val="visible"/>
                                      </p:to>
                                    </p:set>
                                    <p:anim calcmode="lin" valueType="num">
                                      <p:cBhvr>
                                        <p:cTn id="74" dur="500" fill="hold"/>
                                        <p:tgtEl>
                                          <p:spTgt spid="5">
                                            <p:txEl>
                                              <p:pRg st="4" end="4"/>
                                            </p:txEl>
                                          </p:spTgt>
                                        </p:tgtEl>
                                        <p:attrNameLst>
                                          <p:attrName>ppt_w</p:attrName>
                                        </p:attrNameLst>
                                      </p:cBhvr>
                                      <p:tavLst>
                                        <p:tav tm="0">
                                          <p:val>
                                            <p:fltVal val="0"/>
                                          </p:val>
                                        </p:tav>
                                        <p:tav tm="100000">
                                          <p:val>
                                            <p:strVal val="#ppt_w"/>
                                          </p:val>
                                        </p:tav>
                                      </p:tavLst>
                                    </p:anim>
                                    <p:anim calcmode="lin" valueType="num">
                                      <p:cBhvr>
                                        <p:cTn id="75" dur="500" fill="hold"/>
                                        <p:tgtEl>
                                          <p:spTgt spid="5">
                                            <p:txEl>
                                              <p:pRg st="4" end="4"/>
                                            </p:txEl>
                                          </p:spTgt>
                                        </p:tgtEl>
                                        <p:attrNameLst>
                                          <p:attrName>ppt_h</p:attrName>
                                        </p:attrNameLst>
                                      </p:cBhvr>
                                      <p:tavLst>
                                        <p:tav tm="0">
                                          <p:val>
                                            <p:fltVal val="0"/>
                                          </p:val>
                                        </p:tav>
                                        <p:tav tm="100000">
                                          <p:val>
                                            <p:strVal val="#ppt_h"/>
                                          </p:val>
                                        </p:tav>
                                      </p:tavLst>
                                    </p:anim>
                                    <p:animEffect transition="in" filter="fade">
                                      <p:cBhvr>
                                        <p:cTn id="76" dur="500"/>
                                        <p:tgtEl>
                                          <p:spTgt spid="5">
                                            <p:txEl>
                                              <p:pRg st="4" end="4"/>
                                            </p:txEl>
                                          </p:spTgt>
                                        </p:tgtEl>
                                      </p:cBhvr>
                                    </p:animEffect>
                                  </p:childTnLst>
                                </p:cTn>
                              </p:par>
                              <p:par>
                                <p:cTn id="77" presetID="53" presetClass="entr" presetSubtype="16" fill="hold" nodeType="withEffect">
                                  <p:stCondLst>
                                    <p:cond delay="0"/>
                                  </p:stCondLst>
                                  <p:childTnLst>
                                    <p:set>
                                      <p:cBhvr>
                                        <p:cTn id="78" dur="1" fill="hold">
                                          <p:stCondLst>
                                            <p:cond delay="0"/>
                                          </p:stCondLst>
                                        </p:cTn>
                                        <p:tgtEl>
                                          <p:spTgt spid="5">
                                            <p:txEl>
                                              <p:pRg st="6" end="6"/>
                                            </p:txEl>
                                          </p:spTgt>
                                        </p:tgtEl>
                                        <p:attrNameLst>
                                          <p:attrName>style.visibility</p:attrName>
                                        </p:attrNameLst>
                                      </p:cBhvr>
                                      <p:to>
                                        <p:strVal val="visible"/>
                                      </p:to>
                                    </p:set>
                                    <p:anim calcmode="lin" valueType="num">
                                      <p:cBhvr>
                                        <p:cTn id="79" dur="500" fill="hold"/>
                                        <p:tgtEl>
                                          <p:spTgt spid="5">
                                            <p:txEl>
                                              <p:pRg st="6" end="6"/>
                                            </p:txEl>
                                          </p:spTgt>
                                        </p:tgtEl>
                                        <p:attrNameLst>
                                          <p:attrName>ppt_w</p:attrName>
                                        </p:attrNameLst>
                                      </p:cBhvr>
                                      <p:tavLst>
                                        <p:tav tm="0">
                                          <p:val>
                                            <p:fltVal val="0"/>
                                          </p:val>
                                        </p:tav>
                                        <p:tav tm="100000">
                                          <p:val>
                                            <p:strVal val="#ppt_w"/>
                                          </p:val>
                                        </p:tav>
                                      </p:tavLst>
                                    </p:anim>
                                    <p:anim calcmode="lin" valueType="num">
                                      <p:cBhvr>
                                        <p:cTn id="80" dur="500" fill="hold"/>
                                        <p:tgtEl>
                                          <p:spTgt spid="5">
                                            <p:txEl>
                                              <p:pRg st="6" end="6"/>
                                            </p:txEl>
                                          </p:spTgt>
                                        </p:tgtEl>
                                        <p:attrNameLst>
                                          <p:attrName>ppt_h</p:attrName>
                                        </p:attrNameLst>
                                      </p:cBhvr>
                                      <p:tavLst>
                                        <p:tav tm="0">
                                          <p:val>
                                            <p:fltVal val="0"/>
                                          </p:val>
                                        </p:tav>
                                        <p:tav tm="100000">
                                          <p:val>
                                            <p:strVal val="#ppt_h"/>
                                          </p:val>
                                        </p:tav>
                                      </p:tavLst>
                                    </p:anim>
                                    <p:animEffect transition="in" filter="fade">
                                      <p:cBhvr>
                                        <p:cTn id="81" dur="500"/>
                                        <p:tgtEl>
                                          <p:spTgt spid="5">
                                            <p:txEl>
                                              <p:pRg st="6" end="6"/>
                                            </p:txEl>
                                          </p:spTgt>
                                        </p:tgtEl>
                                      </p:cBhvr>
                                    </p:animEffect>
                                  </p:childTnLst>
                                </p:cTn>
                              </p:par>
                              <p:par>
                                <p:cTn id="82" presetID="53" presetClass="entr" presetSubtype="16" fill="hold" nodeType="withEffect">
                                  <p:stCondLst>
                                    <p:cond delay="0"/>
                                  </p:stCondLst>
                                  <p:childTnLst>
                                    <p:set>
                                      <p:cBhvr>
                                        <p:cTn id="83" dur="1" fill="hold">
                                          <p:stCondLst>
                                            <p:cond delay="0"/>
                                          </p:stCondLst>
                                        </p:cTn>
                                        <p:tgtEl>
                                          <p:spTgt spid="5">
                                            <p:txEl>
                                              <p:pRg st="8" end="8"/>
                                            </p:txEl>
                                          </p:spTgt>
                                        </p:tgtEl>
                                        <p:attrNameLst>
                                          <p:attrName>style.visibility</p:attrName>
                                        </p:attrNameLst>
                                      </p:cBhvr>
                                      <p:to>
                                        <p:strVal val="visible"/>
                                      </p:to>
                                    </p:set>
                                    <p:anim calcmode="lin" valueType="num">
                                      <p:cBhvr>
                                        <p:cTn id="84" dur="500" fill="hold"/>
                                        <p:tgtEl>
                                          <p:spTgt spid="5">
                                            <p:txEl>
                                              <p:pRg st="8" end="8"/>
                                            </p:txEl>
                                          </p:spTgt>
                                        </p:tgtEl>
                                        <p:attrNameLst>
                                          <p:attrName>ppt_w</p:attrName>
                                        </p:attrNameLst>
                                      </p:cBhvr>
                                      <p:tavLst>
                                        <p:tav tm="0">
                                          <p:val>
                                            <p:fltVal val="0"/>
                                          </p:val>
                                        </p:tav>
                                        <p:tav tm="100000">
                                          <p:val>
                                            <p:strVal val="#ppt_w"/>
                                          </p:val>
                                        </p:tav>
                                      </p:tavLst>
                                    </p:anim>
                                    <p:anim calcmode="lin" valueType="num">
                                      <p:cBhvr>
                                        <p:cTn id="85" dur="500" fill="hold"/>
                                        <p:tgtEl>
                                          <p:spTgt spid="5">
                                            <p:txEl>
                                              <p:pRg st="8" end="8"/>
                                            </p:txEl>
                                          </p:spTgt>
                                        </p:tgtEl>
                                        <p:attrNameLst>
                                          <p:attrName>ppt_h</p:attrName>
                                        </p:attrNameLst>
                                      </p:cBhvr>
                                      <p:tavLst>
                                        <p:tav tm="0">
                                          <p:val>
                                            <p:fltVal val="0"/>
                                          </p:val>
                                        </p:tav>
                                        <p:tav tm="100000">
                                          <p:val>
                                            <p:strVal val="#ppt_h"/>
                                          </p:val>
                                        </p:tav>
                                      </p:tavLst>
                                    </p:anim>
                                    <p:animEffect transition="in" filter="fade">
                                      <p:cBhvr>
                                        <p:cTn id="86" dur="500"/>
                                        <p:tgtEl>
                                          <p:spTgt spid="5">
                                            <p:txEl>
                                              <p:pRg st="8" end="8"/>
                                            </p:txEl>
                                          </p:spTgt>
                                        </p:tgtEl>
                                      </p:cBhvr>
                                    </p:animEffect>
                                  </p:childTnLst>
                                </p:cTn>
                              </p:par>
                              <p:par>
                                <p:cTn id="87" presetID="53" presetClass="entr" presetSubtype="16" fill="hold" nodeType="withEffect">
                                  <p:stCondLst>
                                    <p:cond delay="0"/>
                                  </p:stCondLst>
                                  <p:childTnLst>
                                    <p:set>
                                      <p:cBhvr>
                                        <p:cTn id="88" dur="1" fill="hold">
                                          <p:stCondLst>
                                            <p:cond delay="0"/>
                                          </p:stCondLst>
                                        </p:cTn>
                                        <p:tgtEl>
                                          <p:spTgt spid="5">
                                            <p:txEl>
                                              <p:pRg st="10" end="10"/>
                                            </p:txEl>
                                          </p:spTgt>
                                        </p:tgtEl>
                                        <p:attrNameLst>
                                          <p:attrName>style.visibility</p:attrName>
                                        </p:attrNameLst>
                                      </p:cBhvr>
                                      <p:to>
                                        <p:strVal val="visible"/>
                                      </p:to>
                                    </p:set>
                                    <p:anim calcmode="lin" valueType="num">
                                      <p:cBhvr>
                                        <p:cTn id="89" dur="500" fill="hold"/>
                                        <p:tgtEl>
                                          <p:spTgt spid="5">
                                            <p:txEl>
                                              <p:pRg st="10" end="10"/>
                                            </p:txEl>
                                          </p:spTgt>
                                        </p:tgtEl>
                                        <p:attrNameLst>
                                          <p:attrName>ppt_w</p:attrName>
                                        </p:attrNameLst>
                                      </p:cBhvr>
                                      <p:tavLst>
                                        <p:tav tm="0">
                                          <p:val>
                                            <p:fltVal val="0"/>
                                          </p:val>
                                        </p:tav>
                                        <p:tav tm="100000">
                                          <p:val>
                                            <p:strVal val="#ppt_w"/>
                                          </p:val>
                                        </p:tav>
                                      </p:tavLst>
                                    </p:anim>
                                    <p:anim calcmode="lin" valueType="num">
                                      <p:cBhvr>
                                        <p:cTn id="90" dur="500" fill="hold"/>
                                        <p:tgtEl>
                                          <p:spTgt spid="5">
                                            <p:txEl>
                                              <p:pRg st="10" end="10"/>
                                            </p:txEl>
                                          </p:spTgt>
                                        </p:tgtEl>
                                        <p:attrNameLst>
                                          <p:attrName>ppt_h</p:attrName>
                                        </p:attrNameLst>
                                      </p:cBhvr>
                                      <p:tavLst>
                                        <p:tav tm="0">
                                          <p:val>
                                            <p:fltVal val="0"/>
                                          </p:val>
                                        </p:tav>
                                        <p:tav tm="100000">
                                          <p:val>
                                            <p:strVal val="#ppt_h"/>
                                          </p:val>
                                        </p:tav>
                                      </p:tavLst>
                                    </p:anim>
                                    <p:animEffect transition="in" filter="fade">
                                      <p:cBhvr>
                                        <p:cTn id="91"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F6463A-3669-CE2B-2F1A-18AC22DA53BC}"/>
              </a:ext>
            </a:extLst>
          </p:cNvPr>
          <p:cNvSpPr txBox="1"/>
          <p:nvPr/>
        </p:nvSpPr>
        <p:spPr>
          <a:xfrm>
            <a:off x="261642" y="166568"/>
            <a:ext cx="11668715" cy="6524863"/>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The targeted customers of Harrods is the upper class. </a:t>
            </a:r>
          </a:p>
          <a:p>
            <a:r>
              <a:rPr lang="en-GB" sz="2200" dirty="0">
                <a:latin typeface="Arial" panose="020B0604020202020204" pitchFamily="34" charset="0"/>
                <a:cs typeface="Arial" panose="020B0604020202020204" pitchFamily="34" charset="0"/>
              </a:rPr>
              <a:t>Belong to social class A</a:t>
            </a:r>
          </a:p>
          <a:p>
            <a:r>
              <a:rPr lang="en-GB" sz="2200" dirty="0">
                <a:latin typeface="Arial" panose="020B0604020202020204" pitchFamily="34" charset="0"/>
                <a:cs typeface="Arial" panose="020B0604020202020204" pitchFamily="34" charset="0"/>
              </a:rPr>
              <a:t>They expect a service that is up to the mark. </a:t>
            </a:r>
          </a:p>
          <a:p>
            <a:r>
              <a:rPr lang="en-GB" sz="2200" dirty="0">
                <a:latin typeface="Arial" panose="020B0604020202020204" pitchFamily="34" charset="0"/>
                <a:cs typeface="Arial" panose="020B0604020202020204" pitchFamily="34" charset="0"/>
              </a:rPr>
              <a:t>Product are to the maximum qualities available. </a:t>
            </a:r>
          </a:p>
          <a:p>
            <a:r>
              <a:rPr lang="en-GB" sz="2200" dirty="0">
                <a:latin typeface="Arial" panose="020B0604020202020204" pitchFamily="34" charset="0"/>
                <a:cs typeface="Arial" panose="020B0604020202020204" pitchFamily="34" charset="0"/>
              </a:rPr>
              <a:t>Most customers are from non-English speaking countries.</a:t>
            </a:r>
          </a:p>
          <a:p>
            <a:r>
              <a:rPr lang="en-GB" sz="2200" dirty="0">
                <a:latin typeface="Arial" panose="020B0604020202020204" pitchFamily="34" charset="0"/>
                <a:cs typeface="Arial" panose="020B0604020202020204" pitchFamily="34" charset="0"/>
              </a:rPr>
              <a:t>There is four types of buying behaviours, these are:</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Complex buying behaviour</a:t>
            </a:r>
          </a:p>
          <a:p>
            <a:r>
              <a:rPr lang="en-GB" sz="2200" dirty="0">
                <a:latin typeface="Arial" panose="020B0604020202020204" pitchFamily="34" charset="0"/>
                <a:cs typeface="Arial" panose="020B0604020202020204" pitchFamily="34" charset="0"/>
              </a:rPr>
              <a:t>(</a:t>
            </a:r>
            <a:r>
              <a:rPr lang="en-GB" sz="2200" b="0" i="0" dirty="0">
                <a:solidFill>
                  <a:srgbClr val="212529"/>
                </a:solidFill>
                <a:effectLst/>
                <a:latin typeface="Arial" panose="020B0604020202020204" pitchFamily="34" charset="0"/>
                <a:cs typeface="Arial" panose="020B0604020202020204" pitchFamily="34" charset="0"/>
              </a:rPr>
              <a:t>purchasing a high value brand and inquires information before the purchase is made)</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Habitual buying behaviour</a:t>
            </a:r>
          </a:p>
          <a:p>
            <a:r>
              <a:rPr lang="en-GB" sz="2200" b="0" i="0" dirty="0">
                <a:solidFill>
                  <a:srgbClr val="212529"/>
                </a:solidFill>
                <a:effectLst/>
                <a:latin typeface="Arial" panose="020B0604020202020204" pitchFamily="34" charset="0"/>
                <a:cs typeface="Arial" panose="020B0604020202020204" pitchFamily="34" charset="0"/>
              </a:rPr>
              <a:t>(purchasing a product out of routine e.g. a newspaper, sugar or salt)</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Variety seeking buying behaviour</a:t>
            </a:r>
          </a:p>
          <a:p>
            <a:r>
              <a:rPr lang="en-GB" sz="2200" dirty="0">
                <a:latin typeface="Arial" panose="020B0604020202020204" pitchFamily="34" charset="0"/>
                <a:cs typeface="Arial" panose="020B0604020202020204" pitchFamily="34" charset="0"/>
              </a:rPr>
              <a:t>(</a:t>
            </a:r>
            <a:r>
              <a:rPr lang="en-GB" sz="2200" dirty="0">
                <a:solidFill>
                  <a:srgbClr val="212529"/>
                </a:solidFill>
                <a:latin typeface="Arial" panose="020B0604020202020204" pitchFamily="34" charset="0"/>
                <a:cs typeface="Arial" panose="020B0604020202020204" pitchFamily="34" charset="0"/>
              </a:rPr>
              <a:t>when a </a:t>
            </a:r>
            <a:r>
              <a:rPr lang="en-GB" sz="2200" b="0" i="0" dirty="0">
                <a:solidFill>
                  <a:srgbClr val="212529"/>
                </a:solidFill>
                <a:effectLst/>
                <a:latin typeface="Arial" panose="020B0604020202020204" pitchFamily="34" charset="0"/>
                <a:cs typeface="Arial" panose="020B0604020202020204" pitchFamily="34" charset="0"/>
              </a:rPr>
              <a:t>person likes to shop around and try out with different products)</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Dissonance reducing buying behaviour</a:t>
            </a:r>
          </a:p>
          <a:p>
            <a:r>
              <a:rPr lang="en-GB" sz="2200" dirty="0">
                <a:latin typeface="Arial" panose="020B0604020202020204" pitchFamily="34" charset="0"/>
                <a:cs typeface="Arial" panose="020B0604020202020204" pitchFamily="34" charset="0"/>
              </a:rPr>
              <a:t>(</a:t>
            </a:r>
            <a:r>
              <a:rPr lang="en-GB" sz="2200" b="0" i="0" dirty="0">
                <a:solidFill>
                  <a:srgbClr val="212529"/>
                </a:solidFill>
                <a:effectLst/>
                <a:latin typeface="Arial" panose="020B0604020202020204" pitchFamily="34" charset="0"/>
                <a:cs typeface="Arial" panose="020B0604020202020204" pitchFamily="34" charset="0"/>
              </a:rPr>
              <a:t> extremely worried with the purchase of the product, as the purchase is expensive or random</a:t>
            </a:r>
            <a:endParaRPr lang="en-GB"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A8C88B0-73B6-0E2D-95D4-95199A1D4A5D}"/>
              </a:ext>
            </a:extLst>
          </p:cNvPr>
          <p:cNvSpPr txBox="1"/>
          <p:nvPr/>
        </p:nvSpPr>
        <p:spPr>
          <a:xfrm>
            <a:off x="7725196" y="6322099"/>
            <a:ext cx="4143122" cy="738664"/>
          </a:xfrm>
          <a:prstGeom prst="rect">
            <a:avLst/>
          </a:prstGeom>
          <a:noFill/>
        </p:spPr>
        <p:txBody>
          <a:bodyPr wrap="square" rtlCol="0">
            <a:spAutoFit/>
          </a:bodyPr>
          <a:lstStyle/>
          <a:p>
            <a:r>
              <a:rPr lang="en-GB" sz="1200" dirty="0">
                <a:hlinkClick r:id="rId2"/>
              </a:rPr>
              <a:t>Insight Into The Behaviour Of Consumers At Harrods Marketing Essay (ukessays.com)</a:t>
            </a:r>
            <a:r>
              <a:rPr lang="en-GB" sz="1200" dirty="0"/>
              <a:t> </a:t>
            </a:r>
          </a:p>
          <a:p>
            <a:endParaRPr lang="en-GB" dirty="0"/>
          </a:p>
        </p:txBody>
      </p:sp>
    </p:spTree>
    <p:extLst>
      <p:ext uri="{BB962C8B-B14F-4D97-AF65-F5344CB8AC3E}">
        <p14:creationId xmlns:p14="http://schemas.microsoft.com/office/powerpoint/2010/main" val="1746940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arn(inVertical)">
                                      <p:cBhvr>
                                        <p:cTn id="10" dur="500"/>
                                        <p:tgtEl>
                                          <p:spTgt spid="2">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barn(inVertical)">
                                      <p:cBhvr>
                                        <p:cTn id="13" dur="500"/>
                                        <p:tgtEl>
                                          <p:spTgt spid="2">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2">
                                            <p:txEl>
                                              <p:pRg st="3" end="3"/>
                                            </p:txEl>
                                          </p:spTgt>
                                        </p:tgtEl>
                                        <p:attrNameLst>
                                          <p:attrName>style.visibility</p:attrName>
                                        </p:attrNameLst>
                                      </p:cBhvr>
                                      <p:to>
                                        <p:strVal val="visible"/>
                                      </p:to>
                                    </p:set>
                                    <p:animEffect transition="in" filter="barn(inVertical)">
                                      <p:cBhvr>
                                        <p:cTn id="16" dur="500"/>
                                        <p:tgtEl>
                                          <p:spTgt spid="2">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barn(inVertical)">
                                      <p:cBhvr>
                                        <p:cTn id="19" dur="500"/>
                                        <p:tgtEl>
                                          <p:spTgt spid="2">
                                            <p:txEl>
                                              <p:pRg st="4" end="4"/>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barn(inVertical)">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Effect transition="in" filter="fade">
                                      <p:cBhvr>
                                        <p:cTn id="27" dur="500"/>
                                        <p:tgtEl>
                                          <p:spTgt spid="2">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2">
                                            <p:txEl>
                                              <p:pRg st="8" end="8"/>
                                            </p:txEl>
                                          </p:spTgt>
                                        </p:tgtEl>
                                        <p:attrNameLst>
                                          <p:attrName>style.visibility</p:attrName>
                                        </p:attrNameLst>
                                      </p:cBhvr>
                                      <p:to>
                                        <p:strVal val="visible"/>
                                      </p:to>
                                    </p:set>
                                    <p:animEffect transition="in" filter="fade">
                                      <p:cBhvr>
                                        <p:cTn id="30" dur="500"/>
                                        <p:tgtEl>
                                          <p:spTgt spid="2">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animEffect transition="in" filter="wipe(down)">
                                      <p:cBhvr>
                                        <p:cTn id="35" dur="500"/>
                                        <p:tgtEl>
                                          <p:spTgt spid="2">
                                            <p:txEl>
                                              <p:pRg st="10" end="10"/>
                                            </p:txEl>
                                          </p:spTgt>
                                        </p:tgtEl>
                                      </p:cBhvr>
                                    </p:animEffect>
                                  </p:childTnLst>
                                </p:cTn>
                              </p:par>
                              <p:par>
                                <p:cTn id="36" presetID="22" presetClass="entr" presetSubtype="4" fill="hold" nodeType="withEffect">
                                  <p:stCondLst>
                                    <p:cond delay="0"/>
                                  </p:stCondLst>
                                  <p:childTnLst>
                                    <p:set>
                                      <p:cBhvr>
                                        <p:cTn id="37" dur="1" fill="hold">
                                          <p:stCondLst>
                                            <p:cond delay="0"/>
                                          </p:stCondLst>
                                        </p:cTn>
                                        <p:tgtEl>
                                          <p:spTgt spid="2">
                                            <p:txEl>
                                              <p:pRg st="11" end="11"/>
                                            </p:txEl>
                                          </p:spTgt>
                                        </p:tgtEl>
                                        <p:attrNameLst>
                                          <p:attrName>style.visibility</p:attrName>
                                        </p:attrNameLst>
                                      </p:cBhvr>
                                      <p:to>
                                        <p:strVal val="visible"/>
                                      </p:to>
                                    </p:set>
                                    <p:animEffect transition="in" filter="wipe(down)">
                                      <p:cBhvr>
                                        <p:cTn id="38" dur="500"/>
                                        <p:tgtEl>
                                          <p:spTgt spid="2">
                                            <p:txEl>
                                              <p:pRg st="11" end="11"/>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nodeType="clickEffect">
                                  <p:stCondLst>
                                    <p:cond delay="0"/>
                                  </p:stCondLst>
                                  <p:childTnLst>
                                    <p:set>
                                      <p:cBhvr>
                                        <p:cTn id="42" dur="1" fill="hold">
                                          <p:stCondLst>
                                            <p:cond delay="0"/>
                                          </p:stCondLst>
                                        </p:cTn>
                                        <p:tgtEl>
                                          <p:spTgt spid="2">
                                            <p:txEl>
                                              <p:pRg st="13" end="13"/>
                                            </p:txEl>
                                          </p:spTgt>
                                        </p:tgtEl>
                                        <p:attrNameLst>
                                          <p:attrName>style.visibility</p:attrName>
                                        </p:attrNameLst>
                                      </p:cBhvr>
                                      <p:to>
                                        <p:strVal val="visible"/>
                                      </p:to>
                                    </p:set>
                                    <p:animEffect transition="in" filter="circle(in)">
                                      <p:cBhvr>
                                        <p:cTn id="43" dur="2000"/>
                                        <p:tgtEl>
                                          <p:spTgt spid="2">
                                            <p:txEl>
                                              <p:pRg st="13" end="13"/>
                                            </p:txEl>
                                          </p:spTgt>
                                        </p:tgtEl>
                                      </p:cBhvr>
                                    </p:animEffect>
                                  </p:childTnLst>
                                </p:cTn>
                              </p:par>
                              <p:par>
                                <p:cTn id="44" presetID="6" presetClass="entr" presetSubtype="16" fill="hold" nodeType="withEffect">
                                  <p:stCondLst>
                                    <p:cond delay="0"/>
                                  </p:stCondLst>
                                  <p:childTnLst>
                                    <p:set>
                                      <p:cBhvr>
                                        <p:cTn id="45" dur="1" fill="hold">
                                          <p:stCondLst>
                                            <p:cond delay="0"/>
                                          </p:stCondLst>
                                        </p:cTn>
                                        <p:tgtEl>
                                          <p:spTgt spid="2">
                                            <p:txEl>
                                              <p:pRg st="14" end="14"/>
                                            </p:txEl>
                                          </p:spTgt>
                                        </p:tgtEl>
                                        <p:attrNameLst>
                                          <p:attrName>style.visibility</p:attrName>
                                        </p:attrNameLst>
                                      </p:cBhvr>
                                      <p:to>
                                        <p:strVal val="visible"/>
                                      </p:to>
                                    </p:set>
                                    <p:animEffect transition="in" filter="circle(in)">
                                      <p:cBhvr>
                                        <p:cTn id="46" dur="2000"/>
                                        <p:tgtEl>
                                          <p:spTgt spid="2">
                                            <p:txEl>
                                              <p:pRg st="14" end="14"/>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
                                            <p:txEl>
                                              <p:pRg st="16" end="16"/>
                                            </p:txEl>
                                          </p:spTgt>
                                        </p:tgtEl>
                                        <p:attrNameLst>
                                          <p:attrName>style.visibility</p:attrName>
                                        </p:attrNameLst>
                                      </p:cBhvr>
                                      <p:to>
                                        <p:strVal val="visible"/>
                                      </p:to>
                                    </p:set>
                                    <p:animEffect transition="in" filter="fade">
                                      <p:cBhvr>
                                        <p:cTn id="51" dur="500"/>
                                        <p:tgtEl>
                                          <p:spTgt spid="2">
                                            <p:txEl>
                                              <p:pRg st="16" end="16"/>
                                            </p:txEl>
                                          </p:spTgt>
                                        </p:tgtEl>
                                      </p:cBhvr>
                                    </p:animEffect>
                                  </p:childTnLst>
                                </p:cTn>
                              </p:par>
                              <p:par>
                                <p:cTn id="52" presetID="10" presetClass="entr" presetSubtype="0" fill="hold" nodeType="withEffect">
                                  <p:stCondLst>
                                    <p:cond delay="0"/>
                                  </p:stCondLst>
                                  <p:childTnLst>
                                    <p:set>
                                      <p:cBhvr>
                                        <p:cTn id="53" dur="1" fill="hold">
                                          <p:stCondLst>
                                            <p:cond delay="0"/>
                                          </p:stCondLst>
                                        </p:cTn>
                                        <p:tgtEl>
                                          <p:spTgt spid="2">
                                            <p:txEl>
                                              <p:pRg st="17" end="17"/>
                                            </p:txEl>
                                          </p:spTgt>
                                        </p:tgtEl>
                                        <p:attrNameLst>
                                          <p:attrName>style.visibility</p:attrName>
                                        </p:attrNameLst>
                                      </p:cBhvr>
                                      <p:to>
                                        <p:strVal val="visible"/>
                                      </p:to>
                                    </p:set>
                                    <p:animEffect transition="in" filter="fade">
                                      <p:cBhvr>
                                        <p:cTn id="54" dur="500"/>
                                        <p:tgtEl>
                                          <p:spTgt spid="2">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0B388E9-51BE-6FBC-1C28-FD7C508DB17B}"/>
              </a:ext>
            </a:extLst>
          </p:cNvPr>
          <p:cNvSpPr txBox="1"/>
          <p:nvPr/>
        </p:nvSpPr>
        <p:spPr>
          <a:xfrm>
            <a:off x="383024" y="374576"/>
            <a:ext cx="11539242"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main communication method of Harrods is verbal and listening, as many of the customers go into the store and do their shopping.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When verbally communicating with the customers the employees need to make sure that they have a good attitude towards the customer and when they are speaking to the customer they have a soft voice.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When the customer is speaking, the employee must make sure that they are listening 100% to what the customer is saying or they will not be able to fulfil the needs of the customer.</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communication strategy that Harrods uses is an external communication which is done through social media.</a:t>
            </a:r>
            <a:r>
              <a:rPr lang="en-GB" sz="2000" b="0" i="0" dirty="0">
                <a:effectLst/>
                <a:latin typeface="Arial" panose="020B0604020202020204" pitchFamily="34" charset="0"/>
                <a:cs typeface="Arial" panose="020B0604020202020204" pitchFamily="34" charset="0"/>
              </a:rPr>
              <a:t> To maintain a positive public relationship, Harrods uses communication methods as Instagram, twitter and facebook to help their customers keep up to date with the information about their brands and products. </a:t>
            </a:r>
          </a:p>
          <a:p>
            <a:endParaRPr lang="en-GB" sz="2000" dirty="0">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They used these methods to engage more customers into shopping with them and this helped them to get customers from different backgrounds and ages.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626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arn(inVertic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barn(inVertic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89064C-6F09-D605-D813-65684CA071FE}"/>
              </a:ext>
            </a:extLst>
          </p:cNvPr>
          <p:cNvSpPr txBox="1"/>
          <p:nvPr/>
        </p:nvSpPr>
        <p:spPr>
          <a:xfrm>
            <a:off x="331076" y="220718"/>
            <a:ext cx="11564006" cy="6524863"/>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Effective communication means having an ability to listen attentively and to convey information efficiently with empathy. It portrays your confidence and body language which is important while having a communication with people around you. Effective communication bring improvement to your soft skills and has a positive impact on your career and relationship. It is needed to achieve goals of the organisation.</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There  are several benefits that effective communication provides an organization. These benefits include :</a:t>
            </a:r>
          </a:p>
          <a:p>
            <a:r>
              <a:rPr lang="en-GB" sz="2200" dirty="0">
                <a:latin typeface="Arial" panose="020B0604020202020204" pitchFamily="34" charset="0"/>
                <a:cs typeface="Arial" panose="020B0604020202020204" pitchFamily="34" charset="0"/>
              </a:rPr>
              <a:t>Mitigated conflict :  Effective communication on help reduce conflict or tension at work.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Increased employee engagement : Effective communication helps management better understand the goals and needs of employee.</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It improve the connection between employees for a more enjoyable work environment.</a:t>
            </a:r>
          </a:p>
          <a:p>
            <a:r>
              <a:rPr lang="en-GB" sz="2200" dirty="0">
                <a:latin typeface="Arial" panose="020B0604020202020204" pitchFamily="34" charset="0"/>
                <a:cs typeface="Arial" panose="020B0604020202020204" pitchFamily="34" charset="0"/>
              </a:rPr>
              <a:t>Improved productivity : Effective communication manner allows employee to accurately perform there duties and can increase productivity throughout the organization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Improved client relations : Good communication is not just relevant to employee. It also directly affects on client relations.</a:t>
            </a:r>
          </a:p>
        </p:txBody>
      </p:sp>
    </p:spTree>
    <p:extLst>
      <p:ext uri="{BB962C8B-B14F-4D97-AF65-F5344CB8AC3E}">
        <p14:creationId xmlns:p14="http://schemas.microsoft.com/office/powerpoint/2010/main" val="3512473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wheel(1)">
                                      <p:cBhvr>
                                        <p:cTn id="25" dur="2000"/>
                                        <p:tgtEl>
                                          <p:spTgt spid="3">
                                            <p:txEl>
                                              <p:pRg st="7" end="7"/>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wheel(1)">
                                      <p:cBhvr>
                                        <p:cTn id="28" dur="2000"/>
                                        <p:tgtEl>
                                          <p:spTgt spid="3">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Effect transition="in" filter="circle(in)">
                                      <p:cBhvr>
                                        <p:cTn id="33"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336135-B752-D002-1517-CDE986020156}"/>
              </a:ext>
            </a:extLst>
          </p:cNvPr>
          <p:cNvSpPr txBox="1"/>
          <p:nvPr/>
        </p:nvSpPr>
        <p:spPr>
          <a:xfrm>
            <a:off x="226300" y="488731"/>
            <a:ext cx="12031389" cy="5632311"/>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Healthy workplace : Effective communication plays an important part in maintain a healthy organization culture.</a:t>
            </a:r>
          </a:p>
          <a:p>
            <a:r>
              <a:rPr lang="en-GB" sz="2000" dirty="0">
                <a:latin typeface="Arial" panose="020B0604020202020204" pitchFamily="34" charset="0"/>
                <a:cs typeface="Arial" panose="020B0604020202020204" pitchFamily="34" charset="0"/>
              </a:rPr>
              <a:t>Improved direction for employees : This empowers employees to take the appropriate steps needed to  complete their duties and contribute to the organization.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Boosted employee job satisfaction : Employees who are part of an organization that practices good communication in the organization are more likely to experience increased job satisfaction.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Improved public impression : An organization that have a good reputation in terms of communicating both internally and with clients often have a strong and positive public impression. This helps attract talent to the company and can even increase interest from investors and company.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organization should use  theories relating to models of communication by implementation. It has progressed to provide better understanding and explanation , also it can be very descriptive .</a:t>
            </a:r>
          </a:p>
          <a:p>
            <a:r>
              <a:rPr lang="en-GB" sz="2000" dirty="0">
                <a:latin typeface="Arial" panose="020B0604020202020204" pitchFamily="34" charset="0"/>
                <a:cs typeface="Arial" panose="020B0604020202020204" pitchFamily="34" charset="0"/>
              </a:rPr>
              <a:t>Theories can also help for organizational success. Theories also provide leadership and use motivation in a organization , also it is structured and clear communication . Also people came from different backgrounds and have different views and ideas.so can use a different theories of models for communication.</a:t>
            </a:r>
          </a:p>
        </p:txBody>
      </p:sp>
    </p:spTree>
    <p:extLst>
      <p:ext uri="{BB962C8B-B14F-4D97-AF65-F5344CB8AC3E}">
        <p14:creationId xmlns:p14="http://schemas.microsoft.com/office/powerpoint/2010/main" val="182259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wheel(1)">
                                      <p:cBhvr>
                                        <p:cTn id="25" dur="2000"/>
                                        <p:tgtEl>
                                          <p:spTgt spid="3">
                                            <p:txEl>
                                              <p:pRg st="7" end="7"/>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wheel(1)">
                                      <p:cBhvr>
                                        <p:cTn id="28"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6BEBB7-3582-39D1-7152-3DF68A35032C}"/>
              </a:ext>
            </a:extLst>
          </p:cNvPr>
          <p:cNvSpPr txBox="1"/>
          <p:nvPr/>
        </p:nvSpPr>
        <p:spPr>
          <a:xfrm>
            <a:off x="431253" y="465360"/>
            <a:ext cx="11329494" cy="5509200"/>
          </a:xfrm>
          <a:prstGeom prst="rect">
            <a:avLst/>
          </a:prstGeom>
          <a:noFill/>
        </p:spPr>
        <p:txBody>
          <a:bodyPr wrap="square">
            <a:spAutoFit/>
          </a:bodyPr>
          <a:lstStyle/>
          <a:p>
            <a:r>
              <a:rPr lang="en-GB" sz="2200" dirty="0">
                <a:latin typeface="Arial" panose="020B0604020202020204" pitchFamily="34" charset="0"/>
                <a:cs typeface="Arial" panose="020B0604020202020204" pitchFamily="34" charset="0"/>
              </a:rPr>
              <a:t>There are 4 barrier which can prevent effective communication between the organisation and their external stakeholders. These are:</a:t>
            </a:r>
          </a:p>
          <a:p>
            <a:endParaRPr lang="en-GB"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latin typeface="Arial" panose="020B0604020202020204" pitchFamily="34" charset="0"/>
                <a:cs typeface="Arial" panose="020B0604020202020204" pitchFamily="34" charset="0"/>
              </a:rPr>
              <a:t>Language differences- During this language barrier people come from different country to do shopping at Harrods. When people speaking same language their will be a misunderstanding pronouncing , accent. Even people from same organization may struggle with differences in vocabulary.</a:t>
            </a:r>
          </a:p>
          <a:p>
            <a:pPr marL="457200" indent="-457200">
              <a:buFont typeface="+mj-lt"/>
              <a:buAutoNum type="arabicPeriod"/>
            </a:pPr>
            <a:endParaRPr lang="en-GB"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latin typeface="Arial" panose="020B0604020202020204" pitchFamily="34" charset="0"/>
                <a:cs typeface="Arial" panose="020B0604020202020204" pitchFamily="34" charset="0"/>
              </a:rPr>
              <a:t>Cultural differences- for a organisation or business cultural barrier is common issue where people come from different culture , lifestyle and background.</a:t>
            </a:r>
          </a:p>
          <a:p>
            <a:pPr marL="457200" indent="-457200">
              <a:buFont typeface="+mj-lt"/>
              <a:buAutoNum type="arabicPeriod"/>
            </a:pPr>
            <a:endParaRPr lang="en-GB"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latin typeface="Arial" panose="020B0604020202020204" pitchFamily="34" charset="0"/>
                <a:cs typeface="Arial" panose="020B0604020202020204" pitchFamily="34" charset="0"/>
              </a:rPr>
              <a:t>Technological barrier- technological barrier is another problem for communication. Everybody has not got good knowledge of technology.</a:t>
            </a:r>
          </a:p>
          <a:p>
            <a:pPr marL="457200" indent="-457200">
              <a:buFont typeface="+mj-lt"/>
              <a:buAutoNum type="arabicPeriod"/>
            </a:pPr>
            <a:endParaRPr lang="en-GB"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latin typeface="Arial" panose="020B0604020202020204" pitchFamily="34" charset="0"/>
                <a:cs typeface="Arial" panose="020B0604020202020204" pitchFamily="34" charset="0"/>
              </a:rPr>
              <a:t>Organizational barriers- for communication this a effective barrier , which effect employees are unaware or not understanding about business role and structure.     </a:t>
            </a:r>
          </a:p>
        </p:txBody>
      </p:sp>
    </p:spTree>
    <p:extLst>
      <p:ext uri="{BB962C8B-B14F-4D97-AF65-F5344CB8AC3E}">
        <p14:creationId xmlns:p14="http://schemas.microsoft.com/office/powerpoint/2010/main" val="4074159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5"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2000"/>
                                        <p:tgtEl>
                                          <p:spTgt spid="3">
                                            <p:txEl>
                                              <p:pRg st="6" end="6"/>
                                            </p:txEl>
                                          </p:spTgt>
                                        </p:tgtEl>
                                      </p:cBhvr>
                                    </p:animEffect>
                                    <p:anim calcmode="lin" valueType="num">
                                      <p:cBhvr>
                                        <p:cTn id="23"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24"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p:cTn id="2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3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9F21C3-23D1-B61A-4EEC-475A29F663C9}"/>
              </a:ext>
            </a:extLst>
          </p:cNvPr>
          <p:cNvSpPr txBox="1"/>
          <p:nvPr/>
        </p:nvSpPr>
        <p:spPr>
          <a:xfrm>
            <a:off x="425670" y="520539"/>
            <a:ext cx="11524592" cy="5509200"/>
          </a:xfrm>
          <a:prstGeom prst="rect">
            <a:avLst/>
          </a:prstGeom>
          <a:noFill/>
        </p:spPr>
        <p:txBody>
          <a:bodyPr wrap="square">
            <a:spAutoFit/>
          </a:bodyPr>
          <a:lstStyle/>
          <a:p>
            <a:r>
              <a:rPr lang="en-GB" sz="2200" dirty="0">
                <a:latin typeface="Arial" panose="020B0604020202020204" pitchFamily="34" charset="0"/>
                <a:cs typeface="Arial" panose="020B0604020202020204" pitchFamily="34" charset="0"/>
              </a:rPr>
              <a:t>Transferring your internal information through the right channel can help you make better understanding with your team and clients. There are few strong channels that can improve better communication. These are:</a:t>
            </a:r>
          </a:p>
          <a:p>
            <a:endParaRPr lang="en-GB" sz="2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200" b="1" dirty="0">
                <a:latin typeface="Arial" panose="020B0604020202020204" pitchFamily="34" charset="0"/>
                <a:cs typeface="Arial" panose="020B0604020202020204" pitchFamily="34" charset="0"/>
              </a:rPr>
              <a:t>FACE TO FACE COMMUNICATION - </a:t>
            </a:r>
            <a:r>
              <a:rPr lang="en-GB" sz="2200" dirty="0">
                <a:latin typeface="Arial" panose="020B0604020202020204" pitchFamily="34" charset="0"/>
                <a:cs typeface="Arial" panose="020B0604020202020204" pitchFamily="34" charset="0"/>
              </a:rPr>
              <a:t>Face to face communication is an excellent and strong channel to communicate easily.</a:t>
            </a:r>
          </a:p>
          <a:p>
            <a:endParaRPr lang="en-GB" sz="2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200" b="1" dirty="0">
                <a:latin typeface="Arial" panose="020B0604020202020204" pitchFamily="34" charset="0"/>
                <a:cs typeface="Arial" panose="020B0604020202020204" pitchFamily="34" charset="0"/>
              </a:rPr>
              <a:t>VIDEO CONFERENCING - </a:t>
            </a:r>
            <a:r>
              <a:rPr lang="en-GB" sz="2200" dirty="0">
                <a:latin typeface="Arial" panose="020B0604020202020204" pitchFamily="34" charset="0"/>
                <a:cs typeface="Arial" panose="020B0604020202020204" pitchFamily="34" charset="0"/>
              </a:rPr>
              <a:t>Video conferencing is also a powerful channel for communication, you can use it by video calling from anywhere in the world. It also save your time for travelling.</a:t>
            </a:r>
          </a:p>
          <a:p>
            <a:endParaRPr lang="en-GB" sz="2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200" b="1" dirty="0">
                <a:latin typeface="Arial" panose="020B0604020202020204" pitchFamily="34" charset="0"/>
                <a:cs typeface="Arial" panose="020B0604020202020204" pitchFamily="34" charset="0"/>
              </a:rPr>
              <a:t>PHONE CALL- </a:t>
            </a:r>
            <a:r>
              <a:rPr lang="en-GB" sz="2200" dirty="0">
                <a:latin typeface="Arial" panose="020B0604020202020204" pitchFamily="34" charset="0"/>
                <a:cs typeface="Arial" panose="020B0604020202020204" pitchFamily="34" charset="0"/>
              </a:rPr>
              <a:t>Phone call are great alternative and safe when you need to communicate a sense of urgency and get answer quickly. This is a two way communication channel.</a:t>
            </a:r>
          </a:p>
          <a:p>
            <a:endParaRPr lang="en-GB" sz="2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200" b="1" dirty="0">
                <a:latin typeface="Arial" panose="020B0604020202020204" pitchFamily="34" charset="0"/>
                <a:cs typeface="Arial" panose="020B0604020202020204" pitchFamily="34" charset="0"/>
              </a:rPr>
              <a:t>EMAIL</a:t>
            </a:r>
            <a:r>
              <a:rPr lang="en-GB" sz="2200" dirty="0">
                <a:latin typeface="Arial" panose="020B0604020202020204" pitchFamily="34" charset="0"/>
                <a:cs typeface="Arial" panose="020B0604020202020204" pitchFamily="34" charset="0"/>
              </a:rPr>
              <a:t> -  Email is a best channel for formal communication. This type of communication is a great way to send formal announcements in structure manner.</a:t>
            </a:r>
          </a:p>
        </p:txBody>
      </p:sp>
    </p:spTree>
    <p:extLst>
      <p:ext uri="{BB962C8B-B14F-4D97-AF65-F5344CB8AC3E}">
        <p14:creationId xmlns:p14="http://schemas.microsoft.com/office/powerpoint/2010/main" val="178316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p:cTn id="2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4946DF86-EB4B-79D9-18D3-B87B3E31983E}"/>
              </a:ext>
            </a:extLst>
          </p:cNvPr>
          <p:cNvGraphicFramePr>
            <a:graphicFrameLocks noGrp="1"/>
          </p:cNvGraphicFramePr>
          <p:nvPr>
            <p:extLst>
              <p:ext uri="{D42A27DB-BD31-4B8C-83A1-F6EECF244321}">
                <p14:modId xmlns:p14="http://schemas.microsoft.com/office/powerpoint/2010/main" val="1640370364"/>
              </p:ext>
            </p:extLst>
          </p:nvPr>
        </p:nvGraphicFramePr>
        <p:xfrm>
          <a:off x="124692" y="92445"/>
          <a:ext cx="11959578" cy="6724198"/>
        </p:xfrm>
        <a:graphic>
          <a:graphicData uri="http://schemas.openxmlformats.org/drawingml/2006/table">
            <a:tbl>
              <a:tblPr firstRow="1" bandRow="1">
                <a:tableStyleId>{5C22544A-7EE6-4342-B048-85BDC9FD1C3A}</a:tableStyleId>
              </a:tblPr>
              <a:tblGrid>
                <a:gridCol w="4313569">
                  <a:extLst>
                    <a:ext uri="{9D8B030D-6E8A-4147-A177-3AD203B41FA5}">
                      <a16:colId xmlns:a16="http://schemas.microsoft.com/office/drawing/2014/main" val="1381715570"/>
                    </a:ext>
                  </a:extLst>
                </a:gridCol>
                <a:gridCol w="7646009">
                  <a:extLst>
                    <a:ext uri="{9D8B030D-6E8A-4147-A177-3AD203B41FA5}">
                      <a16:colId xmlns:a16="http://schemas.microsoft.com/office/drawing/2014/main" val="3579679796"/>
                    </a:ext>
                  </a:extLst>
                </a:gridCol>
              </a:tblGrid>
              <a:tr h="797017">
                <a:tc>
                  <a:txBody>
                    <a:bodyPr/>
                    <a:lstStyle/>
                    <a:p>
                      <a:pPr algn="ctr"/>
                      <a:r>
                        <a:rPr lang="en-GB" sz="2400" dirty="0">
                          <a:latin typeface="Arial" panose="020B0604020202020204" pitchFamily="34" charset="0"/>
                          <a:cs typeface="Arial" panose="020B0604020202020204" pitchFamily="34" charset="0"/>
                        </a:rPr>
                        <a:t>Teamwork Evaluation </a:t>
                      </a:r>
                    </a:p>
                  </a:txBody>
                  <a:tcPr/>
                </a:tc>
                <a:tc>
                  <a:txBody>
                    <a:bodyPr/>
                    <a:lstStyle/>
                    <a:p>
                      <a:pPr algn="ctr"/>
                      <a:r>
                        <a:rPr lang="en-GB" sz="2400" dirty="0">
                          <a:latin typeface="Arial" panose="020B0604020202020204" pitchFamily="34" charset="0"/>
                          <a:cs typeface="Arial" panose="020B0604020202020204" pitchFamily="34" charset="0"/>
                        </a:rPr>
                        <a:t>Team responses. </a:t>
                      </a:r>
                    </a:p>
                  </a:txBody>
                  <a:tcPr/>
                </a:tc>
                <a:extLst>
                  <a:ext uri="{0D108BD9-81ED-4DB2-BD59-A6C34878D82A}">
                    <a16:rowId xmlns:a16="http://schemas.microsoft.com/office/drawing/2014/main" val="3160018179"/>
                  </a:ext>
                </a:extLst>
              </a:tr>
              <a:tr h="1401482">
                <a:tc>
                  <a:txBody>
                    <a:bodyPr/>
                    <a:lstStyle/>
                    <a:p>
                      <a:r>
                        <a:rPr lang="en-GB" sz="1600" dirty="0">
                          <a:latin typeface="Arial" panose="020B0604020202020204" pitchFamily="34" charset="0"/>
                          <a:cs typeface="Arial" panose="020B0604020202020204" pitchFamily="34" charset="0"/>
                        </a:rPr>
                        <a:t>Who was in your team?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latin typeface="Arial" panose="020B0604020202020204" pitchFamily="34" charset="0"/>
                          <a:cs typeface="Arial" panose="020B0604020202020204" pitchFamily="34" charset="0"/>
                        </a:rPr>
                        <a:t>Md </a:t>
                      </a:r>
                      <a:r>
                        <a:rPr lang="en-GB" sz="1600" b="0" dirty="0" err="1">
                          <a:latin typeface="Arial" panose="020B0604020202020204" pitchFamily="34" charset="0"/>
                          <a:cs typeface="Arial" panose="020B0604020202020204" pitchFamily="34" charset="0"/>
                        </a:rPr>
                        <a:t>Foyejur</a:t>
                      </a:r>
                      <a:r>
                        <a:rPr lang="en-GB" sz="1600" b="0" dirty="0">
                          <a:latin typeface="Arial" panose="020B0604020202020204" pitchFamily="34" charset="0"/>
                          <a:cs typeface="Arial" panose="020B0604020202020204" pitchFamily="34" charset="0"/>
                        </a:rPr>
                        <a:t> Rahman </a:t>
                      </a:r>
                      <a:r>
                        <a:rPr lang="en-GB" sz="1600" b="0" dirty="0" err="1">
                          <a:latin typeface="Arial" panose="020B0604020202020204" pitchFamily="34" charset="0"/>
                          <a:cs typeface="Arial" panose="020B0604020202020204" pitchFamily="34" charset="0"/>
                        </a:rPr>
                        <a:t>Tuhin</a:t>
                      </a:r>
                      <a:r>
                        <a:rPr lang="en-GB" sz="1600" b="0" dirty="0">
                          <a:latin typeface="Arial" panose="020B0604020202020204" pitchFamily="34" charset="0"/>
                          <a:cs typeface="Arial" panose="020B0604020202020204" pitchFamily="34" charset="0"/>
                        </a:rPr>
                        <a:t> 2120024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b="0" dirty="0">
                        <a:latin typeface="Arial" panose="020B0604020202020204" pitchFamily="34" charset="0"/>
                        <a:cs typeface="Arial" panose="020B0604020202020204" pitchFamily="34" charset="0"/>
                      </a:endParaRPr>
                    </a:p>
                    <a:p>
                      <a:r>
                        <a:rPr lang="en-GB" sz="1600" b="0" dirty="0">
                          <a:latin typeface="Arial" panose="020B0604020202020204" pitchFamily="34" charset="0"/>
                          <a:cs typeface="Arial" panose="020B0604020202020204" pitchFamily="34" charset="0"/>
                        </a:rPr>
                        <a:t>Shbana Begum 2120023</a:t>
                      </a:r>
                    </a:p>
                    <a:p>
                      <a:endParaRPr lang="en-GB" sz="1600" b="0" dirty="0">
                        <a:latin typeface="Arial" panose="020B0604020202020204" pitchFamily="34" charset="0"/>
                        <a:cs typeface="Arial" panose="020B0604020202020204" pitchFamily="34" charset="0"/>
                      </a:endParaRPr>
                    </a:p>
                    <a:p>
                      <a:r>
                        <a:rPr lang="en-GB" sz="1600" b="0" dirty="0">
                          <a:latin typeface="Arial" panose="020B0604020202020204" pitchFamily="34" charset="0"/>
                          <a:cs typeface="Arial" panose="020B0604020202020204" pitchFamily="34" charset="0"/>
                        </a:rPr>
                        <a:t>Golam </a:t>
                      </a:r>
                      <a:r>
                        <a:rPr lang="en-GB" sz="1600" b="0" dirty="0" err="1">
                          <a:latin typeface="Arial" panose="020B0604020202020204" pitchFamily="34" charset="0"/>
                          <a:cs typeface="Arial" panose="020B0604020202020204" pitchFamily="34" charset="0"/>
                        </a:rPr>
                        <a:t>Ambiya</a:t>
                      </a:r>
                      <a:r>
                        <a:rPr lang="en-GB" sz="1600" b="0" dirty="0">
                          <a:latin typeface="Arial" panose="020B0604020202020204" pitchFamily="34" charset="0"/>
                          <a:cs typeface="Arial" panose="020B0604020202020204" pitchFamily="34" charset="0"/>
                        </a:rPr>
                        <a:t> 2120022</a:t>
                      </a:r>
                    </a:p>
                    <a:p>
                      <a:endParaRPr lang="en-GB"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18373457"/>
                  </a:ext>
                </a:extLst>
              </a:tr>
              <a:tr h="7661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What were the key strengths of your team? </a:t>
                      </a:r>
                    </a:p>
                    <a:p>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The key strengths was Shbana knows a lot about PowerPoint. She told me and Golam which section we had to do. When we needed help she was there to support us.</a:t>
                      </a:r>
                    </a:p>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07276796"/>
                  </a:ext>
                </a:extLst>
              </a:tr>
              <a:tr h="12182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What were the challenges that you overcame as a team?</a:t>
                      </a:r>
                    </a:p>
                    <a:p>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The challenge that we overcame as a team was that me and Golam are not that good with PowerPoint, so me and Golam wrote out the slides on PowerPoint, then Shbana helped and showed us how she put them slides in the presentation. She showed us how to do the animation on the slides. So next time we will be able to do it by ourselves.</a:t>
                      </a:r>
                    </a:p>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3256840"/>
                  </a:ext>
                </a:extLst>
              </a:tr>
              <a:tr h="9144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What would you do differently if you worked as a team again?</a:t>
                      </a:r>
                    </a:p>
                    <a:p>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If we worked as a team again, I would recommend that we start working earlier on the presentation and that we get together outside of the university times to work together.</a:t>
                      </a:r>
                    </a:p>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71358641"/>
                  </a:ext>
                </a:extLst>
              </a:tr>
              <a:tr h="684621">
                <a:tc>
                  <a:txBody>
                    <a:bodyPr/>
                    <a:lstStyle/>
                    <a:p>
                      <a:r>
                        <a:rPr lang="en-GB" sz="1600" dirty="0">
                          <a:latin typeface="Arial" panose="020B0604020202020204" pitchFamily="34" charset="0"/>
                          <a:cs typeface="Arial" panose="020B0604020202020204" pitchFamily="34" charset="0"/>
                        </a:rPr>
                        <a:t>How would you rate your team working? Out of 10? </a:t>
                      </a:r>
                    </a:p>
                  </a:txBody>
                  <a:tcPr/>
                </a:tc>
                <a:tc>
                  <a:txBody>
                    <a:bodyPr/>
                    <a:lstStyle/>
                    <a:p>
                      <a:r>
                        <a:rPr lang="en-GB" sz="1600" dirty="0">
                          <a:latin typeface="Arial" panose="020B0604020202020204" pitchFamily="34" charset="0"/>
                          <a:cs typeface="Arial" panose="020B0604020202020204" pitchFamily="34" charset="0"/>
                        </a:rPr>
                        <a:t> I would rate our team working 8 out of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53099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98A51B-3ED5-0213-6393-AC2702068A16}"/>
              </a:ext>
            </a:extLst>
          </p:cNvPr>
          <p:cNvSpPr txBox="1"/>
          <p:nvPr/>
        </p:nvSpPr>
        <p:spPr>
          <a:xfrm>
            <a:off x="969020" y="705458"/>
            <a:ext cx="10095219" cy="59093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hlinkClick r:id="rId2"/>
              </a:rPr>
              <a:t>History of Harrods department store - BBC News</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3"/>
              </a:rPr>
              <a:t>Store Guide | Harrods UK</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4"/>
              </a:rPr>
              <a:t>Insight Into The Behaviour Of Consumers At Harrods Marketing Essay (ukessays.com)</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5"/>
              </a:rPr>
              <a:t>Harrod's: Business Communication Case Study - 725 Words | </a:t>
            </a:r>
            <a:r>
              <a:rPr lang="en-GB" sz="2000" dirty="0" err="1">
                <a:latin typeface="Arial" panose="020B0604020202020204" pitchFamily="34" charset="0"/>
                <a:cs typeface="Arial" panose="020B0604020202020204" pitchFamily="34" charset="0"/>
                <a:hlinkClick r:id="rId5"/>
              </a:rPr>
              <a:t>Studymode</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6"/>
              </a:rPr>
              <a:t>Harrods Everything You've Ever Wanted to Know | LDNFASHION</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7"/>
              </a:rPr>
              <a:t>https://sumankher.com/2021/03/05/11-reasons-why-is-effective-communication-important/</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https:// </a:t>
            </a:r>
            <a:r>
              <a:rPr lang="en-GB" sz="2000" dirty="0">
                <a:latin typeface="Arial" panose="020B0604020202020204" pitchFamily="34" charset="0"/>
                <a:cs typeface="Arial" panose="020B0604020202020204" pitchFamily="34" charset="0"/>
                <a:hlinkClick r:id="rId8"/>
              </a:rPr>
              <a:t>www.indeed.com/career- advice/career- development/</a:t>
            </a:r>
            <a:r>
              <a:rPr lang="en-GB" sz="2000" dirty="0">
                <a:latin typeface="Arial" panose="020B0604020202020204" pitchFamily="34" charset="0"/>
                <a:cs typeface="Arial" panose="020B0604020202020204" pitchFamily="34" charset="0"/>
              </a:rPr>
              <a:t>communication-benefits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9"/>
              </a:rPr>
              <a:t>https://www.Grammarly.com</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https://www.indeed.com</a:t>
            </a:r>
            <a:r>
              <a:rPr lang="en-GB" sz="2000">
                <a:latin typeface="Arial" panose="020B0604020202020204" pitchFamily="34" charset="0"/>
                <a:cs typeface="Arial" panose="020B0604020202020204" pitchFamily="34" charset="0"/>
              </a:rPr>
              <a:t>&gt;channelsofcommunication </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342435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1568</Words>
  <Application>Microsoft Office PowerPoint</Application>
  <PresentationFormat>Widescreen</PresentationFormat>
  <Paragraphs>137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Shbana Begum (2120023)</dc:creator>
  <cp:lastModifiedBy>Shbana Begum (2120023)</cp:lastModifiedBy>
  <cp:revision>3</cp:revision>
  <dcterms:created xsi:type="dcterms:W3CDTF">2022-07-19T23:56:47Z</dcterms:created>
  <dcterms:modified xsi:type="dcterms:W3CDTF">2022-07-24T00:47:10Z</dcterms:modified>
</cp:coreProperties>
</file>