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632" autoAdjust="0"/>
  </p:normalViewPr>
  <p:slideViewPr>
    <p:cSldViewPr snapToGrid="0">
      <p:cViewPr varScale="1">
        <p:scale>
          <a:sx n="73" d="100"/>
          <a:sy n="73" d="100"/>
        </p:scale>
        <p:origin x="1738" y="6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47640381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ipd.co.uk/knowledge/fundamentals/relations/employees/factsheet#gre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2.deloitte.com/us/en/insights/focus/human-capital-trends/2021/the-evolving-employer-employee-relationship.html"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careers.unilever.com/experienced-careers" TargetMode="External"/><Relationship Id="rId4" Type="http://schemas.openxmlformats.org/officeDocument/2006/relationships/hyperlink" Target="https://www.tescoplc.com/sustainability/documents/policies/how-we-create-an-inclusive-working-environment/"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63049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112396053d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112396053d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163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112396053d0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112396053d0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Managing people is one of the major responsibilities of any kind of organisation. The present study will discuss the current CIPD map and the values of HR in the professional development of the employee in the company. The study will also discuss the employee value proposition in order to understand the employee engagement factors.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355035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112396053d0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112396053d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CIPD professional map is the set of standards that help to guide the work related to human resources and provides improved and developed work ethics. It is an interactive set that provides the purpose of fulfilling the shared professional identity across the country of the UK (Harrison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2021). The working employees in the field of Human resources follow the values set by CIPD. The values are followed at the individual, organizational and group levels.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229323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112396053d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112396053d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Professional values: professional values are needed to develop human resources skills in the workplace. The professional values are categorized into their layers.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A) Principle: According to </a:t>
            </a:r>
            <a:r>
              <a:rPr lang="en" sz="1200" dirty="0">
                <a:solidFill>
                  <a:schemeClr val="dk1"/>
                </a:solidFill>
                <a:highlight>
                  <a:srgbClr val="FFFFFF"/>
                </a:highlight>
                <a:latin typeface="Times New Roman"/>
                <a:ea typeface="Times New Roman"/>
                <a:cs typeface="Times New Roman"/>
                <a:sym typeface="Times New Roman"/>
              </a:rPr>
              <a:t>Tikhonov, (2019), </a:t>
            </a:r>
            <a:r>
              <a:rPr lang="en" sz="1200" dirty="0">
                <a:solidFill>
                  <a:schemeClr val="dk1"/>
                </a:solidFill>
                <a:latin typeface="Times New Roman"/>
                <a:ea typeface="Times New Roman"/>
                <a:cs typeface="Times New Roman"/>
                <a:sym typeface="Times New Roman"/>
              </a:rPr>
              <a:t>the decisions in the professional field are dependent on various professional principles. The human resource manager should give importance to the work culture and ethics, its employees, and the professional environment. On the other hand, an HR professional should give priority to its employees. For the human resource professional professionalism is the most important thing.</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b) Evidence-based: it is always proved that evidence-based HR work ethics. Academic research and behavioural science help to understand human psychology therefore it helps to take effective decisions for organizations. On the other hand, organizational data such as people analytics provides them with an effective insight into the skill gaps. In addition to that, practical experience helps HR to apply various judgments that help to develop decision making (</a:t>
            </a:r>
            <a:r>
              <a:rPr lang="en" sz="1200" dirty="0">
                <a:solidFill>
                  <a:schemeClr val="dk1"/>
                </a:solidFill>
                <a:highlight>
                  <a:srgbClr val="FFFFFF"/>
                </a:highlight>
                <a:latin typeface="Times New Roman"/>
                <a:ea typeface="Times New Roman"/>
                <a:cs typeface="Times New Roman"/>
                <a:sym typeface="Times New Roman"/>
              </a:rPr>
              <a:t>Tikhonov, 2019)</a:t>
            </a:r>
            <a:r>
              <a:rPr lang="en"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 Outcome-driven: the outcome in the organization impacts the work, employee, professionalism and ethics.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Core knowledge: as per the CIPD, the six core knowledge that is required for effective HR practice are business acumen, digital knowledge experience, analytics and creative value, organizational culture and behaviour.</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Core behaviour: the core behaviours that are needed for the HR professionals to develop their performance are a passion for learning, having good insight, professional courage, ethical knowledge and practice, situational decision making, and giving values to the employees (</a:t>
            </a:r>
            <a:r>
              <a:rPr lang="en" sz="1200" dirty="0">
                <a:solidFill>
                  <a:schemeClr val="dk1"/>
                </a:solidFill>
                <a:highlight>
                  <a:srgbClr val="FFFFFF"/>
                </a:highlight>
                <a:latin typeface="Times New Roman"/>
                <a:ea typeface="Times New Roman"/>
                <a:cs typeface="Times New Roman"/>
                <a:sym typeface="Times New Roman"/>
              </a:rPr>
              <a:t>Tikhonov, 2019)</a:t>
            </a:r>
            <a:r>
              <a:rPr lang="en"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Special knowledge: the special knowledge that is required for HR are talent management, employee handling experience, diversity, reward, resourcing.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extLst>
      <p:ext uri="{BB962C8B-B14F-4D97-AF65-F5344CB8AC3E}">
        <p14:creationId xmlns:p14="http://schemas.microsoft.com/office/powerpoint/2010/main" val="243736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12396053d0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12396053d0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According to CIPD, the role of HR includes: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Employee advocate:</a:t>
            </a:r>
            <a:r>
              <a:rPr lang="en" sz="1200">
                <a:solidFill>
                  <a:schemeClr val="dk1"/>
                </a:solidFill>
                <a:latin typeface="Times New Roman"/>
                <a:ea typeface="Times New Roman"/>
                <a:cs typeface="Times New Roman"/>
                <a:sym typeface="Times New Roman"/>
              </a:rPr>
              <a:t> employee advocacy such as developing of effective working environment, motivating the employee to achieve the common aims and objectives, increase employee retention through enhancing employee engagement (Velikorossov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HR applies various models such as goal setting, communication, provides training to the employees in order to empower them. The organisational culture is developed in such a way where HR follows employee assistance programs, complaint solving strategies, profit-sharing strategies.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Strategic partner of the organization: </a:t>
            </a:r>
            <a:r>
              <a:rPr lang="en" sz="1200">
                <a:solidFill>
                  <a:schemeClr val="dk1"/>
                </a:solidFill>
                <a:latin typeface="Times New Roman"/>
                <a:ea typeface="Times New Roman"/>
                <a:cs typeface="Times New Roman"/>
                <a:sym typeface="Times New Roman"/>
              </a:rPr>
              <a:t>The HR role in the organisation is to establish effective support to the company in achieving the strategic plan and objectives. The hiring, reward, performance evaluation, and various other fields, HR is associated with the organisation, the HR professional is contributing in developing the analysis in the cost management, talent management, developing of various HR programmes (</a:t>
            </a:r>
            <a:r>
              <a:rPr lang="en" sz="1200">
                <a:solidFill>
                  <a:schemeClr val="hlink"/>
                </a:solidFill>
                <a:uFill>
                  <a:noFill/>
                </a:uFill>
                <a:latin typeface="Times New Roman"/>
                <a:ea typeface="Times New Roman"/>
                <a:cs typeface="Times New Roman"/>
                <a:sym typeface="Times New Roman"/>
                <a:hlinkClick r:id="rId3"/>
              </a:rPr>
              <a:t>cipd.co.uk</a:t>
            </a:r>
            <a:r>
              <a:rPr lang="en" sz="1200">
                <a:solidFill>
                  <a:schemeClr val="dk1"/>
                </a:solidFill>
                <a:latin typeface="Times New Roman"/>
                <a:ea typeface="Times New Roman"/>
                <a:cs typeface="Times New Roman"/>
                <a:sym typeface="Times New Roman"/>
              </a:rPr>
              <a:t>,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Change champion:</a:t>
            </a:r>
            <a:r>
              <a:rPr lang="en" sz="1200">
                <a:solidFill>
                  <a:schemeClr val="dk1"/>
                </a:solidFill>
                <a:latin typeface="Times New Roman"/>
                <a:ea typeface="Times New Roman"/>
                <a:cs typeface="Times New Roman"/>
                <a:sym typeface="Times New Roman"/>
              </a:rPr>
              <a:t> HR supports organisational development by changing the champion per the requirement. It reduces employee dissatisfaction and brings overall discipline to the work culture. The additional challenges regarding management are mitigated by HR. it identified the mission, vision, of the company and set goals and action plans. The determination in the organizational work, developing links in the strategy of the company with effective talent management fulfil the strategic needs of the company (</a:t>
            </a:r>
            <a:r>
              <a:rPr lang="en" sz="1200">
                <a:solidFill>
                  <a:schemeClr val="hlink"/>
                </a:solidFill>
                <a:uFill>
                  <a:noFill/>
                </a:uFill>
                <a:latin typeface="Times New Roman"/>
                <a:ea typeface="Times New Roman"/>
                <a:cs typeface="Times New Roman"/>
                <a:sym typeface="Times New Roman"/>
                <a:hlinkClick r:id="rId3"/>
              </a:rPr>
              <a:t>cipd.co.uk</a:t>
            </a:r>
            <a:r>
              <a:rPr lang="en" sz="1200">
                <a:solidFill>
                  <a:schemeClr val="dk1"/>
                </a:solidFill>
                <a:latin typeface="Times New Roman"/>
                <a:ea typeface="Times New Roman"/>
                <a:cs typeface="Times New Roman"/>
                <a:sym typeface="Times New Roman"/>
              </a:rPr>
              <a:t>, 2022).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266010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112396053d0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112396053d0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Permanent employee: t</a:t>
            </a:r>
            <a:r>
              <a:rPr lang="en" sz="1200">
                <a:solidFill>
                  <a:schemeClr val="dk1"/>
                </a:solidFill>
                <a:latin typeface="Times New Roman"/>
                <a:ea typeface="Times New Roman"/>
                <a:cs typeface="Times New Roman"/>
                <a:sym typeface="Times New Roman"/>
              </a:rPr>
              <a:t>he company hires these employees through the proper selection process. The company provides all kinds of facilities to these employees and some additional facilities to them. The employees enjoy the promotion, job hiking and various reward facilities and leave facilities (</a:t>
            </a:r>
            <a:r>
              <a:rPr lang="en" sz="1200">
                <a:solidFill>
                  <a:schemeClr val="dk1"/>
                </a:solidFill>
                <a:highlight>
                  <a:srgbClr val="FFFFFF"/>
                </a:highlight>
                <a:latin typeface="Times New Roman"/>
                <a:ea typeface="Times New Roman"/>
                <a:cs typeface="Times New Roman"/>
                <a:sym typeface="Times New Roman"/>
              </a:rPr>
              <a:t>Lopez-Cabrales and Valle-Cabrera, 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Contractual employee: </a:t>
            </a:r>
            <a:r>
              <a:rPr lang="en" sz="1200">
                <a:solidFill>
                  <a:schemeClr val="dk1"/>
                </a:solidFill>
                <a:latin typeface="Times New Roman"/>
                <a:ea typeface="Times New Roman"/>
                <a:cs typeface="Times New Roman"/>
                <a:sym typeface="Times New Roman"/>
              </a:rPr>
              <a:t>the company sometimes hires contractual employees where the company hires them as per the need for a certain period.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Annualized contracts:</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employees serve the company and get the pay payment on an hourly basis. The annual working time is calculated.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Part-time contracts:</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employees are less favoured than the full-time workers and enjoy fewer facilities.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Freelancers:</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employees are not bound to work in the company they work for and be paid as per the work. They are not liable to hold in the company.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Fixed-term contracts:</a:t>
            </a:r>
            <a:r>
              <a:rPr lang="en" sz="1200">
                <a:solidFill>
                  <a:schemeClr val="dk1"/>
                </a:solidFill>
                <a:latin typeface="Times New Roman"/>
                <a:ea typeface="Times New Roman"/>
                <a:cs typeface="Times New Roman"/>
                <a:sym typeface="Times New Roman"/>
              </a:rPr>
              <a:t> the project-based employees are hired by the company where they work till the project is done.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Zero hour contracts:</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these kinds of workers are not liable to serve minimum working hours and they are not liable to accept any kind of work they are offered (</a:t>
            </a:r>
            <a:r>
              <a:rPr lang="en" sz="1200">
                <a:solidFill>
                  <a:schemeClr val="dk1"/>
                </a:solidFill>
                <a:highlight>
                  <a:srgbClr val="FFFFFF"/>
                </a:highlight>
                <a:latin typeface="Times New Roman"/>
                <a:ea typeface="Times New Roman"/>
                <a:cs typeface="Times New Roman"/>
                <a:sym typeface="Times New Roman"/>
              </a:rPr>
              <a:t>Lopez-Cabrales and Valle-Cabrera, 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     	</a:t>
            </a:r>
            <a:r>
              <a:rPr lang="en" sz="1200" b="1" i="1">
                <a:solidFill>
                  <a:schemeClr val="dk1"/>
                </a:solidFill>
                <a:latin typeface="Times New Roman"/>
                <a:ea typeface="Times New Roman"/>
                <a:cs typeface="Times New Roman"/>
                <a:sym typeface="Times New Roman"/>
              </a:rPr>
              <a:t>Casual contracts:</a:t>
            </a:r>
            <a:r>
              <a:rPr lang="en" sz="1200" b="1">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employees work in mainly hospitality or catering industries who serve the purpose as when it is required.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Volunteers:</a:t>
            </a:r>
            <a:r>
              <a:rPr lang="en" sz="1200">
                <a:solidFill>
                  <a:schemeClr val="dk1"/>
                </a:solidFill>
                <a:latin typeface="Times New Roman"/>
                <a:ea typeface="Times New Roman"/>
                <a:cs typeface="Times New Roman"/>
                <a:sym typeface="Times New Roman"/>
              </a:rPr>
              <a:t> These kinds of employees serve work for non paid contracts, where the employees are to get the salary, sometimes; they are given travel allowances, food or necessary things by the company.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Interns: </a:t>
            </a:r>
            <a:r>
              <a:rPr lang="en" sz="1200">
                <a:solidFill>
                  <a:schemeClr val="dk1"/>
                </a:solidFill>
                <a:latin typeface="Times New Roman"/>
                <a:ea typeface="Times New Roman"/>
                <a:cs typeface="Times New Roman"/>
                <a:sym typeface="Times New Roman"/>
              </a:rPr>
              <a:t>the employees who spend limited time in the organization to develop certain skills and experience in order to increase employability (</a:t>
            </a:r>
            <a:r>
              <a:rPr lang="en" sz="1200">
                <a:solidFill>
                  <a:schemeClr val="dk1"/>
                </a:solidFill>
                <a:highlight>
                  <a:srgbClr val="FFFFFF"/>
                </a:highlight>
                <a:latin typeface="Times New Roman"/>
                <a:ea typeface="Times New Roman"/>
                <a:cs typeface="Times New Roman"/>
                <a:sym typeface="Times New Roman"/>
              </a:rPr>
              <a:t>Lopez-Cabrales and Valle-Cabrera, 2020)</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579662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112396053d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112396053d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A clear vision of the company: a </a:t>
            </a:r>
            <a:r>
              <a:rPr lang="en" sz="1200">
                <a:solidFill>
                  <a:schemeClr val="dk1"/>
                </a:solidFill>
                <a:latin typeface="Times New Roman"/>
                <a:ea typeface="Times New Roman"/>
                <a:cs typeface="Times New Roman"/>
                <a:sym typeface="Times New Roman"/>
              </a:rPr>
              <a:t>clear vision of the company helps it to establish effective relationships with the employees. A clear vision also helps the employees to develop effective engagement. Deloitte has a clear vision and it channelizes the vision through the HRM to the employees that build an effective relationship between employer and employees (</a:t>
            </a:r>
            <a:r>
              <a:rPr lang="en" sz="1200">
                <a:solidFill>
                  <a:schemeClr val="hlink"/>
                </a:solidFill>
                <a:uFill>
                  <a:noFill/>
                </a:uFill>
                <a:latin typeface="Times New Roman"/>
                <a:ea typeface="Times New Roman"/>
                <a:cs typeface="Times New Roman"/>
                <a:sym typeface="Times New Roman"/>
                <a:hlinkClick r:id="rId3"/>
              </a:rPr>
              <a:t>deloitte</a:t>
            </a:r>
            <a:r>
              <a:rPr lang="en" sz="1200">
                <a:solidFill>
                  <a:schemeClr val="dk1"/>
                </a:solidFill>
                <a:latin typeface="Times New Roman"/>
                <a:ea typeface="Times New Roman"/>
                <a:cs typeface="Times New Roman"/>
                <a:sym typeface="Times New Roman"/>
              </a:rPr>
              <a:t>,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Effective organisational management: </a:t>
            </a:r>
            <a:r>
              <a:rPr lang="en" sz="1200">
                <a:solidFill>
                  <a:schemeClr val="dk1"/>
                </a:solidFill>
                <a:latin typeface="Times New Roman"/>
                <a:ea typeface="Times New Roman"/>
                <a:cs typeface="Times New Roman"/>
                <a:sym typeface="Times New Roman"/>
              </a:rPr>
              <a:t>organisational management plays a vital role. the HRM establishes strong relations with the employees and employers. The policies, regulations should be flexible enough. Strong organisational structure, strict though creative work ethics make the company more reliable to the employees. Tesco management is very strong as it builds anti-harassment sections, developed UK colleague networks to develop clean and effective employee satisfaction and security (</a:t>
            </a:r>
            <a:r>
              <a:rPr lang="en" sz="1200">
                <a:solidFill>
                  <a:schemeClr val="hlink"/>
                </a:solidFill>
                <a:uFill>
                  <a:noFill/>
                </a:uFill>
                <a:latin typeface="Times New Roman"/>
                <a:ea typeface="Times New Roman"/>
                <a:cs typeface="Times New Roman"/>
                <a:sym typeface="Times New Roman"/>
                <a:hlinkClick r:id="rId4"/>
              </a:rPr>
              <a:t>tescoplc</a:t>
            </a:r>
            <a:r>
              <a:rPr lang="en" sz="1200">
                <a:solidFill>
                  <a:schemeClr val="dk1"/>
                </a:solidFill>
                <a:latin typeface="Times New Roman"/>
                <a:ea typeface="Times New Roman"/>
                <a:cs typeface="Times New Roman"/>
                <a:sym typeface="Times New Roman"/>
              </a:rPr>
              <a:t>,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Professional growth opportunity: </a:t>
            </a:r>
            <a:r>
              <a:rPr lang="en" sz="1200">
                <a:solidFill>
                  <a:schemeClr val="dk1"/>
                </a:solidFill>
                <a:latin typeface="Times New Roman"/>
                <a:ea typeface="Times New Roman"/>
                <a:cs typeface="Times New Roman"/>
                <a:sym typeface="Times New Roman"/>
              </a:rPr>
              <a:t>organisation provides various training programmes, professional courses in order to develop the skill and experience of the employees. This opportunity provides professional scope for better employability. The employees show trust in the company and develop better engagement. In Unilever, the employees get huge opportunities top to develop their careers. The training provided to the employees, or the internship programmes of the company provide effective professional growth opportunities (</a:t>
            </a:r>
            <a:r>
              <a:rPr lang="en" sz="1200">
                <a:solidFill>
                  <a:schemeClr val="hlink"/>
                </a:solidFill>
                <a:uFill>
                  <a:noFill/>
                </a:uFill>
                <a:latin typeface="Times New Roman"/>
                <a:ea typeface="Times New Roman"/>
                <a:cs typeface="Times New Roman"/>
                <a:sym typeface="Times New Roman"/>
                <a:hlinkClick r:id="rId5"/>
              </a:rPr>
              <a:t>careers.unilever</a:t>
            </a:r>
            <a:r>
              <a:rPr lang="en" sz="1200">
                <a:solidFill>
                  <a:schemeClr val="dk1"/>
                </a:solidFill>
                <a:latin typeface="Times New Roman"/>
                <a:ea typeface="Times New Roman"/>
                <a:cs typeface="Times New Roman"/>
                <a:sym typeface="Times New Roman"/>
              </a:rPr>
              <a:t>,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Recognition:</a:t>
            </a:r>
            <a:r>
              <a:rPr lang="en" sz="1200">
                <a:solidFill>
                  <a:schemeClr val="dk1"/>
                </a:solidFill>
                <a:latin typeface="Times New Roman"/>
                <a:ea typeface="Times New Roman"/>
                <a:cs typeface="Times New Roman"/>
                <a:sym typeface="Times New Roman"/>
              </a:rPr>
              <a:t> recognition is a vital factor. The employee skills should be recognised and rewarded. This helps to increase employee engagement. Recognition of the skills of the employees provides ample confidence and a sense of responsibility to the employee.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270135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12396053d0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12396053d0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covid 19 had developed the possibility of the potential conflict among the employees and employers considerably. The present challenge put many companies under pressure in order to take strict health and safety measures. Various companies have been witnessing operational demands. The employees of various groups, ages, gender, and ethnicity are suffered from this situational crisis. The return to the workplace and maintenance of safety and health hygiene is becoming a severe challenge to them as well as the company (</a:t>
            </a:r>
            <a:r>
              <a:rPr lang="en" sz="1200">
                <a:solidFill>
                  <a:schemeClr val="dk1"/>
                </a:solidFill>
                <a:highlight>
                  <a:srgbClr val="FFFFFF"/>
                </a:highlight>
                <a:latin typeface="Times New Roman"/>
                <a:ea typeface="Times New Roman"/>
                <a:cs typeface="Times New Roman"/>
                <a:sym typeface="Times New Roman"/>
              </a:rPr>
              <a:t>Diab-Bahman and Al-Enzi, 2020)</a:t>
            </a:r>
            <a:r>
              <a:rPr lang="en" sz="1200">
                <a:solidFill>
                  <a:schemeClr val="dk1"/>
                </a:solidFill>
                <a:latin typeface="Times New Roman"/>
                <a:ea typeface="Times New Roman"/>
                <a:cs typeface="Times New Roman"/>
                <a:sym typeface="Times New Roman"/>
              </a:rPr>
              <a:t>. The employees should communicate with organizational management. Employers should recognize the conflict and the current challenges. The managers should equip themselves with sensible conversations, effective flexibility in work timing. Besides, the company should promote transparency and consistency in order to establish support for the present circumstances </a:t>
            </a:r>
            <a:endParaRPr/>
          </a:p>
        </p:txBody>
      </p:sp>
    </p:spTree>
    <p:extLst>
      <p:ext uri="{BB962C8B-B14F-4D97-AF65-F5344CB8AC3E}">
        <p14:creationId xmlns:p14="http://schemas.microsoft.com/office/powerpoint/2010/main" val="347686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12396053d0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12396053d0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employee value proposition is the promise given by the employers to the employees for providing emotional experimental and professional support (</a:t>
            </a:r>
            <a:r>
              <a:rPr lang="en" sz="1200">
                <a:solidFill>
                  <a:schemeClr val="dk1"/>
                </a:solidFill>
                <a:highlight>
                  <a:srgbClr val="FFFFFF"/>
                </a:highlight>
                <a:latin typeface="Times New Roman"/>
                <a:ea typeface="Times New Roman"/>
                <a:cs typeface="Times New Roman"/>
                <a:sym typeface="Times New Roman"/>
              </a:rPr>
              <a:t>Aziz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2019</a:t>
            </a:r>
            <a:r>
              <a:rPr lang="en" sz="1200">
                <a:solidFill>
                  <a:schemeClr val="dk1"/>
                </a:solidFill>
                <a:latin typeface="Times New Roman"/>
                <a:ea typeface="Times New Roman"/>
                <a:cs typeface="Times New Roman"/>
                <a:sym typeface="Times New Roman"/>
              </a:rPr>
              <a:t>). In return, the employees provide their skills, energy, to build a strong foundation for the company. The EVP of ASDA is analysed below.</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Emotional:</a:t>
            </a:r>
            <a:r>
              <a:rPr lang="en" sz="1200">
                <a:solidFill>
                  <a:schemeClr val="dk1"/>
                </a:solidFill>
                <a:latin typeface="Times New Roman"/>
                <a:ea typeface="Times New Roman"/>
                <a:cs typeface="Times New Roman"/>
                <a:sym typeface="Times New Roman"/>
              </a:rPr>
              <a:t> The Company provides emotional securities to the employees by providing them financial security, Sufficient salary, proper increment, leave-facilities, providing professional training, internship. In addition to that, the work culture plays a vital role. Gender unbiasedness, equal pay, and a strict policy against harassment- all such things provide emotional security to the employees. The inclusion strategy of ASDA takes initiatives to build knowledge and confidence in the employees. ASDA launches various training in order to provide inclusion and diversity. The digital training and ASDA believe in the equal contribution of men and women (</a:t>
            </a:r>
            <a:r>
              <a:rPr lang="en" sz="1200" b="1">
                <a:solidFill>
                  <a:schemeClr val="dk1"/>
                </a:solidFill>
                <a:latin typeface="Times New Roman"/>
                <a:ea typeface="Times New Roman"/>
                <a:cs typeface="Times New Roman"/>
                <a:sym typeface="Times New Roman"/>
              </a:rPr>
              <a:t>corporate.asda, 2022)</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Experimental: </a:t>
            </a:r>
            <a:r>
              <a:rPr lang="en" sz="1200">
                <a:solidFill>
                  <a:schemeClr val="dk1"/>
                </a:solidFill>
                <a:latin typeface="Times New Roman"/>
                <a:ea typeface="Times New Roman"/>
                <a:cs typeface="Times New Roman"/>
                <a:sym typeface="Times New Roman"/>
              </a:rPr>
              <a:t>ASDA during covid helped its employees in different ways. The physically vulnerable employees were given full paid leave for 2 weeks. They were self-isolated. It also paid the salary of 12 weeks to those employees who are isolated (</a:t>
            </a:r>
            <a:r>
              <a:rPr lang="en" sz="1200" b="1">
                <a:solidFill>
                  <a:schemeClr val="dk1"/>
                </a:solidFill>
                <a:latin typeface="Times New Roman"/>
                <a:ea typeface="Times New Roman"/>
                <a:cs typeface="Times New Roman"/>
                <a:sym typeface="Times New Roman"/>
              </a:rPr>
              <a:t>corporate.asda, 2022)</a:t>
            </a:r>
            <a:r>
              <a:rPr lang="en" sz="1200">
                <a:solidFill>
                  <a:schemeClr val="dk1"/>
                </a:solidFill>
                <a:latin typeface="Times New Roman"/>
                <a:ea typeface="Times New Roman"/>
                <a:cs typeface="Times New Roman"/>
                <a:sym typeface="Times New Roman"/>
              </a:rPr>
              <a:t>. Besides, it announced different far-reaching measures such as clear signage, directorial barriers floor marking and maintaining 2 meters of distance for the employees.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Contractual:</a:t>
            </a:r>
            <a:r>
              <a:rPr lang="en" sz="1200">
                <a:solidFill>
                  <a:schemeClr val="dk1"/>
                </a:solidFill>
                <a:latin typeface="Times New Roman"/>
                <a:ea typeface="Times New Roman"/>
                <a:cs typeface="Times New Roman"/>
                <a:sym typeface="Times New Roman"/>
              </a:rPr>
              <a:t> During covid, ASDA donated necessary items to its employees. The food donation scheme had been developed. It also announced pay leave and a 100% bonus for the employees who worked during covid in the stores. It also started the hourly paid front line employees (</a:t>
            </a:r>
            <a:r>
              <a:rPr lang="en" sz="1200" b="1">
                <a:solidFill>
                  <a:schemeClr val="dk1"/>
                </a:solidFill>
                <a:latin typeface="Times New Roman"/>
                <a:ea typeface="Times New Roman"/>
                <a:cs typeface="Times New Roman"/>
                <a:sym typeface="Times New Roman"/>
              </a:rPr>
              <a:t>corporate.asda, 2022)</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457216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112396053d0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112396053d0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 study has developed the analysis of human resource management in the organisation. It reflected the role of HR in the employee-employer relationship. In addition to that, the discussion of employee value proposition has helped to understand the real examples of HR actions.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374093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12396053d0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112396053d0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30076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12396053d0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12396053d0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4428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careers.unilever.com/experienced-careers" TargetMode="External"/><Relationship Id="rId7" Type="http://schemas.openxmlformats.org/officeDocument/2006/relationships/hyperlink" Target="https://www.tescoplc.com/sustainability/documents/policies/how-we-create-an-inclusive-working-environment/"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www2.deloitte.com/us/en/insights/focus/human-capital-trends/2021/the-evolving-employer-employee-relationship.html" TargetMode="External"/><Relationship Id="rId5" Type="http://schemas.openxmlformats.org/officeDocument/2006/relationships/hyperlink" Target="https://corporate.asda.com/newsroom/2020/03/27/asda-extends-pay-support-for-colleagues-through-covid-19" TargetMode="External"/><Relationship Id="rId4" Type="http://schemas.openxmlformats.org/officeDocument/2006/relationships/hyperlink" Target="https://www.cipd.co.uk/knowledge/fundamentals/relations/employees/factsheet#gre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4297450" y="0"/>
            <a:ext cx="4534875" cy="5143500"/>
          </a:xfrm>
          <a:prstGeom prst="rect">
            <a:avLst/>
          </a:prstGeom>
          <a:noFill/>
          <a:ln>
            <a:noFill/>
          </a:ln>
        </p:spPr>
      </p:pic>
      <p:sp>
        <p:nvSpPr>
          <p:cNvPr id="55" name="Google Shape;55;p13"/>
          <p:cNvSpPr txBox="1">
            <a:spLocks noGrp="1"/>
          </p:cNvSpPr>
          <p:nvPr>
            <p:ph type="ctrTitle"/>
          </p:nvPr>
        </p:nvSpPr>
        <p:spPr>
          <a:xfrm>
            <a:off x="311700" y="744575"/>
            <a:ext cx="6429900" cy="2882100"/>
          </a:xfrm>
          <a:prstGeom prst="rect">
            <a:avLst/>
          </a:prstGeom>
        </p:spPr>
        <p:txBody>
          <a:bodyPr spcFirstLastPara="1" wrap="square" lIns="91425" tIns="91425" rIns="91425" bIns="91425" anchor="b" anchorCtr="0">
            <a:normAutofit/>
          </a:bodyPr>
          <a:lstStyle/>
          <a:p>
            <a:pPr marL="0" lvl="0" indent="0" algn="ctr" rtl="0">
              <a:lnSpc>
                <a:spcPct val="150000"/>
              </a:lnSpc>
              <a:spcBef>
                <a:spcPts val="1200"/>
              </a:spcBef>
              <a:spcAft>
                <a:spcPts val="0"/>
              </a:spcAft>
              <a:buClr>
                <a:schemeClr val="dk1"/>
              </a:buClr>
              <a:buSzPts val="1100"/>
              <a:buFont typeface="Arial"/>
              <a:buNone/>
            </a:pPr>
            <a:r>
              <a:rPr lang="en" sz="4833" b="1" dirty="0">
                <a:solidFill>
                  <a:srgbClr val="CC0000"/>
                </a:solidFill>
                <a:highlight>
                  <a:srgbClr val="FFF2CC"/>
                </a:highlight>
                <a:latin typeface="Times New Roman"/>
                <a:ea typeface="Times New Roman"/>
                <a:cs typeface="Times New Roman"/>
                <a:sym typeface="Times New Roman"/>
              </a:rPr>
              <a:t>Managing people</a:t>
            </a:r>
            <a:endParaRPr sz="4833" b="1" dirty="0">
              <a:solidFill>
                <a:srgbClr val="CC0000"/>
              </a:solidFill>
              <a:highlight>
                <a:srgbClr val="FFF2CC"/>
              </a:highlight>
              <a:latin typeface="Times New Roman"/>
              <a:ea typeface="Times New Roman"/>
              <a:cs typeface="Times New Roman"/>
              <a:sym typeface="Times New Roman"/>
            </a:endParaRPr>
          </a:p>
          <a:p>
            <a:pPr marL="0" lvl="0" indent="0" algn="ctr" rtl="0">
              <a:spcBef>
                <a:spcPts val="1200"/>
              </a:spcBef>
              <a:spcAft>
                <a:spcPts val="0"/>
              </a:spcAft>
              <a:buNone/>
            </a:pPr>
            <a:endParaRPr sz="5600" dirty="0"/>
          </a:p>
        </p:txBody>
      </p:sp>
      <p:sp>
        <p:nvSpPr>
          <p:cNvPr id="56" name="Google Shape;56;p13"/>
          <p:cNvSpPr txBox="1">
            <a:spLocks noGrp="1"/>
          </p:cNvSpPr>
          <p:nvPr>
            <p:ph type="subTitle" idx="1"/>
          </p:nvPr>
        </p:nvSpPr>
        <p:spPr>
          <a:xfrm>
            <a:off x="311700" y="2834125"/>
            <a:ext cx="8520600" cy="1167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100" b="1" dirty="0">
                <a:solidFill>
                  <a:srgbClr val="980000"/>
                </a:solidFill>
                <a:latin typeface="+mn-lt"/>
                <a:ea typeface="Times New Roman"/>
                <a:cs typeface="Times New Roman"/>
                <a:sym typeface="Times New Roman"/>
              </a:rPr>
              <a:t>Student name: Ana-Maria Hasu</a:t>
            </a:r>
            <a:endParaRPr sz="1100" b="1" dirty="0">
              <a:solidFill>
                <a:srgbClr val="980000"/>
              </a:solidFill>
              <a:latin typeface="+mn-lt"/>
              <a:ea typeface="Times New Roman"/>
              <a:cs typeface="Times New Roman"/>
              <a:sym typeface="Times New Roman"/>
            </a:endParaRPr>
          </a:p>
          <a:p>
            <a:pPr marL="0" lvl="0" indent="0" algn="l" rtl="0">
              <a:spcBef>
                <a:spcPts val="0"/>
              </a:spcBef>
              <a:spcAft>
                <a:spcPts val="0"/>
              </a:spcAft>
              <a:buNone/>
            </a:pPr>
            <a:r>
              <a:rPr lang="en" sz="1100" b="1" dirty="0">
                <a:solidFill>
                  <a:srgbClr val="980000"/>
                </a:solidFill>
                <a:latin typeface="+mn-lt"/>
                <a:ea typeface="Times New Roman"/>
                <a:cs typeface="Times New Roman"/>
                <a:sym typeface="Times New Roman"/>
              </a:rPr>
              <a:t>Student code: 1922794</a:t>
            </a:r>
          </a:p>
          <a:p>
            <a:pPr marL="0" lvl="0" indent="0" algn="l" rtl="0">
              <a:spcBef>
                <a:spcPts val="0"/>
              </a:spcBef>
              <a:spcAft>
                <a:spcPts val="0"/>
              </a:spcAft>
              <a:buNone/>
            </a:pPr>
            <a:r>
              <a:rPr lang="en" sz="1100" b="1" dirty="0">
                <a:solidFill>
                  <a:srgbClr val="980000"/>
                </a:solidFill>
                <a:latin typeface="+mn-lt"/>
                <a:ea typeface="Times New Roman"/>
                <a:cs typeface="Times New Roman"/>
                <a:sym typeface="Times New Roman"/>
              </a:rPr>
              <a:t>Lecturer name:Efua Adams</a:t>
            </a:r>
          </a:p>
          <a:p>
            <a:pPr marL="0" lvl="0" indent="0" algn="l" rtl="0">
              <a:spcBef>
                <a:spcPts val="0"/>
              </a:spcBef>
              <a:spcAft>
                <a:spcPts val="0"/>
              </a:spcAft>
              <a:buNone/>
            </a:pPr>
            <a:r>
              <a:rPr lang="en" sz="1100" b="1" dirty="0">
                <a:solidFill>
                  <a:srgbClr val="980000"/>
                </a:solidFill>
                <a:latin typeface="+mn-lt"/>
                <a:ea typeface="Times New Roman"/>
                <a:cs typeface="Times New Roman"/>
                <a:sym typeface="Times New Roman"/>
              </a:rPr>
              <a:t>Module: Managing people</a:t>
            </a:r>
          </a:p>
          <a:p>
            <a:pPr marL="0" lvl="0" indent="0" algn="l" rtl="0">
              <a:spcBef>
                <a:spcPts val="0"/>
              </a:spcBef>
              <a:spcAft>
                <a:spcPts val="0"/>
              </a:spcAft>
              <a:buNone/>
            </a:pPr>
            <a:r>
              <a:rPr lang="en-GB" sz="1100" b="1" dirty="0">
                <a:solidFill>
                  <a:srgbClr val="980000"/>
                </a:solidFill>
                <a:latin typeface="+mn-lt"/>
                <a:ea typeface="Times New Roman"/>
                <a:cs typeface="Times New Roman"/>
                <a:sym typeface="Times New Roman"/>
              </a:rPr>
              <a:t>Module</a:t>
            </a:r>
            <a:r>
              <a:rPr lang="en" sz="1100" b="1" dirty="0">
                <a:solidFill>
                  <a:srgbClr val="980000"/>
                </a:solidFill>
                <a:latin typeface="+mn-lt"/>
                <a:ea typeface="Times New Roman"/>
                <a:cs typeface="Times New Roman"/>
                <a:sym typeface="Times New Roman"/>
              </a:rPr>
              <a:t> code-LCBB5004</a:t>
            </a:r>
            <a:endParaRPr sz="1100" b="1" dirty="0">
              <a:solidFill>
                <a:srgbClr val="980000"/>
              </a:solidFill>
              <a:latin typeface="+mn-lt"/>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pic>
        <p:nvPicPr>
          <p:cNvPr id="61" name="Google Shape;61;p14"/>
          <p:cNvPicPr preferRelativeResize="0"/>
          <p:nvPr/>
        </p:nvPicPr>
        <p:blipFill>
          <a:blip r:embed="rId3">
            <a:alphaModFix/>
          </a:blip>
          <a:stretch>
            <a:fillRect/>
          </a:stretch>
        </p:blipFill>
        <p:spPr>
          <a:xfrm>
            <a:off x="3262350" y="445025"/>
            <a:ext cx="5569975" cy="4698475"/>
          </a:xfrm>
          <a:prstGeom prst="rect">
            <a:avLst/>
          </a:prstGeom>
          <a:noFill/>
          <a:ln>
            <a:noFill/>
          </a:ln>
        </p:spPr>
      </p:pic>
      <p:sp>
        <p:nvSpPr>
          <p:cNvPr id="62" name="Google Shape;62;p14"/>
          <p:cNvSpPr txBox="1">
            <a:spLocks noGrp="1"/>
          </p:cNvSpPr>
          <p:nvPr>
            <p:ph type="title"/>
          </p:nvPr>
        </p:nvSpPr>
        <p:spPr>
          <a:xfrm>
            <a:off x="311700" y="0"/>
            <a:ext cx="85206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520" b="1" dirty="0">
                <a:solidFill>
                  <a:srgbClr val="980000"/>
                </a:solidFill>
                <a:latin typeface="Times New Roman"/>
                <a:ea typeface="Times New Roman"/>
                <a:cs typeface="Times New Roman"/>
                <a:sym typeface="Times New Roman"/>
              </a:rPr>
              <a:t>contents</a:t>
            </a:r>
            <a:endParaRPr sz="3520" b="1" dirty="0">
              <a:solidFill>
                <a:srgbClr val="980000"/>
              </a:solidFill>
              <a:latin typeface="Times New Roman"/>
              <a:ea typeface="Times New Roman"/>
              <a:cs typeface="Times New Roman"/>
              <a:sym typeface="Times New Roman"/>
            </a:endParaRPr>
          </a:p>
        </p:txBody>
      </p:sp>
      <p:sp>
        <p:nvSpPr>
          <p:cNvPr id="63" name="Google Shape;63;p14"/>
          <p:cNvSpPr txBox="1">
            <a:spLocks noGrp="1"/>
          </p:cNvSpPr>
          <p:nvPr>
            <p:ph type="body" idx="1"/>
          </p:nvPr>
        </p:nvSpPr>
        <p:spPr>
          <a:xfrm>
            <a:off x="311700" y="644700"/>
            <a:ext cx="3515700" cy="4498800"/>
          </a:xfrm>
          <a:prstGeom prst="rect">
            <a:avLst/>
          </a:prstGeom>
          <a:solidFill>
            <a:srgbClr val="C27BA0"/>
          </a:solidFill>
          <a:ln w="9525" cap="flat" cmpd="sng">
            <a:solidFill>
              <a:srgbClr val="222222"/>
            </a:solidFill>
            <a:prstDash val="solid"/>
            <a:round/>
            <a:headEnd type="none" w="sm" len="sm"/>
            <a:tailEnd type="none" w="sm" len="sm"/>
          </a:ln>
        </p:spPr>
        <p:txBody>
          <a:bodyPr spcFirstLastPara="1" wrap="square" lIns="91425" tIns="91425" rIns="91425" bIns="91425" anchor="t" anchorCtr="0">
            <a:noAutofit/>
          </a:bodyPr>
          <a:lstStyle/>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3: introduction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4: the current CIPD Profession Map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5: the values of HR as per the CIPD</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6:  the role of an HR professional</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7: the types of relationship between the employee and employers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8: the factors that affect the relationship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9: the employee relationship during covid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10: employment value proposition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0"/>
              </a:spcAft>
              <a:buClr>
                <a:schemeClr val="dk1"/>
              </a:buClr>
              <a:buSzPts val="770"/>
              <a:buFont typeface="Arial"/>
              <a:buNone/>
            </a:pPr>
            <a:r>
              <a:rPr lang="en" sz="1100" b="1" dirty="0">
                <a:solidFill>
                  <a:schemeClr val="lt1"/>
                </a:solidFill>
                <a:latin typeface="+mn-lt"/>
                <a:ea typeface="Times New Roman"/>
                <a:cs typeface="Times New Roman"/>
                <a:sym typeface="Times New Roman"/>
              </a:rPr>
              <a:t>Slide 11: conclusion </a:t>
            </a:r>
            <a:endParaRPr sz="1100" b="1" dirty="0">
              <a:solidFill>
                <a:schemeClr val="lt1"/>
              </a:solidFill>
              <a:latin typeface="+mn-lt"/>
              <a:ea typeface="Times New Roman"/>
              <a:cs typeface="Times New Roman"/>
              <a:sym typeface="Times New Roman"/>
            </a:endParaRPr>
          </a:p>
          <a:p>
            <a:pPr marL="0" lvl="0" indent="0" algn="just" rtl="0">
              <a:lnSpc>
                <a:spcPct val="140000"/>
              </a:lnSpc>
              <a:spcBef>
                <a:spcPts val="1200"/>
              </a:spcBef>
              <a:spcAft>
                <a:spcPts val="1200"/>
              </a:spcAft>
              <a:buSzPts val="770"/>
              <a:buNone/>
            </a:pPr>
            <a:r>
              <a:rPr lang="en" sz="1100" b="1" dirty="0">
                <a:solidFill>
                  <a:schemeClr val="lt1"/>
                </a:solidFill>
                <a:latin typeface="+mn-lt"/>
                <a:ea typeface="Times New Roman"/>
                <a:cs typeface="Times New Roman"/>
                <a:sym typeface="Times New Roman"/>
              </a:rPr>
              <a:t>Slide 12:reference list </a:t>
            </a:r>
            <a:endParaRPr sz="1100" dirty="0">
              <a:solidFill>
                <a:schemeClr val="lt1"/>
              </a:solidFill>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pic>
        <p:nvPicPr>
          <p:cNvPr id="68" name="Google Shape;68;p15"/>
          <p:cNvPicPr preferRelativeResize="0"/>
          <p:nvPr/>
        </p:nvPicPr>
        <p:blipFill>
          <a:blip r:embed="rId3">
            <a:alphaModFix/>
          </a:blip>
          <a:stretch>
            <a:fillRect/>
          </a:stretch>
        </p:blipFill>
        <p:spPr>
          <a:xfrm>
            <a:off x="0" y="26900"/>
            <a:ext cx="8832300" cy="5116600"/>
          </a:xfrm>
          <a:prstGeom prst="rect">
            <a:avLst/>
          </a:prstGeom>
          <a:noFill/>
          <a:ln>
            <a:noFill/>
          </a:ln>
        </p:spPr>
      </p:pic>
      <p:sp>
        <p:nvSpPr>
          <p:cNvPr id="69" name="Google Shape;69;p15"/>
          <p:cNvSpPr txBox="1">
            <a:spLocks noGrp="1"/>
          </p:cNvSpPr>
          <p:nvPr>
            <p:ph type="title"/>
          </p:nvPr>
        </p:nvSpPr>
        <p:spPr>
          <a:xfrm>
            <a:off x="311700" y="431600"/>
            <a:ext cx="8319300" cy="575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700" b="1">
                <a:solidFill>
                  <a:srgbClr val="CC0000"/>
                </a:solidFill>
                <a:highlight>
                  <a:srgbClr val="FFFF00"/>
                </a:highlight>
                <a:latin typeface="Times New Roman"/>
                <a:ea typeface="Times New Roman"/>
                <a:cs typeface="Times New Roman"/>
                <a:sym typeface="Times New Roman"/>
              </a:rPr>
              <a:t>introduction </a:t>
            </a:r>
            <a:endParaRPr sz="4300">
              <a:solidFill>
                <a:srgbClr val="CC0000"/>
              </a:solidFill>
              <a:highlight>
                <a:srgbClr val="FFFF00"/>
              </a:highlight>
            </a:endParaRPr>
          </a:p>
        </p:txBody>
      </p:sp>
      <p:sp>
        <p:nvSpPr>
          <p:cNvPr id="70" name="Google Shape;70;p15"/>
          <p:cNvSpPr txBox="1">
            <a:spLocks noGrp="1"/>
          </p:cNvSpPr>
          <p:nvPr>
            <p:ph type="body" idx="1"/>
          </p:nvPr>
        </p:nvSpPr>
        <p:spPr>
          <a:xfrm>
            <a:off x="2403875" y="1168375"/>
            <a:ext cx="5573100" cy="2874000"/>
          </a:xfrm>
          <a:prstGeom prst="rect">
            <a:avLst/>
          </a:prstGeom>
          <a:solidFill>
            <a:srgbClr val="93C47D"/>
          </a:solid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92500"/>
          </a:bodyPr>
          <a:lstStyle/>
          <a:p>
            <a:pPr marL="0" lvl="0" indent="0" algn="just" rtl="0">
              <a:spcBef>
                <a:spcPts val="0"/>
              </a:spcBef>
              <a:spcAft>
                <a:spcPts val="1200"/>
              </a:spcAft>
              <a:buNone/>
            </a:pPr>
            <a:r>
              <a:rPr lang="en" sz="3200" b="1">
                <a:solidFill>
                  <a:srgbClr val="660000"/>
                </a:solidFill>
                <a:latin typeface="Times New Roman"/>
                <a:ea typeface="Times New Roman"/>
                <a:cs typeface="Times New Roman"/>
                <a:sym typeface="Times New Roman"/>
              </a:rPr>
              <a:t>The Study will emphasis the roles and responsibilities of the HRM in the organisation that has to develop effective employee employer relationship.</a:t>
            </a:r>
            <a:endParaRPr sz="3200" b="1">
              <a:solidFill>
                <a:srgbClr val="66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pic>
        <p:nvPicPr>
          <p:cNvPr id="75" name="Google Shape;75;p16"/>
          <p:cNvPicPr preferRelativeResize="0"/>
          <p:nvPr/>
        </p:nvPicPr>
        <p:blipFill>
          <a:blip r:embed="rId3">
            <a:alphaModFix/>
          </a:blip>
          <a:stretch>
            <a:fillRect/>
          </a:stretch>
        </p:blipFill>
        <p:spPr>
          <a:xfrm>
            <a:off x="25" y="0"/>
            <a:ext cx="9144000" cy="4568875"/>
          </a:xfrm>
          <a:prstGeom prst="rect">
            <a:avLst/>
          </a:prstGeom>
          <a:noFill/>
          <a:ln>
            <a:noFill/>
          </a:ln>
        </p:spPr>
      </p:pic>
      <p:pic>
        <p:nvPicPr>
          <p:cNvPr id="76" name="Google Shape;76;p16"/>
          <p:cNvPicPr preferRelativeResize="0"/>
          <p:nvPr/>
        </p:nvPicPr>
        <p:blipFill>
          <a:blip r:embed="rId4">
            <a:alphaModFix/>
          </a:blip>
          <a:stretch>
            <a:fillRect/>
          </a:stretch>
        </p:blipFill>
        <p:spPr>
          <a:xfrm>
            <a:off x="4407675" y="1933850"/>
            <a:ext cx="4424625" cy="2635025"/>
          </a:xfrm>
          <a:prstGeom prst="rect">
            <a:avLst/>
          </a:prstGeom>
          <a:noFill/>
          <a:ln>
            <a:noFill/>
          </a:ln>
        </p:spPr>
      </p:pic>
      <p:sp>
        <p:nvSpPr>
          <p:cNvPr id="77" name="Google Shape;77;p16"/>
          <p:cNvSpPr txBox="1">
            <a:spLocks noGrp="1"/>
          </p:cNvSpPr>
          <p:nvPr>
            <p:ph type="title"/>
          </p:nvPr>
        </p:nvSpPr>
        <p:spPr>
          <a:xfrm>
            <a:off x="311700" y="377875"/>
            <a:ext cx="8520600" cy="777000"/>
          </a:xfrm>
          <a:prstGeom prst="rect">
            <a:avLst/>
          </a:prstGeom>
          <a:solidFill>
            <a:srgbClr val="BF9000"/>
          </a:solidFill>
        </p:spPr>
        <p:txBody>
          <a:bodyPr spcFirstLastPara="1" wrap="square" lIns="91425" tIns="91425" rIns="91425" bIns="91425" anchor="t" anchorCtr="0">
            <a:normAutofit/>
          </a:bodyPr>
          <a:lstStyle/>
          <a:p>
            <a:pPr marL="0" lvl="0" indent="0" algn="ctr" rtl="0">
              <a:spcBef>
                <a:spcPts val="0"/>
              </a:spcBef>
              <a:spcAft>
                <a:spcPts val="0"/>
              </a:spcAft>
              <a:buNone/>
            </a:pPr>
            <a:r>
              <a:rPr lang="en" sz="2822" b="1">
                <a:latin typeface="Times New Roman"/>
                <a:ea typeface="Times New Roman"/>
                <a:cs typeface="Times New Roman"/>
                <a:sym typeface="Times New Roman"/>
              </a:rPr>
              <a:t>the current CIPD Profession Map</a:t>
            </a:r>
            <a:r>
              <a:rPr lang="en" sz="2400" b="1">
                <a:latin typeface="Times New Roman"/>
                <a:ea typeface="Times New Roman"/>
                <a:cs typeface="Times New Roman"/>
                <a:sym typeface="Times New Roman"/>
              </a:rPr>
              <a:t> </a:t>
            </a:r>
            <a:endParaRPr sz="4000"/>
          </a:p>
        </p:txBody>
      </p:sp>
      <p:sp>
        <p:nvSpPr>
          <p:cNvPr id="78" name="Google Shape;78;p16"/>
          <p:cNvSpPr txBox="1">
            <a:spLocks noGrp="1"/>
          </p:cNvSpPr>
          <p:nvPr>
            <p:ph type="body" idx="1"/>
          </p:nvPr>
        </p:nvSpPr>
        <p:spPr>
          <a:xfrm>
            <a:off x="311700" y="1329525"/>
            <a:ext cx="3918600" cy="2847000"/>
          </a:xfrm>
          <a:prstGeom prst="rect">
            <a:avLst/>
          </a:prstGeom>
          <a:solidFill>
            <a:srgbClr val="F1C232"/>
          </a:solid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457200" lvl="0" indent="-368300" algn="just" rtl="0">
              <a:spcBef>
                <a:spcPts val="0"/>
              </a:spcBef>
              <a:spcAft>
                <a:spcPts val="0"/>
              </a:spcAft>
              <a:buClr>
                <a:srgbClr val="660000"/>
              </a:buClr>
              <a:buSzPts val="2200"/>
              <a:buFont typeface="Times New Roman"/>
              <a:buChar char="●"/>
            </a:pPr>
            <a:r>
              <a:rPr lang="en" sz="2200" b="1">
                <a:solidFill>
                  <a:srgbClr val="660000"/>
                </a:solidFill>
                <a:highlight>
                  <a:schemeClr val="lt1"/>
                </a:highlight>
                <a:latin typeface="Times New Roman"/>
                <a:ea typeface="Times New Roman"/>
                <a:cs typeface="Times New Roman"/>
                <a:sym typeface="Times New Roman"/>
              </a:rPr>
              <a:t>CIPD is the set of standard maintained in the UK.</a:t>
            </a:r>
            <a:endParaRPr sz="2200" b="1">
              <a:solidFill>
                <a:srgbClr val="660000"/>
              </a:solidFill>
              <a:highlight>
                <a:schemeClr val="lt1"/>
              </a:highlight>
              <a:latin typeface="Times New Roman"/>
              <a:ea typeface="Times New Roman"/>
              <a:cs typeface="Times New Roman"/>
              <a:sym typeface="Times New Roman"/>
            </a:endParaRPr>
          </a:p>
          <a:p>
            <a:pPr marL="457200" lvl="0" indent="-368300" algn="just" rtl="0">
              <a:spcBef>
                <a:spcPts val="0"/>
              </a:spcBef>
              <a:spcAft>
                <a:spcPts val="0"/>
              </a:spcAft>
              <a:buClr>
                <a:srgbClr val="660000"/>
              </a:buClr>
              <a:buSzPts val="2200"/>
              <a:buFont typeface="Times New Roman"/>
              <a:buChar char="●"/>
            </a:pPr>
            <a:r>
              <a:rPr lang="en" sz="2200" b="1">
                <a:solidFill>
                  <a:srgbClr val="660000"/>
                </a:solidFill>
                <a:highlight>
                  <a:schemeClr val="lt1"/>
                </a:highlight>
                <a:latin typeface="Times New Roman"/>
                <a:ea typeface="Times New Roman"/>
                <a:cs typeface="Times New Roman"/>
                <a:sym typeface="Times New Roman"/>
              </a:rPr>
              <a:t>It guides the company to develop effective management related to HRM.</a:t>
            </a:r>
            <a:endParaRPr sz="2200" b="1">
              <a:solidFill>
                <a:srgbClr val="660000"/>
              </a:solidFill>
              <a:highlight>
                <a:schemeClr val="lt1"/>
              </a:highlight>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pic>
        <p:nvPicPr>
          <p:cNvPr id="83" name="Google Shape;83;p17"/>
          <p:cNvPicPr preferRelativeResize="0"/>
          <p:nvPr/>
        </p:nvPicPr>
        <p:blipFill>
          <a:blip r:embed="rId3">
            <a:alphaModFix/>
          </a:blip>
          <a:stretch>
            <a:fillRect/>
          </a:stretch>
        </p:blipFill>
        <p:spPr>
          <a:xfrm>
            <a:off x="3238500" y="1152475"/>
            <a:ext cx="5593800" cy="3416400"/>
          </a:xfrm>
          <a:prstGeom prst="rect">
            <a:avLst/>
          </a:prstGeom>
          <a:noFill/>
          <a:ln>
            <a:noFill/>
          </a:ln>
        </p:spPr>
      </p:pic>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200" b="1">
                <a:latin typeface="Times New Roman"/>
                <a:ea typeface="Times New Roman"/>
                <a:cs typeface="Times New Roman"/>
                <a:sym typeface="Times New Roman"/>
              </a:rPr>
              <a:t>the values of HR as per the CIPD</a:t>
            </a:r>
            <a:endParaRPr sz="3800"/>
          </a:p>
        </p:txBody>
      </p:sp>
      <p:sp>
        <p:nvSpPr>
          <p:cNvPr id="85" name="Google Shape;85;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a:solidFill>
                  <a:srgbClr val="CC0000"/>
                </a:solidFill>
                <a:latin typeface="Times New Roman"/>
                <a:ea typeface="Times New Roman"/>
                <a:cs typeface="Times New Roman"/>
                <a:sym typeface="Times New Roman"/>
              </a:rPr>
              <a:t>The professional values are categorized into their layers.</a:t>
            </a:r>
            <a:endParaRPr sz="2200" b="1">
              <a:solidFill>
                <a:srgbClr val="CC0000"/>
              </a:solidFill>
              <a:latin typeface="Times New Roman"/>
              <a:ea typeface="Times New Roman"/>
              <a:cs typeface="Times New Roman"/>
              <a:sym typeface="Times New Roman"/>
            </a:endParaRPr>
          </a:p>
          <a:p>
            <a:pPr marL="0" lvl="0" indent="0" algn="l" rtl="0">
              <a:spcBef>
                <a:spcPts val="1200"/>
              </a:spcBef>
              <a:spcAft>
                <a:spcPts val="0"/>
              </a:spcAft>
              <a:buNone/>
            </a:pPr>
            <a:r>
              <a:rPr lang="en" sz="2200" b="1">
                <a:solidFill>
                  <a:srgbClr val="CC0000"/>
                </a:solidFill>
                <a:latin typeface="Times New Roman"/>
                <a:ea typeface="Times New Roman"/>
                <a:cs typeface="Times New Roman"/>
                <a:sym typeface="Times New Roman"/>
              </a:rPr>
              <a:t>A) Principle</a:t>
            </a:r>
            <a:endParaRPr sz="2200" b="1">
              <a:solidFill>
                <a:srgbClr val="CC0000"/>
              </a:solidFill>
              <a:latin typeface="Times New Roman"/>
              <a:ea typeface="Times New Roman"/>
              <a:cs typeface="Times New Roman"/>
              <a:sym typeface="Times New Roman"/>
            </a:endParaRPr>
          </a:p>
          <a:p>
            <a:pPr marL="0" lvl="0" indent="0" algn="l" rtl="0">
              <a:spcBef>
                <a:spcPts val="1200"/>
              </a:spcBef>
              <a:spcAft>
                <a:spcPts val="0"/>
              </a:spcAft>
              <a:buNone/>
            </a:pPr>
            <a:r>
              <a:rPr lang="en" sz="2200" b="1">
                <a:solidFill>
                  <a:srgbClr val="CC0000"/>
                </a:solidFill>
                <a:latin typeface="Times New Roman"/>
                <a:ea typeface="Times New Roman"/>
                <a:cs typeface="Times New Roman"/>
                <a:sym typeface="Times New Roman"/>
              </a:rPr>
              <a:t> b) Evidence-based</a:t>
            </a:r>
            <a:endParaRPr sz="2200" b="1">
              <a:solidFill>
                <a:srgbClr val="CC0000"/>
              </a:solidFill>
              <a:latin typeface="Times New Roman"/>
              <a:ea typeface="Times New Roman"/>
              <a:cs typeface="Times New Roman"/>
              <a:sym typeface="Times New Roman"/>
            </a:endParaRPr>
          </a:p>
          <a:p>
            <a:pPr marL="0" lvl="0" indent="0" algn="l" rtl="0">
              <a:spcBef>
                <a:spcPts val="1200"/>
              </a:spcBef>
              <a:spcAft>
                <a:spcPts val="1200"/>
              </a:spcAft>
              <a:buNone/>
            </a:pPr>
            <a:r>
              <a:rPr lang="en" sz="2200" b="1">
                <a:solidFill>
                  <a:srgbClr val="CC0000"/>
                </a:solidFill>
                <a:latin typeface="Times New Roman"/>
                <a:ea typeface="Times New Roman"/>
                <a:cs typeface="Times New Roman"/>
                <a:sym typeface="Times New Roman"/>
              </a:rPr>
              <a:t>C) Outcome-driven: </a:t>
            </a:r>
            <a:endParaRPr sz="2200" b="1">
              <a:solidFill>
                <a:srgbClr val="CC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pic>
        <p:nvPicPr>
          <p:cNvPr id="90" name="Google Shape;90;p18"/>
          <p:cNvPicPr preferRelativeResize="0"/>
          <p:nvPr/>
        </p:nvPicPr>
        <p:blipFill>
          <a:blip r:embed="rId3">
            <a:alphaModFix/>
          </a:blip>
          <a:stretch>
            <a:fillRect/>
          </a:stretch>
        </p:blipFill>
        <p:spPr>
          <a:xfrm>
            <a:off x="0" y="0"/>
            <a:ext cx="8832300" cy="5143500"/>
          </a:xfrm>
          <a:prstGeom prst="rect">
            <a:avLst/>
          </a:prstGeom>
          <a:noFill/>
          <a:ln>
            <a:noFill/>
          </a:ln>
        </p:spPr>
      </p:pic>
      <p:sp>
        <p:nvSpPr>
          <p:cNvPr id="91" name="Google Shape;91;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600" b="1">
                <a:solidFill>
                  <a:schemeClr val="lt1"/>
                </a:solidFill>
                <a:highlight>
                  <a:srgbClr val="F1C232"/>
                </a:highlight>
                <a:latin typeface="Times New Roman"/>
                <a:ea typeface="Times New Roman"/>
                <a:cs typeface="Times New Roman"/>
                <a:sym typeface="Times New Roman"/>
              </a:rPr>
              <a:t>the role of an HR professional</a:t>
            </a:r>
            <a:endParaRPr sz="4200">
              <a:solidFill>
                <a:schemeClr val="lt1"/>
              </a:solidFill>
              <a:highlight>
                <a:srgbClr val="F1C232"/>
              </a:highlight>
            </a:endParaRPr>
          </a:p>
        </p:txBody>
      </p:sp>
      <p:sp>
        <p:nvSpPr>
          <p:cNvPr id="92" name="Google Shape;92;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400050" algn="l" rtl="0">
              <a:spcBef>
                <a:spcPts val="0"/>
              </a:spcBef>
              <a:spcAft>
                <a:spcPts val="0"/>
              </a:spcAft>
              <a:buClr>
                <a:srgbClr val="FF0000"/>
              </a:buClr>
              <a:buSzPts val="2700"/>
              <a:buFont typeface="Times New Roman"/>
              <a:buChar char="●"/>
            </a:pPr>
            <a:r>
              <a:rPr lang="en" sz="2700" b="1">
                <a:solidFill>
                  <a:srgbClr val="FF0000"/>
                </a:solidFill>
                <a:highlight>
                  <a:srgbClr val="FFE599"/>
                </a:highlight>
                <a:latin typeface="Times New Roman"/>
                <a:ea typeface="Times New Roman"/>
                <a:cs typeface="Times New Roman"/>
                <a:sym typeface="Times New Roman"/>
              </a:rPr>
              <a:t>Employee advocate</a:t>
            </a:r>
            <a:endParaRPr sz="2700" b="1">
              <a:solidFill>
                <a:srgbClr val="FF0000"/>
              </a:solidFill>
              <a:highlight>
                <a:srgbClr val="FFE599"/>
              </a:highlight>
              <a:latin typeface="Times New Roman"/>
              <a:ea typeface="Times New Roman"/>
              <a:cs typeface="Times New Roman"/>
              <a:sym typeface="Times New Roman"/>
            </a:endParaRPr>
          </a:p>
          <a:p>
            <a:pPr marL="457200" lvl="0" indent="-400050" algn="l" rtl="0">
              <a:spcBef>
                <a:spcPts val="0"/>
              </a:spcBef>
              <a:spcAft>
                <a:spcPts val="0"/>
              </a:spcAft>
              <a:buClr>
                <a:srgbClr val="FF0000"/>
              </a:buClr>
              <a:buSzPts val="2700"/>
              <a:buFont typeface="Times New Roman"/>
              <a:buChar char="●"/>
            </a:pPr>
            <a:r>
              <a:rPr lang="en" sz="2700" b="1">
                <a:solidFill>
                  <a:srgbClr val="FF0000"/>
                </a:solidFill>
                <a:highlight>
                  <a:srgbClr val="FFE599"/>
                </a:highlight>
                <a:latin typeface="Times New Roman"/>
                <a:ea typeface="Times New Roman"/>
                <a:cs typeface="Times New Roman"/>
                <a:sym typeface="Times New Roman"/>
              </a:rPr>
              <a:t>Strategic partner of the organization</a:t>
            </a:r>
            <a:endParaRPr sz="2700" b="1">
              <a:solidFill>
                <a:srgbClr val="FF0000"/>
              </a:solidFill>
              <a:highlight>
                <a:srgbClr val="FFE599"/>
              </a:highlight>
              <a:latin typeface="Times New Roman"/>
              <a:ea typeface="Times New Roman"/>
              <a:cs typeface="Times New Roman"/>
              <a:sym typeface="Times New Roman"/>
            </a:endParaRPr>
          </a:p>
          <a:p>
            <a:pPr marL="457200" lvl="0" indent="-400050" algn="l" rtl="0">
              <a:spcBef>
                <a:spcPts val="0"/>
              </a:spcBef>
              <a:spcAft>
                <a:spcPts val="0"/>
              </a:spcAft>
              <a:buClr>
                <a:srgbClr val="FF0000"/>
              </a:buClr>
              <a:buSzPts val="2700"/>
              <a:buFont typeface="Times New Roman"/>
              <a:buChar char="●"/>
            </a:pPr>
            <a:r>
              <a:rPr lang="en" sz="2700" b="1">
                <a:solidFill>
                  <a:srgbClr val="FF0000"/>
                </a:solidFill>
                <a:highlight>
                  <a:srgbClr val="FFE599"/>
                </a:highlight>
                <a:latin typeface="Times New Roman"/>
                <a:ea typeface="Times New Roman"/>
                <a:cs typeface="Times New Roman"/>
                <a:sym typeface="Times New Roman"/>
              </a:rPr>
              <a:t>Change champion</a:t>
            </a:r>
            <a:endParaRPr sz="2700" b="1">
              <a:solidFill>
                <a:srgbClr val="FF0000"/>
              </a:solidFill>
              <a:highlight>
                <a:srgbClr val="FFE599"/>
              </a:highlight>
              <a:latin typeface="Times New Roman"/>
              <a:ea typeface="Times New Roman"/>
              <a:cs typeface="Times New Roman"/>
              <a:sym typeface="Times New Roman"/>
            </a:endParaRPr>
          </a:p>
          <a:p>
            <a:pPr marL="0" lvl="0" indent="0" algn="l" rtl="0">
              <a:spcBef>
                <a:spcPts val="1200"/>
              </a:spcBef>
              <a:spcAft>
                <a:spcPts val="1200"/>
              </a:spcAft>
              <a:buNone/>
            </a:pPr>
            <a:endParaRPr sz="1200" b="1">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pic>
        <p:nvPicPr>
          <p:cNvPr id="97" name="Google Shape;97;p19"/>
          <p:cNvPicPr preferRelativeResize="0"/>
          <p:nvPr/>
        </p:nvPicPr>
        <p:blipFill>
          <a:blip r:embed="rId3">
            <a:alphaModFix/>
          </a:blip>
          <a:stretch>
            <a:fillRect/>
          </a:stretch>
        </p:blipFill>
        <p:spPr>
          <a:xfrm>
            <a:off x="3330525" y="-107425"/>
            <a:ext cx="5813475" cy="5332550"/>
          </a:xfrm>
          <a:prstGeom prst="rect">
            <a:avLst/>
          </a:prstGeom>
          <a:noFill/>
          <a:ln>
            <a:noFill/>
          </a:ln>
        </p:spPr>
      </p:pic>
      <p:sp>
        <p:nvSpPr>
          <p:cNvPr id="98" name="Google Shape;98;p19"/>
          <p:cNvSpPr txBox="1">
            <a:spLocks noGrp="1"/>
          </p:cNvSpPr>
          <p:nvPr>
            <p:ph type="title"/>
          </p:nvPr>
        </p:nvSpPr>
        <p:spPr>
          <a:xfrm>
            <a:off x="311700" y="445025"/>
            <a:ext cx="8520600" cy="572700"/>
          </a:xfrm>
          <a:prstGeom prst="rect">
            <a:avLst/>
          </a:prstGeom>
          <a:solidFill>
            <a:srgbClr val="FFFF00"/>
          </a:solidFill>
        </p:spPr>
        <p:txBody>
          <a:bodyPr spcFirstLastPara="1" wrap="square" lIns="91425" tIns="91425" rIns="91425" bIns="91425" anchor="t" anchorCtr="0">
            <a:normAutofit/>
          </a:bodyPr>
          <a:lstStyle/>
          <a:p>
            <a:pPr marL="0" lvl="0" indent="0" algn="l" rtl="0">
              <a:spcBef>
                <a:spcPts val="0"/>
              </a:spcBef>
              <a:spcAft>
                <a:spcPts val="0"/>
              </a:spcAft>
              <a:buNone/>
            </a:pPr>
            <a:r>
              <a:rPr lang="en" sz="2200" b="1">
                <a:latin typeface="Times New Roman"/>
                <a:ea typeface="Times New Roman"/>
                <a:cs typeface="Times New Roman"/>
                <a:sym typeface="Times New Roman"/>
              </a:rPr>
              <a:t>the types of relationship between the employee and employers </a:t>
            </a:r>
            <a:endParaRPr sz="3800"/>
          </a:p>
        </p:txBody>
      </p:sp>
      <p:sp>
        <p:nvSpPr>
          <p:cNvPr id="99" name="Google Shape;99;p19"/>
          <p:cNvSpPr txBox="1">
            <a:spLocks noGrp="1"/>
          </p:cNvSpPr>
          <p:nvPr>
            <p:ph type="body" idx="1"/>
          </p:nvPr>
        </p:nvSpPr>
        <p:spPr>
          <a:xfrm>
            <a:off x="311700" y="1152475"/>
            <a:ext cx="3018900" cy="3416400"/>
          </a:xfrm>
          <a:prstGeom prst="rect">
            <a:avLst/>
          </a:prstGeom>
          <a:solidFill>
            <a:srgbClr val="FFFF00"/>
          </a:solid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l" rtl="0">
              <a:spcBef>
                <a:spcPts val="0"/>
              </a:spcBef>
              <a:spcAft>
                <a:spcPts val="0"/>
              </a:spcAft>
              <a:buNone/>
            </a:pPr>
            <a:r>
              <a:rPr lang="en" sz="1900" b="1">
                <a:solidFill>
                  <a:schemeClr val="dk1"/>
                </a:solidFill>
                <a:latin typeface="Times New Roman"/>
                <a:ea typeface="Times New Roman"/>
                <a:cs typeface="Times New Roman"/>
                <a:sym typeface="Times New Roman"/>
              </a:rPr>
              <a:t>Permanent employee</a:t>
            </a:r>
            <a:endParaRPr sz="1900" b="1">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1900" b="1">
                <a:solidFill>
                  <a:schemeClr val="dk1"/>
                </a:solidFill>
                <a:latin typeface="Times New Roman"/>
                <a:ea typeface="Times New Roman"/>
                <a:cs typeface="Times New Roman"/>
                <a:sym typeface="Times New Roman"/>
              </a:rPr>
              <a:t>Contractual employee: </a:t>
            </a:r>
            <a:endParaRPr sz="1900" b="1">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1900" b="1">
                <a:solidFill>
                  <a:schemeClr val="dk1"/>
                </a:solidFill>
                <a:latin typeface="Times New Roman"/>
                <a:ea typeface="Times New Roman"/>
                <a:cs typeface="Times New Roman"/>
                <a:sym typeface="Times New Roman"/>
              </a:rPr>
              <a:t>Volunteers:</a:t>
            </a:r>
            <a:endParaRPr sz="1900" b="1">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r>
              <a:rPr lang="en" sz="1900" b="1">
                <a:solidFill>
                  <a:schemeClr val="dk1"/>
                </a:solidFill>
                <a:latin typeface="Times New Roman"/>
                <a:ea typeface="Times New Roman"/>
                <a:cs typeface="Times New Roman"/>
                <a:sym typeface="Times New Roman"/>
              </a:rPr>
              <a:t>Interns: </a:t>
            </a:r>
            <a:endParaRPr sz="1900" b="1">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pic>
        <p:nvPicPr>
          <p:cNvPr id="104" name="Google Shape;104;p20"/>
          <p:cNvPicPr preferRelativeResize="0"/>
          <p:nvPr/>
        </p:nvPicPr>
        <p:blipFill>
          <a:blip r:embed="rId3">
            <a:alphaModFix/>
          </a:blip>
          <a:stretch>
            <a:fillRect/>
          </a:stretch>
        </p:blipFill>
        <p:spPr>
          <a:xfrm>
            <a:off x="0" y="-67125"/>
            <a:ext cx="9144000" cy="5143500"/>
          </a:xfrm>
          <a:prstGeom prst="rect">
            <a:avLst/>
          </a:prstGeom>
          <a:noFill/>
          <a:ln>
            <a:noFill/>
          </a:ln>
        </p:spPr>
      </p:pic>
      <p:sp>
        <p:nvSpPr>
          <p:cNvPr id="105" name="Google Shape;105;p20"/>
          <p:cNvSpPr txBox="1">
            <a:spLocks noGrp="1"/>
          </p:cNvSpPr>
          <p:nvPr>
            <p:ph type="title"/>
          </p:nvPr>
        </p:nvSpPr>
        <p:spPr>
          <a:xfrm>
            <a:off x="311700" y="445025"/>
            <a:ext cx="8520600" cy="572700"/>
          </a:xfrm>
          <a:prstGeom prst="rect">
            <a:avLst/>
          </a:prstGeom>
          <a:solidFill>
            <a:srgbClr val="EAD1DC"/>
          </a:solidFill>
          <a:ln w="9525" cap="flat" cmpd="sng">
            <a:solidFill>
              <a:schemeClr val="dk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400" b="1">
                <a:latin typeface="Times New Roman"/>
                <a:ea typeface="Times New Roman"/>
                <a:cs typeface="Times New Roman"/>
                <a:sym typeface="Times New Roman"/>
              </a:rPr>
              <a:t>the factors that affect the relationship </a:t>
            </a:r>
            <a:endParaRPr sz="4000"/>
          </a:p>
        </p:txBody>
      </p:sp>
      <p:sp>
        <p:nvSpPr>
          <p:cNvPr id="106" name="Google Shape;106;p20"/>
          <p:cNvSpPr txBox="1">
            <a:spLocks noGrp="1"/>
          </p:cNvSpPr>
          <p:nvPr>
            <p:ph type="body" idx="1"/>
          </p:nvPr>
        </p:nvSpPr>
        <p:spPr>
          <a:xfrm>
            <a:off x="311700" y="1152475"/>
            <a:ext cx="2991900" cy="3816600"/>
          </a:xfrm>
          <a:prstGeom prst="rect">
            <a:avLst/>
          </a:prstGeom>
          <a:solidFill>
            <a:srgbClr val="EAD1DC"/>
          </a:solid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sz="2200" b="1">
                <a:solidFill>
                  <a:schemeClr val="dk1"/>
                </a:solidFill>
                <a:latin typeface="Times New Roman"/>
                <a:ea typeface="Times New Roman"/>
                <a:cs typeface="Times New Roman"/>
                <a:sym typeface="Times New Roman"/>
              </a:rPr>
              <a:t>A clear vision of the company: </a:t>
            </a:r>
            <a:endParaRPr sz="2200" b="1">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2200" b="1">
                <a:solidFill>
                  <a:schemeClr val="dk1"/>
                </a:solidFill>
                <a:latin typeface="Times New Roman"/>
                <a:ea typeface="Times New Roman"/>
                <a:cs typeface="Times New Roman"/>
                <a:sym typeface="Times New Roman"/>
              </a:rPr>
              <a:t>Effective organisational management: </a:t>
            </a:r>
            <a:endParaRPr sz="2200" b="1">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 sz="2200" b="1">
                <a:solidFill>
                  <a:schemeClr val="dk1"/>
                </a:solidFill>
                <a:latin typeface="Times New Roman"/>
                <a:ea typeface="Times New Roman"/>
                <a:cs typeface="Times New Roman"/>
                <a:sym typeface="Times New Roman"/>
              </a:rPr>
              <a:t>Professional growth opportunity</a:t>
            </a:r>
            <a:endParaRPr sz="2200" b="1">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r>
              <a:rPr lang="en" sz="2200" b="1">
                <a:solidFill>
                  <a:schemeClr val="dk1"/>
                </a:solidFill>
                <a:latin typeface="Times New Roman"/>
                <a:ea typeface="Times New Roman"/>
                <a:cs typeface="Times New Roman"/>
                <a:sym typeface="Times New Roman"/>
              </a:rPr>
              <a:t>Recognition:</a:t>
            </a:r>
            <a:endParaRPr sz="2200" b="1">
              <a:solidFill>
                <a:schemeClr val="dk1"/>
              </a:solidFill>
              <a:latin typeface="Times New Roman"/>
              <a:ea typeface="Times New Roman"/>
              <a:cs typeface="Times New Roman"/>
              <a:sym typeface="Times New Roman"/>
            </a:endParaRPr>
          </a:p>
        </p:txBody>
      </p:sp>
      <p:pic>
        <p:nvPicPr>
          <p:cNvPr id="107" name="Google Shape;107;p20"/>
          <p:cNvPicPr preferRelativeResize="0"/>
          <p:nvPr/>
        </p:nvPicPr>
        <p:blipFill>
          <a:blip r:embed="rId4">
            <a:alphaModFix/>
          </a:blip>
          <a:stretch>
            <a:fillRect/>
          </a:stretch>
        </p:blipFill>
        <p:spPr>
          <a:xfrm>
            <a:off x="5517600" y="3695238"/>
            <a:ext cx="3314700" cy="13811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112" name="Google Shape;112;p21"/>
          <p:cNvPicPr preferRelativeResize="0"/>
          <p:nvPr/>
        </p:nvPicPr>
        <p:blipFill>
          <a:blip r:embed="rId3">
            <a:alphaModFix/>
          </a:blip>
          <a:stretch>
            <a:fillRect/>
          </a:stretch>
        </p:blipFill>
        <p:spPr>
          <a:xfrm>
            <a:off x="311700" y="1152475"/>
            <a:ext cx="8520600" cy="3416400"/>
          </a:xfrm>
          <a:prstGeom prst="rect">
            <a:avLst/>
          </a:prstGeom>
          <a:noFill/>
          <a:ln>
            <a:noFill/>
          </a:ln>
        </p:spPr>
      </p:pic>
      <p:sp>
        <p:nvSpPr>
          <p:cNvPr id="113" name="Google Shape;113;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1"/>
              </a:buClr>
              <a:buSzPct val="50000"/>
              <a:buFont typeface="Arial"/>
              <a:buNone/>
            </a:pPr>
            <a:r>
              <a:rPr lang="en" sz="2200" b="1">
                <a:latin typeface="Times New Roman"/>
                <a:ea typeface="Times New Roman"/>
                <a:cs typeface="Times New Roman"/>
                <a:sym typeface="Times New Roman"/>
              </a:rPr>
              <a:t>the employee relationship during covid </a:t>
            </a:r>
            <a:endParaRPr sz="2200" b="1">
              <a:latin typeface="Times New Roman"/>
              <a:ea typeface="Times New Roman"/>
              <a:cs typeface="Times New Roman"/>
              <a:sym typeface="Times New Roman"/>
            </a:endParaRPr>
          </a:p>
          <a:p>
            <a:pPr marL="0" lvl="0" indent="0" algn="l" rtl="0">
              <a:spcBef>
                <a:spcPts val="1200"/>
              </a:spcBef>
              <a:spcAft>
                <a:spcPts val="0"/>
              </a:spcAft>
              <a:buNone/>
            </a:pPr>
            <a:endParaRPr/>
          </a:p>
        </p:txBody>
      </p:sp>
      <p:sp>
        <p:nvSpPr>
          <p:cNvPr id="114" name="Google Shape;114;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pic>
        <p:nvPicPr>
          <p:cNvPr id="119" name="Google Shape;119;p22"/>
          <p:cNvPicPr preferRelativeResize="0"/>
          <p:nvPr/>
        </p:nvPicPr>
        <p:blipFill>
          <a:blip r:embed="rId3">
            <a:alphaModFix/>
          </a:blip>
          <a:stretch>
            <a:fillRect/>
          </a:stretch>
        </p:blipFill>
        <p:spPr>
          <a:xfrm>
            <a:off x="-144375" y="0"/>
            <a:ext cx="9432775" cy="4901775"/>
          </a:xfrm>
          <a:prstGeom prst="rect">
            <a:avLst/>
          </a:prstGeom>
          <a:noFill/>
          <a:ln>
            <a:noFill/>
          </a:ln>
        </p:spPr>
      </p:pic>
      <p:sp>
        <p:nvSpPr>
          <p:cNvPr id="120" name="Google Shape;120;p22"/>
          <p:cNvSpPr txBox="1">
            <a:spLocks noGrp="1"/>
          </p:cNvSpPr>
          <p:nvPr>
            <p:ph type="title"/>
          </p:nvPr>
        </p:nvSpPr>
        <p:spPr>
          <a:xfrm>
            <a:off x="147725" y="445025"/>
            <a:ext cx="86847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200" b="1">
                <a:solidFill>
                  <a:srgbClr val="FF0000"/>
                </a:solidFill>
                <a:highlight>
                  <a:srgbClr val="FFD966"/>
                </a:highlight>
                <a:latin typeface="Times New Roman"/>
                <a:ea typeface="Times New Roman"/>
                <a:cs typeface="Times New Roman"/>
                <a:sym typeface="Times New Roman"/>
              </a:rPr>
              <a:t>employment value proposition</a:t>
            </a:r>
            <a:r>
              <a:rPr lang="en" sz="2200" b="1">
                <a:solidFill>
                  <a:srgbClr val="FF0000"/>
                </a:solidFill>
                <a:latin typeface="Times New Roman"/>
                <a:ea typeface="Times New Roman"/>
                <a:cs typeface="Times New Roman"/>
                <a:sym typeface="Times New Roman"/>
              </a:rPr>
              <a:t> </a:t>
            </a:r>
            <a:endParaRPr sz="3800">
              <a:solidFill>
                <a:srgbClr val="FF0000"/>
              </a:solidFill>
            </a:endParaRPr>
          </a:p>
        </p:txBody>
      </p:sp>
      <p:sp>
        <p:nvSpPr>
          <p:cNvPr id="121" name="Google Shape;121;p22"/>
          <p:cNvSpPr txBox="1">
            <a:spLocks noGrp="1"/>
          </p:cNvSpPr>
          <p:nvPr>
            <p:ph type="body" idx="1"/>
          </p:nvPr>
        </p:nvSpPr>
        <p:spPr>
          <a:xfrm>
            <a:off x="-5476400" y="1152475"/>
            <a:ext cx="2481600" cy="34164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l" rtl="0">
              <a:spcBef>
                <a:spcPts val="0"/>
              </a:spcBef>
              <a:spcAft>
                <a:spcPts val="0"/>
              </a:spcAft>
              <a:buNone/>
            </a:pPr>
            <a:r>
              <a:rPr lang="en" sz="2600" b="1">
                <a:solidFill>
                  <a:srgbClr val="000000"/>
                </a:solidFill>
                <a:latin typeface="Times New Roman"/>
                <a:ea typeface="Times New Roman"/>
                <a:cs typeface="Times New Roman"/>
                <a:sym typeface="Times New Roman"/>
              </a:rPr>
              <a:t>Emotional </a:t>
            </a:r>
            <a:endParaRPr sz="2600" b="1">
              <a:solidFill>
                <a:srgbClr val="000000"/>
              </a:solidFill>
              <a:latin typeface="Times New Roman"/>
              <a:ea typeface="Times New Roman"/>
              <a:cs typeface="Times New Roman"/>
              <a:sym typeface="Times New Roman"/>
            </a:endParaRPr>
          </a:p>
          <a:p>
            <a:pPr marL="0" lvl="0" indent="0" algn="l" rtl="0">
              <a:spcBef>
                <a:spcPts val="1200"/>
              </a:spcBef>
              <a:spcAft>
                <a:spcPts val="0"/>
              </a:spcAft>
              <a:buNone/>
            </a:pPr>
            <a:r>
              <a:rPr lang="en" sz="2600" b="1">
                <a:solidFill>
                  <a:srgbClr val="000000"/>
                </a:solidFill>
                <a:latin typeface="Times New Roman"/>
                <a:ea typeface="Times New Roman"/>
                <a:cs typeface="Times New Roman"/>
                <a:sym typeface="Times New Roman"/>
              </a:rPr>
              <a:t>Experimental</a:t>
            </a:r>
            <a:endParaRPr sz="2600" b="1">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r>
              <a:rPr lang="en" sz="2600" b="1">
                <a:solidFill>
                  <a:srgbClr val="000000"/>
                </a:solidFill>
                <a:latin typeface="Times New Roman"/>
                <a:ea typeface="Times New Roman"/>
                <a:cs typeface="Times New Roman"/>
                <a:sym typeface="Times New Roman"/>
              </a:rPr>
              <a:t>contractual</a:t>
            </a:r>
            <a:endParaRPr sz="2600" b="1">
              <a:solidFill>
                <a:srgbClr val="000000"/>
              </a:solidFill>
              <a:latin typeface="Times New Roman"/>
              <a:ea typeface="Times New Roman"/>
              <a:cs typeface="Times New Roman"/>
              <a:sym typeface="Times New Roman"/>
            </a:endParaRPr>
          </a:p>
        </p:txBody>
      </p:sp>
      <p:pic>
        <p:nvPicPr>
          <p:cNvPr id="122" name="Google Shape;122;p22"/>
          <p:cNvPicPr preferRelativeResize="0"/>
          <p:nvPr/>
        </p:nvPicPr>
        <p:blipFill>
          <a:blip r:embed="rId4">
            <a:alphaModFix/>
          </a:blip>
          <a:stretch>
            <a:fillRect/>
          </a:stretch>
        </p:blipFill>
        <p:spPr>
          <a:xfrm>
            <a:off x="4499250" y="1017725"/>
            <a:ext cx="4699950" cy="35511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pic>
        <p:nvPicPr>
          <p:cNvPr id="127" name="Google Shape;127;p23"/>
          <p:cNvPicPr preferRelativeResize="0"/>
          <p:nvPr/>
        </p:nvPicPr>
        <p:blipFill>
          <a:blip r:embed="rId3">
            <a:alphaModFix/>
          </a:blip>
          <a:stretch>
            <a:fillRect/>
          </a:stretch>
        </p:blipFill>
        <p:spPr>
          <a:xfrm>
            <a:off x="0" y="445025"/>
            <a:ext cx="8832300" cy="4698475"/>
          </a:xfrm>
          <a:prstGeom prst="rect">
            <a:avLst/>
          </a:prstGeom>
          <a:noFill/>
          <a:ln>
            <a:noFill/>
          </a:ln>
        </p:spPr>
      </p:pic>
      <p:sp>
        <p:nvSpPr>
          <p:cNvPr id="128" name="Google Shape;128;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29" name="Google Shape;129;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ctr" rtl="0">
              <a:spcBef>
                <a:spcPts val="0"/>
              </a:spcBef>
              <a:spcAft>
                <a:spcPts val="1200"/>
              </a:spcAft>
              <a:buNone/>
            </a:pPr>
            <a:r>
              <a:rPr lang="en" sz="7600" b="1">
                <a:solidFill>
                  <a:schemeClr val="dk1"/>
                </a:solidFill>
                <a:latin typeface="Times New Roman"/>
                <a:ea typeface="Times New Roman"/>
                <a:cs typeface="Times New Roman"/>
                <a:sym typeface="Times New Roman"/>
              </a:rPr>
              <a:t>conclusion </a:t>
            </a:r>
            <a:endParaRPr sz="8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311700" y="0"/>
            <a:ext cx="8520600" cy="443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200" b="1">
                <a:latin typeface="Times New Roman"/>
                <a:ea typeface="Times New Roman"/>
                <a:cs typeface="Times New Roman"/>
                <a:sym typeface="Times New Roman"/>
              </a:rPr>
              <a:t>reference list </a:t>
            </a:r>
            <a:endParaRPr/>
          </a:p>
        </p:txBody>
      </p:sp>
      <p:sp>
        <p:nvSpPr>
          <p:cNvPr id="135" name="Google Shape;135;p24"/>
          <p:cNvSpPr txBox="1">
            <a:spLocks noGrp="1"/>
          </p:cNvSpPr>
          <p:nvPr>
            <p:ph type="body" idx="1"/>
          </p:nvPr>
        </p:nvSpPr>
        <p:spPr>
          <a:xfrm>
            <a:off x="311700" y="268600"/>
            <a:ext cx="8520600" cy="4821300"/>
          </a:xfrm>
          <a:prstGeom prst="rect">
            <a:avLst/>
          </a:prstGeom>
        </p:spPr>
        <p:txBody>
          <a:bodyPr spcFirstLastPara="1" wrap="square" lIns="91425" tIns="91425" rIns="91425" bIns="91425" anchor="t" anchorCtr="0">
            <a:normAutofit fontScale="77500"/>
          </a:bodyPr>
          <a:lstStyle/>
          <a:p>
            <a:pPr marL="0" lvl="0" indent="0" algn="just" rtl="0">
              <a:lnSpc>
                <a:spcPct val="150000"/>
              </a:lnSpc>
              <a:spcBef>
                <a:spcPts val="1200"/>
              </a:spcBef>
              <a:spcAft>
                <a:spcPts val="0"/>
              </a:spcAft>
              <a:buClr>
                <a:schemeClr val="dk1"/>
              </a:buClr>
              <a:buSzPct val="115789"/>
              <a:buFont typeface="Arial"/>
              <a:buNone/>
            </a:pPr>
            <a:r>
              <a:rPr lang="en" sz="950">
                <a:solidFill>
                  <a:srgbClr val="222222"/>
                </a:solidFill>
                <a:highlight>
                  <a:srgbClr val="FFFFFF"/>
                </a:highlight>
              </a:rPr>
              <a:t>Aziz, M., Adnan, A., Afthanorhan, A., Foziah, H., Ishak, S. and Rashid, N., 2019. The influence of employer value proposition in talent demand towards talent shortage in the Malaysian Islamic banking institutions: A SEM approach. </a:t>
            </a:r>
            <a:r>
              <a:rPr lang="en" sz="950" i="1">
                <a:solidFill>
                  <a:srgbClr val="222222"/>
                </a:solidFill>
                <a:highlight>
                  <a:srgbClr val="FFFFFF"/>
                </a:highlight>
              </a:rPr>
              <a:t>Management Science Letters</a:t>
            </a:r>
            <a:r>
              <a:rPr lang="en" sz="950">
                <a:solidFill>
                  <a:srgbClr val="222222"/>
                </a:solidFill>
                <a:highlight>
                  <a:srgbClr val="FFFFFF"/>
                </a:highlight>
              </a:rPr>
              <a:t>, </a:t>
            </a:r>
            <a:r>
              <a:rPr lang="en" sz="950" i="1">
                <a:solidFill>
                  <a:srgbClr val="222222"/>
                </a:solidFill>
                <a:highlight>
                  <a:srgbClr val="FFFFFF"/>
                </a:highlight>
              </a:rPr>
              <a:t>9</a:t>
            </a:r>
            <a:r>
              <a:rPr lang="en" sz="950">
                <a:solidFill>
                  <a:srgbClr val="222222"/>
                </a:solidFill>
                <a:highlight>
                  <a:srgbClr val="FFFFFF"/>
                </a:highlight>
              </a:rPr>
              <a:t>(6), pp.843-850.</a:t>
            </a:r>
            <a:endParaRPr sz="950">
              <a:solidFill>
                <a:srgbClr val="222222"/>
              </a:solidFill>
              <a:highlight>
                <a:srgbClr val="FFFFFF"/>
              </a:highlight>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hlink"/>
                </a:solidFill>
                <a:uFill>
                  <a:noFill/>
                </a:uFill>
                <a:latin typeface="Times New Roman"/>
                <a:ea typeface="Times New Roman"/>
                <a:cs typeface="Times New Roman"/>
                <a:sym typeface="Times New Roman"/>
                <a:hlinkClick r:id="rId3"/>
              </a:rPr>
              <a:t>Careers.unilever</a:t>
            </a:r>
            <a:r>
              <a:rPr lang="en" sz="1200">
                <a:solidFill>
                  <a:schemeClr val="dk1"/>
                </a:solidFill>
                <a:latin typeface="Times New Roman"/>
                <a:ea typeface="Times New Roman"/>
                <a:cs typeface="Times New Roman"/>
                <a:sym typeface="Times New Roman"/>
              </a:rPr>
              <a:t>, 2022. </a:t>
            </a:r>
            <a:r>
              <a:rPr lang="en" sz="1200" i="1">
                <a:solidFill>
                  <a:schemeClr val="dk1"/>
                </a:solidFill>
                <a:latin typeface="Times New Roman"/>
                <a:ea typeface="Times New Roman"/>
                <a:cs typeface="Times New Roman"/>
                <a:sym typeface="Times New Roman"/>
              </a:rPr>
              <a:t>Experienced careers</a:t>
            </a:r>
            <a:r>
              <a:rPr lang="en" sz="1200">
                <a:solidFill>
                  <a:schemeClr val="dk1"/>
                </a:solidFill>
                <a:latin typeface="Times New Roman"/>
                <a:ea typeface="Times New Roman"/>
                <a:cs typeface="Times New Roman"/>
                <a:sym typeface="Times New Roman"/>
              </a:rPr>
              <a:t> Available at:&lt;</a:t>
            </a:r>
            <a:r>
              <a:rPr lang="en" sz="1200">
                <a:solidFill>
                  <a:schemeClr val="hlink"/>
                </a:solidFill>
                <a:uFill>
                  <a:noFill/>
                </a:uFill>
                <a:latin typeface="Times New Roman"/>
                <a:ea typeface="Times New Roman"/>
                <a:cs typeface="Times New Roman"/>
                <a:sym typeface="Times New Roman"/>
                <a:hlinkClick r:id="rId3"/>
              </a:rPr>
              <a:t>https://careers.unilever.com/experienced-careers</a:t>
            </a:r>
            <a:r>
              <a:rPr lang="en" sz="1200">
                <a:solidFill>
                  <a:schemeClr val="dk1"/>
                </a:solidFill>
                <a:latin typeface="Times New Roman"/>
                <a:ea typeface="Times New Roman"/>
                <a:cs typeface="Times New Roman"/>
                <a:sym typeface="Times New Roman"/>
              </a:rPr>
              <a:t>:&gt;[accessed 14th February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hlink"/>
                </a:solidFill>
                <a:uFill>
                  <a:noFill/>
                </a:uFill>
                <a:latin typeface="Times New Roman"/>
                <a:ea typeface="Times New Roman"/>
                <a:cs typeface="Times New Roman"/>
                <a:sym typeface="Times New Roman"/>
                <a:hlinkClick r:id="rId4"/>
              </a:rPr>
              <a:t>Cipd.co.uk</a:t>
            </a:r>
            <a:r>
              <a:rPr lang="en" sz="1200">
                <a:solidFill>
                  <a:schemeClr val="dk1"/>
                </a:solidFill>
                <a:latin typeface="Times New Roman"/>
                <a:ea typeface="Times New Roman"/>
                <a:cs typeface="Times New Roman"/>
                <a:sym typeface="Times New Roman"/>
              </a:rPr>
              <a:t>, 2022. </a:t>
            </a:r>
            <a:r>
              <a:rPr lang="en" sz="1200" i="1">
                <a:solidFill>
                  <a:schemeClr val="dk1"/>
                </a:solidFill>
                <a:latin typeface="Times New Roman"/>
                <a:ea typeface="Times New Roman"/>
                <a:cs typeface="Times New Roman"/>
                <a:sym typeface="Times New Roman"/>
              </a:rPr>
              <a:t>Employee relations </a:t>
            </a:r>
            <a:r>
              <a:rPr lang="en" sz="1200">
                <a:solidFill>
                  <a:schemeClr val="dk1"/>
                </a:solidFill>
                <a:latin typeface="Times New Roman"/>
                <a:ea typeface="Times New Roman"/>
                <a:cs typeface="Times New Roman"/>
                <a:sym typeface="Times New Roman"/>
              </a:rPr>
              <a:t>Available at:&lt;</a:t>
            </a:r>
            <a:r>
              <a:rPr lang="en" sz="1200">
                <a:solidFill>
                  <a:schemeClr val="hlink"/>
                </a:solidFill>
                <a:uFill>
                  <a:noFill/>
                </a:uFill>
                <a:latin typeface="Times New Roman"/>
                <a:ea typeface="Times New Roman"/>
                <a:cs typeface="Times New Roman"/>
                <a:sym typeface="Times New Roman"/>
                <a:hlinkClick r:id="rId4"/>
              </a:rPr>
              <a:t>https://www.cipd.co.uk/knowledge/fundamentals/relations/employees/factsheet#gref</a:t>
            </a:r>
            <a:r>
              <a:rPr lang="en" sz="1200">
                <a:solidFill>
                  <a:schemeClr val="dk1"/>
                </a:solidFill>
                <a:latin typeface="Times New Roman"/>
                <a:ea typeface="Times New Roman"/>
                <a:cs typeface="Times New Roman"/>
                <a:sym typeface="Times New Roman"/>
              </a:rPr>
              <a:t>:&gt;[accessed 14th February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hlink"/>
                </a:solidFill>
                <a:uFill>
                  <a:noFill/>
                </a:uFill>
                <a:latin typeface="Times New Roman"/>
                <a:ea typeface="Times New Roman"/>
                <a:cs typeface="Times New Roman"/>
                <a:sym typeface="Times New Roman"/>
                <a:hlinkClick r:id="rId5"/>
              </a:rPr>
              <a:t>Corporate.asda</a:t>
            </a:r>
            <a:r>
              <a:rPr lang="en" sz="1200">
                <a:solidFill>
                  <a:schemeClr val="dk1"/>
                </a:solidFill>
                <a:latin typeface="Times New Roman"/>
                <a:ea typeface="Times New Roman"/>
                <a:cs typeface="Times New Roman"/>
                <a:sym typeface="Times New Roman"/>
              </a:rPr>
              <a:t>, 2022. </a:t>
            </a:r>
            <a:r>
              <a:rPr lang="en" sz="1200" i="1">
                <a:solidFill>
                  <a:schemeClr val="dk1"/>
                </a:solidFill>
                <a:latin typeface="Times New Roman"/>
                <a:ea typeface="Times New Roman"/>
                <a:cs typeface="Times New Roman"/>
                <a:sym typeface="Times New Roman"/>
              </a:rPr>
              <a:t>Asda extends pay support for colleagues through Covid-19</a:t>
            </a:r>
            <a:r>
              <a:rPr lang="en" sz="1200">
                <a:solidFill>
                  <a:schemeClr val="dk1"/>
                </a:solidFill>
                <a:latin typeface="Times New Roman"/>
                <a:ea typeface="Times New Roman"/>
                <a:cs typeface="Times New Roman"/>
                <a:sym typeface="Times New Roman"/>
              </a:rPr>
              <a:t> Available at:&lt;</a:t>
            </a:r>
            <a:r>
              <a:rPr lang="en" sz="1200">
                <a:solidFill>
                  <a:schemeClr val="hlink"/>
                </a:solidFill>
                <a:uFill>
                  <a:noFill/>
                </a:uFill>
                <a:latin typeface="Times New Roman"/>
                <a:ea typeface="Times New Roman"/>
                <a:cs typeface="Times New Roman"/>
                <a:sym typeface="Times New Roman"/>
                <a:hlinkClick r:id="rId5"/>
              </a:rPr>
              <a:t>https://corporate.asda.com/newsroom/2020/03/27/asda-extends-pay-support-for-colleagues-through-covid-19</a:t>
            </a:r>
            <a:r>
              <a:rPr lang="en" sz="1200">
                <a:solidFill>
                  <a:schemeClr val="dk1"/>
                </a:solidFill>
                <a:latin typeface="Times New Roman"/>
                <a:ea typeface="Times New Roman"/>
                <a:cs typeface="Times New Roman"/>
                <a:sym typeface="Times New Roman"/>
              </a:rPr>
              <a:t>:&gt;[accessed 14th February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hlink"/>
                </a:solidFill>
                <a:uFill>
                  <a:noFill/>
                </a:uFill>
                <a:latin typeface="Times New Roman"/>
                <a:ea typeface="Times New Roman"/>
                <a:cs typeface="Times New Roman"/>
                <a:sym typeface="Times New Roman"/>
                <a:hlinkClick r:id="rId6"/>
              </a:rPr>
              <a:t>Deloitte</a:t>
            </a:r>
            <a:r>
              <a:rPr lang="en" sz="1200">
                <a:solidFill>
                  <a:schemeClr val="dk1"/>
                </a:solidFill>
                <a:latin typeface="Times New Roman"/>
                <a:ea typeface="Times New Roman"/>
                <a:cs typeface="Times New Roman"/>
                <a:sym typeface="Times New Roman"/>
              </a:rPr>
              <a:t>, 2022. </a:t>
            </a:r>
            <a:r>
              <a:rPr lang="en" sz="1200" i="1">
                <a:solidFill>
                  <a:schemeClr val="dk1"/>
                </a:solidFill>
                <a:latin typeface="Times New Roman"/>
                <a:ea typeface="Times New Roman"/>
                <a:cs typeface="Times New Roman"/>
                <a:sym typeface="Times New Roman"/>
              </a:rPr>
              <a:t>The worker-employer relationship </a:t>
            </a:r>
            <a:r>
              <a:rPr lang="en" sz="1200">
                <a:solidFill>
                  <a:schemeClr val="dk1"/>
                </a:solidFill>
                <a:latin typeface="Times New Roman"/>
                <a:ea typeface="Times New Roman"/>
                <a:cs typeface="Times New Roman"/>
                <a:sym typeface="Times New Roman"/>
              </a:rPr>
              <a:t>Available at:&lt;</a:t>
            </a:r>
            <a:r>
              <a:rPr lang="en" sz="1200">
                <a:solidFill>
                  <a:schemeClr val="hlink"/>
                </a:solidFill>
                <a:uFill>
                  <a:noFill/>
                </a:uFill>
                <a:latin typeface="Times New Roman"/>
                <a:ea typeface="Times New Roman"/>
                <a:cs typeface="Times New Roman"/>
                <a:sym typeface="Times New Roman"/>
                <a:hlinkClick r:id="rId6"/>
              </a:rPr>
              <a:t>https://www2.deloitte.com/us/en/insights/focus/human-capital-trends/2021/the-evolving-employer-employee-relationship.html</a:t>
            </a:r>
            <a:r>
              <a:rPr lang="en" sz="1200">
                <a:solidFill>
                  <a:schemeClr val="dk1"/>
                </a:solidFill>
                <a:latin typeface="Times New Roman"/>
                <a:ea typeface="Times New Roman"/>
                <a:cs typeface="Times New Roman"/>
                <a:sym typeface="Times New Roman"/>
              </a:rPr>
              <a:t>:&gt;[accessed 14th February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115789"/>
              <a:buFont typeface="Arial"/>
              <a:buNone/>
            </a:pPr>
            <a:r>
              <a:rPr lang="en" sz="950">
                <a:solidFill>
                  <a:srgbClr val="222222"/>
                </a:solidFill>
                <a:highlight>
                  <a:srgbClr val="FFFFFF"/>
                </a:highlight>
              </a:rPr>
              <a:t>Diab-Bahman, R. and Al-Enzi, A., 2020. The impact of COVID-19 pandemic on conventional work settings. </a:t>
            </a:r>
            <a:r>
              <a:rPr lang="en" sz="950" i="1">
                <a:solidFill>
                  <a:srgbClr val="222222"/>
                </a:solidFill>
                <a:highlight>
                  <a:srgbClr val="FFFFFF"/>
                </a:highlight>
              </a:rPr>
              <a:t>International Journal of Sociology and Social Policy</a:t>
            </a:r>
            <a:r>
              <a:rPr lang="en" sz="950">
                <a:solidFill>
                  <a:srgbClr val="222222"/>
                </a:solidFill>
                <a:highlight>
                  <a:srgbClr val="FFFFFF"/>
                </a:highlight>
              </a:rPr>
              <a:t>.</a:t>
            </a:r>
            <a:endParaRPr sz="950">
              <a:solidFill>
                <a:srgbClr val="222222"/>
              </a:solidFill>
              <a:highlight>
                <a:srgbClr val="FFFFFF"/>
              </a:highlight>
            </a:endParaRPr>
          </a:p>
          <a:p>
            <a:pPr marL="0" lvl="0" indent="0" algn="just" rtl="0">
              <a:lnSpc>
                <a:spcPct val="150000"/>
              </a:lnSpc>
              <a:spcBef>
                <a:spcPts val="1200"/>
              </a:spcBef>
              <a:spcAft>
                <a:spcPts val="0"/>
              </a:spcAft>
              <a:buClr>
                <a:schemeClr val="dk1"/>
              </a:buClr>
              <a:buSzPct val="115789"/>
              <a:buFont typeface="Arial"/>
              <a:buNone/>
            </a:pPr>
            <a:r>
              <a:rPr lang="en" sz="950">
                <a:solidFill>
                  <a:srgbClr val="222222"/>
                </a:solidFill>
                <a:highlight>
                  <a:srgbClr val="FFFFFF"/>
                </a:highlight>
              </a:rPr>
              <a:t>Harrison, P., Tosey, P., Anderson, V. and Elliott, C., 2021. HRD professional education provision in the UK: past, present and future. </a:t>
            </a:r>
            <a:r>
              <a:rPr lang="en" sz="950" i="1">
                <a:solidFill>
                  <a:srgbClr val="222222"/>
                </a:solidFill>
                <a:highlight>
                  <a:srgbClr val="FFFFFF"/>
                </a:highlight>
              </a:rPr>
              <a:t>Human Resource Development International</a:t>
            </a:r>
            <a:r>
              <a:rPr lang="en" sz="950">
                <a:solidFill>
                  <a:srgbClr val="222222"/>
                </a:solidFill>
                <a:highlight>
                  <a:srgbClr val="FFFFFF"/>
                </a:highlight>
              </a:rPr>
              <a:t>, </a:t>
            </a:r>
            <a:r>
              <a:rPr lang="en" sz="950" i="1">
                <a:solidFill>
                  <a:srgbClr val="222222"/>
                </a:solidFill>
                <a:highlight>
                  <a:srgbClr val="FFFFFF"/>
                </a:highlight>
              </a:rPr>
              <a:t>24</a:t>
            </a:r>
            <a:r>
              <a:rPr lang="en" sz="950">
                <a:solidFill>
                  <a:srgbClr val="222222"/>
                </a:solidFill>
                <a:highlight>
                  <a:srgbClr val="FFFFFF"/>
                </a:highlight>
              </a:rPr>
              <a:t>(2), pp.200-218.</a:t>
            </a:r>
            <a:endParaRPr sz="950">
              <a:solidFill>
                <a:srgbClr val="222222"/>
              </a:solidFill>
              <a:highlight>
                <a:srgbClr val="FFFFFF"/>
              </a:highlight>
            </a:endParaRPr>
          </a:p>
          <a:p>
            <a:pPr marL="0" lvl="0" indent="0" algn="just" rtl="0">
              <a:lnSpc>
                <a:spcPct val="150000"/>
              </a:lnSpc>
              <a:spcBef>
                <a:spcPts val="1200"/>
              </a:spcBef>
              <a:spcAft>
                <a:spcPts val="0"/>
              </a:spcAft>
              <a:buClr>
                <a:schemeClr val="dk1"/>
              </a:buClr>
              <a:buSzPct val="115789"/>
              <a:buFont typeface="Arial"/>
              <a:buNone/>
            </a:pPr>
            <a:r>
              <a:rPr lang="en" sz="950">
                <a:solidFill>
                  <a:srgbClr val="222222"/>
                </a:solidFill>
                <a:highlight>
                  <a:srgbClr val="FFFFFF"/>
                </a:highlight>
              </a:rPr>
              <a:t>Lopez-Cabrales, A. and Valle-Cabrera, R., 2020. Sustainable HRM strategies and employment relationships as drivers of the triple bottom line. </a:t>
            </a:r>
            <a:r>
              <a:rPr lang="en" sz="950" i="1">
                <a:solidFill>
                  <a:srgbClr val="222222"/>
                </a:solidFill>
                <a:highlight>
                  <a:srgbClr val="FFFFFF"/>
                </a:highlight>
              </a:rPr>
              <a:t>Human resource management review</a:t>
            </a:r>
            <a:r>
              <a:rPr lang="en" sz="950">
                <a:solidFill>
                  <a:srgbClr val="222222"/>
                </a:solidFill>
                <a:highlight>
                  <a:srgbClr val="FFFFFF"/>
                </a:highlight>
              </a:rPr>
              <a:t>, </a:t>
            </a:r>
            <a:r>
              <a:rPr lang="en" sz="950" i="1">
                <a:solidFill>
                  <a:srgbClr val="222222"/>
                </a:solidFill>
                <a:highlight>
                  <a:srgbClr val="FFFFFF"/>
                </a:highlight>
              </a:rPr>
              <a:t>30</a:t>
            </a:r>
            <a:r>
              <a:rPr lang="en" sz="950">
                <a:solidFill>
                  <a:srgbClr val="222222"/>
                </a:solidFill>
                <a:highlight>
                  <a:srgbClr val="FFFFFF"/>
                </a:highlight>
              </a:rPr>
              <a:t>(3), p.100689.</a:t>
            </a:r>
            <a:endParaRPr sz="950">
              <a:solidFill>
                <a:srgbClr val="222222"/>
              </a:solidFill>
              <a:highlight>
                <a:srgbClr val="FFFFFF"/>
              </a:highlight>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hlink"/>
                </a:solidFill>
                <a:uFill>
                  <a:noFill/>
                </a:uFill>
                <a:latin typeface="Times New Roman"/>
                <a:ea typeface="Times New Roman"/>
                <a:cs typeface="Times New Roman"/>
                <a:sym typeface="Times New Roman"/>
                <a:hlinkClick r:id="rId7"/>
              </a:rPr>
              <a:t>Tescoplc</a:t>
            </a:r>
            <a:r>
              <a:rPr lang="en" sz="1200">
                <a:solidFill>
                  <a:schemeClr val="dk1"/>
                </a:solidFill>
                <a:latin typeface="Times New Roman"/>
                <a:ea typeface="Times New Roman"/>
                <a:cs typeface="Times New Roman"/>
                <a:sym typeface="Times New Roman"/>
              </a:rPr>
              <a:t>, 2022.</a:t>
            </a:r>
            <a:r>
              <a:rPr lang="en" sz="1200" i="1">
                <a:solidFill>
                  <a:schemeClr val="dk1"/>
                </a:solidFill>
                <a:latin typeface="Times New Roman"/>
                <a:ea typeface="Times New Roman"/>
                <a:cs typeface="Times New Roman"/>
                <a:sym typeface="Times New Roman"/>
              </a:rPr>
              <a:t> How to create an inclusive work environment</a:t>
            </a:r>
            <a:r>
              <a:rPr lang="en" sz="1200">
                <a:solidFill>
                  <a:schemeClr val="dk1"/>
                </a:solidFill>
                <a:latin typeface="Times New Roman"/>
                <a:ea typeface="Times New Roman"/>
                <a:cs typeface="Times New Roman"/>
                <a:sym typeface="Times New Roman"/>
              </a:rPr>
              <a:t> Available at:&lt;</a:t>
            </a:r>
            <a:r>
              <a:rPr lang="en" sz="1200">
                <a:solidFill>
                  <a:schemeClr val="hlink"/>
                </a:solidFill>
                <a:uFill>
                  <a:noFill/>
                </a:uFill>
                <a:latin typeface="Times New Roman"/>
                <a:ea typeface="Times New Roman"/>
                <a:cs typeface="Times New Roman"/>
                <a:sym typeface="Times New Roman"/>
                <a:hlinkClick r:id="rId7"/>
              </a:rPr>
              <a:t>https://www.tescoplc.com/sustainability/documents/policies/how-we-create-an-inclusive-working-environment/</a:t>
            </a:r>
            <a:r>
              <a:rPr lang="en" sz="1200">
                <a:solidFill>
                  <a:schemeClr val="dk1"/>
                </a:solidFill>
                <a:latin typeface="Times New Roman"/>
                <a:ea typeface="Times New Roman"/>
                <a:cs typeface="Times New Roman"/>
                <a:sym typeface="Times New Roman"/>
              </a:rPr>
              <a:t>:&gt;[accessed 14th February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115789"/>
              <a:buFont typeface="Arial"/>
              <a:buNone/>
            </a:pPr>
            <a:r>
              <a:rPr lang="en" sz="950">
                <a:solidFill>
                  <a:srgbClr val="222222"/>
                </a:solidFill>
                <a:highlight>
                  <a:srgbClr val="FFFFFF"/>
                </a:highlight>
              </a:rPr>
              <a:t>Tikhonov, A.I., 2019. Applying of employer branding system in the IT-companies' human resource management. </a:t>
            </a:r>
            <a:r>
              <a:rPr lang="en" sz="950" i="1">
                <a:solidFill>
                  <a:srgbClr val="222222"/>
                </a:solidFill>
                <a:highlight>
                  <a:srgbClr val="FFFFFF"/>
                </a:highlight>
              </a:rPr>
              <a:t>Espacios</a:t>
            </a:r>
            <a:r>
              <a:rPr lang="en" sz="950">
                <a:solidFill>
                  <a:srgbClr val="222222"/>
                </a:solidFill>
                <a:highlight>
                  <a:srgbClr val="FFFFFF"/>
                </a:highlight>
              </a:rPr>
              <a:t>, </a:t>
            </a:r>
            <a:r>
              <a:rPr lang="en" sz="950" i="1">
                <a:solidFill>
                  <a:srgbClr val="222222"/>
                </a:solidFill>
                <a:highlight>
                  <a:srgbClr val="FFFFFF"/>
                </a:highlight>
              </a:rPr>
              <a:t>40</a:t>
            </a:r>
            <a:r>
              <a:rPr lang="en" sz="950">
                <a:solidFill>
                  <a:srgbClr val="222222"/>
                </a:solidFill>
                <a:highlight>
                  <a:srgbClr val="FFFFFF"/>
                </a:highlight>
              </a:rPr>
              <a:t>(38), p.23.</a:t>
            </a:r>
            <a:endParaRPr sz="950">
              <a:solidFill>
                <a:srgbClr val="222222"/>
              </a:solidFill>
              <a:highlight>
                <a:srgbClr val="FFFFFF"/>
              </a:highlight>
            </a:endParaRPr>
          </a:p>
          <a:p>
            <a:pPr marL="0" lvl="0" indent="0" algn="just" rtl="0">
              <a:lnSpc>
                <a:spcPct val="150000"/>
              </a:lnSpc>
              <a:spcBef>
                <a:spcPts val="1200"/>
              </a:spcBef>
              <a:spcAft>
                <a:spcPts val="1200"/>
              </a:spcAft>
              <a:buNone/>
            </a:pPr>
            <a:r>
              <a:rPr lang="en" sz="950">
                <a:solidFill>
                  <a:srgbClr val="222222"/>
                </a:solidFill>
                <a:highlight>
                  <a:srgbClr val="FFFFFF"/>
                </a:highlight>
              </a:rPr>
              <a:t>Velikorossov, V.V., Filin, S.A., Genkin, E.V., Maksimov, M.I., Krasilnikova, M.A. and Rakauskiyene, O.G., 2020. HR systems as a new method for the automatization of business processes in organization. In </a:t>
            </a:r>
            <a:r>
              <a:rPr lang="en" sz="950" i="1">
                <a:solidFill>
                  <a:srgbClr val="222222"/>
                </a:solidFill>
                <a:highlight>
                  <a:srgbClr val="FFFFFF"/>
                </a:highlight>
              </a:rPr>
              <a:t>2nd international conference on pedagogy, communication and sociology (ICPCS</a:t>
            </a:r>
            <a:r>
              <a:rPr lang="en" sz="950">
                <a:solidFill>
                  <a:srgbClr val="222222"/>
                </a:solidFill>
                <a:highlight>
                  <a:srgbClr val="FFFFFF"/>
                </a:highlight>
              </a:rPr>
              <a:t> (No. 2020, p. 415).</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41" name="Google Shape;141;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42" name="Google Shape;142;p25"/>
          <p:cNvPicPr preferRelativeResize="0"/>
          <p:nvPr/>
        </p:nvPicPr>
        <p:blipFill>
          <a:blip r:embed="rId3">
            <a:alphaModFix/>
          </a:blip>
          <a:stretch>
            <a:fillRect/>
          </a:stretch>
        </p:blipFill>
        <p:spPr>
          <a:xfrm>
            <a:off x="20395" y="0"/>
            <a:ext cx="9144000" cy="512064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2488</Words>
  <Application>Microsoft Office PowerPoint</Application>
  <PresentationFormat>On-screen Show (16:9)</PresentationFormat>
  <Paragraphs>92</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Managing people </vt:lpstr>
      <vt:lpstr>contents</vt:lpstr>
      <vt:lpstr>introduction </vt:lpstr>
      <vt:lpstr>the current CIPD Profession Map </vt:lpstr>
      <vt:lpstr>the values of HR as per the CIPD</vt:lpstr>
      <vt:lpstr>the role of an HR professional</vt:lpstr>
      <vt:lpstr>the types of relationship between the employee and employers </vt:lpstr>
      <vt:lpstr>the factors that affect the relationship </vt:lpstr>
      <vt:lpstr>the employee relationship during covid  </vt:lpstr>
      <vt:lpstr>employment value proposition </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cp:lastModifiedBy>Ana Maria Hasu</cp:lastModifiedBy>
  <cp:revision>2</cp:revision>
  <dcterms:modified xsi:type="dcterms:W3CDTF">2022-02-28T12:21:17Z</dcterms:modified>
</cp:coreProperties>
</file>