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69" r:id="rId2"/>
    <p:sldId id="257" r:id="rId3"/>
    <p:sldId id="258" r:id="rId4"/>
    <p:sldId id="264" r:id="rId5"/>
    <p:sldId id="275" r:id="rId6"/>
    <p:sldId id="267" r:id="rId7"/>
    <p:sldId id="265" r:id="rId8"/>
    <p:sldId id="259" r:id="rId9"/>
    <p:sldId id="266" r:id="rId10"/>
    <p:sldId id="268" r:id="rId11"/>
    <p:sldId id="273" r:id="rId12"/>
    <p:sldId id="271" r:id="rId13"/>
    <p:sldId id="272" r:id="rId14"/>
    <p:sldId id="260" r:id="rId15"/>
    <p:sldId id="261" r:id="rId16"/>
    <p:sldId id="262" r:id="rId17"/>
    <p:sldId id="274" r:id="rId18"/>
    <p:sldId id="263"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FED2"/>
    <a:srgbClr val="FFFFCC"/>
    <a:srgbClr val="01973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A953F-892A-4E7A-9BB3-0C6B13853150}" v="139" dt="2026-07-07T17:01:46.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37805-AC73-4E76-B1AE-7887BBAFFDFA}"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5D2DF9-E4FF-444A-8A42-1C68D64B6310}" type="slidenum">
              <a:rPr lang="en-GB" smtClean="0"/>
              <a:t>‹#›</a:t>
            </a:fld>
            <a:endParaRPr lang="en-GB"/>
          </a:p>
        </p:txBody>
      </p:sp>
    </p:spTree>
    <p:extLst>
      <p:ext uri="{BB962C8B-B14F-4D97-AF65-F5344CB8AC3E}">
        <p14:creationId xmlns:p14="http://schemas.microsoft.com/office/powerpoint/2010/main" val="2005841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5D2DF9-E4FF-444A-8A42-1C68D64B6310}" type="slidenum">
              <a:rPr lang="en-GB" smtClean="0"/>
              <a:t>3</a:t>
            </a:fld>
            <a:endParaRPr lang="en-GB"/>
          </a:p>
        </p:txBody>
      </p:sp>
    </p:spTree>
    <p:extLst>
      <p:ext uri="{BB962C8B-B14F-4D97-AF65-F5344CB8AC3E}">
        <p14:creationId xmlns:p14="http://schemas.microsoft.com/office/powerpoint/2010/main" val="4103919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5D2DF9-E4FF-444A-8A42-1C68D64B6310}" type="slidenum">
              <a:rPr lang="en-GB" smtClean="0"/>
              <a:t>9</a:t>
            </a:fld>
            <a:endParaRPr lang="en-GB"/>
          </a:p>
        </p:txBody>
      </p:sp>
    </p:spTree>
    <p:extLst>
      <p:ext uri="{BB962C8B-B14F-4D97-AF65-F5344CB8AC3E}">
        <p14:creationId xmlns:p14="http://schemas.microsoft.com/office/powerpoint/2010/main" val="2045361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3F3C5-4658-762A-0AA4-F74AF4A99D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C5AE6E-03A5-E534-49AB-37BF548F77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78EEAB-8595-FDD3-30EA-F162AF7963ED}"/>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5" name="Footer Placeholder 4">
            <a:extLst>
              <a:ext uri="{FF2B5EF4-FFF2-40B4-BE49-F238E27FC236}">
                <a16:creationId xmlns:a16="http://schemas.microsoft.com/office/drawing/2014/main" id="{886A8925-F298-8B41-5575-8B2448EE8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1E029-9848-6424-729C-1899CAB2EBE3}"/>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1608919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16C47-E545-B0DF-3984-9F0451D412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5CE101-6CF7-8A14-5136-5973FC014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4764D-E1D6-FAB7-F2F5-5D7CCC7474F8}"/>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5" name="Footer Placeholder 4">
            <a:extLst>
              <a:ext uri="{FF2B5EF4-FFF2-40B4-BE49-F238E27FC236}">
                <a16:creationId xmlns:a16="http://schemas.microsoft.com/office/drawing/2014/main" id="{18C9D6C4-7BA9-A6BD-79B6-7D419BD61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8A61C-A53A-3C10-5E12-A8580B362561}"/>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2275758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7332E-FCF5-7FE8-5AC2-0E9FAF51E4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6D7212-75BB-22F5-6DC7-6C3B7BBD7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14293E-293A-80C8-FEC7-3F40ED26DBA1}"/>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5" name="Footer Placeholder 4">
            <a:extLst>
              <a:ext uri="{FF2B5EF4-FFF2-40B4-BE49-F238E27FC236}">
                <a16:creationId xmlns:a16="http://schemas.microsoft.com/office/drawing/2014/main" id="{36C881E9-2617-8872-DA2C-027E53E53C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2DB607-34BF-3787-7956-E16002AFB809}"/>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292439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E66C-07DE-8E7E-2AEF-AC11F661F7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776A9A-8672-9F31-7FE8-7C1A8AB540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5FED5B-48E7-FCB1-C400-DC01EC1F9F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DF58F6-D943-E523-D45D-68885B847E84}"/>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6" name="Footer Placeholder 5">
            <a:extLst>
              <a:ext uri="{FF2B5EF4-FFF2-40B4-BE49-F238E27FC236}">
                <a16:creationId xmlns:a16="http://schemas.microsoft.com/office/drawing/2014/main" id="{7FDAD7EE-BF6B-140F-FD2B-FF1A415CD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14FEA-AE28-128B-C325-CEF3FAA2E68A}"/>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619170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A29E-9E0E-04E3-51A4-924A3FAFD6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033A25-C96D-41DB-25B0-D51425F738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70450A-F9CB-5D04-7024-ADE43BA707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157799-D192-0388-44F0-641869CAB6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BC9607-EA6D-5C4C-7ECF-6DCC63B8F1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6BF861-8A80-5B75-59EF-35338DFC38C5}"/>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8" name="Footer Placeholder 7">
            <a:extLst>
              <a:ext uri="{FF2B5EF4-FFF2-40B4-BE49-F238E27FC236}">
                <a16:creationId xmlns:a16="http://schemas.microsoft.com/office/drawing/2014/main" id="{E549F9AE-493C-1845-00A5-5EAC0B6ECA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C5F39F-9074-85E7-FE9F-0F4D138E02EF}"/>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170374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E29A-D06D-CCFA-65C3-2104F822F4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10C4DB-9250-CD96-8CC9-15418542266D}"/>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4" name="Footer Placeholder 3">
            <a:extLst>
              <a:ext uri="{FF2B5EF4-FFF2-40B4-BE49-F238E27FC236}">
                <a16:creationId xmlns:a16="http://schemas.microsoft.com/office/drawing/2014/main" id="{30CE916D-CF32-1974-6582-D6C59ACC89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A86752-C2D0-747C-B194-EDB0ADBD6F08}"/>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4126514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DE1539-CBC2-466D-C614-02CA3C4B1C8F}"/>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3" name="Footer Placeholder 2">
            <a:extLst>
              <a:ext uri="{FF2B5EF4-FFF2-40B4-BE49-F238E27FC236}">
                <a16:creationId xmlns:a16="http://schemas.microsoft.com/office/drawing/2014/main" id="{6C95C5AE-FD6C-E599-A1F8-4202E89D30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789F2A-B86E-DA68-5CA7-771D156D719A}"/>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1448901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854B6-D4CB-B6E8-B19E-331BDCD62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3F4812-3A53-BC86-FC50-DD4E7B55B6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8BD032-7109-D47B-CAE4-3B687ABF22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C34EB1-B287-9A45-61A7-566FA79BCF3D}"/>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6" name="Footer Placeholder 5">
            <a:extLst>
              <a:ext uri="{FF2B5EF4-FFF2-40B4-BE49-F238E27FC236}">
                <a16:creationId xmlns:a16="http://schemas.microsoft.com/office/drawing/2014/main" id="{7F37FA11-B179-818C-2061-81A30B2093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AE3482-EBBA-8844-663B-9DAA065A351A}"/>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1101390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869ED-AB55-651D-2C7A-8A945BF26A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BB85D1-C4F5-E651-196B-0E424BBD64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870BC5-0F98-D610-CC1E-4561D3A5C0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04BA15-1651-C537-D3C2-BA472EE8338C}"/>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6" name="Footer Placeholder 5">
            <a:extLst>
              <a:ext uri="{FF2B5EF4-FFF2-40B4-BE49-F238E27FC236}">
                <a16:creationId xmlns:a16="http://schemas.microsoft.com/office/drawing/2014/main" id="{7321D16A-D3EB-655D-A4D7-47DD2257D0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88918-D3B6-09F3-A009-A77D41DBBB62}"/>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4105229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D6B37-39FB-B2B1-5E4A-20B9CBC38F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93E901-5C2F-1C43-9C79-2F8D34FA7D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691F2-76DC-48D0-E079-9D7E3A8BA152}"/>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5" name="Footer Placeholder 4">
            <a:extLst>
              <a:ext uri="{FF2B5EF4-FFF2-40B4-BE49-F238E27FC236}">
                <a16:creationId xmlns:a16="http://schemas.microsoft.com/office/drawing/2014/main" id="{2F3C294A-F98D-F57E-0F6F-D7E143A5D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C0E1E-A69A-3036-2B59-2E817F7B4B11}"/>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2095970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32F4FB-4EFD-75F8-76B9-22139B5640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728643-813A-794E-04AB-E0F1E63826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057F1-CFA6-444F-1376-96552F497C3E}"/>
              </a:ext>
            </a:extLst>
          </p:cNvPr>
          <p:cNvSpPr>
            <a:spLocks noGrp="1"/>
          </p:cNvSpPr>
          <p:nvPr>
            <p:ph type="dt" sz="half" idx="10"/>
          </p:nvPr>
        </p:nvSpPr>
        <p:spPr/>
        <p:txBody>
          <a:bodyPr/>
          <a:lstStyle/>
          <a:p>
            <a:fld id="{8C74083D-F4C2-46F6-9C0D-624E3391B7DF}" type="datetimeFigureOut">
              <a:rPr lang="en-GB" smtClean="0"/>
              <a:t>07/07/2026</a:t>
            </a:fld>
            <a:endParaRPr lang="en-GB"/>
          </a:p>
        </p:txBody>
      </p:sp>
      <p:sp>
        <p:nvSpPr>
          <p:cNvPr id="5" name="Footer Placeholder 4">
            <a:extLst>
              <a:ext uri="{FF2B5EF4-FFF2-40B4-BE49-F238E27FC236}">
                <a16:creationId xmlns:a16="http://schemas.microsoft.com/office/drawing/2014/main" id="{CD316B26-8002-AFEE-1F87-8C9894B3E3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967AD-B455-3AE2-73EF-AFA54A24F25C}"/>
              </a:ext>
            </a:extLst>
          </p:cNvPr>
          <p:cNvSpPr>
            <a:spLocks noGrp="1"/>
          </p:cNvSpPr>
          <p:nvPr>
            <p:ph type="sldNum" sz="quarter" idx="12"/>
          </p:nvPr>
        </p:nvSpPr>
        <p:spPr/>
        <p:txBody>
          <a:bodyPr/>
          <a:lstStyle/>
          <a:p>
            <a:fld id="{419DE7B0-FDE4-48CF-94B7-C65E259D60F0}" type="slidenum">
              <a:rPr lang="en-GB" smtClean="0"/>
              <a:t>‹#›</a:t>
            </a:fld>
            <a:endParaRPr lang="en-GB"/>
          </a:p>
        </p:txBody>
      </p:sp>
    </p:spTree>
    <p:extLst>
      <p:ext uri="{BB962C8B-B14F-4D97-AF65-F5344CB8AC3E}">
        <p14:creationId xmlns:p14="http://schemas.microsoft.com/office/powerpoint/2010/main" val="364987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A922A3-90E1-3110-B31D-D96B2B1D6A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9BDA1F-4905-3802-BEC7-2A61A69A2A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494E1-50F2-1749-B26B-E4AA2561A3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74083D-F4C2-46F6-9C0D-624E3391B7DF}" type="datetimeFigureOut">
              <a:rPr lang="en-GB" smtClean="0"/>
              <a:t>07/07/2026</a:t>
            </a:fld>
            <a:endParaRPr lang="en-GB"/>
          </a:p>
        </p:txBody>
      </p:sp>
      <p:sp>
        <p:nvSpPr>
          <p:cNvPr id="5" name="Footer Placeholder 4">
            <a:extLst>
              <a:ext uri="{FF2B5EF4-FFF2-40B4-BE49-F238E27FC236}">
                <a16:creationId xmlns:a16="http://schemas.microsoft.com/office/drawing/2014/main" id="{B507211A-0425-DE51-2B86-AE2C3BD448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67806C-5A65-C82F-E0A3-D8729A85BF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9DE7B0-FDE4-48CF-94B7-C65E259D60F0}" type="slidenum">
              <a:rPr lang="en-GB" smtClean="0"/>
              <a:t>‹#›</a:t>
            </a:fld>
            <a:endParaRPr lang="en-GB"/>
          </a:p>
        </p:txBody>
      </p:sp>
    </p:spTree>
    <p:extLst>
      <p:ext uri="{BB962C8B-B14F-4D97-AF65-F5344CB8AC3E}">
        <p14:creationId xmlns:p14="http://schemas.microsoft.com/office/powerpoint/2010/main" val="3709739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2.tmp"/><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tmp"/><Relationship Id="rId7" Type="http://schemas.openxmlformats.org/officeDocument/2006/relationships/image" Target="../media/image8.tm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tmp"/><Relationship Id="rId5" Type="http://schemas.openxmlformats.org/officeDocument/2006/relationships/image" Target="../media/image6.tmp"/><Relationship Id="rId4" Type="http://schemas.openxmlformats.org/officeDocument/2006/relationships/image" Target="../media/image5.tmp"/></Relationships>
</file>

<file path=ppt/slides/_rels/slide4.xml.rels><?xml version="1.0" encoding="UTF-8" standalone="yes"?>
<Relationships xmlns="http://schemas.openxmlformats.org/package/2006/relationships"><Relationship Id="rId3" Type="http://schemas.openxmlformats.org/officeDocument/2006/relationships/image" Target="../media/image10.tmp"/><Relationship Id="rId7" Type="http://schemas.openxmlformats.org/officeDocument/2006/relationships/image" Target="../media/image13.tmp"/><Relationship Id="rId2" Type="http://schemas.openxmlformats.org/officeDocument/2006/relationships/image" Target="../media/image9.tmp"/><Relationship Id="rId1" Type="http://schemas.openxmlformats.org/officeDocument/2006/relationships/slideLayout" Target="../slideLayouts/slideLayout7.xml"/><Relationship Id="rId6" Type="http://schemas.openxmlformats.org/officeDocument/2006/relationships/image" Target="../media/image6.tmp"/><Relationship Id="rId5" Type="http://schemas.openxmlformats.org/officeDocument/2006/relationships/image" Target="../media/image12.tmp"/><Relationship Id="rId4" Type="http://schemas.openxmlformats.org/officeDocument/2006/relationships/image" Target="../media/image11.tmp"/></Relationships>
</file>

<file path=ppt/slides/_rels/slide5.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image" Target="../media/image14.tmp"/><Relationship Id="rId1" Type="http://schemas.openxmlformats.org/officeDocument/2006/relationships/slideLayout" Target="../slideLayouts/slideLayout7.xml"/><Relationship Id="rId6" Type="http://schemas.openxmlformats.org/officeDocument/2006/relationships/image" Target="../media/image18.tmp"/><Relationship Id="rId5" Type="http://schemas.openxmlformats.org/officeDocument/2006/relationships/image" Target="../media/image17.tmp"/><Relationship Id="rId4" Type="http://schemas.openxmlformats.org/officeDocument/2006/relationships/image" Target="../media/image16.tmp"/></Relationships>
</file>

<file path=ppt/slides/_rels/slide6.xml.rels><?xml version="1.0" encoding="UTF-8" standalone="yes"?>
<Relationships xmlns="http://schemas.openxmlformats.org/package/2006/relationships"><Relationship Id="rId3" Type="http://schemas.openxmlformats.org/officeDocument/2006/relationships/image" Target="../media/image20.tmp"/><Relationship Id="rId7" Type="http://schemas.openxmlformats.org/officeDocument/2006/relationships/image" Target="../media/image24.tmp"/><Relationship Id="rId2" Type="http://schemas.openxmlformats.org/officeDocument/2006/relationships/image" Target="../media/image19.tmp"/><Relationship Id="rId1" Type="http://schemas.openxmlformats.org/officeDocument/2006/relationships/slideLayout" Target="../slideLayouts/slideLayout7.xml"/><Relationship Id="rId6" Type="http://schemas.openxmlformats.org/officeDocument/2006/relationships/image" Target="../media/image23.tmp"/><Relationship Id="rId5" Type="http://schemas.openxmlformats.org/officeDocument/2006/relationships/image" Target="../media/image22.tmp"/><Relationship Id="rId4" Type="http://schemas.openxmlformats.org/officeDocument/2006/relationships/image" Target="../media/image21.tmp"/></Relationships>
</file>

<file path=ppt/slides/_rels/slide7.xml.rels><?xml version="1.0" encoding="UTF-8" standalone="yes"?>
<Relationships xmlns="http://schemas.openxmlformats.org/package/2006/relationships"><Relationship Id="rId8" Type="http://schemas.openxmlformats.org/officeDocument/2006/relationships/image" Target="../media/image30.tmp"/><Relationship Id="rId3" Type="http://schemas.openxmlformats.org/officeDocument/2006/relationships/image" Target="../media/image26.tmp"/><Relationship Id="rId7" Type="http://schemas.openxmlformats.org/officeDocument/2006/relationships/image" Target="../media/image29.tmp"/><Relationship Id="rId2" Type="http://schemas.openxmlformats.org/officeDocument/2006/relationships/image" Target="../media/image25.tmp"/><Relationship Id="rId1" Type="http://schemas.openxmlformats.org/officeDocument/2006/relationships/slideLayout" Target="../slideLayouts/slideLayout7.xml"/><Relationship Id="rId6" Type="http://schemas.openxmlformats.org/officeDocument/2006/relationships/image" Target="../media/image8.tmp"/><Relationship Id="rId5" Type="http://schemas.openxmlformats.org/officeDocument/2006/relationships/image" Target="../media/image28.tmp"/><Relationship Id="rId4" Type="http://schemas.openxmlformats.org/officeDocument/2006/relationships/image" Target="../media/image27.tmp"/></Relationships>
</file>

<file path=ppt/slides/_rels/slide8.xml.rels><?xml version="1.0" encoding="UTF-8" standalone="yes"?>
<Relationships xmlns="http://schemas.openxmlformats.org/package/2006/relationships"><Relationship Id="rId8" Type="http://schemas.openxmlformats.org/officeDocument/2006/relationships/image" Target="../media/image37.tmp"/><Relationship Id="rId13" Type="http://schemas.openxmlformats.org/officeDocument/2006/relationships/image" Target="../media/image39.tmp"/><Relationship Id="rId3" Type="http://schemas.openxmlformats.org/officeDocument/2006/relationships/image" Target="../media/image32.tmp"/><Relationship Id="rId7" Type="http://schemas.openxmlformats.org/officeDocument/2006/relationships/image" Target="../media/image36.tmp"/><Relationship Id="rId12" Type="http://schemas.openxmlformats.org/officeDocument/2006/relationships/hyperlink" Target="https://www.british-birdsongs.uk/wood-pigeon/?type=song-658" TargetMode="External"/><Relationship Id="rId2" Type="http://schemas.openxmlformats.org/officeDocument/2006/relationships/image" Target="../media/image31.tmp"/><Relationship Id="rId1" Type="http://schemas.openxmlformats.org/officeDocument/2006/relationships/slideLayout" Target="../slideLayouts/slideLayout1.xml"/><Relationship Id="rId6" Type="http://schemas.openxmlformats.org/officeDocument/2006/relationships/image" Target="../media/image35.tmp"/><Relationship Id="rId11" Type="http://schemas.openxmlformats.org/officeDocument/2006/relationships/hyperlink" Target="https://www.british-birdsongs.uk/house-sparrow/?type=song-777" TargetMode="External"/><Relationship Id="rId5" Type="http://schemas.openxmlformats.org/officeDocument/2006/relationships/image" Target="../media/image34.tmp"/><Relationship Id="rId10" Type="http://schemas.openxmlformats.org/officeDocument/2006/relationships/hyperlink" Target="https://www.british-birdsongs.uk/blackbird/?type=song-653" TargetMode="External"/><Relationship Id="rId4" Type="http://schemas.openxmlformats.org/officeDocument/2006/relationships/image" Target="../media/image33.tmp"/><Relationship Id="rId9" Type="http://schemas.openxmlformats.org/officeDocument/2006/relationships/image" Target="../media/image38.tmp"/><Relationship Id="rId14" Type="http://schemas.openxmlformats.org/officeDocument/2006/relationships/image" Target="../media/image29.tmp"/></Relationships>
</file>

<file path=ppt/slides/_rels/slide9.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1.tmp"/><Relationship Id="rId4" Type="http://schemas.openxmlformats.org/officeDocument/2006/relationships/image" Target="../media/image40.tmp"/></Relationships>
</file>

<file path=ppt/slides/_rels/slide10.xml.rels><?xml version="1.0" encoding="UTF-8" standalone="yes"?>
<Relationships xmlns="http://schemas.openxmlformats.org/package/2006/relationships"><Relationship Id="rId8" Type="http://schemas.openxmlformats.org/officeDocument/2006/relationships/image" Target="../media/image47.tmp"/><Relationship Id="rId3" Type="http://schemas.openxmlformats.org/officeDocument/2006/relationships/image" Target="../media/image43.tmp"/><Relationship Id="rId7" Type="http://schemas.openxmlformats.org/officeDocument/2006/relationships/image" Target="../media/image46.tmp"/><Relationship Id="rId2" Type="http://schemas.openxmlformats.org/officeDocument/2006/relationships/image" Target="../media/image42.tmp"/><Relationship Id="rId1" Type="http://schemas.openxmlformats.org/officeDocument/2006/relationships/slideLayout" Target="../slideLayouts/slideLayout7.xml"/><Relationship Id="rId6" Type="http://schemas.openxmlformats.org/officeDocument/2006/relationships/image" Target="../media/image45.tmp"/><Relationship Id="rId5" Type="http://schemas.openxmlformats.org/officeDocument/2006/relationships/image" Target="../media/image44.tmp"/><Relationship Id="rId4" Type="http://schemas.openxmlformats.org/officeDocument/2006/relationships/image" Target="../media/image28.tmp"/><Relationship Id="rId9" Type="http://schemas.openxmlformats.org/officeDocument/2006/relationships/image" Target="../media/image6.tmp"/></Relationships>
</file>

<file path=ppt/slides/_rels/slide11.xml.rels><?xml version="1.0" encoding="UTF-8" standalone="yes"?>
<Relationships xmlns="http://schemas.openxmlformats.org/package/2006/relationships"><Relationship Id="rId3" Type="http://schemas.openxmlformats.org/officeDocument/2006/relationships/image" Target="../media/image49.tmp"/><Relationship Id="rId2" Type="http://schemas.openxmlformats.org/officeDocument/2006/relationships/image" Target="../media/image48.tmp"/><Relationship Id="rId1" Type="http://schemas.openxmlformats.org/officeDocument/2006/relationships/slideLayout" Target="../slideLayouts/slideLayout7.xml"/><Relationship Id="rId4" Type="http://schemas.openxmlformats.org/officeDocument/2006/relationships/image" Target="../media/image8.tmp"/></Relationships>
</file>

<file path=ppt/slides/_rels/slide12.xml.rels><?xml version="1.0" encoding="UTF-8" standalone="yes"?>
<Relationships xmlns="http://schemas.openxmlformats.org/package/2006/relationships"><Relationship Id="rId3" Type="http://schemas.openxmlformats.org/officeDocument/2006/relationships/image" Target="../media/image51.tmp"/><Relationship Id="rId2" Type="http://schemas.openxmlformats.org/officeDocument/2006/relationships/image" Target="../media/image50.tmp"/><Relationship Id="rId1" Type="http://schemas.openxmlformats.org/officeDocument/2006/relationships/slideLayout" Target="../slideLayouts/slideLayout7.xml"/><Relationship Id="rId4" Type="http://schemas.openxmlformats.org/officeDocument/2006/relationships/image" Target="../media/image52.tmp"/></Relationships>
</file>

<file path=ppt/slides/_rels/slide13.xml.rels><?xml version="1.0" encoding="UTF-8" standalone="yes"?>
<Relationships xmlns="http://schemas.openxmlformats.org/package/2006/relationships"><Relationship Id="rId3" Type="http://schemas.openxmlformats.org/officeDocument/2006/relationships/image" Target="../media/image50.tmp"/><Relationship Id="rId7" Type="http://schemas.openxmlformats.org/officeDocument/2006/relationships/image" Target="../media/image8.tmp"/><Relationship Id="rId2" Type="http://schemas.openxmlformats.org/officeDocument/2006/relationships/image" Target="../media/image53.tmp"/><Relationship Id="rId1" Type="http://schemas.openxmlformats.org/officeDocument/2006/relationships/slideLayout" Target="../slideLayouts/slideLayout7.xml"/><Relationship Id="rId6" Type="http://schemas.openxmlformats.org/officeDocument/2006/relationships/image" Target="../media/image55.tmp"/><Relationship Id="rId5" Type="http://schemas.openxmlformats.org/officeDocument/2006/relationships/image" Target="../media/image43.tmp"/><Relationship Id="rId4" Type="http://schemas.openxmlformats.org/officeDocument/2006/relationships/image" Target="../media/image54.tmp"/></Relationships>
</file>

<file path=ppt/slides/_rels/slide14.xml.rels><?xml version="1.0" encoding="UTF-8" standalone="yes"?>
<Relationships xmlns="http://schemas.openxmlformats.org/package/2006/relationships"><Relationship Id="rId3" Type="http://schemas.openxmlformats.org/officeDocument/2006/relationships/image" Target="../media/image55.tmp"/><Relationship Id="rId2" Type="http://schemas.openxmlformats.org/officeDocument/2006/relationships/image" Target="../media/image56.tmp"/><Relationship Id="rId1" Type="http://schemas.openxmlformats.org/officeDocument/2006/relationships/slideLayout" Target="../slideLayouts/slideLayout1.xml"/><Relationship Id="rId6" Type="http://schemas.openxmlformats.org/officeDocument/2006/relationships/image" Target="../media/image6.tmp"/><Relationship Id="rId5" Type="http://schemas.openxmlformats.org/officeDocument/2006/relationships/image" Target="../media/image54.tmp"/><Relationship Id="rId4" Type="http://schemas.openxmlformats.org/officeDocument/2006/relationships/image" Target="../media/image57.tmp"/></Relationships>
</file>

<file path=ppt/slides/_rels/slide15.xml.rels><?xml version="1.0" encoding="UTF-8" standalone="yes"?>
<Relationships xmlns="http://schemas.openxmlformats.org/package/2006/relationships"><Relationship Id="rId3" Type="http://schemas.openxmlformats.org/officeDocument/2006/relationships/image" Target="../media/image58.tmp"/><Relationship Id="rId2" Type="http://schemas.openxmlformats.org/officeDocument/2006/relationships/image" Target="../media/image42.tmp"/><Relationship Id="rId1" Type="http://schemas.openxmlformats.org/officeDocument/2006/relationships/slideLayout" Target="../slideLayouts/slideLayout7.xml"/><Relationship Id="rId6" Type="http://schemas.openxmlformats.org/officeDocument/2006/relationships/image" Target="../media/image6.tmp"/><Relationship Id="rId5" Type="http://schemas.openxmlformats.org/officeDocument/2006/relationships/image" Target="../media/image60.tmp"/><Relationship Id="rId4" Type="http://schemas.openxmlformats.org/officeDocument/2006/relationships/image" Target="../media/image59.tmp"/></Relationships>
</file>

<file path=ppt/slides/_rels/slide16.xml.rels><?xml version="1.0" encoding="UTF-8" standalone="yes"?>
<Relationships xmlns="http://schemas.openxmlformats.org/package/2006/relationships"><Relationship Id="rId3" Type="http://schemas.openxmlformats.org/officeDocument/2006/relationships/image" Target="../media/image62.tmp"/><Relationship Id="rId2" Type="http://schemas.openxmlformats.org/officeDocument/2006/relationships/image" Target="../media/image61.tmp"/><Relationship Id="rId1" Type="http://schemas.openxmlformats.org/officeDocument/2006/relationships/slideLayout" Target="../slideLayouts/slideLayout7.xml"/><Relationship Id="rId5" Type="http://schemas.openxmlformats.org/officeDocument/2006/relationships/image" Target="../media/image64.tmp"/><Relationship Id="rId4" Type="http://schemas.openxmlformats.org/officeDocument/2006/relationships/image" Target="../media/image63.tmp"/></Relationships>
</file>

<file path=ppt/slides/_rels/slide17.xml.rels><?xml version="1.0" encoding="UTF-8" standalone="yes"?>
<Relationships xmlns="http://schemas.openxmlformats.org/package/2006/relationships"><Relationship Id="rId3" Type="http://schemas.openxmlformats.org/officeDocument/2006/relationships/image" Target="../media/image65.tmp"/><Relationship Id="rId2" Type="http://schemas.openxmlformats.org/officeDocument/2006/relationships/image" Target="../media/image17.tmp"/><Relationship Id="rId1" Type="http://schemas.openxmlformats.org/officeDocument/2006/relationships/slideLayout" Target="../slideLayouts/slideLayout7.xml"/><Relationship Id="rId4" Type="http://schemas.openxmlformats.org/officeDocument/2006/relationships/image" Target="../media/image66.tmp"/></Relationships>
</file>

<file path=ppt/slides/_rels/slide18.xml.rels><?xml version="1.0" encoding="UTF-8" standalone="yes"?>
<Relationships xmlns="http://schemas.openxmlformats.org/package/2006/relationships"><Relationship Id="rId8" Type="http://schemas.openxmlformats.org/officeDocument/2006/relationships/image" Target="../media/image72.tmp"/><Relationship Id="rId3" Type="http://schemas.openxmlformats.org/officeDocument/2006/relationships/image" Target="../media/image67.tmp"/><Relationship Id="rId7" Type="http://schemas.openxmlformats.org/officeDocument/2006/relationships/image" Target="../media/image71.tmp"/><Relationship Id="rId2" Type="http://schemas.openxmlformats.org/officeDocument/2006/relationships/image" Target="../media/image18.tmp"/><Relationship Id="rId1" Type="http://schemas.openxmlformats.org/officeDocument/2006/relationships/slideLayout" Target="../slideLayouts/slideLayout7.xml"/><Relationship Id="rId6" Type="http://schemas.openxmlformats.org/officeDocument/2006/relationships/image" Target="../media/image70.tmp"/><Relationship Id="rId5" Type="http://schemas.openxmlformats.org/officeDocument/2006/relationships/image" Target="../media/image69.tmp"/><Relationship Id="rId4" Type="http://schemas.openxmlformats.org/officeDocument/2006/relationships/image" Target="../media/image68.tmp"/></Relationships>
</file>

<file path=ppt/slides/_rels/slide19.xml.rels><?xml version="1.0" encoding="UTF-8" standalone="yes"?>
<Relationships xmlns="http://schemas.openxmlformats.org/package/2006/relationships"><Relationship Id="rId2" Type="http://schemas.openxmlformats.org/officeDocument/2006/relationships/image" Target="../media/image73.tmp"/><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BED380-1D43-B4C8-33C9-0A383EA2C982}"/>
              </a:ext>
            </a:extLst>
          </p:cNvPr>
          <p:cNvPicPr>
            <a:picLocks noChangeAspect="1"/>
          </p:cNvPicPr>
          <p:nvPr/>
        </p:nvPicPr>
        <p:blipFill>
          <a:blip r:embed="rId2">
            <a:extLst>
              <a:ext uri="{28A0092B-C50C-407E-A947-70E740481C1C}">
                <a14:useLocalDpi xmlns:a14="http://schemas.microsoft.com/office/drawing/2010/main" val="0"/>
              </a:ext>
            </a:extLst>
          </a:blip>
          <a:srcRect l="24643" t="23461" r="20220" b="16666"/>
          <a:stretch>
            <a:fillRect/>
          </a:stretch>
        </p:blipFill>
        <p:spPr>
          <a:xfrm>
            <a:off x="0" y="-24226"/>
            <a:ext cx="12192000" cy="6882226"/>
          </a:xfrm>
          <a:prstGeom prst="rect">
            <a:avLst/>
          </a:prstGeom>
        </p:spPr>
      </p:pic>
      <p:sp>
        <p:nvSpPr>
          <p:cNvPr id="2" name="TextBox 1">
            <a:extLst>
              <a:ext uri="{FF2B5EF4-FFF2-40B4-BE49-F238E27FC236}">
                <a16:creationId xmlns:a16="http://schemas.microsoft.com/office/drawing/2014/main" id="{E958A2F4-0395-14A0-538C-1D96C82B9F22}"/>
              </a:ext>
            </a:extLst>
          </p:cNvPr>
          <p:cNvSpPr txBox="1"/>
          <p:nvPr/>
        </p:nvSpPr>
        <p:spPr>
          <a:xfrm>
            <a:off x="251209" y="150726"/>
            <a:ext cx="11786716" cy="369332"/>
          </a:xfrm>
          <a:prstGeom prst="rect">
            <a:avLst/>
          </a:prstGeom>
          <a:noFill/>
        </p:spPr>
        <p:txBody>
          <a:bodyPr wrap="square" rtlCol="0">
            <a:spAutoFit/>
          </a:bodyPr>
          <a:lstStyle/>
          <a:p>
            <a:r>
              <a:rPr lang="en-GB" dirty="0">
                <a:latin typeface="Aptos Black" panose="020F0502020204030204" pitchFamily="34" charset="0"/>
              </a:rPr>
              <a:t>  ECEY6005                                                                                                                                                                     Student number -2414374</a:t>
            </a:r>
          </a:p>
        </p:txBody>
      </p:sp>
    </p:spTree>
    <p:extLst>
      <p:ext uri="{BB962C8B-B14F-4D97-AF65-F5344CB8AC3E}">
        <p14:creationId xmlns:p14="http://schemas.microsoft.com/office/powerpoint/2010/main" val="2514741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A5DEB3-C2F4-51A0-CAF1-FFD556FEF47F}"/>
              </a:ext>
            </a:extLst>
          </p:cNvPr>
          <p:cNvSpPr txBox="1"/>
          <p:nvPr/>
        </p:nvSpPr>
        <p:spPr>
          <a:xfrm>
            <a:off x="1248697" y="1189705"/>
            <a:ext cx="10176387" cy="1754326"/>
          </a:xfrm>
          <a:prstGeom prst="rect">
            <a:avLst/>
          </a:prstGeom>
          <a:noFill/>
        </p:spPr>
        <p:txBody>
          <a:bodyPr wrap="square" rtlCol="0">
            <a:spAutoFit/>
          </a:bodyPr>
          <a:lstStyle/>
          <a:p>
            <a:pPr algn="ctr"/>
            <a:r>
              <a:rPr lang="en-GB" dirty="0"/>
              <a:t>The school garden is important to me because this is where I spend most of my time learning, exploring and developing my interest in the natural world. It provides me with the opportunities that I would not otherwise have as I do not have a garden of my own. I enjoy working alongside the pupils where we can reflect, be creative and build a better understanding of the outdoors. This space is where I find myself continually learning as it pushes me out of my comfort zone and motivates me to research and investigate things I may never have considered before.</a:t>
            </a:r>
          </a:p>
        </p:txBody>
      </p:sp>
      <p:sp>
        <p:nvSpPr>
          <p:cNvPr id="6" name="Rectangle 5">
            <a:extLst>
              <a:ext uri="{FF2B5EF4-FFF2-40B4-BE49-F238E27FC236}">
                <a16:creationId xmlns:a16="http://schemas.microsoft.com/office/drawing/2014/main" id="{3E7045B8-A212-E3EC-6842-D8AB27E9B4FF}"/>
              </a:ext>
            </a:extLst>
          </p:cNvPr>
          <p:cNvSpPr/>
          <p:nvPr/>
        </p:nvSpPr>
        <p:spPr>
          <a:xfrm rot="20819260">
            <a:off x="44491" y="500182"/>
            <a:ext cx="3281668" cy="769441"/>
          </a:xfrm>
          <a:prstGeom prst="rect">
            <a:avLst/>
          </a:prstGeom>
          <a:noFill/>
        </p:spPr>
        <p:txBody>
          <a:bodyPr wrap="none" lIns="91440" tIns="45720" rIns="91440" bIns="45720">
            <a:spAutoFit/>
          </a:bodyPr>
          <a:lstStyle/>
          <a:p>
            <a:pPr algn="ctr"/>
            <a:r>
              <a:rPr lang="en-US" sz="4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WHY HERE?</a:t>
            </a:r>
          </a:p>
        </p:txBody>
      </p:sp>
      <p:sp>
        <p:nvSpPr>
          <p:cNvPr id="7" name="TextBox 6">
            <a:extLst>
              <a:ext uri="{FF2B5EF4-FFF2-40B4-BE49-F238E27FC236}">
                <a16:creationId xmlns:a16="http://schemas.microsoft.com/office/drawing/2014/main" id="{8EC4BDC8-98DC-2B13-9F22-7486E19ED697}"/>
              </a:ext>
            </a:extLst>
          </p:cNvPr>
          <p:cNvSpPr txBox="1"/>
          <p:nvPr/>
        </p:nvSpPr>
        <p:spPr>
          <a:xfrm>
            <a:off x="1337187" y="3549445"/>
            <a:ext cx="10274710" cy="369332"/>
          </a:xfrm>
          <a:prstGeom prst="rect">
            <a:avLst/>
          </a:prstGeom>
          <a:noFill/>
        </p:spPr>
        <p:txBody>
          <a:bodyPr wrap="square" rtlCol="0">
            <a:spAutoFit/>
          </a:bodyPr>
          <a:lstStyle/>
          <a:p>
            <a:r>
              <a:rPr lang="en-GB" b="1" dirty="0"/>
              <a:t>LETTER OF CONSENT-</a:t>
            </a:r>
          </a:p>
        </p:txBody>
      </p:sp>
      <p:pic>
        <p:nvPicPr>
          <p:cNvPr id="3" name="Picture 2">
            <a:extLst>
              <a:ext uri="{FF2B5EF4-FFF2-40B4-BE49-F238E27FC236}">
                <a16:creationId xmlns:a16="http://schemas.microsoft.com/office/drawing/2014/main" id="{A0AA23E7-2D17-509C-FE00-610A4B001831}"/>
              </a:ext>
            </a:extLst>
          </p:cNvPr>
          <p:cNvPicPr>
            <a:picLocks noChangeAspect="1"/>
          </p:cNvPicPr>
          <p:nvPr/>
        </p:nvPicPr>
        <p:blipFill>
          <a:blip r:embed="rId2">
            <a:extLst>
              <a:ext uri="{28A0092B-C50C-407E-A947-70E740481C1C}">
                <a14:useLocalDpi xmlns:a14="http://schemas.microsoft.com/office/drawing/2010/main" val="0"/>
              </a:ext>
            </a:extLst>
          </a:blip>
          <a:srcRect l="65523" t="32860" r="10967" b="36547"/>
          <a:stretch>
            <a:fillRect/>
          </a:stretch>
        </p:blipFill>
        <p:spPr>
          <a:xfrm>
            <a:off x="3761423" y="3506874"/>
            <a:ext cx="4518419" cy="3215473"/>
          </a:xfrm>
          <a:prstGeom prst="rect">
            <a:avLst/>
          </a:prstGeom>
        </p:spPr>
      </p:pic>
      <p:pic>
        <p:nvPicPr>
          <p:cNvPr id="8" name="Picture 7">
            <a:extLst>
              <a:ext uri="{FF2B5EF4-FFF2-40B4-BE49-F238E27FC236}">
                <a16:creationId xmlns:a16="http://schemas.microsoft.com/office/drawing/2014/main" id="{597F621F-DABD-CD5F-1026-2453F11C7732}"/>
              </a:ext>
            </a:extLst>
          </p:cNvPr>
          <p:cNvPicPr>
            <a:picLocks noChangeAspect="1"/>
          </p:cNvPicPr>
          <p:nvPr/>
        </p:nvPicPr>
        <p:blipFill>
          <a:blip r:embed="rId3">
            <a:extLst>
              <a:ext uri="{28A0092B-C50C-407E-A947-70E740481C1C}">
                <a14:useLocalDpi xmlns:a14="http://schemas.microsoft.com/office/drawing/2010/main" val="0"/>
              </a:ext>
            </a:extLst>
          </a:blip>
          <a:srcRect l="14670" t="27155" r="50000" b="32043"/>
          <a:stretch>
            <a:fillRect/>
          </a:stretch>
        </p:blipFill>
        <p:spPr>
          <a:xfrm>
            <a:off x="8681776" y="4646137"/>
            <a:ext cx="3332055" cy="2044316"/>
          </a:xfrm>
          <a:prstGeom prst="rect">
            <a:avLst/>
          </a:prstGeom>
        </p:spPr>
      </p:pic>
      <p:pic>
        <p:nvPicPr>
          <p:cNvPr id="10" name="Picture 9">
            <a:extLst>
              <a:ext uri="{FF2B5EF4-FFF2-40B4-BE49-F238E27FC236}">
                <a16:creationId xmlns:a16="http://schemas.microsoft.com/office/drawing/2014/main" id="{443AA4E6-4944-DEA2-BCCA-7802F9664BFA}"/>
              </a:ext>
            </a:extLst>
          </p:cNvPr>
          <p:cNvPicPr>
            <a:picLocks noChangeAspect="1"/>
          </p:cNvPicPr>
          <p:nvPr/>
        </p:nvPicPr>
        <p:blipFill>
          <a:blip r:embed="rId3">
            <a:extLst>
              <a:ext uri="{28A0092B-C50C-407E-A947-70E740481C1C}">
                <a14:useLocalDpi xmlns:a14="http://schemas.microsoft.com/office/drawing/2010/main" val="0"/>
              </a:ext>
            </a:extLst>
          </a:blip>
          <a:srcRect l="14670" t="27155" r="50000" b="32043"/>
          <a:stretch>
            <a:fillRect/>
          </a:stretch>
        </p:blipFill>
        <p:spPr>
          <a:xfrm>
            <a:off x="178169" y="4673075"/>
            <a:ext cx="3332055" cy="2044316"/>
          </a:xfrm>
          <a:prstGeom prst="rect">
            <a:avLst/>
          </a:prstGeom>
        </p:spPr>
      </p:pic>
    </p:spTree>
    <p:extLst>
      <p:ext uri="{BB962C8B-B14F-4D97-AF65-F5344CB8AC3E}">
        <p14:creationId xmlns:p14="http://schemas.microsoft.com/office/powerpoint/2010/main" val="1940234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61531">
              <a:srgbClr val="D4FED2"/>
            </a:gs>
            <a:gs pos="51734">
              <a:srgbClr val="D4FED2"/>
            </a:gs>
            <a:gs pos="29378">
              <a:srgbClr val="D4FED2"/>
            </a:gs>
            <a:gs pos="0">
              <a:schemeClr val="accent1">
                <a:lumMod val="5000"/>
                <a:lumOff val="95000"/>
              </a:schemeClr>
            </a:gs>
            <a:gs pos="91602">
              <a:srgbClr val="D4FED2"/>
            </a:gs>
            <a:gs pos="74000">
              <a:srgbClr val="D4FED2"/>
            </a:gs>
            <a:gs pos="83000">
              <a:srgbClr val="D4FED2"/>
            </a:gs>
            <a:gs pos="100000">
              <a:srgbClr val="D4FED2"/>
            </a:gs>
          </a:gsLst>
          <a:lin ang="5400000" scaled="1"/>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2452C63-73D7-FF71-AEE5-8648160BABCA}"/>
              </a:ext>
            </a:extLst>
          </p:cNvPr>
          <p:cNvPicPr>
            <a:picLocks noChangeAspect="1"/>
          </p:cNvPicPr>
          <p:nvPr/>
        </p:nvPicPr>
        <p:blipFill>
          <a:blip r:embed="rId3">
            <a:extLst>
              <a:ext uri="{28A0092B-C50C-407E-A947-70E740481C1C}">
                <a14:useLocalDpi xmlns:a14="http://schemas.microsoft.com/office/drawing/2010/main" val="0"/>
              </a:ext>
            </a:extLst>
          </a:blip>
          <a:srcRect l="66923" t="42334" r="11896" b="12960"/>
          <a:stretch>
            <a:fillRect/>
          </a:stretch>
        </p:blipFill>
        <p:spPr>
          <a:xfrm>
            <a:off x="222769" y="1108754"/>
            <a:ext cx="2869324" cy="2987732"/>
          </a:xfrm>
          <a:prstGeom prst="rect">
            <a:avLst/>
          </a:prstGeom>
        </p:spPr>
      </p:pic>
      <p:sp>
        <p:nvSpPr>
          <p:cNvPr id="6" name="Rectangle 5">
            <a:extLst>
              <a:ext uri="{FF2B5EF4-FFF2-40B4-BE49-F238E27FC236}">
                <a16:creationId xmlns:a16="http://schemas.microsoft.com/office/drawing/2014/main" id="{1EC2F645-3A9E-E6DA-6824-28B746D57475}"/>
              </a:ext>
            </a:extLst>
          </p:cNvPr>
          <p:cNvSpPr/>
          <p:nvPr/>
        </p:nvSpPr>
        <p:spPr>
          <a:xfrm>
            <a:off x="-39931" y="0"/>
            <a:ext cx="3338736"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Discover -</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1" name="TextBox 10">
            <a:extLst>
              <a:ext uri="{FF2B5EF4-FFF2-40B4-BE49-F238E27FC236}">
                <a16:creationId xmlns:a16="http://schemas.microsoft.com/office/drawing/2014/main" id="{9DAE1CE4-A115-F434-829D-BC385E647EF1}"/>
              </a:ext>
            </a:extLst>
          </p:cNvPr>
          <p:cNvSpPr txBox="1"/>
          <p:nvPr/>
        </p:nvSpPr>
        <p:spPr>
          <a:xfrm>
            <a:off x="346502" y="4385187"/>
            <a:ext cx="2691666" cy="2330245"/>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45DCE3B2-4925-B872-0F68-E6FD556B1740}"/>
              </a:ext>
            </a:extLst>
          </p:cNvPr>
          <p:cNvSpPr txBox="1"/>
          <p:nvPr/>
        </p:nvSpPr>
        <p:spPr>
          <a:xfrm>
            <a:off x="498902" y="4537587"/>
            <a:ext cx="2691666" cy="2330245"/>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8058A094-9623-7D0E-3FE7-C8E7CA14DCF2}"/>
              </a:ext>
            </a:extLst>
          </p:cNvPr>
          <p:cNvSpPr txBox="1"/>
          <p:nvPr/>
        </p:nvSpPr>
        <p:spPr>
          <a:xfrm>
            <a:off x="435331" y="4232787"/>
            <a:ext cx="2691666" cy="2330245"/>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56F42DD3-344D-4CA4-56FE-1EBC4DF560E2}"/>
              </a:ext>
            </a:extLst>
          </p:cNvPr>
          <p:cNvSpPr txBox="1"/>
          <p:nvPr/>
        </p:nvSpPr>
        <p:spPr>
          <a:xfrm>
            <a:off x="3258205" y="184667"/>
            <a:ext cx="5675589" cy="1477328"/>
          </a:xfrm>
          <a:prstGeom prst="rect">
            <a:avLst/>
          </a:prstGeom>
          <a:noFill/>
          <a:ln>
            <a:solidFill>
              <a:schemeClr val="tx1"/>
            </a:solidFill>
          </a:ln>
        </p:spPr>
        <p:txBody>
          <a:bodyPr wrap="square" rtlCol="0">
            <a:spAutoFit/>
          </a:bodyPr>
          <a:lstStyle/>
          <a:p>
            <a:pPr algn="ctr"/>
            <a:r>
              <a:rPr lang="en-GB" b="1" dirty="0"/>
              <a:t>During my discovery walk through the area, I was drawn to the bright,  wildflowers among the grass. As a child I always enjoyed noticing them in the garden but never knew much about them. This prompted me to investigate them further. </a:t>
            </a:r>
          </a:p>
        </p:txBody>
      </p:sp>
      <p:pic>
        <p:nvPicPr>
          <p:cNvPr id="18" name="Picture 17">
            <a:extLst>
              <a:ext uri="{FF2B5EF4-FFF2-40B4-BE49-F238E27FC236}">
                <a16:creationId xmlns:a16="http://schemas.microsoft.com/office/drawing/2014/main" id="{99E59DE2-83DF-FB8F-9E84-24404A5F95C1}"/>
              </a:ext>
            </a:extLst>
          </p:cNvPr>
          <p:cNvPicPr>
            <a:picLocks noChangeAspect="1"/>
          </p:cNvPicPr>
          <p:nvPr/>
        </p:nvPicPr>
        <p:blipFill>
          <a:blip r:embed="rId4">
            <a:extLst>
              <a:ext uri="{28A0092B-C50C-407E-A947-70E740481C1C}">
                <a14:useLocalDpi xmlns:a14="http://schemas.microsoft.com/office/drawing/2010/main" val="0"/>
              </a:ext>
            </a:extLst>
          </a:blip>
          <a:srcRect l="67177" t="27848" r="11936" b="19753"/>
          <a:stretch>
            <a:fillRect/>
          </a:stretch>
        </p:blipFill>
        <p:spPr>
          <a:xfrm rot="320935">
            <a:off x="2055148" y="1988886"/>
            <a:ext cx="1851683" cy="2467765"/>
          </a:xfrm>
          <a:prstGeom prst="rect">
            <a:avLst/>
          </a:prstGeom>
        </p:spPr>
      </p:pic>
      <p:sp>
        <p:nvSpPr>
          <p:cNvPr id="24" name="TextBox 23">
            <a:extLst>
              <a:ext uri="{FF2B5EF4-FFF2-40B4-BE49-F238E27FC236}">
                <a16:creationId xmlns:a16="http://schemas.microsoft.com/office/drawing/2014/main" id="{459EAA75-3373-A3EA-CFD5-C40C13A65B54}"/>
              </a:ext>
            </a:extLst>
          </p:cNvPr>
          <p:cNvSpPr txBox="1"/>
          <p:nvPr/>
        </p:nvSpPr>
        <p:spPr>
          <a:xfrm>
            <a:off x="4572055" y="3306177"/>
            <a:ext cx="7521012" cy="2899768"/>
          </a:xfrm>
          <a:prstGeom prst="rect">
            <a:avLst/>
          </a:prstGeom>
          <a:noFill/>
        </p:spPr>
        <p:txBody>
          <a:bodyPr wrap="square">
            <a:spAutoFit/>
          </a:bodyPr>
          <a:lstStyle/>
          <a:p>
            <a:pPr algn="ctr">
              <a:lnSpc>
                <a:spcPct val="115000"/>
              </a:lnSpc>
              <a:spcAft>
                <a:spcPts val="800"/>
              </a:spcAft>
            </a:pPr>
            <a:r>
              <a:rPr lang="en-GB" sz="2000" kern="100" dirty="0">
                <a:effectLst/>
                <a:latin typeface="Congenial Black" panose="020F0502020204030204" pitchFamily="2" charset="0"/>
                <a:ea typeface="Aptos" panose="020B0004020202020204" pitchFamily="34" charset="0"/>
                <a:cs typeface="Times New Roman" panose="02020603050405020304" pitchFamily="18" charset="0"/>
              </a:rPr>
              <a:t>I found out that </a:t>
            </a:r>
            <a:r>
              <a:rPr lang="en-GB" sz="2000" kern="100" dirty="0">
                <a:effectLst/>
                <a:latin typeface="Comic Sans MS" panose="030F0702030302020204" pitchFamily="66" charset="0"/>
                <a:ea typeface="Aptos" panose="020B0004020202020204" pitchFamily="34" charset="0"/>
                <a:cs typeface="Times New Roman" panose="02020603050405020304" pitchFamily="18" charset="0"/>
              </a:rPr>
              <a:t>-The Scarlet Pimpernel is slow-growing wildflower, which can be found in fields, roadsides, gardens and cultivated land. The flower can be bright scarlet-red or orange in colour and bloom from spring to autumn. The plant is also known as the ‘Poor Man’s Weatherglass’ as its flowers close during cloudy weather and before rain </a:t>
            </a:r>
            <a:r>
              <a:rPr lang="en-GB" sz="2000" kern="100" dirty="0">
                <a:latin typeface="Comic Sans MS" panose="030F0702030302020204" pitchFamily="66" charset="0"/>
                <a:ea typeface="Aptos" panose="020B0004020202020204" pitchFamily="34" charset="0"/>
                <a:cs typeface="Times New Roman" panose="02020603050405020304" pitchFamily="18" charset="0"/>
              </a:rPr>
              <a:t>but </a:t>
            </a:r>
            <a:r>
              <a:rPr lang="en-GB" sz="2000" kern="100" dirty="0">
                <a:effectLst/>
                <a:latin typeface="Comic Sans MS" panose="030F0702030302020204" pitchFamily="66" charset="0"/>
                <a:ea typeface="Aptos" panose="020B0004020202020204" pitchFamily="34" charset="0"/>
                <a:cs typeface="Times New Roman" panose="02020603050405020304" pitchFamily="18" charset="0"/>
              </a:rPr>
              <a:t>opens in the sun.  This flower contains compounds that can be  toxic if eaten by humans or livestock.</a:t>
            </a:r>
            <a:r>
              <a:rPr lang="en-GB" sz="2000" dirty="0">
                <a:latin typeface="Comic Sans MS" panose="030F0702030302020204" pitchFamily="66" charset="0"/>
              </a:rPr>
              <a:t> </a:t>
            </a:r>
            <a:endParaRPr lang="en-GB" sz="18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pic>
        <p:nvPicPr>
          <p:cNvPr id="30" name="Picture 29">
            <a:extLst>
              <a:ext uri="{FF2B5EF4-FFF2-40B4-BE49-F238E27FC236}">
                <a16:creationId xmlns:a16="http://schemas.microsoft.com/office/drawing/2014/main" id="{848E3593-06C9-59DA-EC81-0ED911B4C94B}"/>
              </a:ext>
            </a:extLst>
          </p:cNvPr>
          <p:cNvPicPr>
            <a:picLocks noChangeAspect="1"/>
          </p:cNvPicPr>
          <p:nvPr/>
        </p:nvPicPr>
        <p:blipFill>
          <a:blip r:embed="rId5">
            <a:extLst>
              <a:ext uri="{28A0092B-C50C-407E-A947-70E740481C1C}">
                <a14:useLocalDpi xmlns:a14="http://schemas.microsoft.com/office/drawing/2010/main" val="0"/>
              </a:ext>
            </a:extLst>
          </a:blip>
          <a:srcRect l="73700" t="54828" r="13496" b="22163"/>
          <a:stretch>
            <a:fillRect/>
          </a:stretch>
        </p:blipFill>
        <p:spPr>
          <a:xfrm>
            <a:off x="272819" y="4212389"/>
            <a:ext cx="1561022" cy="1490320"/>
          </a:xfrm>
          <a:prstGeom prst="rect">
            <a:avLst/>
          </a:prstGeom>
        </p:spPr>
      </p:pic>
      <p:sp>
        <p:nvSpPr>
          <p:cNvPr id="31" name="TextBox 30">
            <a:extLst>
              <a:ext uri="{FF2B5EF4-FFF2-40B4-BE49-F238E27FC236}">
                <a16:creationId xmlns:a16="http://schemas.microsoft.com/office/drawing/2014/main" id="{B34407E4-8D7F-DF1D-2C40-965D250B523B}"/>
              </a:ext>
            </a:extLst>
          </p:cNvPr>
          <p:cNvSpPr txBox="1"/>
          <p:nvPr/>
        </p:nvSpPr>
        <p:spPr>
          <a:xfrm>
            <a:off x="1944156" y="4619625"/>
            <a:ext cx="2517584" cy="2031325"/>
          </a:xfrm>
          <a:prstGeom prst="rect">
            <a:avLst/>
          </a:prstGeom>
          <a:noFill/>
        </p:spPr>
        <p:txBody>
          <a:bodyPr wrap="square" rtlCol="0">
            <a:spAutoFit/>
          </a:bodyPr>
          <a:lstStyle/>
          <a:p>
            <a:pPr algn="ctr"/>
            <a:r>
              <a:rPr lang="en-GB" b="1" dirty="0"/>
              <a:t>I used the app ’</a:t>
            </a:r>
            <a:r>
              <a:rPr lang="en-GB" b="1" dirty="0" err="1"/>
              <a:t>PictureThis</a:t>
            </a:r>
            <a:r>
              <a:rPr lang="en-GB" b="1" dirty="0"/>
              <a:t>’ to help me identify and discover interesting facts about the various wildflowers I found in the garden.</a:t>
            </a:r>
          </a:p>
        </p:txBody>
      </p:sp>
      <p:sp>
        <p:nvSpPr>
          <p:cNvPr id="33" name="Rectangle 32">
            <a:extLst>
              <a:ext uri="{FF2B5EF4-FFF2-40B4-BE49-F238E27FC236}">
                <a16:creationId xmlns:a16="http://schemas.microsoft.com/office/drawing/2014/main" id="{4215C6B0-35C0-578D-67C6-C18422C3D6CD}"/>
              </a:ext>
            </a:extLst>
          </p:cNvPr>
          <p:cNvSpPr/>
          <p:nvPr/>
        </p:nvSpPr>
        <p:spPr>
          <a:xfrm>
            <a:off x="4128138" y="2110125"/>
            <a:ext cx="5185134" cy="923330"/>
          </a:xfrm>
          <a:prstGeom prst="rect">
            <a:avLst/>
          </a:prstGeom>
          <a:noFill/>
        </p:spPr>
        <p:txBody>
          <a:bodyPr wrap="square" lIns="91440" tIns="45720" rIns="91440" bIns="45720">
            <a:spAutoFit/>
          </a:bodyPr>
          <a:lstStyle/>
          <a:p>
            <a:pPr algn="ctr"/>
            <a:r>
              <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rPr>
              <a:t>WILDFLOWERS</a:t>
            </a:r>
          </a:p>
        </p:txBody>
      </p:sp>
      <p:pic>
        <p:nvPicPr>
          <p:cNvPr id="35" name="Picture 34">
            <a:extLst>
              <a:ext uri="{FF2B5EF4-FFF2-40B4-BE49-F238E27FC236}">
                <a16:creationId xmlns:a16="http://schemas.microsoft.com/office/drawing/2014/main" id="{9EF0E1F2-121A-76BC-15EC-CCBB80CCB752}"/>
              </a:ext>
            </a:extLst>
          </p:cNvPr>
          <p:cNvPicPr>
            <a:picLocks noChangeAspect="1"/>
          </p:cNvPicPr>
          <p:nvPr/>
        </p:nvPicPr>
        <p:blipFill>
          <a:blip r:embed="rId6">
            <a:extLst>
              <a:ext uri="{28A0092B-C50C-407E-A947-70E740481C1C}">
                <a14:useLocalDpi xmlns:a14="http://schemas.microsoft.com/office/drawing/2010/main" val="0"/>
              </a:ext>
            </a:extLst>
          </a:blip>
          <a:srcRect l="63867" t="43161" r="8153" b="27280"/>
          <a:stretch>
            <a:fillRect/>
          </a:stretch>
        </p:blipFill>
        <p:spPr>
          <a:xfrm>
            <a:off x="9099909" y="38193"/>
            <a:ext cx="3152256" cy="2133507"/>
          </a:xfrm>
          <a:prstGeom prst="rect">
            <a:avLst/>
          </a:prstGeom>
        </p:spPr>
      </p:pic>
      <p:pic>
        <p:nvPicPr>
          <p:cNvPr id="3" name="Picture 2">
            <a:extLst>
              <a:ext uri="{FF2B5EF4-FFF2-40B4-BE49-F238E27FC236}">
                <a16:creationId xmlns:a16="http://schemas.microsoft.com/office/drawing/2014/main" id="{B01A8EBB-B64D-073A-03D9-3F7D0C3E3D44}"/>
              </a:ext>
            </a:extLst>
          </p:cNvPr>
          <p:cNvPicPr>
            <a:picLocks noChangeAspect="1"/>
          </p:cNvPicPr>
          <p:nvPr/>
        </p:nvPicPr>
        <p:blipFill>
          <a:blip r:embed="rId7">
            <a:extLst>
              <a:ext uri="{28A0092B-C50C-407E-A947-70E740481C1C}">
                <a14:useLocalDpi xmlns:a14="http://schemas.microsoft.com/office/drawing/2010/main" val="0"/>
              </a:ext>
            </a:extLst>
          </a:blip>
          <a:srcRect l="1576" t="39737" r="87070" b="44522"/>
          <a:stretch>
            <a:fillRect/>
          </a:stretch>
        </p:blipFill>
        <p:spPr>
          <a:xfrm rot="20464636">
            <a:off x="9099909" y="1458572"/>
            <a:ext cx="968323" cy="713128"/>
          </a:xfrm>
          <a:prstGeom prst="rect">
            <a:avLst/>
          </a:prstGeom>
        </p:spPr>
      </p:pic>
    </p:spTree>
    <p:extLst>
      <p:ext uri="{BB962C8B-B14F-4D97-AF65-F5344CB8AC3E}">
        <p14:creationId xmlns:p14="http://schemas.microsoft.com/office/powerpoint/2010/main" val="300991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C9E2C9-7A11-94D9-3D70-ECCE744D8972}"/>
              </a:ext>
            </a:extLst>
          </p:cNvPr>
          <p:cNvPicPr>
            <a:picLocks noChangeAspect="1"/>
          </p:cNvPicPr>
          <p:nvPr/>
        </p:nvPicPr>
        <p:blipFill>
          <a:blip r:embed="rId2">
            <a:extLst>
              <a:ext uri="{28A0092B-C50C-407E-A947-70E740481C1C}">
                <a14:useLocalDpi xmlns:a14="http://schemas.microsoft.com/office/drawing/2010/main" val="0"/>
              </a:ext>
            </a:extLst>
          </a:blip>
          <a:srcRect l="64828" t="47362" r="8448" b="17912"/>
          <a:stretch>
            <a:fillRect/>
          </a:stretch>
        </p:blipFill>
        <p:spPr>
          <a:xfrm>
            <a:off x="45046" y="13521"/>
            <a:ext cx="4122232" cy="2845670"/>
          </a:xfrm>
          <a:prstGeom prst="rect">
            <a:avLst/>
          </a:prstGeom>
        </p:spPr>
      </p:pic>
      <p:pic>
        <p:nvPicPr>
          <p:cNvPr id="7" name="Picture 6">
            <a:extLst>
              <a:ext uri="{FF2B5EF4-FFF2-40B4-BE49-F238E27FC236}">
                <a16:creationId xmlns:a16="http://schemas.microsoft.com/office/drawing/2014/main" id="{319B0734-0CB6-4D47-AE6D-18DE9EACB970}"/>
              </a:ext>
            </a:extLst>
          </p:cNvPr>
          <p:cNvPicPr>
            <a:picLocks noChangeAspect="1"/>
          </p:cNvPicPr>
          <p:nvPr/>
        </p:nvPicPr>
        <p:blipFill>
          <a:blip r:embed="rId3">
            <a:extLst>
              <a:ext uri="{28A0092B-C50C-407E-A947-70E740481C1C}">
                <a14:useLocalDpi xmlns:a14="http://schemas.microsoft.com/office/drawing/2010/main" val="0"/>
              </a:ext>
            </a:extLst>
          </a:blip>
          <a:srcRect l="67344" t="33309" r="20051" b="23677"/>
          <a:stretch>
            <a:fillRect/>
          </a:stretch>
        </p:blipFill>
        <p:spPr>
          <a:xfrm rot="712742">
            <a:off x="2821523" y="114901"/>
            <a:ext cx="1924124" cy="3488270"/>
          </a:xfrm>
          <a:prstGeom prst="rect">
            <a:avLst/>
          </a:prstGeom>
        </p:spPr>
      </p:pic>
      <p:sp>
        <p:nvSpPr>
          <p:cNvPr id="8" name="TextBox 7">
            <a:extLst>
              <a:ext uri="{FF2B5EF4-FFF2-40B4-BE49-F238E27FC236}">
                <a16:creationId xmlns:a16="http://schemas.microsoft.com/office/drawing/2014/main" id="{E4D32D2D-FF6B-66F9-C363-B51A1C78A526}"/>
              </a:ext>
            </a:extLst>
          </p:cNvPr>
          <p:cNvSpPr txBox="1"/>
          <p:nvPr/>
        </p:nvSpPr>
        <p:spPr>
          <a:xfrm>
            <a:off x="5241656" y="269182"/>
            <a:ext cx="6586538" cy="2862322"/>
          </a:xfrm>
          <a:prstGeom prst="rect">
            <a:avLst/>
          </a:prstGeom>
          <a:noFill/>
        </p:spPr>
        <p:txBody>
          <a:bodyPr wrap="square" rtlCol="0">
            <a:spAutoFit/>
          </a:bodyPr>
          <a:lstStyle/>
          <a:p>
            <a:pPr algn="ctr"/>
            <a:r>
              <a:rPr lang="en-GB" dirty="0">
                <a:latin typeface="Comic Sans MS" panose="030F0702030302020204" pitchFamily="66" charset="0"/>
              </a:rPr>
              <a:t>I discovered that the Kenilworth Ivy was also a low-growing plant found creeping along walls, pavements and old stonework. This wildflower has adapted to survive within the environment by growing in small cracks where other plants cannot compete with it. After flowering, the seed stalks bend and push the seeds into cracks and crevices allowing it to spread in new areas. It has light-sensitive movement where after pollination the stalks can turn away from light to place the seeds into darker gaps, improving its chance of survival.</a:t>
            </a:r>
          </a:p>
        </p:txBody>
      </p:sp>
      <p:pic>
        <p:nvPicPr>
          <p:cNvPr id="12" name="Picture 11">
            <a:extLst>
              <a:ext uri="{FF2B5EF4-FFF2-40B4-BE49-F238E27FC236}">
                <a16:creationId xmlns:a16="http://schemas.microsoft.com/office/drawing/2014/main" id="{E0D0CC26-BFE3-F80B-EAD5-9CB54A1B38FD}"/>
              </a:ext>
            </a:extLst>
          </p:cNvPr>
          <p:cNvPicPr>
            <a:picLocks noChangeAspect="1"/>
          </p:cNvPicPr>
          <p:nvPr/>
        </p:nvPicPr>
        <p:blipFill>
          <a:blip r:embed="rId4">
            <a:extLst>
              <a:ext uri="{28A0092B-C50C-407E-A947-70E740481C1C}">
                <a14:useLocalDpi xmlns:a14="http://schemas.microsoft.com/office/drawing/2010/main" val="0"/>
              </a:ext>
            </a:extLst>
          </a:blip>
          <a:srcRect l="73477" t="39412" r="9648" b="20219"/>
          <a:stretch>
            <a:fillRect/>
          </a:stretch>
        </p:blipFill>
        <p:spPr>
          <a:xfrm>
            <a:off x="9629775" y="3726496"/>
            <a:ext cx="2057400" cy="2614613"/>
          </a:xfrm>
          <a:prstGeom prst="rect">
            <a:avLst/>
          </a:prstGeom>
        </p:spPr>
      </p:pic>
      <p:pic>
        <p:nvPicPr>
          <p:cNvPr id="14" name="Picture 13">
            <a:extLst>
              <a:ext uri="{FF2B5EF4-FFF2-40B4-BE49-F238E27FC236}">
                <a16:creationId xmlns:a16="http://schemas.microsoft.com/office/drawing/2014/main" id="{F58B0236-FF22-F83E-E1E7-CBCC3A55F2E4}"/>
              </a:ext>
            </a:extLst>
          </p:cNvPr>
          <p:cNvPicPr>
            <a:picLocks noChangeAspect="1"/>
          </p:cNvPicPr>
          <p:nvPr/>
        </p:nvPicPr>
        <p:blipFill>
          <a:blip r:embed="rId5">
            <a:extLst>
              <a:ext uri="{28A0092B-C50C-407E-A947-70E740481C1C}">
                <a14:useLocalDpi xmlns:a14="http://schemas.microsoft.com/office/drawing/2010/main" val="0"/>
              </a:ext>
            </a:extLst>
          </a:blip>
          <a:srcRect l="67383" t="42738" r="22422" b="23088"/>
          <a:stretch>
            <a:fillRect/>
          </a:stretch>
        </p:blipFill>
        <p:spPr>
          <a:xfrm rot="341450">
            <a:off x="8546991" y="4080659"/>
            <a:ext cx="1428204" cy="2543190"/>
          </a:xfrm>
          <a:prstGeom prst="rect">
            <a:avLst/>
          </a:prstGeom>
        </p:spPr>
      </p:pic>
      <p:pic>
        <p:nvPicPr>
          <p:cNvPr id="16" name="Picture 15">
            <a:extLst>
              <a:ext uri="{FF2B5EF4-FFF2-40B4-BE49-F238E27FC236}">
                <a16:creationId xmlns:a16="http://schemas.microsoft.com/office/drawing/2014/main" id="{1C674452-54A9-EDDF-0D64-F13043F0CE6C}"/>
              </a:ext>
            </a:extLst>
          </p:cNvPr>
          <p:cNvPicPr>
            <a:picLocks noChangeAspect="1"/>
          </p:cNvPicPr>
          <p:nvPr/>
        </p:nvPicPr>
        <p:blipFill>
          <a:blip r:embed="rId6">
            <a:extLst>
              <a:ext uri="{28A0092B-C50C-407E-A947-70E740481C1C}">
                <a14:useLocalDpi xmlns:a14="http://schemas.microsoft.com/office/drawing/2010/main" val="0"/>
              </a:ext>
            </a:extLst>
          </a:blip>
          <a:srcRect l="73700" t="54828" r="13496" b="22163"/>
          <a:stretch>
            <a:fillRect/>
          </a:stretch>
        </p:blipFill>
        <p:spPr>
          <a:xfrm>
            <a:off x="4308818" y="2797360"/>
            <a:ext cx="884469" cy="844410"/>
          </a:xfrm>
          <a:prstGeom prst="rect">
            <a:avLst/>
          </a:prstGeom>
        </p:spPr>
      </p:pic>
      <p:pic>
        <p:nvPicPr>
          <p:cNvPr id="18" name="Picture 17">
            <a:extLst>
              <a:ext uri="{FF2B5EF4-FFF2-40B4-BE49-F238E27FC236}">
                <a16:creationId xmlns:a16="http://schemas.microsoft.com/office/drawing/2014/main" id="{11B77847-3021-28E0-EA2B-B275D4602145}"/>
              </a:ext>
            </a:extLst>
          </p:cNvPr>
          <p:cNvPicPr>
            <a:picLocks noChangeAspect="1"/>
          </p:cNvPicPr>
          <p:nvPr/>
        </p:nvPicPr>
        <p:blipFill>
          <a:blip r:embed="rId6">
            <a:extLst>
              <a:ext uri="{28A0092B-C50C-407E-A947-70E740481C1C}">
                <a14:useLocalDpi xmlns:a14="http://schemas.microsoft.com/office/drawing/2010/main" val="0"/>
              </a:ext>
            </a:extLst>
          </a:blip>
          <a:srcRect l="73700" t="54828" r="13496" b="22163"/>
          <a:stretch>
            <a:fillRect/>
          </a:stretch>
        </p:blipFill>
        <p:spPr>
          <a:xfrm>
            <a:off x="8279606" y="3904326"/>
            <a:ext cx="884469" cy="844410"/>
          </a:xfrm>
          <a:prstGeom prst="rect">
            <a:avLst/>
          </a:prstGeom>
        </p:spPr>
      </p:pic>
      <p:sp>
        <p:nvSpPr>
          <p:cNvPr id="21" name="TextBox 20">
            <a:extLst>
              <a:ext uri="{FF2B5EF4-FFF2-40B4-BE49-F238E27FC236}">
                <a16:creationId xmlns:a16="http://schemas.microsoft.com/office/drawing/2014/main" id="{EDAC5DCB-0CED-0588-4D53-2AC66CE00E35}"/>
              </a:ext>
            </a:extLst>
          </p:cNvPr>
          <p:cNvSpPr txBox="1"/>
          <p:nvPr/>
        </p:nvSpPr>
        <p:spPr>
          <a:xfrm>
            <a:off x="504825" y="3941888"/>
            <a:ext cx="7739062" cy="3939540"/>
          </a:xfrm>
          <a:prstGeom prst="rect">
            <a:avLst/>
          </a:prstGeom>
          <a:noFill/>
        </p:spPr>
        <p:txBody>
          <a:bodyPr wrap="square" rtlCol="0">
            <a:spAutoFit/>
          </a:bodyPr>
          <a:lstStyle/>
          <a:p>
            <a:pPr algn="ctr"/>
            <a:r>
              <a:rPr lang="en-GB" sz="1600" b="1" dirty="0"/>
              <a:t>The grassy  area I explored had mostly the White Clover flower growing among the grass. I discovered that this flower is important for livestock because it is highly nutritious and can improve soil fertility by fixing nitrogen and enriches the ground it grows in. It has ecological value as well as agricultural value as it supports biodiversity, improves soil quality and provides food for pollinators.</a:t>
            </a:r>
          </a:p>
          <a:p>
            <a:pPr algn="ctr"/>
            <a:endParaRPr lang="en-GB" sz="1600" b="1" dirty="0"/>
          </a:p>
          <a:p>
            <a:pPr algn="ctr"/>
            <a:r>
              <a:rPr lang="en-GB" sz="1600" b="1" dirty="0"/>
              <a:t>This can mean that farmers may rely less on synthetic pesticides and fertilizers as farming systems focus more on sustainable solutions and animal welfare. This may also improve animal health and productivity for example increasing the production or meat and milk.</a:t>
            </a:r>
          </a:p>
          <a:p>
            <a:pPr algn="ctr"/>
            <a:endParaRPr lang="en-GB" b="1" dirty="0"/>
          </a:p>
          <a:p>
            <a:pPr algn="ctr"/>
            <a:endParaRPr lang="en-GB" dirty="0"/>
          </a:p>
          <a:p>
            <a:pPr algn="ctr"/>
            <a:endParaRPr lang="en-GB" dirty="0"/>
          </a:p>
          <a:p>
            <a:endParaRPr lang="en-GB" dirty="0"/>
          </a:p>
          <a:p>
            <a:endParaRPr lang="en-GB" dirty="0"/>
          </a:p>
        </p:txBody>
      </p:sp>
      <p:sp>
        <p:nvSpPr>
          <p:cNvPr id="24" name="Text Box 2">
            <a:extLst>
              <a:ext uri="{FF2B5EF4-FFF2-40B4-BE49-F238E27FC236}">
                <a16:creationId xmlns:a16="http://schemas.microsoft.com/office/drawing/2014/main" id="{10A1E969-0E25-FE5D-4394-527D1DD29EA1}"/>
              </a:ext>
            </a:extLst>
          </p:cNvPr>
          <p:cNvSpPr txBox="1">
            <a:spLocks noChangeArrowheads="1"/>
          </p:cNvSpPr>
          <p:nvPr/>
        </p:nvSpPr>
        <p:spPr bwMode="auto">
          <a:xfrm rot="20750390">
            <a:off x="-18946" y="2012718"/>
            <a:ext cx="2269490" cy="163891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gn="ctr">
              <a:lnSpc>
                <a:spcPct val="115000"/>
              </a:lnSpc>
              <a:spcAft>
                <a:spcPts val="800"/>
              </a:spcAft>
              <a:buNone/>
            </a:pP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Blodau</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syml</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pobl</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tlawd</a:t>
            </a:r>
            <a:endParaRPr lang="en-GB" sz="1400" b="1" kern="100" dirty="0">
              <a:effectLst/>
              <a:latin typeface="Bradley Hand ITC" panose="03070402050302030203" pitchFamily="66" charset="0"/>
              <a:ea typeface="Aptos" panose="020B0004020202020204" pitchFamily="34" charset="0"/>
              <a:cs typeface="Times New Roman" panose="02020603050405020304" pitchFamily="18" charset="0"/>
            </a:endParaRPr>
          </a:p>
          <a:p>
            <a:pPr algn="ctr">
              <a:lnSpc>
                <a:spcPct val="115000"/>
              </a:lnSpc>
              <a:spcAft>
                <a:spcPts val="800"/>
              </a:spcAft>
              <a:buNone/>
            </a:pP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Oeddynt</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bron</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bob un</a:t>
            </a:r>
          </a:p>
          <a:p>
            <a:pPr algn="ctr">
              <a:lnSpc>
                <a:spcPct val="115000"/>
              </a:lnSpc>
              <a:spcAft>
                <a:spcPts val="800"/>
              </a:spcAft>
              <a:buNone/>
            </a:pP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A’r</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llysiau</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tirf</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brechid</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am</a:t>
            </a:r>
          </a:p>
          <a:p>
            <a:pPr algn="ctr">
              <a:lnSpc>
                <a:spcPct val="115000"/>
              </a:lnSpc>
              <a:spcAft>
                <a:spcPts val="800"/>
              </a:spcAft>
              <a:buNone/>
            </a:pP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Eu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lles</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yn</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fwy</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na’u</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 </a:t>
            </a:r>
            <a:r>
              <a:rPr lang="en-GB" sz="1400" b="1" kern="100" dirty="0" err="1">
                <a:effectLst/>
                <a:latin typeface="Bradley Hand ITC" panose="03070402050302030203" pitchFamily="66" charset="0"/>
                <a:ea typeface="Aptos" panose="020B0004020202020204" pitchFamily="34" charset="0"/>
                <a:cs typeface="Times New Roman" panose="02020603050405020304" pitchFamily="18" charset="0"/>
              </a:rPr>
              <a:t>llun</a:t>
            </a:r>
            <a:r>
              <a:rPr lang="en-GB" sz="1400" b="1" kern="100" dirty="0">
                <a:effectLst/>
                <a:latin typeface="Bradley Hand ITC" panose="03070402050302030203" pitchFamily="66" charset="0"/>
                <a:ea typeface="Aptos" panose="020B0004020202020204" pitchFamily="34" charset="0"/>
                <a:cs typeface="Times New Roman" panose="02020603050405020304" pitchFamily="18" charset="0"/>
              </a:rPr>
              <a:t>.”</a:t>
            </a:r>
          </a:p>
        </p:txBody>
      </p:sp>
      <p:pic>
        <p:nvPicPr>
          <p:cNvPr id="4" name="Picture 3">
            <a:extLst>
              <a:ext uri="{FF2B5EF4-FFF2-40B4-BE49-F238E27FC236}">
                <a16:creationId xmlns:a16="http://schemas.microsoft.com/office/drawing/2014/main" id="{B4ED8C4D-9A96-E32A-1BFC-5114AC6AE109}"/>
              </a:ext>
            </a:extLst>
          </p:cNvPr>
          <p:cNvPicPr>
            <a:picLocks noChangeAspect="1"/>
          </p:cNvPicPr>
          <p:nvPr/>
        </p:nvPicPr>
        <p:blipFill>
          <a:blip r:embed="rId7">
            <a:extLst>
              <a:ext uri="{28A0092B-C50C-407E-A947-70E740481C1C}">
                <a14:useLocalDpi xmlns:a14="http://schemas.microsoft.com/office/drawing/2010/main" val="0"/>
              </a:ext>
            </a:extLst>
          </a:blip>
          <a:srcRect l="64435" t="52467" r="23952" b="25673"/>
          <a:stretch>
            <a:fillRect/>
          </a:stretch>
        </p:blipFill>
        <p:spPr>
          <a:xfrm>
            <a:off x="10704153" y="3018573"/>
            <a:ext cx="1415845" cy="1415845"/>
          </a:xfrm>
          <a:prstGeom prst="rect">
            <a:avLst/>
          </a:prstGeom>
        </p:spPr>
      </p:pic>
      <p:sp>
        <p:nvSpPr>
          <p:cNvPr id="5" name="TextBox 4">
            <a:extLst>
              <a:ext uri="{FF2B5EF4-FFF2-40B4-BE49-F238E27FC236}">
                <a16:creationId xmlns:a16="http://schemas.microsoft.com/office/drawing/2014/main" id="{79BCAF48-39D6-9719-C283-EAB2967363E5}"/>
              </a:ext>
            </a:extLst>
          </p:cNvPr>
          <p:cNvSpPr txBox="1"/>
          <p:nvPr/>
        </p:nvSpPr>
        <p:spPr>
          <a:xfrm rot="20795990">
            <a:off x="716844" y="3503270"/>
            <a:ext cx="1986115" cy="276999"/>
          </a:xfrm>
          <a:prstGeom prst="rect">
            <a:avLst/>
          </a:prstGeom>
          <a:noFill/>
        </p:spPr>
        <p:txBody>
          <a:bodyPr wrap="square" rtlCol="0">
            <a:spAutoFit/>
          </a:bodyPr>
          <a:lstStyle/>
          <a:p>
            <a:r>
              <a:rPr lang="en-GB" sz="1200" dirty="0">
                <a:latin typeface="Bradley Hand ITC" panose="03070402050302030203" pitchFamily="66" charset="0"/>
              </a:rPr>
              <a:t>Myrddin ap Dafydd, 2002</a:t>
            </a:r>
          </a:p>
        </p:txBody>
      </p:sp>
    </p:spTree>
    <p:extLst>
      <p:ext uri="{BB962C8B-B14F-4D97-AF65-F5344CB8AC3E}">
        <p14:creationId xmlns:p14="http://schemas.microsoft.com/office/powerpoint/2010/main" val="653179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4FED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1C81B3-0265-F2BF-5C77-3886E3867D92}"/>
              </a:ext>
            </a:extLst>
          </p:cNvPr>
          <p:cNvPicPr>
            <a:picLocks noChangeAspect="1"/>
          </p:cNvPicPr>
          <p:nvPr/>
        </p:nvPicPr>
        <p:blipFill>
          <a:blip r:embed="rId2">
            <a:extLst>
              <a:ext uri="{28A0092B-C50C-407E-A947-70E740481C1C}">
                <a14:useLocalDpi xmlns:a14="http://schemas.microsoft.com/office/drawing/2010/main" val="0"/>
              </a:ext>
            </a:extLst>
          </a:blip>
          <a:srcRect l="62143" t="46082" r="7857" b="14824"/>
          <a:stretch>
            <a:fillRect/>
          </a:stretch>
        </p:blipFill>
        <p:spPr>
          <a:xfrm>
            <a:off x="220199" y="211014"/>
            <a:ext cx="3657600" cy="2532185"/>
          </a:xfrm>
          <a:prstGeom prst="rect">
            <a:avLst/>
          </a:prstGeom>
        </p:spPr>
      </p:pic>
      <p:pic>
        <p:nvPicPr>
          <p:cNvPr id="5" name="Picture 4">
            <a:extLst>
              <a:ext uri="{FF2B5EF4-FFF2-40B4-BE49-F238E27FC236}">
                <a16:creationId xmlns:a16="http://schemas.microsoft.com/office/drawing/2014/main" id="{EAC341D0-9839-6DD7-BF74-98AFB5130DE3}"/>
              </a:ext>
            </a:extLst>
          </p:cNvPr>
          <p:cNvPicPr>
            <a:picLocks noChangeAspect="1"/>
          </p:cNvPicPr>
          <p:nvPr/>
        </p:nvPicPr>
        <p:blipFill>
          <a:blip r:embed="rId3">
            <a:extLst>
              <a:ext uri="{28A0092B-C50C-407E-A947-70E740481C1C}">
                <a14:useLocalDpi xmlns:a14="http://schemas.microsoft.com/office/drawing/2010/main" val="0"/>
              </a:ext>
            </a:extLst>
          </a:blip>
          <a:srcRect l="64285" t="37706" r="10330" b="5202"/>
          <a:stretch>
            <a:fillRect/>
          </a:stretch>
        </p:blipFill>
        <p:spPr>
          <a:xfrm>
            <a:off x="220199" y="2929510"/>
            <a:ext cx="3094893" cy="3697795"/>
          </a:xfrm>
          <a:prstGeom prst="rect">
            <a:avLst/>
          </a:prstGeom>
        </p:spPr>
      </p:pic>
      <p:pic>
        <p:nvPicPr>
          <p:cNvPr id="7" name="Picture 6">
            <a:extLst>
              <a:ext uri="{FF2B5EF4-FFF2-40B4-BE49-F238E27FC236}">
                <a16:creationId xmlns:a16="http://schemas.microsoft.com/office/drawing/2014/main" id="{7FFE0911-44BE-1732-9EC8-AA60677CD43B}"/>
              </a:ext>
            </a:extLst>
          </p:cNvPr>
          <p:cNvPicPr>
            <a:picLocks noChangeAspect="1"/>
          </p:cNvPicPr>
          <p:nvPr/>
        </p:nvPicPr>
        <p:blipFill>
          <a:blip r:embed="rId4">
            <a:extLst>
              <a:ext uri="{28A0092B-C50C-407E-A947-70E740481C1C}">
                <a14:useLocalDpi xmlns:a14="http://schemas.microsoft.com/office/drawing/2010/main" val="0"/>
              </a:ext>
            </a:extLst>
          </a:blip>
          <a:srcRect l="63873" t="29483" r="8187"/>
          <a:stretch>
            <a:fillRect/>
          </a:stretch>
        </p:blipFill>
        <p:spPr>
          <a:xfrm>
            <a:off x="8554497" y="211014"/>
            <a:ext cx="3406391" cy="4567394"/>
          </a:xfrm>
          <a:prstGeom prst="rect">
            <a:avLst/>
          </a:prstGeom>
        </p:spPr>
      </p:pic>
      <p:sp>
        <p:nvSpPr>
          <p:cNvPr id="8" name="TextBox 7">
            <a:extLst>
              <a:ext uri="{FF2B5EF4-FFF2-40B4-BE49-F238E27FC236}">
                <a16:creationId xmlns:a16="http://schemas.microsoft.com/office/drawing/2014/main" id="{956040A8-BDBB-97BC-28C6-990FF54D8BC0}"/>
              </a:ext>
            </a:extLst>
          </p:cNvPr>
          <p:cNvSpPr txBox="1"/>
          <p:nvPr/>
        </p:nvSpPr>
        <p:spPr>
          <a:xfrm>
            <a:off x="4082331" y="65844"/>
            <a:ext cx="4027338" cy="4154984"/>
          </a:xfrm>
          <a:prstGeom prst="rect">
            <a:avLst/>
          </a:prstGeom>
          <a:noFill/>
        </p:spPr>
        <p:txBody>
          <a:bodyPr wrap="square" rtlCol="0">
            <a:spAutoFit/>
          </a:bodyPr>
          <a:lstStyle/>
          <a:p>
            <a:pPr algn="ctr"/>
            <a:r>
              <a:rPr lang="en-GB" sz="2400" dirty="0"/>
              <a:t>Through speaking to colleague and sharing my finding I discovered much more about the White Clover and how beneficial it is to farming and sustainability. They shared this leaflet with me. This highlighted the true significance and sustainability value of this wildflower in today’s world.</a:t>
            </a:r>
          </a:p>
        </p:txBody>
      </p:sp>
      <p:pic>
        <p:nvPicPr>
          <p:cNvPr id="10" name="Picture 9">
            <a:extLst>
              <a:ext uri="{FF2B5EF4-FFF2-40B4-BE49-F238E27FC236}">
                <a16:creationId xmlns:a16="http://schemas.microsoft.com/office/drawing/2014/main" id="{96EB8DE9-C71F-97F1-3602-B09C157C3CD3}"/>
              </a:ext>
            </a:extLst>
          </p:cNvPr>
          <p:cNvPicPr>
            <a:picLocks noChangeAspect="1"/>
          </p:cNvPicPr>
          <p:nvPr/>
        </p:nvPicPr>
        <p:blipFill>
          <a:blip r:embed="rId5">
            <a:extLst>
              <a:ext uri="{28A0092B-C50C-407E-A947-70E740481C1C}">
                <a14:useLocalDpi xmlns:a14="http://schemas.microsoft.com/office/drawing/2010/main" val="0"/>
              </a:ext>
            </a:extLst>
          </a:blip>
          <a:srcRect l="64863" t="29174" r="8269" b="2410"/>
          <a:stretch>
            <a:fillRect/>
          </a:stretch>
        </p:blipFill>
        <p:spPr>
          <a:xfrm>
            <a:off x="5194998" y="4210781"/>
            <a:ext cx="1802004" cy="2437681"/>
          </a:xfrm>
          <a:prstGeom prst="rect">
            <a:avLst/>
          </a:prstGeom>
        </p:spPr>
      </p:pic>
      <p:pic>
        <p:nvPicPr>
          <p:cNvPr id="12" name="Picture 11">
            <a:extLst>
              <a:ext uri="{FF2B5EF4-FFF2-40B4-BE49-F238E27FC236}">
                <a16:creationId xmlns:a16="http://schemas.microsoft.com/office/drawing/2014/main" id="{B1B1144D-D332-B920-0F8B-20552823AB6E}"/>
              </a:ext>
            </a:extLst>
          </p:cNvPr>
          <p:cNvPicPr>
            <a:picLocks noChangeAspect="1"/>
          </p:cNvPicPr>
          <p:nvPr/>
        </p:nvPicPr>
        <p:blipFill>
          <a:blip r:embed="rId6">
            <a:extLst>
              <a:ext uri="{28A0092B-C50C-407E-A947-70E740481C1C}">
                <a14:useLocalDpi xmlns:a14="http://schemas.microsoft.com/office/drawing/2010/main" val="0"/>
              </a:ext>
            </a:extLst>
          </a:blip>
          <a:srcRect l="18050" t="23278" r="53516" b="29556"/>
          <a:stretch>
            <a:fillRect/>
          </a:stretch>
        </p:blipFill>
        <p:spPr>
          <a:xfrm>
            <a:off x="9245134" y="4778407"/>
            <a:ext cx="2230084" cy="1965207"/>
          </a:xfrm>
          <a:prstGeom prst="rect">
            <a:avLst/>
          </a:prstGeom>
        </p:spPr>
      </p:pic>
    </p:spTree>
    <p:extLst>
      <p:ext uri="{BB962C8B-B14F-4D97-AF65-F5344CB8AC3E}">
        <p14:creationId xmlns:p14="http://schemas.microsoft.com/office/powerpoint/2010/main" val="348039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4FED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FA5B31-F9AE-A346-E626-18EF8C1C7C0B}"/>
              </a:ext>
            </a:extLst>
          </p:cNvPr>
          <p:cNvPicPr>
            <a:picLocks noChangeAspect="1"/>
          </p:cNvPicPr>
          <p:nvPr/>
        </p:nvPicPr>
        <p:blipFill>
          <a:blip r:embed="rId2">
            <a:extLst>
              <a:ext uri="{28A0092B-C50C-407E-A947-70E740481C1C}">
                <a14:useLocalDpi xmlns:a14="http://schemas.microsoft.com/office/drawing/2010/main" val="0"/>
              </a:ext>
            </a:extLst>
          </a:blip>
          <a:srcRect l="73186" t="39722" r="14121" b="4273"/>
          <a:stretch>
            <a:fillRect/>
          </a:stretch>
        </p:blipFill>
        <p:spPr>
          <a:xfrm>
            <a:off x="191365" y="507671"/>
            <a:ext cx="2439395" cy="3957991"/>
          </a:xfrm>
          <a:prstGeom prst="rect">
            <a:avLst/>
          </a:prstGeom>
        </p:spPr>
      </p:pic>
      <p:pic>
        <p:nvPicPr>
          <p:cNvPr id="5" name="Picture 4">
            <a:extLst>
              <a:ext uri="{FF2B5EF4-FFF2-40B4-BE49-F238E27FC236}">
                <a16:creationId xmlns:a16="http://schemas.microsoft.com/office/drawing/2014/main" id="{FDF02F17-28DD-1145-0185-2B016BDD3979}"/>
              </a:ext>
            </a:extLst>
          </p:cNvPr>
          <p:cNvPicPr>
            <a:picLocks noChangeAspect="1"/>
          </p:cNvPicPr>
          <p:nvPr/>
        </p:nvPicPr>
        <p:blipFill>
          <a:blip r:embed="rId3">
            <a:extLst>
              <a:ext uri="{28A0092B-C50C-407E-A947-70E740481C1C}">
                <a14:useLocalDpi xmlns:a14="http://schemas.microsoft.com/office/drawing/2010/main" val="0"/>
              </a:ext>
            </a:extLst>
          </a:blip>
          <a:srcRect l="68819" t="36464" r="10330" b="3652"/>
          <a:stretch>
            <a:fillRect/>
          </a:stretch>
        </p:blipFill>
        <p:spPr>
          <a:xfrm>
            <a:off x="5862055" y="1037606"/>
            <a:ext cx="2542233" cy="3878665"/>
          </a:xfrm>
          <a:prstGeom prst="rect">
            <a:avLst/>
          </a:prstGeom>
        </p:spPr>
      </p:pic>
      <p:pic>
        <p:nvPicPr>
          <p:cNvPr id="9" name="Picture 8">
            <a:extLst>
              <a:ext uri="{FF2B5EF4-FFF2-40B4-BE49-F238E27FC236}">
                <a16:creationId xmlns:a16="http://schemas.microsoft.com/office/drawing/2014/main" id="{DC5E94FC-F2DB-7945-11F9-1A5BCB9A7776}"/>
              </a:ext>
            </a:extLst>
          </p:cNvPr>
          <p:cNvPicPr>
            <a:picLocks noChangeAspect="1"/>
          </p:cNvPicPr>
          <p:nvPr/>
        </p:nvPicPr>
        <p:blipFill>
          <a:blip r:embed="rId4">
            <a:extLst>
              <a:ext uri="{28A0092B-C50C-407E-A947-70E740481C1C}">
                <a14:useLocalDpi xmlns:a14="http://schemas.microsoft.com/office/drawing/2010/main" val="0"/>
              </a:ext>
            </a:extLst>
          </a:blip>
          <a:srcRect l="20687" t="25294" r="56648" b="31267"/>
          <a:stretch>
            <a:fillRect/>
          </a:stretch>
        </p:blipFill>
        <p:spPr>
          <a:xfrm>
            <a:off x="2878150" y="163401"/>
            <a:ext cx="2763297" cy="2813538"/>
          </a:xfrm>
          <a:prstGeom prst="rect">
            <a:avLst/>
          </a:prstGeom>
        </p:spPr>
      </p:pic>
      <p:pic>
        <p:nvPicPr>
          <p:cNvPr id="8" name="Picture 7">
            <a:extLst>
              <a:ext uri="{FF2B5EF4-FFF2-40B4-BE49-F238E27FC236}">
                <a16:creationId xmlns:a16="http://schemas.microsoft.com/office/drawing/2014/main" id="{02AF5339-1E0A-FE1F-2ECA-C0CA2D642610}"/>
              </a:ext>
            </a:extLst>
          </p:cNvPr>
          <p:cNvPicPr>
            <a:picLocks noChangeAspect="1"/>
          </p:cNvPicPr>
          <p:nvPr/>
        </p:nvPicPr>
        <p:blipFill>
          <a:blip r:embed="rId5">
            <a:extLst>
              <a:ext uri="{28A0092B-C50C-407E-A947-70E740481C1C}">
                <a14:useLocalDpi xmlns:a14="http://schemas.microsoft.com/office/drawing/2010/main" val="0"/>
              </a:ext>
            </a:extLst>
          </a:blip>
          <a:srcRect l="11044" t="43021" r="77170" b="43988"/>
          <a:stretch>
            <a:fillRect/>
          </a:stretch>
        </p:blipFill>
        <p:spPr>
          <a:xfrm>
            <a:off x="2741064" y="4465662"/>
            <a:ext cx="2909957" cy="2015525"/>
          </a:xfrm>
          <a:prstGeom prst="rect">
            <a:avLst/>
          </a:prstGeom>
        </p:spPr>
      </p:pic>
      <p:pic>
        <p:nvPicPr>
          <p:cNvPr id="11" name="Picture 10">
            <a:extLst>
              <a:ext uri="{FF2B5EF4-FFF2-40B4-BE49-F238E27FC236}">
                <a16:creationId xmlns:a16="http://schemas.microsoft.com/office/drawing/2014/main" id="{63BDBA4A-5762-4B66-5E27-7514C168D3FF}"/>
              </a:ext>
            </a:extLst>
          </p:cNvPr>
          <p:cNvPicPr>
            <a:picLocks noChangeAspect="1"/>
          </p:cNvPicPr>
          <p:nvPr/>
        </p:nvPicPr>
        <p:blipFill>
          <a:blip r:embed="rId6">
            <a:extLst>
              <a:ext uri="{28A0092B-C50C-407E-A947-70E740481C1C}">
                <a14:useLocalDpi xmlns:a14="http://schemas.microsoft.com/office/drawing/2010/main" val="0"/>
              </a:ext>
            </a:extLst>
          </a:blip>
          <a:srcRect l="1789" t="35378" r="82280" b="41972"/>
          <a:stretch>
            <a:fillRect/>
          </a:stretch>
        </p:blipFill>
        <p:spPr>
          <a:xfrm>
            <a:off x="8621480" y="291402"/>
            <a:ext cx="3352374" cy="3064747"/>
          </a:xfrm>
          <a:prstGeom prst="rect">
            <a:avLst/>
          </a:prstGeom>
        </p:spPr>
      </p:pic>
      <p:pic>
        <p:nvPicPr>
          <p:cNvPr id="13" name="Picture 12">
            <a:extLst>
              <a:ext uri="{FF2B5EF4-FFF2-40B4-BE49-F238E27FC236}">
                <a16:creationId xmlns:a16="http://schemas.microsoft.com/office/drawing/2014/main" id="{C9DCC327-833A-5601-B9D9-7966CF60CAF2}"/>
              </a:ext>
            </a:extLst>
          </p:cNvPr>
          <p:cNvPicPr>
            <a:picLocks noChangeAspect="1"/>
          </p:cNvPicPr>
          <p:nvPr/>
        </p:nvPicPr>
        <p:blipFill>
          <a:blip r:embed="rId7">
            <a:extLst>
              <a:ext uri="{28A0092B-C50C-407E-A947-70E740481C1C}">
                <a14:useLocalDpi xmlns:a14="http://schemas.microsoft.com/office/drawing/2010/main" val="0"/>
              </a:ext>
            </a:extLst>
          </a:blip>
          <a:srcRect l="1789" t="35689" r="80632" b="44454"/>
          <a:stretch>
            <a:fillRect/>
          </a:stretch>
        </p:blipFill>
        <p:spPr>
          <a:xfrm>
            <a:off x="8615322" y="4551073"/>
            <a:ext cx="3358532" cy="2015525"/>
          </a:xfrm>
          <a:prstGeom prst="rect">
            <a:avLst/>
          </a:prstGeom>
        </p:spPr>
      </p:pic>
    </p:spTree>
    <p:extLst>
      <p:ext uri="{BB962C8B-B14F-4D97-AF65-F5344CB8AC3E}">
        <p14:creationId xmlns:p14="http://schemas.microsoft.com/office/powerpoint/2010/main" val="184174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16DDAB-EB5C-D532-F0D3-2EF1B8837F15}"/>
              </a:ext>
            </a:extLst>
          </p:cNvPr>
          <p:cNvSpPr txBox="1"/>
          <p:nvPr/>
        </p:nvSpPr>
        <p:spPr>
          <a:xfrm>
            <a:off x="2598526" y="137936"/>
            <a:ext cx="9572538" cy="1015663"/>
          </a:xfrm>
          <a:prstGeom prst="rect">
            <a:avLst/>
          </a:prstGeom>
          <a:noFill/>
        </p:spPr>
        <p:txBody>
          <a:bodyPr wrap="square">
            <a:spAutoFit/>
          </a:bodyPr>
          <a:lstStyle/>
          <a:p>
            <a:pPr algn="ctr"/>
            <a:r>
              <a:rPr lang="en-GB" sz="1200" dirty="0">
                <a:effectLst/>
                <a:latin typeface="ADLaM Display" panose="02010000000000000000" pitchFamily="2" charset="0"/>
                <a:ea typeface="ADLaM Display" panose="02010000000000000000" pitchFamily="2" charset="0"/>
                <a:cs typeface="ADLaM Display" panose="02010000000000000000" pitchFamily="2" charset="0"/>
              </a:rPr>
              <a:t>As I walked further into the garden, I discovered a bird’s eggshell lying beneath the tree. There are often nests around the school building and in the trees because the garden is so close to the estuary, we sometimes see empty shells and the remains of chicks or crabs taken by seagulls. However, there was no nests visible above, which made me curious about where it had come from and what bird it belonged to. This took me back to my childhood, when I would be fascinated by the various patterns, shapes and sizes of different birds’ eggs. This curiosity prompted me to investigate.</a:t>
            </a:r>
            <a:endParaRPr lang="en-GB" sz="12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4" name="Rectangle 3">
            <a:extLst>
              <a:ext uri="{FF2B5EF4-FFF2-40B4-BE49-F238E27FC236}">
                <a16:creationId xmlns:a16="http://schemas.microsoft.com/office/drawing/2014/main" id="{F4EC3D61-6818-BFE4-9519-E6D7B9200F44}"/>
              </a:ext>
            </a:extLst>
          </p:cNvPr>
          <p:cNvSpPr/>
          <p:nvPr/>
        </p:nvSpPr>
        <p:spPr>
          <a:xfrm>
            <a:off x="20936" y="0"/>
            <a:ext cx="2534668"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BIRDS -</a:t>
            </a:r>
          </a:p>
        </p:txBody>
      </p:sp>
      <p:pic>
        <p:nvPicPr>
          <p:cNvPr id="8" name="Picture 7">
            <a:extLst>
              <a:ext uri="{FF2B5EF4-FFF2-40B4-BE49-F238E27FC236}">
                <a16:creationId xmlns:a16="http://schemas.microsoft.com/office/drawing/2014/main" id="{4C795D3F-7A62-0952-F72A-5CAACEBDEB13}"/>
              </a:ext>
            </a:extLst>
          </p:cNvPr>
          <p:cNvPicPr>
            <a:picLocks noChangeAspect="1"/>
          </p:cNvPicPr>
          <p:nvPr/>
        </p:nvPicPr>
        <p:blipFill>
          <a:blip r:embed="rId2">
            <a:extLst>
              <a:ext uri="{28A0092B-C50C-407E-A947-70E740481C1C}">
                <a14:useLocalDpi xmlns:a14="http://schemas.microsoft.com/office/drawing/2010/main" val="0"/>
              </a:ext>
            </a:extLst>
          </a:blip>
          <a:srcRect l="69314" t="34640" r="14697" b="30764"/>
          <a:stretch>
            <a:fillRect/>
          </a:stretch>
        </p:blipFill>
        <p:spPr>
          <a:xfrm>
            <a:off x="3910485" y="1373910"/>
            <a:ext cx="1949380" cy="2240783"/>
          </a:xfrm>
          <a:prstGeom prst="rect">
            <a:avLst/>
          </a:prstGeom>
        </p:spPr>
      </p:pic>
      <p:pic>
        <p:nvPicPr>
          <p:cNvPr id="10" name="Picture 9">
            <a:extLst>
              <a:ext uri="{FF2B5EF4-FFF2-40B4-BE49-F238E27FC236}">
                <a16:creationId xmlns:a16="http://schemas.microsoft.com/office/drawing/2014/main" id="{C95F733D-2AF2-25D1-AB3A-F67CB0229CC6}"/>
              </a:ext>
            </a:extLst>
          </p:cNvPr>
          <p:cNvPicPr>
            <a:picLocks noChangeAspect="1"/>
          </p:cNvPicPr>
          <p:nvPr/>
        </p:nvPicPr>
        <p:blipFill>
          <a:blip r:embed="rId3">
            <a:extLst>
              <a:ext uri="{28A0092B-C50C-407E-A947-70E740481C1C}">
                <a14:useLocalDpi xmlns:a14="http://schemas.microsoft.com/office/drawing/2010/main" val="0"/>
              </a:ext>
            </a:extLst>
          </a:blip>
          <a:srcRect l="64698" t="64001" r="11813" b="2566"/>
          <a:stretch>
            <a:fillRect/>
          </a:stretch>
        </p:blipFill>
        <p:spPr>
          <a:xfrm>
            <a:off x="6332136" y="1411592"/>
            <a:ext cx="2863780" cy="2165418"/>
          </a:xfrm>
          <a:prstGeom prst="rect">
            <a:avLst/>
          </a:prstGeom>
        </p:spPr>
      </p:pic>
      <p:pic>
        <p:nvPicPr>
          <p:cNvPr id="12" name="Picture 11">
            <a:extLst>
              <a:ext uri="{FF2B5EF4-FFF2-40B4-BE49-F238E27FC236}">
                <a16:creationId xmlns:a16="http://schemas.microsoft.com/office/drawing/2014/main" id="{2CAB979A-4D0D-ABAC-E467-1A9A183B80C6}"/>
              </a:ext>
            </a:extLst>
          </p:cNvPr>
          <p:cNvPicPr>
            <a:picLocks noChangeAspect="1"/>
          </p:cNvPicPr>
          <p:nvPr/>
        </p:nvPicPr>
        <p:blipFill>
          <a:blip r:embed="rId4">
            <a:extLst>
              <a:ext uri="{28A0092B-C50C-407E-A947-70E740481C1C}">
                <a14:useLocalDpi xmlns:a14="http://schemas.microsoft.com/office/drawing/2010/main" val="0"/>
              </a:ext>
            </a:extLst>
          </a:blip>
          <a:srcRect l="65110" t="52133" r="18901" b="9703"/>
          <a:stretch>
            <a:fillRect/>
          </a:stretch>
        </p:blipFill>
        <p:spPr>
          <a:xfrm>
            <a:off x="10050403" y="1338265"/>
            <a:ext cx="1949381" cy="2312073"/>
          </a:xfrm>
          <a:prstGeom prst="rect">
            <a:avLst/>
          </a:prstGeom>
        </p:spPr>
      </p:pic>
      <p:pic>
        <p:nvPicPr>
          <p:cNvPr id="14" name="Picture 13">
            <a:extLst>
              <a:ext uri="{FF2B5EF4-FFF2-40B4-BE49-F238E27FC236}">
                <a16:creationId xmlns:a16="http://schemas.microsoft.com/office/drawing/2014/main" id="{97A090A9-8C03-FAED-AC28-A3FCCE1F7498}"/>
              </a:ext>
            </a:extLst>
          </p:cNvPr>
          <p:cNvPicPr>
            <a:picLocks noChangeAspect="1"/>
          </p:cNvPicPr>
          <p:nvPr/>
        </p:nvPicPr>
        <p:blipFill>
          <a:blip r:embed="rId5">
            <a:extLst>
              <a:ext uri="{28A0092B-C50C-407E-A947-70E740481C1C}">
                <a14:useLocalDpi xmlns:a14="http://schemas.microsoft.com/office/drawing/2010/main" val="0"/>
              </a:ext>
            </a:extLst>
          </a:blip>
          <a:srcRect l="73599" t="38493" r="4396" b="25811"/>
          <a:stretch>
            <a:fillRect/>
          </a:stretch>
        </p:blipFill>
        <p:spPr>
          <a:xfrm>
            <a:off x="212501" y="1116926"/>
            <a:ext cx="2682911" cy="2312074"/>
          </a:xfrm>
          <a:prstGeom prst="rect">
            <a:avLst/>
          </a:prstGeom>
        </p:spPr>
      </p:pic>
      <p:pic>
        <p:nvPicPr>
          <p:cNvPr id="16" name="Picture 15">
            <a:extLst>
              <a:ext uri="{FF2B5EF4-FFF2-40B4-BE49-F238E27FC236}">
                <a16:creationId xmlns:a16="http://schemas.microsoft.com/office/drawing/2014/main" id="{55EF3E08-8AAF-040D-B035-856FFEA47107}"/>
              </a:ext>
            </a:extLst>
          </p:cNvPr>
          <p:cNvPicPr>
            <a:picLocks noChangeAspect="1"/>
          </p:cNvPicPr>
          <p:nvPr/>
        </p:nvPicPr>
        <p:blipFill>
          <a:blip r:embed="rId6">
            <a:extLst>
              <a:ext uri="{28A0092B-C50C-407E-A947-70E740481C1C}">
                <a14:useLocalDpi xmlns:a14="http://schemas.microsoft.com/office/drawing/2010/main" val="0"/>
              </a:ext>
            </a:extLst>
          </a:blip>
          <a:srcRect l="1576" t="39737" r="87070" b="44522"/>
          <a:stretch>
            <a:fillRect/>
          </a:stretch>
        </p:blipFill>
        <p:spPr>
          <a:xfrm>
            <a:off x="2746046" y="1807503"/>
            <a:ext cx="1384336" cy="1019503"/>
          </a:xfrm>
          <a:prstGeom prst="rect">
            <a:avLst/>
          </a:prstGeom>
        </p:spPr>
      </p:pic>
      <p:sp>
        <p:nvSpPr>
          <p:cNvPr id="17" name="TextBox 16">
            <a:extLst>
              <a:ext uri="{FF2B5EF4-FFF2-40B4-BE49-F238E27FC236}">
                <a16:creationId xmlns:a16="http://schemas.microsoft.com/office/drawing/2014/main" id="{773AE4BD-8FE9-F8B6-9A9B-EEE3A43338C1}"/>
              </a:ext>
            </a:extLst>
          </p:cNvPr>
          <p:cNvSpPr txBox="1"/>
          <p:nvPr/>
        </p:nvSpPr>
        <p:spPr>
          <a:xfrm>
            <a:off x="762984" y="3577010"/>
            <a:ext cx="2911366" cy="1015663"/>
          </a:xfrm>
          <a:prstGeom prst="rect">
            <a:avLst/>
          </a:prstGeom>
          <a:noFill/>
        </p:spPr>
        <p:txBody>
          <a:bodyPr wrap="square" rtlCol="0">
            <a:spAutoFit/>
          </a:bodyPr>
          <a:lstStyle/>
          <a:p>
            <a:pPr algn="ctr"/>
            <a:r>
              <a:rPr lang="en-GB" sz="1200" dirty="0">
                <a:latin typeface="Comic Sans MS" panose="030F0702030302020204" pitchFamily="66" charset="0"/>
              </a:rPr>
              <a:t>I used the app ‘Picture Bird’ to help me identify and discover interesting facts, using images and audio recordings about the various birds I could see and hear.</a:t>
            </a:r>
          </a:p>
        </p:txBody>
      </p:sp>
      <p:pic>
        <p:nvPicPr>
          <p:cNvPr id="19" name="Picture 18">
            <a:extLst>
              <a:ext uri="{FF2B5EF4-FFF2-40B4-BE49-F238E27FC236}">
                <a16:creationId xmlns:a16="http://schemas.microsoft.com/office/drawing/2014/main" id="{D78EC6E9-5235-2C15-53F9-7F2B4A5C2C8D}"/>
              </a:ext>
            </a:extLst>
          </p:cNvPr>
          <p:cNvPicPr>
            <a:picLocks noChangeAspect="1"/>
          </p:cNvPicPr>
          <p:nvPr/>
        </p:nvPicPr>
        <p:blipFill>
          <a:blip r:embed="rId7">
            <a:extLst>
              <a:ext uri="{28A0092B-C50C-407E-A947-70E740481C1C}">
                <a14:useLocalDpi xmlns:a14="http://schemas.microsoft.com/office/drawing/2010/main" val="0"/>
              </a:ext>
            </a:extLst>
          </a:blip>
          <a:srcRect l="82762" t="72344" r="11996" b="17466"/>
          <a:stretch>
            <a:fillRect/>
          </a:stretch>
        </p:blipFill>
        <p:spPr>
          <a:xfrm>
            <a:off x="20936" y="3650338"/>
            <a:ext cx="639095" cy="659990"/>
          </a:xfrm>
          <a:prstGeom prst="rect">
            <a:avLst/>
          </a:prstGeom>
        </p:spPr>
      </p:pic>
      <p:sp>
        <p:nvSpPr>
          <p:cNvPr id="26" name="TextBox 25">
            <a:extLst>
              <a:ext uri="{FF2B5EF4-FFF2-40B4-BE49-F238E27FC236}">
                <a16:creationId xmlns:a16="http://schemas.microsoft.com/office/drawing/2014/main" id="{FE367562-95E9-8F4B-C348-87ECC9897134}"/>
              </a:ext>
            </a:extLst>
          </p:cNvPr>
          <p:cNvSpPr txBox="1"/>
          <p:nvPr/>
        </p:nvSpPr>
        <p:spPr>
          <a:xfrm>
            <a:off x="3963199" y="4569245"/>
            <a:ext cx="8228801" cy="1477328"/>
          </a:xfrm>
          <a:prstGeom prst="rect">
            <a:avLst/>
          </a:prstGeom>
          <a:noFill/>
        </p:spPr>
        <p:txBody>
          <a:bodyPr wrap="square" rtlCol="0">
            <a:spAutoFit/>
          </a:bodyPr>
          <a:lstStyle/>
          <a:p>
            <a:pPr algn="ctr"/>
            <a:r>
              <a:rPr lang="en-GB" dirty="0">
                <a:latin typeface="Aharoni" panose="020F0502020204030204" pitchFamily="2" charset="-79"/>
                <a:cs typeface="Aharoni" panose="020F0502020204030204" pitchFamily="2" charset="-79"/>
              </a:rPr>
              <a:t>The video recording captured the birds singing as I tried to spot the ones hiding among the trees. Over time, I noticed that not many birds visited the area, but the audio helped me understand more of what I could see. Together with the photos, the recording gave me a much clearer idea of which bird the eggshell might have belonged to. </a:t>
            </a:r>
          </a:p>
        </p:txBody>
      </p:sp>
      <p:pic>
        <p:nvPicPr>
          <p:cNvPr id="11" name="Picture 10">
            <a:extLst>
              <a:ext uri="{FF2B5EF4-FFF2-40B4-BE49-F238E27FC236}">
                <a16:creationId xmlns:a16="http://schemas.microsoft.com/office/drawing/2014/main" id="{5D7FDC65-F4ED-513A-5FA6-531F021E6FB3}"/>
              </a:ext>
            </a:extLst>
          </p:cNvPr>
          <p:cNvPicPr>
            <a:picLocks noChangeAspect="1"/>
          </p:cNvPicPr>
          <p:nvPr/>
        </p:nvPicPr>
        <p:blipFill>
          <a:blip r:embed="rId6">
            <a:extLst>
              <a:ext uri="{28A0092B-C50C-407E-A947-70E740481C1C}">
                <a14:useLocalDpi xmlns:a14="http://schemas.microsoft.com/office/drawing/2010/main" val="0"/>
              </a:ext>
            </a:extLst>
          </a:blip>
          <a:srcRect l="1576" t="39737" r="87070" b="44522"/>
          <a:stretch>
            <a:fillRect/>
          </a:stretch>
        </p:blipFill>
        <p:spPr>
          <a:xfrm rot="9735006">
            <a:off x="2769029" y="4570304"/>
            <a:ext cx="1048692" cy="772316"/>
          </a:xfrm>
          <a:prstGeom prst="rect">
            <a:avLst/>
          </a:prstGeom>
        </p:spPr>
      </p:pic>
      <p:pic>
        <p:nvPicPr>
          <p:cNvPr id="5" name="Picture 4">
            <a:extLst>
              <a:ext uri="{FF2B5EF4-FFF2-40B4-BE49-F238E27FC236}">
                <a16:creationId xmlns:a16="http://schemas.microsoft.com/office/drawing/2014/main" id="{F9328C81-6B7F-D1C0-D042-11EFCC132820}"/>
              </a:ext>
            </a:extLst>
          </p:cNvPr>
          <p:cNvPicPr>
            <a:picLocks noChangeAspect="1"/>
          </p:cNvPicPr>
          <p:nvPr/>
        </p:nvPicPr>
        <p:blipFill>
          <a:blip r:embed="rId8">
            <a:extLst>
              <a:ext uri="{28A0092B-C50C-407E-A947-70E740481C1C}">
                <a14:useLocalDpi xmlns:a14="http://schemas.microsoft.com/office/drawing/2010/main" val="0"/>
              </a:ext>
            </a:extLst>
          </a:blip>
          <a:srcRect l="40400" t="34250" r="41532" b="32034"/>
          <a:stretch>
            <a:fillRect/>
          </a:stretch>
        </p:blipFill>
        <p:spPr>
          <a:xfrm>
            <a:off x="212501" y="4592673"/>
            <a:ext cx="2202828" cy="2183770"/>
          </a:xfrm>
          <a:prstGeom prst="rect">
            <a:avLst/>
          </a:prstGeom>
        </p:spPr>
      </p:pic>
    </p:spTree>
    <p:extLst>
      <p:ext uri="{BB962C8B-B14F-4D97-AF65-F5344CB8AC3E}">
        <p14:creationId xmlns:p14="http://schemas.microsoft.com/office/powerpoint/2010/main" val="551266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2D3F175-1E97-CE4F-3FD9-24CBAA98FED2}"/>
              </a:ext>
            </a:extLst>
          </p:cNvPr>
          <p:cNvPicPr>
            <a:picLocks noChangeAspect="1"/>
          </p:cNvPicPr>
          <p:nvPr/>
        </p:nvPicPr>
        <p:blipFill>
          <a:blip r:embed="rId2">
            <a:extLst>
              <a:ext uri="{28A0092B-C50C-407E-A947-70E740481C1C}">
                <a14:useLocalDpi xmlns:a14="http://schemas.microsoft.com/office/drawing/2010/main" val="0"/>
              </a:ext>
            </a:extLst>
          </a:blip>
          <a:srcRect l="33487" t="55258" r="33048" b="29274"/>
          <a:stretch>
            <a:fillRect/>
          </a:stretch>
        </p:blipFill>
        <p:spPr>
          <a:xfrm>
            <a:off x="0" y="1366702"/>
            <a:ext cx="2386966" cy="830997"/>
          </a:xfrm>
          <a:prstGeom prst="rect">
            <a:avLst/>
          </a:prstGeom>
        </p:spPr>
      </p:pic>
      <p:pic>
        <p:nvPicPr>
          <p:cNvPr id="16" name="Picture 15">
            <a:extLst>
              <a:ext uri="{FF2B5EF4-FFF2-40B4-BE49-F238E27FC236}">
                <a16:creationId xmlns:a16="http://schemas.microsoft.com/office/drawing/2014/main" id="{2D941717-5D18-5E00-BB6D-BAF5263DA77F}"/>
              </a:ext>
            </a:extLst>
          </p:cNvPr>
          <p:cNvPicPr>
            <a:picLocks noChangeAspect="1"/>
          </p:cNvPicPr>
          <p:nvPr/>
        </p:nvPicPr>
        <p:blipFill>
          <a:blip r:embed="rId3">
            <a:extLst>
              <a:ext uri="{28A0092B-C50C-407E-A947-70E740481C1C}">
                <a14:useLocalDpi xmlns:a14="http://schemas.microsoft.com/office/drawing/2010/main" val="0"/>
              </a:ext>
            </a:extLst>
          </a:blip>
          <a:srcRect l="69354" t="64308" r="18790" b="19753"/>
          <a:stretch>
            <a:fillRect/>
          </a:stretch>
        </p:blipFill>
        <p:spPr>
          <a:xfrm>
            <a:off x="98773" y="39905"/>
            <a:ext cx="1872836" cy="1337741"/>
          </a:xfrm>
          <a:prstGeom prst="rect">
            <a:avLst/>
          </a:prstGeom>
        </p:spPr>
      </p:pic>
      <p:pic>
        <p:nvPicPr>
          <p:cNvPr id="18" name="Picture 17">
            <a:extLst>
              <a:ext uri="{FF2B5EF4-FFF2-40B4-BE49-F238E27FC236}">
                <a16:creationId xmlns:a16="http://schemas.microsoft.com/office/drawing/2014/main" id="{9AB4C56F-4231-22A0-056B-C747BA69505C}"/>
              </a:ext>
            </a:extLst>
          </p:cNvPr>
          <p:cNvPicPr>
            <a:picLocks noChangeAspect="1"/>
          </p:cNvPicPr>
          <p:nvPr/>
        </p:nvPicPr>
        <p:blipFill>
          <a:blip r:embed="rId4">
            <a:extLst>
              <a:ext uri="{28A0092B-C50C-407E-A947-70E740481C1C}">
                <a14:useLocalDpi xmlns:a14="http://schemas.microsoft.com/office/drawing/2010/main" val="0"/>
              </a:ext>
            </a:extLst>
          </a:blip>
          <a:srcRect l="26249" t="28482" r="59436" b="56276"/>
          <a:stretch>
            <a:fillRect/>
          </a:stretch>
        </p:blipFill>
        <p:spPr>
          <a:xfrm rot="21214675">
            <a:off x="1636719" y="456886"/>
            <a:ext cx="1500495" cy="848720"/>
          </a:xfrm>
          <a:prstGeom prst="rect">
            <a:avLst/>
          </a:prstGeom>
        </p:spPr>
      </p:pic>
      <p:pic>
        <p:nvPicPr>
          <p:cNvPr id="24" name="Picture 23">
            <a:extLst>
              <a:ext uri="{FF2B5EF4-FFF2-40B4-BE49-F238E27FC236}">
                <a16:creationId xmlns:a16="http://schemas.microsoft.com/office/drawing/2014/main" id="{7DD2BDD2-83D7-6EF8-1D16-0AC11DFD50F9}"/>
              </a:ext>
            </a:extLst>
          </p:cNvPr>
          <p:cNvPicPr>
            <a:picLocks noChangeAspect="1"/>
          </p:cNvPicPr>
          <p:nvPr/>
        </p:nvPicPr>
        <p:blipFill>
          <a:blip r:embed="rId5">
            <a:extLst>
              <a:ext uri="{28A0092B-C50C-407E-A947-70E740481C1C}">
                <a14:useLocalDpi xmlns:a14="http://schemas.microsoft.com/office/drawing/2010/main" val="0"/>
              </a:ext>
            </a:extLst>
          </a:blip>
          <a:srcRect l="66841" t="28863" r="8022" b="5777"/>
          <a:stretch>
            <a:fillRect/>
          </a:stretch>
        </p:blipFill>
        <p:spPr>
          <a:xfrm>
            <a:off x="72731" y="4389245"/>
            <a:ext cx="1314716" cy="1816040"/>
          </a:xfrm>
          <a:prstGeom prst="rect">
            <a:avLst/>
          </a:prstGeom>
        </p:spPr>
      </p:pic>
      <p:pic>
        <p:nvPicPr>
          <p:cNvPr id="26" name="Picture 25">
            <a:extLst>
              <a:ext uri="{FF2B5EF4-FFF2-40B4-BE49-F238E27FC236}">
                <a16:creationId xmlns:a16="http://schemas.microsoft.com/office/drawing/2014/main" id="{DFF73EC0-F9A7-42DA-EC8A-93D75E12A2D2}"/>
              </a:ext>
            </a:extLst>
          </p:cNvPr>
          <p:cNvPicPr>
            <a:picLocks noChangeAspect="1"/>
          </p:cNvPicPr>
          <p:nvPr/>
        </p:nvPicPr>
        <p:blipFill>
          <a:blip r:embed="rId6">
            <a:extLst>
              <a:ext uri="{28A0092B-C50C-407E-A947-70E740481C1C}">
                <a14:useLocalDpi xmlns:a14="http://schemas.microsoft.com/office/drawing/2010/main" val="0"/>
              </a:ext>
            </a:extLst>
          </a:blip>
          <a:srcRect l="24098" t="37429" r="54113" b="34704"/>
          <a:stretch>
            <a:fillRect/>
          </a:stretch>
        </p:blipFill>
        <p:spPr>
          <a:xfrm rot="818322">
            <a:off x="1199364" y="4780789"/>
            <a:ext cx="1581154" cy="1074252"/>
          </a:xfrm>
          <a:prstGeom prst="rect">
            <a:avLst/>
          </a:prstGeom>
        </p:spPr>
      </p:pic>
      <p:pic>
        <p:nvPicPr>
          <p:cNvPr id="32" name="Picture 31">
            <a:extLst>
              <a:ext uri="{FF2B5EF4-FFF2-40B4-BE49-F238E27FC236}">
                <a16:creationId xmlns:a16="http://schemas.microsoft.com/office/drawing/2014/main" id="{7F074FC7-A655-8B1C-195C-7CBA51FDCB4C}"/>
              </a:ext>
            </a:extLst>
          </p:cNvPr>
          <p:cNvPicPr>
            <a:picLocks noChangeAspect="1"/>
          </p:cNvPicPr>
          <p:nvPr/>
        </p:nvPicPr>
        <p:blipFill>
          <a:blip r:embed="rId7">
            <a:extLst>
              <a:ext uri="{28A0092B-C50C-407E-A947-70E740481C1C}">
                <a14:useLocalDpi xmlns:a14="http://schemas.microsoft.com/office/drawing/2010/main" val="0"/>
              </a:ext>
            </a:extLst>
          </a:blip>
          <a:srcRect l="34424" t="48842" r="34700" b="36862"/>
          <a:stretch>
            <a:fillRect/>
          </a:stretch>
        </p:blipFill>
        <p:spPr>
          <a:xfrm>
            <a:off x="92269" y="3662512"/>
            <a:ext cx="2202426" cy="768034"/>
          </a:xfrm>
          <a:prstGeom prst="rect">
            <a:avLst/>
          </a:prstGeom>
        </p:spPr>
      </p:pic>
      <p:pic>
        <p:nvPicPr>
          <p:cNvPr id="34" name="Picture 33">
            <a:extLst>
              <a:ext uri="{FF2B5EF4-FFF2-40B4-BE49-F238E27FC236}">
                <a16:creationId xmlns:a16="http://schemas.microsoft.com/office/drawing/2014/main" id="{64105329-F3C7-5180-FB6B-A4CC23EE9E21}"/>
              </a:ext>
            </a:extLst>
          </p:cNvPr>
          <p:cNvPicPr>
            <a:picLocks noChangeAspect="1"/>
          </p:cNvPicPr>
          <p:nvPr/>
        </p:nvPicPr>
        <p:blipFill>
          <a:blip r:embed="rId8">
            <a:extLst>
              <a:ext uri="{28A0092B-C50C-407E-A947-70E740481C1C}">
                <a14:useLocalDpi xmlns:a14="http://schemas.microsoft.com/office/drawing/2010/main" val="0"/>
              </a:ext>
            </a:extLst>
          </a:blip>
          <a:srcRect l="75148" t="40948" r="19113" b="47030"/>
          <a:stretch>
            <a:fillRect/>
          </a:stretch>
        </p:blipFill>
        <p:spPr>
          <a:xfrm>
            <a:off x="60129" y="2338841"/>
            <a:ext cx="1339921" cy="1249260"/>
          </a:xfrm>
          <a:prstGeom prst="rect">
            <a:avLst/>
          </a:prstGeom>
        </p:spPr>
      </p:pic>
      <p:pic>
        <p:nvPicPr>
          <p:cNvPr id="36" name="Picture 35">
            <a:extLst>
              <a:ext uri="{FF2B5EF4-FFF2-40B4-BE49-F238E27FC236}">
                <a16:creationId xmlns:a16="http://schemas.microsoft.com/office/drawing/2014/main" id="{31A08DB8-1A32-7A79-CFA7-9E564F8D7ABD}"/>
              </a:ext>
            </a:extLst>
          </p:cNvPr>
          <p:cNvPicPr>
            <a:picLocks noChangeAspect="1"/>
          </p:cNvPicPr>
          <p:nvPr/>
        </p:nvPicPr>
        <p:blipFill>
          <a:blip r:embed="rId9">
            <a:extLst>
              <a:ext uri="{28A0092B-C50C-407E-A947-70E740481C1C}">
                <a14:useLocalDpi xmlns:a14="http://schemas.microsoft.com/office/drawing/2010/main" val="0"/>
              </a:ext>
            </a:extLst>
          </a:blip>
          <a:srcRect l="18631" t="30699" r="63249" b="34706"/>
          <a:stretch>
            <a:fillRect/>
          </a:stretch>
        </p:blipFill>
        <p:spPr>
          <a:xfrm rot="529021">
            <a:off x="1268956" y="2589217"/>
            <a:ext cx="1050754" cy="1065794"/>
          </a:xfrm>
          <a:prstGeom prst="rect">
            <a:avLst/>
          </a:prstGeom>
        </p:spPr>
      </p:pic>
      <p:sp>
        <p:nvSpPr>
          <p:cNvPr id="2" name="TextBox 1">
            <a:extLst>
              <a:ext uri="{FF2B5EF4-FFF2-40B4-BE49-F238E27FC236}">
                <a16:creationId xmlns:a16="http://schemas.microsoft.com/office/drawing/2014/main" id="{F9FF9F56-6489-468D-F4F9-7393DB149B90}"/>
              </a:ext>
            </a:extLst>
          </p:cNvPr>
          <p:cNvSpPr txBox="1"/>
          <p:nvPr/>
        </p:nvSpPr>
        <p:spPr>
          <a:xfrm>
            <a:off x="3277844" y="789949"/>
            <a:ext cx="8815383" cy="2092881"/>
          </a:xfrm>
          <a:prstGeom prst="rect">
            <a:avLst/>
          </a:prstGeom>
          <a:noFill/>
        </p:spPr>
        <p:txBody>
          <a:bodyPr wrap="square" rtlCol="0">
            <a:spAutoFit/>
          </a:bodyPr>
          <a:lstStyle/>
          <a:p>
            <a:r>
              <a:rPr lang="en-GB" sz="1400" b="1" dirty="0">
                <a:latin typeface="Abadi" panose="020F0502020204030204" pitchFamily="34" charset="0"/>
              </a:rPr>
              <a:t>I discovered that the UK Blackbirds breed from March to July with males attracting the females through their songs. They stay together for many seasons where the female builds the nest in bushes, trees or climbing plants and lay 3-5 pale blue green eggs with reddish-brown speckles. I also discovered that blackbirds support sustainability by acting as both predators and pray by keeping food webs in balance. As predators they reduce earthworms and insect numbers preventing overpopulation and protecting plant health. They are also a source of pray for larger birds and mammals, supporting biodiversity. They also help with seed dispersal by spreading the seeds of the fruits and berries they eat. This  process supports plant regeneration, strengthens habitats and helps ecosystems recover and thrive without human intervention. </a:t>
            </a:r>
            <a:r>
              <a:rPr lang="en-GB" sz="1400" dirty="0">
                <a:hlinkClick r:id="rId10"/>
              </a:rPr>
              <a:t>♫ Blackbird - song / call / voice / sound.</a:t>
            </a:r>
            <a:endParaRPr lang="en-GB" sz="1400" b="1" dirty="0">
              <a:latin typeface="Abadi" panose="020F0502020204030204" pitchFamily="34" charset="0"/>
            </a:endParaRPr>
          </a:p>
        </p:txBody>
      </p:sp>
      <p:sp>
        <p:nvSpPr>
          <p:cNvPr id="3" name="TextBox 2">
            <a:extLst>
              <a:ext uri="{FF2B5EF4-FFF2-40B4-BE49-F238E27FC236}">
                <a16:creationId xmlns:a16="http://schemas.microsoft.com/office/drawing/2014/main" id="{9FA13C2C-735D-8E86-2429-E79463830BA7}"/>
              </a:ext>
            </a:extLst>
          </p:cNvPr>
          <p:cNvSpPr txBox="1"/>
          <p:nvPr/>
        </p:nvSpPr>
        <p:spPr>
          <a:xfrm>
            <a:off x="3179969" y="3147491"/>
            <a:ext cx="8815383" cy="1938992"/>
          </a:xfrm>
          <a:prstGeom prst="rect">
            <a:avLst/>
          </a:prstGeom>
          <a:noFill/>
        </p:spPr>
        <p:txBody>
          <a:bodyPr wrap="square" rtlCol="0">
            <a:spAutoFit/>
          </a:bodyPr>
          <a:lstStyle/>
          <a:p>
            <a:r>
              <a:rPr lang="en-GB" sz="1200" dirty="0">
                <a:latin typeface="ADLaM Display" panose="02010000000000000000" pitchFamily="2" charset="0"/>
                <a:ea typeface="ADLaM Display" panose="02010000000000000000" pitchFamily="2" charset="0"/>
                <a:cs typeface="ADLaM Display" panose="02010000000000000000" pitchFamily="2" charset="0"/>
              </a:rPr>
              <a:t>The app also described how the House sparrows’ eggs can be different colours but mainly white pale grey or greenish with brown speckles. They are small and oval in shape and under an inch long. They can lay between three and seven eggs at a time. The House Sparrow play a vital role n creating sustainable ecosystems by feeding on insects that damage crops which can reduce the need for chemical pesticides which supports healthier soil and waterways. They also contribute to plant regeneration by spreading seeds and they support the food web as prey to predators like sparrowhawks and owls.</a:t>
            </a:r>
          </a:p>
          <a:p>
            <a:r>
              <a:rPr lang="en-GB" sz="1200" dirty="0">
                <a:hlinkClick r:id="rId11"/>
              </a:rPr>
              <a:t>♫ House Sparrow - song / call / voice / sound.</a:t>
            </a:r>
            <a:endParaRPr lang="en-GB" sz="1200" dirty="0">
              <a:latin typeface="ADLaM Display" panose="02010000000000000000" pitchFamily="2" charset="0"/>
              <a:ea typeface="ADLaM Display" panose="02010000000000000000" pitchFamily="2" charset="0"/>
              <a:cs typeface="ADLaM Display" panose="02010000000000000000" pitchFamily="2" charset="0"/>
            </a:endParaRPr>
          </a:p>
          <a:p>
            <a:endParaRPr lang="en-GB" dirty="0"/>
          </a:p>
          <a:p>
            <a:endParaRPr lang="en-GB" dirty="0"/>
          </a:p>
        </p:txBody>
      </p:sp>
      <p:sp>
        <p:nvSpPr>
          <p:cNvPr id="4" name="TextBox 3">
            <a:extLst>
              <a:ext uri="{FF2B5EF4-FFF2-40B4-BE49-F238E27FC236}">
                <a16:creationId xmlns:a16="http://schemas.microsoft.com/office/drawing/2014/main" id="{F8F1CE83-6F2D-4BB2-BC35-5C2AB8284100}"/>
              </a:ext>
            </a:extLst>
          </p:cNvPr>
          <p:cNvSpPr txBox="1"/>
          <p:nvPr/>
        </p:nvSpPr>
        <p:spPr>
          <a:xfrm>
            <a:off x="3271300" y="4907920"/>
            <a:ext cx="8632723" cy="1785104"/>
          </a:xfrm>
          <a:prstGeom prst="rect">
            <a:avLst/>
          </a:prstGeom>
          <a:noFill/>
        </p:spPr>
        <p:txBody>
          <a:bodyPr wrap="square" rtlCol="0">
            <a:spAutoFit/>
          </a:bodyPr>
          <a:lstStyle/>
          <a:p>
            <a:r>
              <a:rPr lang="en-GB" sz="1400" b="1" dirty="0"/>
              <a:t>I believe the eggs were that of possibly a Pigeons or Dove which can live in both urban and rural environments and build their nests on sheltered ledges, rafters and bridges in high safe places. </a:t>
            </a:r>
          </a:p>
          <a:p>
            <a:r>
              <a:rPr lang="en-GB" sz="1400" b="1" dirty="0"/>
              <a:t>A pigeon’s egg is small, smooth and pure white with a clean glossy surface with a slightly rounded shape, very similar if not the same to one I found.  Pigeons support sustainability as they eat fruits and seeds which pass through their digestive system which get only partly broken which supports seed dispersal. They drop the seeds in new locations which can germinate and increase plant growth. Pigeons also support the food web as prey for predators such as falcons, hawks foxes and cats</a:t>
            </a:r>
            <a:r>
              <a:rPr lang="en-GB" sz="1200" dirty="0"/>
              <a:t>.</a:t>
            </a:r>
          </a:p>
          <a:p>
            <a:r>
              <a:rPr lang="en-GB" sz="1200" dirty="0">
                <a:hlinkClick r:id="rId12"/>
              </a:rPr>
              <a:t>♫ Wood-Pigeon - song / call / voice / sound.</a:t>
            </a:r>
            <a:endParaRPr lang="en-GB" sz="1200" dirty="0"/>
          </a:p>
        </p:txBody>
      </p:sp>
      <p:pic>
        <p:nvPicPr>
          <p:cNvPr id="6" name="Picture 5">
            <a:extLst>
              <a:ext uri="{FF2B5EF4-FFF2-40B4-BE49-F238E27FC236}">
                <a16:creationId xmlns:a16="http://schemas.microsoft.com/office/drawing/2014/main" id="{873B29DF-7900-2573-0B7F-09877911FFD8}"/>
              </a:ext>
            </a:extLst>
          </p:cNvPr>
          <p:cNvPicPr>
            <a:picLocks noChangeAspect="1"/>
          </p:cNvPicPr>
          <p:nvPr/>
        </p:nvPicPr>
        <p:blipFill>
          <a:blip r:embed="rId13">
            <a:extLst>
              <a:ext uri="{28A0092B-C50C-407E-A947-70E740481C1C}">
                <a14:useLocalDpi xmlns:a14="http://schemas.microsoft.com/office/drawing/2010/main" val="0"/>
              </a:ext>
            </a:extLst>
          </a:blip>
          <a:srcRect l="67742" t="62879" r="11613" b="22182"/>
          <a:stretch>
            <a:fillRect/>
          </a:stretch>
        </p:blipFill>
        <p:spPr>
          <a:xfrm>
            <a:off x="44289" y="5800472"/>
            <a:ext cx="2517058" cy="967601"/>
          </a:xfrm>
          <a:prstGeom prst="rect">
            <a:avLst/>
          </a:prstGeom>
        </p:spPr>
      </p:pic>
      <p:pic>
        <p:nvPicPr>
          <p:cNvPr id="7" name="Picture 6">
            <a:extLst>
              <a:ext uri="{FF2B5EF4-FFF2-40B4-BE49-F238E27FC236}">
                <a16:creationId xmlns:a16="http://schemas.microsoft.com/office/drawing/2014/main" id="{9F167833-2411-9312-2227-693ED4C029A2}"/>
              </a:ext>
            </a:extLst>
          </p:cNvPr>
          <p:cNvPicPr>
            <a:picLocks noChangeAspect="1"/>
          </p:cNvPicPr>
          <p:nvPr/>
        </p:nvPicPr>
        <p:blipFill>
          <a:blip r:embed="rId14">
            <a:extLst>
              <a:ext uri="{28A0092B-C50C-407E-A947-70E740481C1C}">
                <a14:useLocalDpi xmlns:a14="http://schemas.microsoft.com/office/drawing/2010/main" val="0"/>
              </a:ext>
            </a:extLst>
          </a:blip>
          <a:srcRect l="82762" t="72344" r="11996" b="17466"/>
          <a:stretch>
            <a:fillRect/>
          </a:stretch>
        </p:blipFill>
        <p:spPr>
          <a:xfrm>
            <a:off x="1921093" y="1988750"/>
            <a:ext cx="404667" cy="417897"/>
          </a:xfrm>
          <a:prstGeom prst="rect">
            <a:avLst/>
          </a:prstGeom>
        </p:spPr>
      </p:pic>
      <p:pic>
        <p:nvPicPr>
          <p:cNvPr id="9" name="Picture 8">
            <a:extLst>
              <a:ext uri="{FF2B5EF4-FFF2-40B4-BE49-F238E27FC236}">
                <a16:creationId xmlns:a16="http://schemas.microsoft.com/office/drawing/2014/main" id="{D68A446D-A339-7CED-7089-95921BB3AD1C}"/>
              </a:ext>
            </a:extLst>
          </p:cNvPr>
          <p:cNvPicPr>
            <a:picLocks noChangeAspect="1"/>
          </p:cNvPicPr>
          <p:nvPr/>
        </p:nvPicPr>
        <p:blipFill>
          <a:blip r:embed="rId14">
            <a:extLst>
              <a:ext uri="{28A0092B-C50C-407E-A947-70E740481C1C}">
                <a14:useLocalDpi xmlns:a14="http://schemas.microsoft.com/office/drawing/2010/main" val="0"/>
              </a:ext>
            </a:extLst>
          </a:blip>
          <a:srcRect l="82762" t="72344" r="11996" b="17466"/>
          <a:stretch>
            <a:fillRect/>
          </a:stretch>
        </p:blipFill>
        <p:spPr>
          <a:xfrm>
            <a:off x="2090172" y="4122935"/>
            <a:ext cx="471176" cy="486581"/>
          </a:xfrm>
          <a:prstGeom prst="rect">
            <a:avLst/>
          </a:prstGeom>
        </p:spPr>
      </p:pic>
      <p:pic>
        <p:nvPicPr>
          <p:cNvPr id="11" name="Picture 10">
            <a:extLst>
              <a:ext uri="{FF2B5EF4-FFF2-40B4-BE49-F238E27FC236}">
                <a16:creationId xmlns:a16="http://schemas.microsoft.com/office/drawing/2014/main" id="{8A9073CC-5583-CEE8-52F0-80E07A806B85}"/>
              </a:ext>
            </a:extLst>
          </p:cNvPr>
          <p:cNvPicPr>
            <a:picLocks noChangeAspect="1"/>
          </p:cNvPicPr>
          <p:nvPr/>
        </p:nvPicPr>
        <p:blipFill>
          <a:blip r:embed="rId14">
            <a:extLst>
              <a:ext uri="{28A0092B-C50C-407E-A947-70E740481C1C}">
                <a14:useLocalDpi xmlns:a14="http://schemas.microsoft.com/office/drawing/2010/main" val="0"/>
              </a:ext>
            </a:extLst>
          </a:blip>
          <a:srcRect l="82762" t="72344" r="11996" b="17466"/>
          <a:stretch>
            <a:fillRect/>
          </a:stretch>
        </p:blipFill>
        <p:spPr>
          <a:xfrm>
            <a:off x="2589789" y="6205284"/>
            <a:ext cx="443669" cy="458175"/>
          </a:xfrm>
          <a:prstGeom prst="rect">
            <a:avLst/>
          </a:prstGeom>
        </p:spPr>
      </p:pic>
      <p:sp>
        <p:nvSpPr>
          <p:cNvPr id="8" name="TextBox 7">
            <a:extLst>
              <a:ext uri="{FF2B5EF4-FFF2-40B4-BE49-F238E27FC236}">
                <a16:creationId xmlns:a16="http://schemas.microsoft.com/office/drawing/2014/main" id="{B473B07A-8C2D-D70E-9D28-B8FED6F9CABF}"/>
              </a:ext>
            </a:extLst>
          </p:cNvPr>
          <p:cNvSpPr txBox="1"/>
          <p:nvPr/>
        </p:nvSpPr>
        <p:spPr>
          <a:xfrm>
            <a:off x="3323754" y="2067"/>
            <a:ext cx="8482397" cy="646331"/>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birds I discovered and identified along with their songs which I attempted to match to the audio recording I took -</a:t>
            </a:r>
          </a:p>
        </p:txBody>
      </p:sp>
    </p:spTree>
    <p:extLst>
      <p:ext uri="{BB962C8B-B14F-4D97-AF65-F5344CB8AC3E}">
        <p14:creationId xmlns:p14="http://schemas.microsoft.com/office/powerpoint/2010/main" val="1039666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62AF3E-CE7D-1784-D5FD-CE1ED3325781}"/>
              </a:ext>
            </a:extLst>
          </p:cNvPr>
          <p:cNvSpPr txBox="1"/>
          <p:nvPr/>
        </p:nvSpPr>
        <p:spPr>
          <a:xfrm>
            <a:off x="3497668" y="4203744"/>
            <a:ext cx="5574387" cy="2123658"/>
          </a:xfrm>
          <a:prstGeom prst="rect">
            <a:avLst/>
          </a:prstGeom>
          <a:noFill/>
        </p:spPr>
        <p:txBody>
          <a:bodyPr wrap="square" rtlCol="0">
            <a:spAutoFit/>
          </a:bodyPr>
          <a:lstStyle/>
          <a:p>
            <a:pPr algn="ctr"/>
            <a:r>
              <a:rPr lang="en-GB" sz="4400" b="1" dirty="0">
                <a:latin typeface="Bradley Hand ITC" panose="03070402050302030203" pitchFamily="66" charset="0"/>
              </a:rPr>
              <a:t>‘ Ac am </a:t>
            </a:r>
            <a:r>
              <a:rPr lang="en-GB" sz="4400" b="1" dirty="0" err="1">
                <a:latin typeface="Bradley Hand ITC" panose="03070402050302030203" pitchFamily="66" charset="0"/>
              </a:rPr>
              <a:t>fod</a:t>
            </a:r>
            <a:r>
              <a:rPr lang="en-GB" sz="4400" b="1" dirty="0">
                <a:latin typeface="Bradley Hand ITC" panose="03070402050302030203" pitchFamily="66" charset="0"/>
              </a:rPr>
              <a:t> y bore </a:t>
            </a:r>
            <a:r>
              <a:rPr lang="en-GB" sz="4400" b="1" dirty="0" err="1">
                <a:latin typeface="Bradley Hand ITC" panose="03070402050302030203" pitchFamily="66" charset="0"/>
              </a:rPr>
              <a:t>i’w</a:t>
            </a:r>
            <a:r>
              <a:rPr lang="en-GB" sz="4400" b="1" dirty="0">
                <a:latin typeface="Bradley Hand ITC" panose="03070402050302030203" pitchFamily="66" charset="0"/>
              </a:rPr>
              <a:t> </a:t>
            </a:r>
            <a:r>
              <a:rPr lang="en-GB" sz="4400" b="1" dirty="0" err="1">
                <a:latin typeface="Bradley Hand ITC" panose="03070402050302030203" pitchFamily="66" charset="0"/>
              </a:rPr>
              <a:t>rannu</a:t>
            </a:r>
            <a:endParaRPr lang="en-GB" sz="4400" b="1" dirty="0">
              <a:latin typeface="Bradley Hand ITC" panose="03070402050302030203" pitchFamily="66" charset="0"/>
            </a:endParaRPr>
          </a:p>
          <a:p>
            <a:pPr algn="ctr"/>
            <a:r>
              <a:rPr lang="en-GB" sz="4400" b="1" dirty="0">
                <a:latin typeface="Bradley Hand ITC" panose="03070402050302030203" pitchFamily="66" charset="0"/>
              </a:rPr>
              <a:t>Y </a:t>
            </a:r>
            <a:r>
              <a:rPr lang="en-GB" sz="4400" b="1" dirty="0" err="1">
                <a:latin typeface="Bradley Hand ITC" panose="03070402050302030203" pitchFamily="66" charset="0"/>
              </a:rPr>
              <a:t>mae</a:t>
            </a:r>
            <a:r>
              <a:rPr lang="en-GB" sz="4400" b="1" dirty="0">
                <a:latin typeface="Bradley Hand ITC" panose="03070402050302030203" pitchFamily="66" charset="0"/>
              </a:rPr>
              <a:t> </a:t>
            </a:r>
            <a:r>
              <a:rPr lang="en-GB" sz="4400" b="1" dirty="0" err="1">
                <a:latin typeface="Bradley Hand ITC" panose="03070402050302030203" pitchFamily="66" charset="0"/>
              </a:rPr>
              <a:t>adar</a:t>
            </a:r>
            <a:r>
              <a:rPr lang="en-GB" sz="4400" b="1" dirty="0">
                <a:latin typeface="Bradley Hand ITC" panose="03070402050302030203" pitchFamily="66" charset="0"/>
              </a:rPr>
              <a:t> </a:t>
            </a:r>
            <a:r>
              <a:rPr lang="en-GB" sz="4400" b="1" dirty="0" err="1">
                <a:latin typeface="Bradley Hand ITC" panose="03070402050302030203" pitchFamily="66" charset="0"/>
              </a:rPr>
              <a:t>yn</a:t>
            </a:r>
            <a:r>
              <a:rPr lang="en-GB" sz="4400" b="1" dirty="0">
                <a:latin typeface="Bradley Hand ITC" panose="03070402050302030203" pitchFamily="66" charset="0"/>
              </a:rPr>
              <a:t> </a:t>
            </a:r>
            <a:r>
              <a:rPr lang="en-GB" sz="4400" b="1" dirty="0" err="1">
                <a:latin typeface="Bradley Hand ITC" panose="03070402050302030203" pitchFamily="66" charset="0"/>
              </a:rPr>
              <a:t>canu</a:t>
            </a:r>
            <a:r>
              <a:rPr lang="en-GB" sz="4400" dirty="0">
                <a:latin typeface="Bradley Hand ITC" panose="03070402050302030203" pitchFamily="66" charset="0"/>
              </a:rPr>
              <a:t>.’</a:t>
            </a:r>
          </a:p>
        </p:txBody>
      </p:sp>
      <p:sp>
        <p:nvSpPr>
          <p:cNvPr id="4" name="TextBox 3">
            <a:extLst>
              <a:ext uri="{FF2B5EF4-FFF2-40B4-BE49-F238E27FC236}">
                <a16:creationId xmlns:a16="http://schemas.microsoft.com/office/drawing/2014/main" id="{434D68D6-F204-10F9-9DC6-7F0289A34886}"/>
              </a:ext>
            </a:extLst>
          </p:cNvPr>
          <p:cNvSpPr txBox="1"/>
          <p:nvPr/>
        </p:nvSpPr>
        <p:spPr>
          <a:xfrm>
            <a:off x="5536683" y="6521716"/>
            <a:ext cx="1986115" cy="276999"/>
          </a:xfrm>
          <a:prstGeom prst="rect">
            <a:avLst/>
          </a:prstGeom>
          <a:noFill/>
        </p:spPr>
        <p:txBody>
          <a:bodyPr wrap="square" rtlCol="0">
            <a:spAutoFit/>
          </a:bodyPr>
          <a:lstStyle/>
          <a:p>
            <a:r>
              <a:rPr lang="en-GB" sz="1200" dirty="0">
                <a:latin typeface="Bradley Hand ITC" panose="03070402050302030203" pitchFamily="66" charset="0"/>
              </a:rPr>
              <a:t>Myrddin ap Dafydd, 2002</a:t>
            </a:r>
          </a:p>
        </p:txBody>
      </p:sp>
      <p:pic>
        <p:nvPicPr>
          <p:cNvPr id="7" name="Picture 6">
            <a:extLst>
              <a:ext uri="{FF2B5EF4-FFF2-40B4-BE49-F238E27FC236}">
                <a16:creationId xmlns:a16="http://schemas.microsoft.com/office/drawing/2014/main" id="{68AF0BB0-6747-27FE-79AF-88D9D1010370}"/>
              </a:ext>
            </a:extLst>
          </p:cNvPr>
          <p:cNvPicPr>
            <a:picLocks noChangeAspect="1"/>
          </p:cNvPicPr>
          <p:nvPr/>
        </p:nvPicPr>
        <p:blipFill>
          <a:blip r:embed="rId3">
            <a:extLst>
              <a:ext uri="{28A0092B-C50C-407E-A947-70E740481C1C}">
                <a14:useLocalDpi xmlns:a14="http://schemas.microsoft.com/office/drawing/2010/main" val="0"/>
              </a:ext>
            </a:extLst>
          </a:blip>
          <a:srcRect l="66841" t="28863" r="8022" b="5777"/>
          <a:stretch>
            <a:fillRect/>
          </a:stretch>
        </p:blipFill>
        <p:spPr>
          <a:xfrm>
            <a:off x="268862" y="142857"/>
            <a:ext cx="1641987" cy="2268105"/>
          </a:xfrm>
          <a:prstGeom prst="rect">
            <a:avLst/>
          </a:prstGeom>
        </p:spPr>
      </p:pic>
      <p:pic>
        <p:nvPicPr>
          <p:cNvPr id="9" name="Picture 8">
            <a:extLst>
              <a:ext uri="{FF2B5EF4-FFF2-40B4-BE49-F238E27FC236}">
                <a16:creationId xmlns:a16="http://schemas.microsoft.com/office/drawing/2014/main" id="{4D16D7D4-58B6-A36E-E8A1-9B9E259D41BA}"/>
              </a:ext>
            </a:extLst>
          </p:cNvPr>
          <p:cNvPicPr>
            <a:picLocks noChangeAspect="1"/>
          </p:cNvPicPr>
          <p:nvPr/>
        </p:nvPicPr>
        <p:blipFill>
          <a:blip r:embed="rId4">
            <a:extLst>
              <a:ext uri="{28A0092B-C50C-407E-A947-70E740481C1C}">
                <a14:useLocalDpi xmlns:a14="http://schemas.microsoft.com/office/drawing/2010/main" val="0"/>
              </a:ext>
            </a:extLst>
          </a:blip>
          <a:srcRect l="64225" t="27079" r="8189" b="7868"/>
          <a:stretch>
            <a:fillRect/>
          </a:stretch>
        </p:blipFill>
        <p:spPr>
          <a:xfrm rot="16200000">
            <a:off x="4310196" y="-450747"/>
            <a:ext cx="3728923" cy="5191431"/>
          </a:xfrm>
          <a:prstGeom prst="rect">
            <a:avLst/>
          </a:prstGeom>
        </p:spPr>
      </p:pic>
      <p:pic>
        <p:nvPicPr>
          <p:cNvPr id="13" name="Picture 12">
            <a:extLst>
              <a:ext uri="{FF2B5EF4-FFF2-40B4-BE49-F238E27FC236}">
                <a16:creationId xmlns:a16="http://schemas.microsoft.com/office/drawing/2014/main" id="{846A11DF-631C-3AAE-2BA2-DA97A96AC056}"/>
              </a:ext>
            </a:extLst>
          </p:cNvPr>
          <p:cNvPicPr>
            <a:picLocks noChangeAspect="1"/>
          </p:cNvPicPr>
          <p:nvPr/>
        </p:nvPicPr>
        <p:blipFill>
          <a:blip r:embed="rId5">
            <a:extLst>
              <a:ext uri="{28A0092B-C50C-407E-A947-70E740481C1C}">
                <a14:useLocalDpi xmlns:a14="http://schemas.microsoft.com/office/drawing/2010/main" val="0"/>
              </a:ext>
            </a:extLst>
          </a:blip>
          <a:srcRect l="19698" t="36774" r="55083" b="52987"/>
          <a:stretch>
            <a:fillRect/>
          </a:stretch>
        </p:blipFill>
        <p:spPr>
          <a:xfrm rot="5400000">
            <a:off x="8197928" y="3132790"/>
            <a:ext cx="6787228" cy="663191"/>
          </a:xfrm>
          <a:prstGeom prst="rect">
            <a:avLst/>
          </a:prstGeom>
        </p:spPr>
      </p:pic>
    </p:spTree>
    <p:extLst>
      <p:ext uri="{BB962C8B-B14F-4D97-AF65-F5344CB8AC3E}">
        <p14:creationId xmlns:p14="http://schemas.microsoft.com/office/powerpoint/2010/main" val="1187747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4FED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E7CF5F-BF7C-F3F8-FA25-376CC554429D}"/>
              </a:ext>
            </a:extLst>
          </p:cNvPr>
          <p:cNvPicPr>
            <a:picLocks noChangeAspect="1"/>
          </p:cNvPicPr>
          <p:nvPr/>
        </p:nvPicPr>
        <p:blipFill>
          <a:blip r:embed="rId2">
            <a:extLst>
              <a:ext uri="{28A0092B-C50C-407E-A947-70E740481C1C}">
                <a14:useLocalDpi xmlns:a14="http://schemas.microsoft.com/office/drawing/2010/main" val="0"/>
              </a:ext>
            </a:extLst>
          </a:blip>
          <a:srcRect l="65439" t="34913" r="8022" b="3031"/>
          <a:stretch>
            <a:fillRect/>
          </a:stretch>
        </p:blipFill>
        <p:spPr>
          <a:xfrm>
            <a:off x="231111" y="311500"/>
            <a:ext cx="3235569" cy="4019340"/>
          </a:xfrm>
          <a:prstGeom prst="rect">
            <a:avLst/>
          </a:prstGeom>
        </p:spPr>
      </p:pic>
      <p:pic>
        <p:nvPicPr>
          <p:cNvPr id="7" name="Picture 6">
            <a:extLst>
              <a:ext uri="{FF2B5EF4-FFF2-40B4-BE49-F238E27FC236}">
                <a16:creationId xmlns:a16="http://schemas.microsoft.com/office/drawing/2014/main" id="{9123D893-8466-42E1-B114-E14FB3AAE393}"/>
              </a:ext>
            </a:extLst>
          </p:cNvPr>
          <p:cNvPicPr>
            <a:picLocks noChangeAspect="1"/>
          </p:cNvPicPr>
          <p:nvPr/>
        </p:nvPicPr>
        <p:blipFill>
          <a:blip r:embed="rId3">
            <a:extLst>
              <a:ext uri="{28A0092B-C50C-407E-A947-70E740481C1C}">
                <a14:useLocalDpi xmlns:a14="http://schemas.microsoft.com/office/drawing/2010/main" val="0"/>
              </a:ext>
            </a:extLst>
          </a:blip>
          <a:srcRect l="63956" t="34532" r="7527" b="3961"/>
          <a:stretch>
            <a:fillRect/>
          </a:stretch>
        </p:blipFill>
        <p:spPr>
          <a:xfrm>
            <a:off x="3158857" y="211958"/>
            <a:ext cx="2317711" cy="2655711"/>
          </a:xfrm>
          <a:prstGeom prst="rect">
            <a:avLst/>
          </a:prstGeom>
        </p:spPr>
      </p:pic>
      <p:pic>
        <p:nvPicPr>
          <p:cNvPr id="9" name="Picture 8">
            <a:extLst>
              <a:ext uri="{FF2B5EF4-FFF2-40B4-BE49-F238E27FC236}">
                <a16:creationId xmlns:a16="http://schemas.microsoft.com/office/drawing/2014/main" id="{7AA46830-D84E-92B4-0E5F-F16D6298ABCF}"/>
              </a:ext>
            </a:extLst>
          </p:cNvPr>
          <p:cNvPicPr>
            <a:picLocks noChangeAspect="1"/>
          </p:cNvPicPr>
          <p:nvPr/>
        </p:nvPicPr>
        <p:blipFill>
          <a:blip r:embed="rId4">
            <a:extLst>
              <a:ext uri="{28A0092B-C50C-407E-A947-70E740481C1C}">
                <a14:useLocalDpi xmlns:a14="http://schemas.microsoft.com/office/drawing/2010/main" val="0"/>
              </a:ext>
            </a:extLst>
          </a:blip>
          <a:srcRect l="60824" t="38494" r="4396" b="19632"/>
          <a:stretch>
            <a:fillRect/>
          </a:stretch>
        </p:blipFill>
        <p:spPr>
          <a:xfrm>
            <a:off x="7844198" y="183702"/>
            <a:ext cx="4240404" cy="2712221"/>
          </a:xfrm>
          <a:prstGeom prst="rect">
            <a:avLst/>
          </a:prstGeom>
        </p:spPr>
      </p:pic>
      <p:pic>
        <p:nvPicPr>
          <p:cNvPr id="11" name="Picture 10">
            <a:extLst>
              <a:ext uri="{FF2B5EF4-FFF2-40B4-BE49-F238E27FC236}">
                <a16:creationId xmlns:a16="http://schemas.microsoft.com/office/drawing/2014/main" id="{3CC4931B-5D51-E14E-B1D7-9A46827D08E4}"/>
              </a:ext>
            </a:extLst>
          </p:cNvPr>
          <p:cNvPicPr>
            <a:picLocks noChangeAspect="1"/>
          </p:cNvPicPr>
          <p:nvPr/>
        </p:nvPicPr>
        <p:blipFill>
          <a:blip r:embed="rId5">
            <a:extLst>
              <a:ext uri="{28A0092B-C50C-407E-A947-70E740481C1C}">
                <a14:useLocalDpi xmlns:a14="http://schemas.microsoft.com/office/drawing/2010/main" val="0"/>
              </a:ext>
            </a:extLst>
          </a:blip>
          <a:srcRect l="65522" t="28552" r="8351" b="5979"/>
          <a:stretch>
            <a:fillRect/>
          </a:stretch>
        </p:blipFill>
        <p:spPr>
          <a:xfrm>
            <a:off x="2447316" y="2223403"/>
            <a:ext cx="1900487" cy="2529987"/>
          </a:xfrm>
          <a:prstGeom prst="rect">
            <a:avLst/>
          </a:prstGeom>
        </p:spPr>
      </p:pic>
      <p:pic>
        <p:nvPicPr>
          <p:cNvPr id="15" name="Picture 14">
            <a:extLst>
              <a:ext uri="{FF2B5EF4-FFF2-40B4-BE49-F238E27FC236}">
                <a16:creationId xmlns:a16="http://schemas.microsoft.com/office/drawing/2014/main" id="{73FD2564-75A5-9E3E-B6DD-21CB9841777D}"/>
              </a:ext>
            </a:extLst>
          </p:cNvPr>
          <p:cNvPicPr>
            <a:picLocks noChangeAspect="1"/>
          </p:cNvPicPr>
          <p:nvPr/>
        </p:nvPicPr>
        <p:blipFill>
          <a:blip r:embed="rId6">
            <a:extLst>
              <a:ext uri="{28A0092B-C50C-407E-A947-70E740481C1C}">
                <a14:useLocalDpi xmlns:a14="http://schemas.microsoft.com/office/drawing/2010/main" val="0"/>
              </a:ext>
            </a:extLst>
          </a:blip>
          <a:srcRect l="69066" t="43600" r="13297" b="29553"/>
          <a:stretch>
            <a:fillRect/>
          </a:stretch>
        </p:blipFill>
        <p:spPr>
          <a:xfrm rot="21145432">
            <a:off x="296969" y="2946678"/>
            <a:ext cx="2150347" cy="1738886"/>
          </a:xfrm>
          <a:prstGeom prst="rect">
            <a:avLst/>
          </a:prstGeom>
        </p:spPr>
      </p:pic>
      <p:sp>
        <p:nvSpPr>
          <p:cNvPr id="17" name="Rectangle 16">
            <a:extLst>
              <a:ext uri="{FF2B5EF4-FFF2-40B4-BE49-F238E27FC236}">
                <a16:creationId xmlns:a16="http://schemas.microsoft.com/office/drawing/2014/main" id="{B26682D9-6381-BC2A-A6A5-4424F0DC4B32}"/>
              </a:ext>
            </a:extLst>
          </p:cNvPr>
          <p:cNvSpPr/>
          <p:nvPr/>
        </p:nvSpPr>
        <p:spPr>
          <a:xfrm>
            <a:off x="5476569" y="180570"/>
            <a:ext cx="2317710" cy="923330"/>
          </a:xfrm>
          <a:prstGeom prst="rect">
            <a:avLst/>
          </a:prstGeom>
          <a:noFill/>
        </p:spPr>
        <p:txBody>
          <a:bodyPr wrap="squar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Trees-</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pic>
        <p:nvPicPr>
          <p:cNvPr id="19" name="Picture 18">
            <a:extLst>
              <a:ext uri="{FF2B5EF4-FFF2-40B4-BE49-F238E27FC236}">
                <a16:creationId xmlns:a16="http://schemas.microsoft.com/office/drawing/2014/main" id="{DA10D45E-CDD2-B6D1-1206-EF43FC46169A}"/>
              </a:ext>
            </a:extLst>
          </p:cNvPr>
          <p:cNvPicPr>
            <a:picLocks noChangeAspect="1"/>
          </p:cNvPicPr>
          <p:nvPr/>
        </p:nvPicPr>
        <p:blipFill>
          <a:blip r:embed="rId7">
            <a:extLst>
              <a:ext uri="{28A0092B-C50C-407E-A947-70E740481C1C}">
                <a14:useLocalDpi xmlns:a14="http://schemas.microsoft.com/office/drawing/2010/main" val="0"/>
              </a:ext>
            </a:extLst>
          </a:blip>
          <a:srcRect l="23159" t="29949" r="58791" b="36075"/>
          <a:stretch>
            <a:fillRect/>
          </a:stretch>
        </p:blipFill>
        <p:spPr>
          <a:xfrm>
            <a:off x="8294591" y="3149919"/>
            <a:ext cx="3339617" cy="3339619"/>
          </a:xfrm>
          <a:prstGeom prst="rect">
            <a:avLst/>
          </a:prstGeom>
        </p:spPr>
      </p:pic>
      <p:sp>
        <p:nvSpPr>
          <p:cNvPr id="20" name="TextBox 19">
            <a:extLst>
              <a:ext uri="{FF2B5EF4-FFF2-40B4-BE49-F238E27FC236}">
                <a16:creationId xmlns:a16="http://schemas.microsoft.com/office/drawing/2014/main" id="{3A4C19A2-9B07-AD66-FE58-C55EEFEB0449}"/>
              </a:ext>
            </a:extLst>
          </p:cNvPr>
          <p:cNvSpPr txBox="1"/>
          <p:nvPr/>
        </p:nvSpPr>
        <p:spPr>
          <a:xfrm>
            <a:off x="5526487" y="970122"/>
            <a:ext cx="2053616" cy="2031325"/>
          </a:xfrm>
          <a:prstGeom prst="rect">
            <a:avLst/>
          </a:prstGeom>
          <a:noFill/>
        </p:spPr>
        <p:txBody>
          <a:bodyPr wrap="square" rtlCol="0">
            <a:spAutoFit/>
          </a:bodyPr>
          <a:lstStyle/>
          <a:p>
            <a:pPr algn="ctr"/>
            <a:r>
              <a:rPr lang="en-GB" sz="1400" dirty="0"/>
              <a:t>I chose to take a closer look at the trees remembering how I would go hunting for conkers as a child however paying very little attention to the leaves and the tree itself.</a:t>
            </a:r>
          </a:p>
        </p:txBody>
      </p:sp>
      <p:sp>
        <p:nvSpPr>
          <p:cNvPr id="21" name="TextBox 20">
            <a:extLst>
              <a:ext uri="{FF2B5EF4-FFF2-40B4-BE49-F238E27FC236}">
                <a16:creationId xmlns:a16="http://schemas.microsoft.com/office/drawing/2014/main" id="{CBDB787A-C6DD-B66C-1A3E-1A309283ED49}"/>
              </a:ext>
            </a:extLst>
          </p:cNvPr>
          <p:cNvSpPr txBox="1"/>
          <p:nvPr/>
        </p:nvSpPr>
        <p:spPr>
          <a:xfrm>
            <a:off x="4241675" y="2963049"/>
            <a:ext cx="4159045" cy="954107"/>
          </a:xfrm>
          <a:prstGeom prst="rect">
            <a:avLst/>
          </a:prstGeom>
          <a:noFill/>
        </p:spPr>
        <p:txBody>
          <a:bodyPr wrap="square" rtlCol="0">
            <a:spAutoFit/>
          </a:bodyPr>
          <a:lstStyle/>
          <a:p>
            <a:pPr algn="ctr"/>
            <a:r>
              <a:rPr lang="en-GB" sz="1400" dirty="0"/>
              <a:t>I discovered that the Horse Chestnut tree can live up to 300 years and has beautiful white flowers. It produces shiny brown conkers which are  seeds, inside spiky cases. </a:t>
            </a:r>
          </a:p>
        </p:txBody>
      </p:sp>
      <p:pic>
        <p:nvPicPr>
          <p:cNvPr id="23" name="Picture 22">
            <a:extLst>
              <a:ext uri="{FF2B5EF4-FFF2-40B4-BE49-F238E27FC236}">
                <a16:creationId xmlns:a16="http://schemas.microsoft.com/office/drawing/2014/main" id="{A195EAD8-C875-7BD3-ECDD-0A2E6F60B892}"/>
              </a:ext>
            </a:extLst>
          </p:cNvPr>
          <p:cNvPicPr>
            <a:picLocks noChangeAspect="1"/>
          </p:cNvPicPr>
          <p:nvPr/>
        </p:nvPicPr>
        <p:blipFill>
          <a:blip r:embed="rId8">
            <a:extLst>
              <a:ext uri="{28A0092B-C50C-407E-A947-70E740481C1C}">
                <a14:useLocalDpi xmlns:a14="http://schemas.microsoft.com/office/drawing/2010/main" val="0"/>
              </a:ext>
            </a:extLst>
          </a:blip>
          <a:srcRect l="18951" t="29848" r="52339" b="39488"/>
          <a:stretch>
            <a:fillRect/>
          </a:stretch>
        </p:blipFill>
        <p:spPr>
          <a:xfrm>
            <a:off x="4663380" y="3945410"/>
            <a:ext cx="3500284" cy="1986116"/>
          </a:xfrm>
          <a:prstGeom prst="rect">
            <a:avLst/>
          </a:prstGeom>
        </p:spPr>
      </p:pic>
      <p:sp>
        <p:nvSpPr>
          <p:cNvPr id="24" name="TextBox 23">
            <a:extLst>
              <a:ext uri="{FF2B5EF4-FFF2-40B4-BE49-F238E27FC236}">
                <a16:creationId xmlns:a16="http://schemas.microsoft.com/office/drawing/2014/main" id="{E4370E51-25A6-A3F6-693D-43BB78F4BE10}"/>
              </a:ext>
            </a:extLst>
          </p:cNvPr>
          <p:cNvSpPr txBox="1"/>
          <p:nvPr/>
        </p:nvSpPr>
        <p:spPr>
          <a:xfrm>
            <a:off x="73322" y="4779572"/>
            <a:ext cx="4432269" cy="1384995"/>
          </a:xfrm>
          <a:prstGeom prst="rect">
            <a:avLst/>
          </a:prstGeom>
          <a:noFill/>
        </p:spPr>
        <p:txBody>
          <a:bodyPr wrap="square" rtlCol="0">
            <a:spAutoFit/>
          </a:bodyPr>
          <a:lstStyle/>
          <a:p>
            <a:r>
              <a:rPr lang="en-GB" sz="1400" dirty="0"/>
              <a:t>This means that it benefits the environment for a very long time by supporting biodiversity through providing food and habitats for wildlife but also improving air quality by absorbing carbon dioxide and releasing oxygen. This made me curious to discover how old this tree was.</a:t>
            </a:r>
          </a:p>
        </p:txBody>
      </p:sp>
      <p:pic>
        <p:nvPicPr>
          <p:cNvPr id="3" name="Picture 2">
            <a:extLst>
              <a:ext uri="{FF2B5EF4-FFF2-40B4-BE49-F238E27FC236}">
                <a16:creationId xmlns:a16="http://schemas.microsoft.com/office/drawing/2014/main" id="{B0736884-C7B3-DB84-B1A0-7E36641158A1}"/>
              </a:ext>
            </a:extLst>
          </p:cNvPr>
          <p:cNvPicPr>
            <a:picLocks noChangeAspect="1"/>
          </p:cNvPicPr>
          <p:nvPr/>
        </p:nvPicPr>
        <p:blipFill>
          <a:blip r:embed="rId9">
            <a:extLst>
              <a:ext uri="{28A0092B-C50C-407E-A947-70E740481C1C}">
                <a14:useLocalDpi xmlns:a14="http://schemas.microsoft.com/office/drawing/2010/main" val="0"/>
              </a:ext>
            </a:extLst>
          </a:blip>
          <a:srcRect l="73700" t="54828" r="13496" b="22163"/>
          <a:stretch>
            <a:fillRect/>
          </a:stretch>
        </p:blipFill>
        <p:spPr>
          <a:xfrm>
            <a:off x="7295592" y="6035362"/>
            <a:ext cx="781637" cy="746235"/>
          </a:xfrm>
          <a:prstGeom prst="rect">
            <a:avLst/>
          </a:prstGeom>
        </p:spPr>
      </p:pic>
    </p:spTree>
    <p:extLst>
      <p:ext uri="{BB962C8B-B14F-4D97-AF65-F5344CB8AC3E}">
        <p14:creationId xmlns:p14="http://schemas.microsoft.com/office/powerpoint/2010/main" val="441935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dkDnDiag">
          <a:fgClr>
            <a:srgbClr val="FFFFCC"/>
          </a:fgClr>
          <a:bgClr>
            <a:schemeClr val="accent3">
              <a:lumMod val="20000"/>
              <a:lumOff val="80000"/>
            </a:schemeClr>
          </a:bgClr>
        </a:patt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42F3EF-E626-21B3-F8B9-BEBC8A5C9023}"/>
              </a:ext>
            </a:extLst>
          </p:cNvPr>
          <p:cNvPicPr>
            <a:picLocks noChangeAspect="1"/>
          </p:cNvPicPr>
          <p:nvPr/>
        </p:nvPicPr>
        <p:blipFill>
          <a:blip r:embed="rId2">
            <a:extLst>
              <a:ext uri="{28A0092B-C50C-407E-A947-70E740481C1C}">
                <a14:useLocalDpi xmlns:a14="http://schemas.microsoft.com/office/drawing/2010/main" val="0"/>
              </a:ext>
            </a:extLst>
          </a:blip>
          <a:srcRect l="64033" t="28634" r="16693" b="19905"/>
          <a:stretch>
            <a:fillRect/>
          </a:stretch>
        </p:blipFill>
        <p:spPr>
          <a:xfrm>
            <a:off x="253211" y="176982"/>
            <a:ext cx="2925096" cy="4148984"/>
          </a:xfrm>
          <a:prstGeom prst="rect">
            <a:avLst/>
          </a:prstGeom>
        </p:spPr>
      </p:pic>
      <p:pic>
        <p:nvPicPr>
          <p:cNvPr id="5" name="Picture 4">
            <a:extLst>
              <a:ext uri="{FF2B5EF4-FFF2-40B4-BE49-F238E27FC236}">
                <a16:creationId xmlns:a16="http://schemas.microsoft.com/office/drawing/2014/main" id="{57BB360F-17B3-C5BB-A79F-62B3487BBF6C}"/>
              </a:ext>
            </a:extLst>
          </p:cNvPr>
          <p:cNvPicPr>
            <a:picLocks noChangeAspect="1"/>
          </p:cNvPicPr>
          <p:nvPr/>
        </p:nvPicPr>
        <p:blipFill>
          <a:blip r:embed="rId3">
            <a:extLst>
              <a:ext uri="{28A0092B-C50C-407E-A947-70E740481C1C}">
                <a14:useLocalDpi xmlns:a14="http://schemas.microsoft.com/office/drawing/2010/main" val="0"/>
              </a:ext>
            </a:extLst>
          </a:blip>
          <a:srcRect l="72199" t="39108" r="4676" b="13226"/>
          <a:stretch>
            <a:fillRect/>
          </a:stretch>
        </p:blipFill>
        <p:spPr>
          <a:xfrm rot="16200000">
            <a:off x="3557176" y="3080035"/>
            <a:ext cx="2819400" cy="3087330"/>
          </a:xfrm>
          <a:prstGeom prst="rect">
            <a:avLst/>
          </a:prstGeom>
        </p:spPr>
      </p:pic>
      <p:pic>
        <p:nvPicPr>
          <p:cNvPr id="7" name="Picture 6">
            <a:extLst>
              <a:ext uri="{FF2B5EF4-FFF2-40B4-BE49-F238E27FC236}">
                <a16:creationId xmlns:a16="http://schemas.microsoft.com/office/drawing/2014/main" id="{1982BC22-FED1-366F-DF2B-8863682C5B07}"/>
              </a:ext>
            </a:extLst>
          </p:cNvPr>
          <p:cNvPicPr>
            <a:picLocks noChangeAspect="1"/>
          </p:cNvPicPr>
          <p:nvPr/>
        </p:nvPicPr>
        <p:blipFill>
          <a:blip r:embed="rId4">
            <a:extLst>
              <a:ext uri="{28A0092B-C50C-407E-A947-70E740481C1C}">
                <a14:useLocalDpi xmlns:a14="http://schemas.microsoft.com/office/drawing/2010/main" val="0"/>
              </a:ext>
            </a:extLst>
          </a:blip>
          <a:srcRect l="1576" t="39737" r="87070" b="44522"/>
          <a:stretch>
            <a:fillRect/>
          </a:stretch>
        </p:blipFill>
        <p:spPr>
          <a:xfrm rot="11297342">
            <a:off x="4005911" y="1116389"/>
            <a:ext cx="1921928" cy="1415418"/>
          </a:xfrm>
          <a:prstGeom prst="rect">
            <a:avLst/>
          </a:prstGeom>
        </p:spPr>
      </p:pic>
      <p:sp>
        <p:nvSpPr>
          <p:cNvPr id="8" name="TextBox 7">
            <a:extLst>
              <a:ext uri="{FF2B5EF4-FFF2-40B4-BE49-F238E27FC236}">
                <a16:creationId xmlns:a16="http://schemas.microsoft.com/office/drawing/2014/main" id="{41BBE821-8D31-A843-AABC-5A9302444CC3}"/>
              </a:ext>
            </a:extLst>
          </p:cNvPr>
          <p:cNvSpPr txBox="1"/>
          <p:nvPr/>
        </p:nvSpPr>
        <p:spPr>
          <a:xfrm>
            <a:off x="5943658" y="1319326"/>
            <a:ext cx="6089301" cy="2585323"/>
          </a:xfrm>
          <a:prstGeom prst="rect">
            <a:avLst/>
          </a:prstGeom>
          <a:noFill/>
        </p:spPr>
        <p:txBody>
          <a:bodyPr wrap="square" rtlCol="0">
            <a:spAutoFit/>
          </a:bodyPr>
          <a:lstStyle/>
          <a:p>
            <a:pPr algn="ctr"/>
            <a:r>
              <a:rPr lang="en-GB" sz="5400">
                <a:latin typeface="Congenial Black" panose="02000503040000020004" pitchFamily="2" charset="0"/>
              </a:rPr>
              <a:t>Circumference – 174cm / 2 = 87 years old</a:t>
            </a:r>
            <a:endParaRPr lang="en-GB" sz="5400" dirty="0">
              <a:latin typeface="Congenial Black" panose="02000503040000020004" pitchFamily="2" charset="0"/>
            </a:endParaRPr>
          </a:p>
        </p:txBody>
      </p:sp>
    </p:spTree>
    <p:extLst>
      <p:ext uri="{BB962C8B-B14F-4D97-AF65-F5344CB8AC3E}">
        <p14:creationId xmlns:p14="http://schemas.microsoft.com/office/powerpoint/2010/main" val="4079920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49A6E5-4119-5427-F359-961964EA111E}"/>
              </a:ext>
            </a:extLst>
          </p:cNvPr>
          <p:cNvPicPr>
            <a:picLocks noChangeAspect="1"/>
          </p:cNvPicPr>
          <p:nvPr/>
        </p:nvPicPr>
        <p:blipFill>
          <a:blip r:embed="rId2">
            <a:extLst>
              <a:ext uri="{28A0092B-C50C-407E-A947-70E740481C1C}">
                <a14:useLocalDpi xmlns:a14="http://schemas.microsoft.com/office/drawing/2010/main" val="0"/>
              </a:ext>
            </a:extLst>
          </a:blip>
          <a:srcRect l="64532" t="34757" r="8105" b="2566"/>
          <a:stretch>
            <a:fillRect/>
          </a:stretch>
        </p:blipFill>
        <p:spPr>
          <a:xfrm rot="19827290">
            <a:off x="1113380" y="870321"/>
            <a:ext cx="4205351" cy="5117356"/>
          </a:xfrm>
          <a:prstGeom prst="rect">
            <a:avLst/>
          </a:prstGeom>
        </p:spPr>
      </p:pic>
      <p:pic>
        <p:nvPicPr>
          <p:cNvPr id="5" name="Picture 4">
            <a:extLst>
              <a:ext uri="{FF2B5EF4-FFF2-40B4-BE49-F238E27FC236}">
                <a16:creationId xmlns:a16="http://schemas.microsoft.com/office/drawing/2014/main" id="{B4B208CE-32A0-89FB-CF8A-AA64CFB7DCD7}"/>
              </a:ext>
            </a:extLst>
          </p:cNvPr>
          <p:cNvPicPr>
            <a:picLocks noChangeAspect="1"/>
          </p:cNvPicPr>
          <p:nvPr/>
        </p:nvPicPr>
        <p:blipFill>
          <a:blip r:embed="rId3">
            <a:extLst>
              <a:ext uri="{28A0092B-C50C-407E-A947-70E740481C1C}">
                <a14:useLocalDpi xmlns:a14="http://schemas.microsoft.com/office/drawing/2010/main" val="0"/>
              </a:ext>
            </a:extLst>
          </a:blip>
          <a:srcRect l="64615" t="29173" r="8187" b="2721"/>
          <a:stretch>
            <a:fillRect/>
          </a:stretch>
        </p:blipFill>
        <p:spPr>
          <a:xfrm rot="473570">
            <a:off x="5880480" y="334382"/>
            <a:ext cx="3557117" cy="4732044"/>
          </a:xfrm>
          <a:prstGeom prst="rect">
            <a:avLst/>
          </a:prstGeom>
        </p:spPr>
      </p:pic>
      <p:pic>
        <p:nvPicPr>
          <p:cNvPr id="7" name="Picture 6">
            <a:extLst>
              <a:ext uri="{FF2B5EF4-FFF2-40B4-BE49-F238E27FC236}">
                <a16:creationId xmlns:a16="http://schemas.microsoft.com/office/drawing/2014/main" id="{09F0975C-AFF5-1010-64F4-0CAE7732BF0F}"/>
              </a:ext>
            </a:extLst>
          </p:cNvPr>
          <p:cNvPicPr>
            <a:picLocks noChangeAspect="1"/>
          </p:cNvPicPr>
          <p:nvPr/>
        </p:nvPicPr>
        <p:blipFill>
          <a:blip r:embed="rId4">
            <a:extLst>
              <a:ext uri="{28A0092B-C50C-407E-A947-70E740481C1C}">
                <a14:useLocalDpi xmlns:a14="http://schemas.microsoft.com/office/drawing/2010/main" val="0"/>
              </a:ext>
            </a:extLst>
          </a:blip>
          <a:srcRect l="63966" t="41197" r="8275" b="2921"/>
          <a:stretch>
            <a:fillRect/>
          </a:stretch>
        </p:blipFill>
        <p:spPr>
          <a:xfrm rot="21025145">
            <a:off x="9050589" y="3552876"/>
            <a:ext cx="2787656" cy="2981363"/>
          </a:xfrm>
          <a:prstGeom prst="rect">
            <a:avLst/>
          </a:prstGeom>
        </p:spPr>
      </p:pic>
    </p:spTree>
    <p:extLst>
      <p:ext uri="{BB962C8B-B14F-4D97-AF65-F5344CB8AC3E}">
        <p14:creationId xmlns:p14="http://schemas.microsoft.com/office/powerpoint/2010/main" val="4021290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wdDnDiag">
          <a:fgClr>
            <a:schemeClr val="accent3">
              <a:lumMod val="40000"/>
              <a:lumOff val="60000"/>
            </a:schemeClr>
          </a:fgClr>
          <a:bgClr>
            <a:schemeClr val="bg1"/>
          </a:bgClr>
        </a:patt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BB92B3-F2D2-46E9-4BF8-4B5CE0599280}"/>
              </a:ext>
            </a:extLst>
          </p:cNvPr>
          <p:cNvPicPr>
            <a:picLocks noChangeAspect="1"/>
          </p:cNvPicPr>
          <p:nvPr/>
        </p:nvPicPr>
        <p:blipFill>
          <a:blip r:embed="rId2">
            <a:extLst>
              <a:ext uri="{28A0092B-C50C-407E-A947-70E740481C1C}">
                <a14:useLocalDpi xmlns:a14="http://schemas.microsoft.com/office/drawing/2010/main" val="0"/>
              </a:ext>
            </a:extLst>
          </a:blip>
          <a:srcRect l="63709" t="26846" r="8022" b="2567"/>
          <a:stretch>
            <a:fillRect/>
          </a:stretch>
        </p:blipFill>
        <p:spPr>
          <a:xfrm>
            <a:off x="170821" y="409880"/>
            <a:ext cx="4551903" cy="6038240"/>
          </a:xfrm>
          <a:prstGeom prst="rect">
            <a:avLst/>
          </a:prstGeom>
        </p:spPr>
      </p:pic>
      <p:pic>
        <p:nvPicPr>
          <p:cNvPr id="5" name="Picture 4">
            <a:extLst>
              <a:ext uri="{FF2B5EF4-FFF2-40B4-BE49-F238E27FC236}">
                <a16:creationId xmlns:a16="http://schemas.microsoft.com/office/drawing/2014/main" id="{803787CE-D7C4-EF70-69B3-2BDB2A34D498}"/>
              </a:ext>
            </a:extLst>
          </p:cNvPr>
          <p:cNvPicPr>
            <a:picLocks noChangeAspect="1"/>
          </p:cNvPicPr>
          <p:nvPr/>
        </p:nvPicPr>
        <p:blipFill>
          <a:blip r:embed="rId3">
            <a:extLst>
              <a:ext uri="{28A0092B-C50C-407E-A947-70E740481C1C}">
                <a14:useLocalDpi xmlns:a14="http://schemas.microsoft.com/office/drawing/2010/main" val="0"/>
              </a:ext>
            </a:extLst>
          </a:blip>
          <a:srcRect l="64532" t="34757" r="8105" b="2566"/>
          <a:stretch>
            <a:fillRect/>
          </a:stretch>
        </p:blipFill>
        <p:spPr>
          <a:xfrm>
            <a:off x="7792178" y="287516"/>
            <a:ext cx="3150477" cy="3833714"/>
          </a:xfrm>
          <a:prstGeom prst="rect">
            <a:avLst/>
          </a:prstGeom>
        </p:spPr>
      </p:pic>
      <p:pic>
        <p:nvPicPr>
          <p:cNvPr id="9" name="Picture 8">
            <a:extLst>
              <a:ext uri="{FF2B5EF4-FFF2-40B4-BE49-F238E27FC236}">
                <a16:creationId xmlns:a16="http://schemas.microsoft.com/office/drawing/2014/main" id="{BB693743-ACC4-B9EC-9276-C4A5652D93D3}"/>
              </a:ext>
            </a:extLst>
          </p:cNvPr>
          <p:cNvPicPr>
            <a:picLocks noChangeAspect="1"/>
          </p:cNvPicPr>
          <p:nvPr/>
        </p:nvPicPr>
        <p:blipFill>
          <a:blip r:embed="rId4">
            <a:extLst>
              <a:ext uri="{28A0092B-C50C-407E-A947-70E740481C1C}">
                <a14:useLocalDpi xmlns:a14="http://schemas.microsoft.com/office/drawing/2010/main" val="0"/>
              </a:ext>
            </a:extLst>
          </a:blip>
          <a:srcRect l="64429" t="30000" r="8620" b="3144"/>
          <a:stretch>
            <a:fillRect/>
          </a:stretch>
        </p:blipFill>
        <p:spPr>
          <a:xfrm rot="16200000">
            <a:off x="5386958" y="3396245"/>
            <a:ext cx="2738931" cy="3609545"/>
          </a:xfrm>
          <a:prstGeom prst="rect">
            <a:avLst/>
          </a:prstGeom>
        </p:spPr>
      </p:pic>
      <p:pic>
        <p:nvPicPr>
          <p:cNvPr id="11" name="Picture 10">
            <a:extLst>
              <a:ext uri="{FF2B5EF4-FFF2-40B4-BE49-F238E27FC236}">
                <a16:creationId xmlns:a16="http://schemas.microsoft.com/office/drawing/2014/main" id="{09D64B03-3CBB-EEEC-844B-03E7A9DB244D}"/>
              </a:ext>
            </a:extLst>
          </p:cNvPr>
          <p:cNvPicPr>
            <a:picLocks noChangeAspect="1"/>
          </p:cNvPicPr>
          <p:nvPr/>
        </p:nvPicPr>
        <p:blipFill>
          <a:blip r:embed="rId5">
            <a:extLst>
              <a:ext uri="{28A0092B-C50C-407E-A947-70E740481C1C}">
                <a14:useLocalDpi xmlns:a14="http://schemas.microsoft.com/office/drawing/2010/main" val="0"/>
              </a:ext>
            </a:extLst>
          </a:blip>
          <a:srcRect l="63956" t="34532" r="7527" b="3961"/>
          <a:stretch>
            <a:fillRect/>
          </a:stretch>
        </p:blipFill>
        <p:spPr>
          <a:xfrm>
            <a:off x="9874289" y="3219257"/>
            <a:ext cx="2317711" cy="2655711"/>
          </a:xfrm>
          <a:prstGeom prst="rect">
            <a:avLst/>
          </a:prstGeom>
        </p:spPr>
      </p:pic>
      <p:pic>
        <p:nvPicPr>
          <p:cNvPr id="13" name="Picture 12">
            <a:extLst>
              <a:ext uri="{FF2B5EF4-FFF2-40B4-BE49-F238E27FC236}">
                <a16:creationId xmlns:a16="http://schemas.microsoft.com/office/drawing/2014/main" id="{6B827166-597D-7F41-937D-BE82BA186DC2}"/>
              </a:ext>
            </a:extLst>
          </p:cNvPr>
          <p:cNvPicPr>
            <a:picLocks noChangeAspect="1"/>
          </p:cNvPicPr>
          <p:nvPr/>
        </p:nvPicPr>
        <p:blipFill>
          <a:blip r:embed="rId6">
            <a:extLst>
              <a:ext uri="{28A0092B-C50C-407E-A947-70E740481C1C}">
                <a14:useLocalDpi xmlns:a14="http://schemas.microsoft.com/office/drawing/2010/main" val="0"/>
              </a:ext>
            </a:extLst>
          </a:blip>
          <a:srcRect l="66841" t="39878" r="8269" b="3496"/>
          <a:stretch>
            <a:fillRect/>
          </a:stretch>
        </p:blipFill>
        <p:spPr>
          <a:xfrm>
            <a:off x="5255394" y="1709065"/>
            <a:ext cx="1880237" cy="2272472"/>
          </a:xfrm>
          <a:prstGeom prst="rect">
            <a:avLst/>
          </a:prstGeom>
        </p:spPr>
      </p:pic>
      <p:sp>
        <p:nvSpPr>
          <p:cNvPr id="16" name="TextBox 15">
            <a:extLst>
              <a:ext uri="{FF2B5EF4-FFF2-40B4-BE49-F238E27FC236}">
                <a16:creationId xmlns:a16="http://schemas.microsoft.com/office/drawing/2014/main" id="{3A6A47F0-C6FA-EE3E-BE8D-ECA8ABF8100D}"/>
              </a:ext>
            </a:extLst>
          </p:cNvPr>
          <p:cNvSpPr txBox="1"/>
          <p:nvPr/>
        </p:nvSpPr>
        <p:spPr>
          <a:xfrm>
            <a:off x="9204290" y="5993841"/>
            <a:ext cx="1497205" cy="864159"/>
          </a:xfrm>
          <a:prstGeom prst="rect">
            <a:avLst/>
          </a:prstGeom>
          <a:noFill/>
        </p:spPr>
        <p:txBody>
          <a:bodyPr wrap="square" rtlCol="0">
            <a:spAutoFit/>
          </a:bodyPr>
          <a:lstStyle/>
          <a:p>
            <a:endParaRPr lang="en-GB" dirty="0"/>
          </a:p>
        </p:txBody>
      </p:sp>
      <p:sp>
        <p:nvSpPr>
          <p:cNvPr id="18" name="TextBox 17">
            <a:extLst>
              <a:ext uri="{FF2B5EF4-FFF2-40B4-BE49-F238E27FC236}">
                <a16:creationId xmlns:a16="http://schemas.microsoft.com/office/drawing/2014/main" id="{850792E8-99FC-5026-EE41-C4CCC37CBA7F}"/>
              </a:ext>
            </a:extLst>
          </p:cNvPr>
          <p:cNvSpPr txBox="1"/>
          <p:nvPr/>
        </p:nvSpPr>
        <p:spPr>
          <a:xfrm>
            <a:off x="8789634" y="5851467"/>
            <a:ext cx="3402366" cy="1077218"/>
          </a:xfrm>
          <a:prstGeom prst="rect">
            <a:avLst/>
          </a:prstGeom>
          <a:noFill/>
        </p:spPr>
        <p:txBody>
          <a:bodyPr wrap="square" rtlCol="0">
            <a:spAutoFit/>
          </a:bodyPr>
          <a:lstStyle/>
          <a:p>
            <a:pPr algn="ctr"/>
            <a:r>
              <a:rPr lang="en-GB" sz="3200" dirty="0" err="1">
                <a:latin typeface="ADLaM Display" panose="02010000000000000000" pitchFamily="2" charset="0"/>
                <a:ea typeface="ADLaM Display" panose="02010000000000000000" pitchFamily="2" charset="0"/>
                <a:cs typeface="ADLaM Display" panose="02010000000000000000" pitchFamily="2" charset="0"/>
              </a:rPr>
              <a:t>Castanwydden</a:t>
            </a:r>
            <a:r>
              <a:rPr lang="en-GB" sz="3200" dirty="0">
                <a:latin typeface="ADLaM Display" panose="02010000000000000000" pitchFamily="2" charset="0"/>
                <a:ea typeface="ADLaM Display" panose="02010000000000000000" pitchFamily="2" charset="0"/>
                <a:cs typeface="ADLaM Display" panose="02010000000000000000" pitchFamily="2" charset="0"/>
              </a:rPr>
              <a:t> y </a:t>
            </a:r>
            <a:r>
              <a:rPr lang="en-GB" sz="3200" dirty="0" err="1">
                <a:latin typeface="ADLaM Display" panose="02010000000000000000" pitchFamily="2" charset="0"/>
                <a:ea typeface="ADLaM Display" panose="02010000000000000000" pitchFamily="2" charset="0"/>
                <a:cs typeface="ADLaM Display" panose="02010000000000000000" pitchFamily="2" charset="0"/>
              </a:rPr>
              <a:t>Meirch</a:t>
            </a:r>
            <a:endParaRPr lang="en-GB" sz="32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22" name="TextBox 21">
            <a:extLst>
              <a:ext uri="{FF2B5EF4-FFF2-40B4-BE49-F238E27FC236}">
                <a16:creationId xmlns:a16="http://schemas.microsoft.com/office/drawing/2014/main" id="{ABFF65AF-C243-9E84-33C1-C415807BBEA0}"/>
              </a:ext>
            </a:extLst>
          </p:cNvPr>
          <p:cNvSpPr txBox="1"/>
          <p:nvPr/>
        </p:nvSpPr>
        <p:spPr>
          <a:xfrm>
            <a:off x="4841650" y="846654"/>
            <a:ext cx="3402366" cy="769441"/>
          </a:xfrm>
          <a:prstGeom prst="rect">
            <a:avLst/>
          </a:prstGeom>
          <a:noFill/>
        </p:spPr>
        <p:txBody>
          <a:bodyPr wrap="square" rtlCol="0">
            <a:spAutoFit/>
          </a:bodyPr>
          <a:lstStyle/>
          <a:p>
            <a:r>
              <a:rPr lang="en-GB" sz="4400" dirty="0" err="1">
                <a:latin typeface="ADLaM Display" panose="02010000000000000000" pitchFamily="2" charset="0"/>
                <a:ea typeface="ADLaM Display" panose="02010000000000000000" pitchFamily="2" charset="0"/>
                <a:cs typeface="ADLaM Display" panose="02010000000000000000" pitchFamily="2" charset="0"/>
              </a:rPr>
              <a:t>Fawydden</a:t>
            </a:r>
            <a:endParaRPr lang="en-GB" sz="4400"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24" name="Picture 23">
            <a:extLst>
              <a:ext uri="{FF2B5EF4-FFF2-40B4-BE49-F238E27FC236}">
                <a16:creationId xmlns:a16="http://schemas.microsoft.com/office/drawing/2014/main" id="{46350540-BE9A-58EE-371A-85AEEC671563}"/>
              </a:ext>
            </a:extLst>
          </p:cNvPr>
          <p:cNvPicPr>
            <a:picLocks noChangeAspect="1"/>
          </p:cNvPicPr>
          <p:nvPr/>
        </p:nvPicPr>
        <p:blipFill>
          <a:blip r:embed="rId7">
            <a:extLst>
              <a:ext uri="{28A0092B-C50C-407E-A947-70E740481C1C}">
                <a14:useLocalDpi xmlns:a14="http://schemas.microsoft.com/office/drawing/2010/main" val="0"/>
              </a:ext>
            </a:extLst>
          </a:blip>
          <a:srcRect l="1576" t="39737" r="87070" b="44522"/>
          <a:stretch>
            <a:fillRect/>
          </a:stretch>
        </p:blipFill>
        <p:spPr>
          <a:xfrm rot="20464636">
            <a:off x="9266197" y="5309026"/>
            <a:ext cx="759308" cy="559197"/>
          </a:xfrm>
          <a:prstGeom prst="rect">
            <a:avLst/>
          </a:prstGeom>
        </p:spPr>
      </p:pic>
      <p:pic>
        <p:nvPicPr>
          <p:cNvPr id="26" name="Picture 25">
            <a:extLst>
              <a:ext uri="{FF2B5EF4-FFF2-40B4-BE49-F238E27FC236}">
                <a16:creationId xmlns:a16="http://schemas.microsoft.com/office/drawing/2014/main" id="{94AEA675-1982-A1FE-B892-3A4175874209}"/>
              </a:ext>
            </a:extLst>
          </p:cNvPr>
          <p:cNvPicPr>
            <a:picLocks noChangeAspect="1"/>
          </p:cNvPicPr>
          <p:nvPr/>
        </p:nvPicPr>
        <p:blipFill>
          <a:blip r:embed="rId7">
            <a:extLst>
              <a:ext uri="{28A0092B-C50C-407E-A947-70E740481C1C}">
                <a14:useLocalDpi xmlns:a14="http://schemas.microsoft.com/office/drawing/2010/main" val="0"/>
              </a:ext>
            </a:extLst>
          </a:blip>
          <a:srcRect l="1576" t="39737" r="87070" b="44522"/>
          <a:stretch>
            <a:fillRect/>
          </a:stretch>
        </p:blipFill>
        <p:spPr>
          <a:xfrm rot="2497185">
            <a:off x="4879621" y="1674250"/>
            <a:ext cx="852374" cy="627737"/>
          </a:xfrm>
          <a:prstGeom prst="rect">
            <a:avLst/>
          </a:prstGeom>
        </p:spPr>
      </p:pic>
    </p:spTree>
    <p:extLst>
      <p:ext uri="{BB962C8B-B14F-4D97-AF65-F5344CB8AC3E}">
        <p14:creationId xmlns:p14="http://schemas.microsoft.com/office/powerpoint/2010/main" val="1889522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A01903F-967C-622F-4436-8050A6C87C6C}"/>
              </a:ext>
            </a:extLst>
          </p:cNvPr>
          <p:cNvPicPr>
            <a:picLocks noChangeAspect="1"/>
          </p:cNvPicPr>
          <p:nvPr/>
        </p:nvPicPr>
        <p:blipFill>
          <a:blip r:embed="rId2">
            <a:extLst>
              <a:ext uri="{28A0092B-C50C-407E-A947-70E740481C1C}">
                <a14:useLocalDpi xmlns:a14="http://schemas.microsoft.com/office/drawing/2010/main" val="0"/>
              </a:ext>
            </a:extLst>
          </a:blip>
          <a:srcRect l="65110" t="41119" r="7939" b="3341"/>
          <a:stretch>
            <a:fillRect/>
          </a:stretch>
        </p:blipFill>
        <p:spPr>
          <a:xfrm>
            <a:off x="8812405" y="1949381"/>
            <a:ext cx="3285811" cy="3597310"/>
          </a:xfrm>
          <a:prstGeom prst="rect">
            <a:avLst/>
          </a:prstGeom>
        </p:spPr>
      </p:pic>
      <p:pic>
        <p:nvPicPr>
          <p:cNvPr id="6" name="Picture 5">
            <a:extLst>
              <a:ext uri="{FF2B5EF4-FFF2-40B4-BE49-F238E27FC236}">
                <a16:creationId xmlns:a16="http://schemas.microsoft.com/office/drawing/2014/main" id="{2EC8E97C-0502-9352-8BDE-18B4EF988EAF}"/>
              </a:ext>
            </a:extLst>
          </p:cNvPr>
          <p:cNvPicPr>
            <a:picLocks noChangeAspect="1"/>
          </p:cNvPicPr>
          <p:nvPr/>
        </p:nvPicPr>
        <p:blipFill>
          <a:blip r:embed="rId3">
            <a:extLst>
              <a:ext uri="{28A0092B-C50C-407E-A947-70E740481C1C}">
                <a14:useLocalDpi xmlns:a14="http://schemas.microsoft.com/office/drawing/2010/main" val="0"/>
              </a:ext>
            </a:extLst>
          </a:blip>
          <a:srcRect l="66841" t="39878" r="8269" b="3496"/>
          <a:stretch>
            <a:fillRect/>
          </a:stretch>
        </p:blipFill>
        <p:spPr>
          <a:xfrm rot="577754">
            <a:off x="9967800" y="422876"/>
            <a:ext cx="1880237" cy="2272472"/>
          </a:xfrm>
          <a:prstGeom prst="rect">
            <a:avLst/>
          </a:prstGeom>
        </p:spPr>
      </p:pic>
      <p:pic>
        <p:nvPicPr>
          <p:cNvPr id="13" name="Picture 12">
            <a:extLst>
              <a:ext uri="{FF2B5EF4-FFF2-40B4-BE49-F238E27FC236}">
                <a16:creationId xmlns:a16="http://schemas.microsoft.com/office/drawing/2014/main" id="{1E86A607-3930-B4B3-CE78-8D4B864169D7}"/>
              </a:ext>
            </a:extLst>
          </p:cNvPr>
          <p:cNvPicPr>
            <a:picLocks noChangeAspect="1"/>
          </p:cNvPicPr>
          <p:nvPr/>
        </p:nvPicPr>
        <p:blipFill>
          <a:blip r:embed="rId4">
            <a:extLst>
              <a:ext uri="{28A0092B-C50C-407E-A947-70E740481C1C}">
                <a14:useLocalDpi xmlns:a14="http://schemas.microsoft.com/office/drawing/2010/main" val="0"/>
              </a:ext>
            </a:extLst>
          </a:blip>
          <a:srcRect l="67087" t="27621" r="18572" b="27854"/>
          <a:stretch>
            <a:fillRect/>
          </a:stretch>
        </p:blipFill>
        <p:spPr>
          <a:xfrm rot="21270528">
            <a:off x="8075750" y="358669"/>
            <a:ext cx="1748413" cy="2883878"/>
          </a:xfrm>
          <a:prstGeom prst="rect">
            <a:avLst/>
          </a:prstGeom>
        </p:spPr>
      </p:pic>
      <p:sp>
        <p:nvSpPr>
          <p:cNvPr id="14" name="TextBox 13">
            <a:extLst>
              <a:ext uri="{FF2B5EF4-FFF2-40B4-BE49-F238E27FC236}">
                <a16:creationId xmlns:a16="http://schemas.microsoft.com/office/drawing/2014/main" id="{FD6C96BE-D279-534B-A10C-CBE14E2E9694}"/>
              </a:ext>
            </a:extLst>
          </p:cNvPr>
          <p:cNvSpPr txBox="1"/>
          <p:nvPr/>
        </p:nvSpPr>
        <p:spPr>
          <a:xfrm>
            <a:off x="747251" y="4578327"/>
            <a:ext cx="6912078" cy="1754326"/>
          </a:xfrm>
          <a:prstGeom prst="rect">
            <a:avLst/>
          </a:prstGeom>
          <a:noFill/>
        </p:spPr>
        <p:txBody>
          <a:bodyPr wrap="square" rtlCol="0">
            <a:spAutoFit/>
          </a:bodyPr>
          <a:lstStyle/>
          <a:p>
            <a:pPr algn="ctr"/>
            <a:r>
              <a:rPr lang="en-GB" dirty="0"/>
              <a:t>The colours of these leaves interested me as they still seemed to have their autumn colours even in the spring to summer months. The leaves appeared to be purple colour. This tree is also referred to as ‘queen of British trees’  and produce small triangular shaped nuts called beechmast which are an important food source for squirrels and birds.</a:t>
            </a:r>
          </a:p>
        </p:txBody>
      </p:sp>
      <p:pic>
        <p:nvPicPr>
          <p:cNvPr id="4" name="Picture 3">
            <a:extLst>
              <a:ext uri="{FF2B5EF4-FFF2-40B4-BE49-F238E27FC236}">
                <a16:creationId xmlns:a16="http://schemas.microsoft.com/office/drawing/2014/main" id="{4AED4968-D684-28F6-009B-26FDDF7E5473}"/>
              </a:ext>
            </a:extLst>
          </p:cNvPr>
          <p:cNvPicPr>
            <a:picLocks noChangeAspect="1"/>
          </p:cNvPicPr>
          <p:nvPr/>
        </p:nvPicPr>
        <p:blipFill>
          <a:blip r:embed="rId5">
            <a:extLst>
              <a:ext uri="{28A0092B-C50C-407E-A947-70E740481C1C}">
                <a14:useLocalDpi xmlns:a14="http://schemas.microsoft.com/office/drawing/2010/main" val="0"/>
              </a:ext>
            </a:extLst>
          </a:blip>
          <a:srcRect l="64429" t="30000" r="8620" b="3144"/>
          <a:stretch>
            <a:fillRect/>
          </a:stretch>
        </p:blipFill>
        <p:spPr>
          <a:xfrm rot="16200000">
            <a:off x="2256571" y="-222729"/>
            <a:ext cx="3820761" cy="5035253"/>
          </a:xfrm>
          <a:prstGeom prst="rect">
            <a:avLst/>
          </a:prstGeom>
        </p:spPr>
      </p:pic>
      <p:pic>
        <p:nvPicPr>
          <p:cNvPr id="5" name="Picture 4">
            <a:extLst>
              <a:ext uri="{FF2B5EF4-FFF2-40B4-BE49-F238E27FC236}">
                <a16:creationId xmlns:a16="http://schemas.microsoft.com/office/drawing/2014/main" id="{5580B772-FDE8-42D8-0D8A-F12AB7BB4183}"/>
              </a:ext>
            </a:extLst>
          </p:cNvPr>
          <p:cNvPicPr>
            <a:picLocks noChangeAspect="1"/>
          </p:cNvPicPr>
          <p:nvPr/>
        </p:nvPicPr>
        <p:blipFill>
          <a:blip r:embed="rId6">
            <a:extLst>
              <a:ext uri="{28A0092B-C50C-407E-A947-70E740481C1C}">
                <a14:useLocalDpi xmlns:a14="http://schemas.microsoft.com/office/drawing/2010/main" val="0"/>
              </a:ext>
            </a:extLst>
          </a:blip>
          <a:srcRect l="73700" t="54828" r="13496" b="22163"/>
          <a:stretch>
            <a:fillRect/>
          </a:stretch>
        </p:blipFill>
        <p:spPr>
          <a:xfrm>
            <a:off x="11262879" y="5959535"/>
            <a:ext cx="781637" cy="746235"/>
          </a:xfrm>
          <a:prstGeom prst="rect">
            <a:avLst/>
          </a:prstGeom>
        </p:spPr>
      </p:pic>
    </p:spTree>
    <p:extLst>
      <p:ext uri="{BB962C8B-B14F-4D97-AF65-F5344CB8AC3E}">
        <p14:creationId xmlns:p14="http://schemas.microsoft.com/office/powerpoint/2010/main" val="1282577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D81314-3C0A-5C7A-DC81-46C8817E6C1F}"/>
              </a:ext>
            </a:extLst>
          </p:cNvPr>
          <p:cNvPicPr>
            <a:picLocks noChangeAspect="1"/>
          </p:cNvPicPr>
          <p:nvPr/>
        </p:nvPicPr>
        <p:blipFill>
          <a:blip r:embed="rId2">
            <a:extLst>
              <a:ext uri="{28A0092B-C50C-407E-A947-70E740481C1C}">
                <a14:useLocalDpi xmlns:a14="http://schemas.microsoft.com/office/drawing/2010/main" val="0"/>
              </a:ext>
            </a:extLst>
          </a:blip>
          <a:srcRect l="65439" t="34913" r="8022" b="3031"/>
          <a:stretch>
            <a:fillRect/>
          </a:stretch>
        </p:blipFill>
        <p:spPr>
          <a:xfrm>
            <a:off x="231111" y="311500"/>
            <a:ext cx="3235569" cy="4019340"/>
          </a:xfrm>
          <a:prstGeom prst="rect">
            <a:avLst/>
          </a:prstGeom>
        </p:spPr>
      </p:pic>
      <p:pic>
        <p:nvPicPr>
          <p:cNvPr id="5" name="Picture 4">
            <a:extLst>
              <a:ext uri="{FF2B5EF4-FFF2-40B4-BE49-F238E27FC236}">
                <a16:creationId xmlns:a16="http://schemas.microsoft.com/office/drawing/2014/main" id="{C01CD9E5-E635-E8D9-8230-8A247DD8FFA2}"/>
              </a:ext>
            </a:extLst>
          </p:cNvPr>
          <p:cNvPicPr>
            <a:picLocks noChangeAspect="1"/>
          </p:cNvPicPr>
          <p:nvPr/>
        </p:nvPicPr>
        <p:blipFill>
          <a:blip r:embed="rId3">
            <a:extLst>
              <a:ext uri="{28A0092B-C50C-407E-A947-70E740481C1C}">
                <a14:useLocalDpi xmlns:a14="http://schemas.microsoft.com/office/drawing/2010/main" val="0"/>
              </a:ext>
            </a:extLst>
          </a:blip>
          <a:srcRect l="64286" t="27000" r="8433" b="3497"/>
          <a:stretch>
            <a:fillRect/>
          </a:stretch>
        </p:blipFill>
        <p:spPr>
          <a:xfrm>
            <a:off x="2387834" y="2044839"/>
            <a:ext cx="3326005" cy="4501661"/>
          </a:xfrm>
          <a:prstGeom prst="rect">
            <a:avLst/>
          </a:prstGeom>
        </p:spPr>
      </p:pic>
      <p:pic>
        <p:nvPicPr>
          <p:cNvPr id="7" name="Picture 6">
            <a:extLst>
              <a:ext uri="{FF2B5EF4-FFF2-40B4-BE49-F238E27FC236}">
                <a16:creationId xmlns:a16="http://schemas.microsoft.com/office/drawing/2014/main" id="{51A35DA5-E3D7-D6B4-670D-7702059C3276}"/>
              </a:ext>
            </a:extLst>
          </p:cNvPr>
          <p:cNvPicPr>
            <a:picLocks noChangeAspect="1"/>
          </p:cNvPicPr>
          <p:nvPr/>
        </p:nvPicPr>
        <p:blipFill>
          <a:blip r:embed="rId4">
            <a:extLst>
              <a:ext uri="{28A0092B-C50C-407E-A947-70E740481C1C}">
                <a14:useLocalDpi xmlns:a14="http://schemas.microsoft.com/office/drawing/2010/main" val="0"/>
              </a:ext>
            </a:extLst>
          </a:blip>
          <a:srcRect l="65274" t="31965" r="8022" b="3962"/>
          <a:stretch>
            <a:fillRect/>
          </a:stretch>
        </p:blipFill>
        <p:spPr>
          <a:xfrm>
            <a:off x="5618462" y="2600821"/>
            <a:ext cx="3255665" cy="4149969"/>
          </a:xfrm>
          <a:prstGeom prst="rect">
            <a:avLst/>
          </a:prstGeom>
        </p:spPr>
      </p:pic>
      <p:pic>
        <p:nvPicPr>
          <p:cNvPr id="4" name="Picture 3">
            <a:extLst>
              <a:ext uri="{FF2B5EF4-FFF2-40B4-BE49-F238E27FC236}">
                <a16:creationId xmlns:a16="http://schemas.microsoft.com/office/drawing/2014/main" id="{4E0F3A66-F58E-4FD4-C465-579C81CC6A0C}"/>
              </a:ext>
            </a:extLst>
          </p:cNvPr>
          <p:cNvPicPr>
            <a:picLocks noChangeAspect="1"/>
          </p:cNvPicPr>
          <p:nvPr/>
        </p:nvPicPr>
        <p:blipFill>
          <a:blip r:embed="rId5">
            <a:extLst>
              <a:ext uri="{28A0092B-C50C-407E-A947-70E740481C1C}">
                <a14:useLocalDpi xmlns:a14="http://schemas.microsoft.com/office/drawing/2010/main" val="0"/>
              </a:ext>
            </a:extLst>
          </a:blip>
          <a:srcRect l="69149" t="36154" r="13214" b="25359"/>
          <a:stretch>
            <a:fillRect/>
          </a:stretch>
        </p:blipFill>
        <p:spPr>
          <a:xfrm rot="515747">
            <a:off x="570359" y="4009061"/>
            <a:ext cx="2150347" cy="2492888"/>
          </a:xfrm>
          <a:prstGeom prst="rect">
            <a:avLst/>
          </a:prstGeom>
        </p:spPr>
      </p:pic>
      <p:sp>
        <p:nvSpPr>
          <p:cNvPr id="10" name="Rectangle 9">
            <a:extLst>
              <a:ext uri="{FF2B5EF4-FFF2-40B4-BE49-F238E27FC236}">
                <a16:creationId xmlns:a16="http://schemas.microsoft.com/office/drawing/2014/main" id="{DC8DFF2E-FDB5-270B-83B2-4FA81EF76E11}"/>
              </a:ext>
            </a:extLst>
          </p:cNvPr>
          <p:cNvSpPr/>
          <p:nvPr/>
        </p:nvSpPr>
        <p:spPr>
          <a:xfrm>
            <a:off x="3669749" y="129840"/>
            <a:ext cx="565795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Interesting Facts!</a:t>
            </a:r>
          </a:p>
        </p:txBody>
      </p:sp>
      <p:sp>
        <p:nvSpPr>
          <p:cNvPr id="2" name="TextBox 1">
            <a:extLst>
              <a:ext uri="{FF2B5EF4-FFF2-40B4-BE49-F238E27FC236}">
                <a16:creationId xmlns:a16="http://schemas.microsoft.com/office/drawing/2014/main" id="{79D993BE-EED5-D4F5-362F-DABA5EFD337D}"/>
              </a:ext>
            </a:extLst>
          </p:cNvPr>
          <p:cNvSpPr txBox="1"/>
          <p:nvPr/>
        </p:nvSpPr>
        <p:spPr>
          <a:xfrm rot="21155341">
            <a:off x="4458256" y="1354835"/>
            <a:ext cx="5761056" cy="369332"/>
          </a:xfrm>
          <a:prstGeom prst="rect">
            <a:avLst/>
          </a:prstGeom>
          <a:noFill/>
        </p:spPr>
        <p:txBody>
          <a:bodyPr wrap="square" rtlCol="0">
            <a:spAutoFit/>
          </a:bodyPr>
          <a:lstStyle/>
          <a:p>
            <a:pPr marL="285750" indent="-285750">
              <a:buFont typeface="Arial" panose="020B0604020202020204" pitchFamily="34" charset="0"/>
              <a:buChar char="•"/>
            </a:pPr>
            <a:r>
              <a:rPr lang="en-GB" dirty="0"/>
              <a:t>Moss can store a massive amount of  water.</a:t>
            </a:r>
          </a:p>
        </p:txBody>
      </p:sp>
      <p:sp>
        <p:nvSpPr>
          <p:cNvPr id="8" name="TextBox 7">
            <a:extLst>
              <a:ext uri="{FF2B5EF4-FFF2-40B4-BE49-F238E27FC236}">
                <a16:creationId xmlns:a16="http://schemas.microsoft.com/office/drawing/2014/main" id="{8A141925-39F2-37BE-0D86-847FF6A69ED5}"/>
              </a:ext>
            </a:extLst>
          </p:cNvPr>
          <p:cNvSpPr txBox="1"/>
          <p:nvPr/>
        </p:nvSpPr>
        <p:spPr>
          <a:xfrm rot="542703">
            <a:off x="8874127" y="5420910"/>
            <a:ext cx="4018618" cy="369332"/>
          </a:xfrm>
          <a:prstGeom prst="rect">
            <a:avLst/>
          </a:prstGeom>
          <a:noFill/>
        </p:spPr>
        <p:txBody>
          <a:bodyPr wrap="square" rtlCol="0">
            <a:spAutoFit/>
          </a:bodyPr>
          <a:lstStyle/>
          <a:p>
            <a:pPr marL="285750" indent="-285750">
              <a:buFont typeface="Arial" panose="020B0604020202020204" pitchFamily="34" charset="0"/>
              <a:buChar char="•"/>
            </a:pPr>
            <a:r>
              <a:rPr lang="en-GB" dirty="0"/>
              <a:t>Moss grows without roots</a:t>
            </a:r>
          </a:p>
        </p:txBody>
      </p:sp>
      <p:sp>
        <p:nvSpPr>
          <p:cNvPr id="11" name="TextBox 10">
            <a:extLst>
              <a:ext uri="{FF2B5EF4-FFF2-40B4-BE49-F238E27FC236}">
                <a16:creationId xmlns:a16="http://schemas.microsoft.com/office/drawing/2014/main" id="{BBEDD988-BFA5-A349-96DA-EE541B206E93}"/>
              </a:ext>
            </a:extLst>
          </p:cNvPr>
          <p:cNvSpPr txBox="1"/>
          <p:nvPr/>
        </p:nvSpPr>
        <p:spPr>
          <a:xfrm rot="21021001">
            <a:off x="8874127" y="3559935"/>
            <a:ext cx="3464844" cy="369332"/>
          </a:xfrm>
          <a:prstGeom prst="rect">
            <a:avLst/>
          </a:prstGeom>
          <a:noFill/>
        </p:spPr>
        <p:txBody>
          <a:bodyPr wrap="square" rtlCol="0">
            <a:spAutoFit/>
          </a:bodyPr>
          <a:lstStyle/>
          <a:p>
            <a:pPr marL="285750" indent="-285750">
              <a:buFont typeface="Arial" panose="020B0604020202020204" pitchFamily="34" charset="0"/>
              <a:buChar char="•"/>
            </a:pPr>
            <a:r>
              <a:rPr lang="en-GB" dirty="0"/>
              <a:t>Moss improves soil formation.</a:t>
            </a:r>
          </a:p>
        </p:txBody>
      </p:sp>
      <p:sp>
        <p:nvSpPr>
          <p:cNvPr id="13" name="TextBox 12">
            <a:extLst>
              <a:ext uri="{FF2B5EF4-FFF2-40B4-BE49-F238E27FC236}">
                <a16:creationId xmlns:a16="http://schemas.microsoft.com/office/drawing/2014/main" id="{E70B50A2-8F12-9D69-6E27-1847C0E903A8}"/>
              </a:ext>
            </a:extLst>
          </p:cNvPr>
          <p:cNvSpPr txBox="1"/>
          <p:nvPr/>
        </p:nvSpPr>
        <p:spPr>
          <a:xfrm rot="368709">
            <a:off x="6806698" y="2044839"/>
            <a:ext cx="4658326" cy="369332"/>
          </a:xfrm>
          <a:prstGeom prst="rect">
            <a:avLst/>
          </a:prstGeom>
          <a:noFill/>
        </p:spPr>
        <p:txBody>
          <a:bodyPr wrap="square" rtlCol="0">
            <a:spAutoFit/>
          </a:bodyPr>
          <a:lstStyle/>
          <a:p>
            <a:pPr marL="285750" indent="-285750">
              <a:buFont typeface="Arial" panose="020B0604020202020204" pitchFamily="34" charset="0"/>
              <a:buChar char="•"/>
            </a:pPr>
            <a:r>
              <a:rPr lang="en-GB" dirty="0"/>
              <a:t>Moss creates microhabitats for insects.</a:t>
            </a:r>
          </a:p>
        </p:txBody>
      </p:sp>
      <p:pic>
        <p:nvPicPr>
          <p:cNvPr id="9" name="Picture 8">
            <a:extLst>
              <a:ext uri="{FF2B5EF4-FFF2-40B4-BE49-F238E27FC236}">
                <a16:creationId xmlns:a16="http://schemas.microsoft.com/office/drawing/2014/main" id="{574DB665-03AC-EA85-9805-900AA48170FE}"/>
              </a:ext>
            </a:extLst>
          </p:cNvPr>
          <p:cNvPicPr>
            <a:picLocks noChangeAspect="1"/>
          </p:cNvPicPr>
          <p:nvPr/>
        </p:nvPicPr>
        <p:blipFill>
          <a:blip r:embed="rId6">
            <a:extLst>
              <a:ext uri="{28A0092B-C50C-407E-A947-70E740481C1C}">
                <a14:useLocalDpi xmlns:a14="http://schemas.microsoft.com/office/drawing/2010/main" val="0"/>
              </a:ext>
            </a:extLst>
          </a:blip>
          <a:srcRect l="73700" t="54828" r="13496" b="22163"/>
          <a:stretch>
            <a:fillRect/>
          </a:stretch>
        </p:blipFill>
        <p:spPr>
          <a:xfrm>
            <a:off x="11287489" y="129840"/>
            <a:ext cx="781637" cy="746235"/>
          </a:xfrm>
          <a:prstGeom prst="rect">
            <a:avLst/>
          </a:prstGeom>
        </p:spPr>
      </p:pic>
    </p:spTree>
    <p:extLst>
      <p:ext uri="{BB962C8B-B14F-4D97-AF65-F5344CB8AC3E}">
        <p14:creationId xmlns:p14="http://schemas.microsoft.com/office/powerpoint/2010/main" val="257273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4FED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FBE3B90-B3CC-43D9-AECC-4C69132F2FF3}"/>
              </a:ext>
            </a:extLst>
          </p:cNvPr>
          <p:cNvSpPr/>
          <p:nvPr/>
        </p:nvSpPr>
        <p:spPr>
          <a:xfrm>
            <a:off x="267175" y="0"/>
            <a:ext cx="357553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Conserve -</a:t>
            </a:r>
            <a:endParaRPr lang="en-US" sz="5400" b="1" cap="none" spc="0" dirty="0">
              <a:ln/>
              <a:solidFill>
                <a:schemeClr val="accent4"/>
              </a:solidFill>
              <a:effectLst/>
            </a:endParaRPr>
          </a:p>
        </p:txBody>
      </p:sp>
      <p:pic>
        <p:nvPicPr>
          <p:cNvPr id="10" name="Picture 9">
            <a:extLst>
              <a:ext uri="{FF2B5EF4-FFF2-40B4-BE49-F238E27FC236}">
                <a16:creationId xmlns:a16="http://schemas.microsoft.com/office/drawing/2014/main" id="{F2CEF66F-16F8-628C-D58E-13AA711BE61F}"/>
              </a:ext>
            </a:extLst>
          </p:cNvPr>
          <p:cNvPicPr>
            <a:picLocks noChangeAspect="1"/>
          </p:cNvPicPr>
          <p:nvPr/>
        </p:nvPicPr>
        <p:blipFill>
          <a:blip r:embed="rId2">
            <a:extLst>
              <a:ext uri="{28A0092B-C50C-407E-A947-70E740481C1C}">
                <a14:useLocalDpi xmlns:a14="http://schemas.microsoft.com/office/drawing/2010/main" val="0"/>
              </a:ext>
            </a:extLst>
          </a:blip>
          <a:srcRect l="16649" t="31655" r="60027" b="31422"/>
          <a:stretch>
            <a:fillRect/>
          </a:stretch>
        </p:blipFill>
        <p:spPr>
          <a:xfrm>
            <a:off x="636397" y="919484"/>
            <a:ext cx="2843684" cy="2391508"/>
          </a:xfrm>
          <a:prstGeom prst="rect">
            <a:avLst/>
          </a:prstGeom>
        </p:spPr>
      </p:pic>
      <p:pic>
        <p:nvPicPr>
          <p:cNvPr id="3" name="Picture 2">
            <a:extLst>
              <a:ext uri="{FF2B5EF4-FFF2-40B4-BE49-F238E27FC236}">
                <a16:creationId xmlns:a16="http://schemas.microsoft.com/office/drawing/2014/main" id="{864CDA3E-37AE-A93C-B584-CC46E8F5AFC9}"/>
              </a:ext>
            </a:extLst>
          </p:cNvPr>
          <p:cNvPicPr>
            <a:picLocks noChangeAspect="1"/>
          </p:cNvPicPr>
          <p:nvPr/>
        </p:nvPicPr>
        <p:blipFill>
          <a:blip r:embed="rId3">
            <a:extLst>
              <a:ext uri="{28A0092B-C50C-407E-A947-70E740481C1C}">
                <a14:useLocalDpi xmlns:a14="http://schemas.microsoft.com/office/drawing/2010/main" val="0"/>
              </a:ext>
            </a:extLst>
          </a:blip>
          <a:srcRect l="15989" t="50000" r="75439" b="39538"/>
          <a:stretch>
            <a:fillRect/>
          </a:stretch>
        </p:blipFill>
        <p:spPr>
          <a:xfrm>
            <a:off x="4113127" y="266244"/>
            <a:ext cx="4236169" cy="3044749"/>
          </a:xfrm>
          <a:prstGeom prst="rect">
            <a:avLst/>
          </a:prstGeom>
        </p:spPr>
      </p:pic>
      <p:pic>
        <p:nvPicPr>
          <p:cNvPr id="4" name="Picture 3">
            <a:extLst>
              <a:ext uri="{FF2B5EF4-FFF2-40B4-BE49-F238E27FC236}">
                <a16:creationId xmlns:a16="http://schemas.microsoft.com/office/drawing/2014/main" id="{55BAB88C-04BD-A55E-EAC3-A2A4357CE87C}"/>
              </a:ext>
            </a:extLst>
          </p:cNvPr>
          <p:cNvPicPr>
            <a:picLocks noChangeAspect="1"/>
          </p:cNvPicPr>
          <p:nvPr/>
        </p:nvPicPr>
        <p:blipFill>
          <a:blip r:embed="rId4">
            <a:extLst>
              <a:ext uri="{28A0092B-C50C-407E-A947-70E740481C1C}">
                <a14:useLocalDpi xmlns:a14="http://schemas.microsoft.com/office/drawing/2010/main" val="0"/>
              </a:ext>
            </a:extLst>
          </a:blip>
          <a:srcRect l="60495" t="38482" r="5055" b="13425"/>
          <a:stretch>
            <a:fillRect/>
          </a:stretch>
        </p:blipFill>
        <p:spPr>
          <a:xfrm rot="10428121">
            <a:off x="4916773" y="2935418"/>
            <a:ext cx="2837121" cy="2104085"/>
          </a:xfrm>
          <a:prstGeom prst="rect">
            <a:avLst/>
          </a:prstGeom>
        </p:spPr>
      </p:pic>
      <p:pic>
        <p:nvPicPr>
          <p:cNvPr id="5" name="Picture 4">
            <a:extLst>
              <a:ext uri="{FF2B5EF4-FFF2-40B4-BE49-F238E27FC236}">
                <a16:creationId xmlns:a16="http://schemas.microsoft.com/office/drawing/2014/main" id="{D9DDEC2E-7B53-480F-1447-F40049F20A59}"/>
              </a:ext>
            </a:extLst>
          </p:cNvPr>
          <p:cNvPicPr>
            <a:picLocks noChangeAspect="1"/>
          </p:cNvPicPr>
          <p:nvPr/>
        </p:nvPicPr>
        <p:blipFill>
          <a:blip r:embed="rId5">
            <a:extLst>
              <a:ext uri="{28A0092B-C50C-407E-A947-70E740481C1C}">
                <a14:useLocalDpi xmlns:a14="http://schemas.microsoft.com/office/drawing/2010/main" val="0"/>
              </a:ext>
            </a:extLst>
          </a:blip>
          <a:srcRect l="63627" t="26226" r="7857" b="1790"/>
          <a:stretch>
            <a:fillRect/>
          </a:stretch>
        </p:blipFill>
        <p:spPr>
          <a:xfrm>
            <a:off x="8349296" y="979775"/>
            <a:ext cx="3476730" cy="4662435"/>
          </a:xfrm>
          <a:prstGeom prst="rect">
            <a:avLst/>
          </a:prstGeom>
        </p:spPr>
      </p:pic>
      <p:sp>
        <p:nvSpPr>
          <p:cNvPr id="7" name="TextBox 6">
            <a:extLst>
              <a:ext uri="{FF2B5EF4-FFF2-40B4-BE49-F238E27FC236}">
                <a16:creationId xmlns:a16="http://schemas.microsoft.com/office/drawing/2014/main" id="{488F500C-AB69-4073-216C-760B2B3BB99A}"/>
              </a:ext>
            </a:extLst>
          </p:cNvPr>
          <p:cNvSpPr txBox="1"/>
          <p:nvPr/>
        </p:nvSpPr>
        <p:spPr>
          <a:xfrm>
            <a:off x="267176" y="3628103"/>
            <a:ext cx="4680382" cy="2308324"/>
          </a:xfrm>
          <a:prstGeom prst="rect">
            <a:avLst/>
          </a:prstGeom>
          <a:noFill/>
        </p:spPr>
        <p:txBody>
          <a:bodyPr wrap="square" rtlCol="0">
            <a:spAutoFit/>
          </a:bodyPr>
          <a:lstStyle/>
          <a:p>
            <a:r>
              <a:rPr lang="en-GB" dirty="0"/>
              <a:t>I decided that making bird food and  building bird boxes would be beneficial for the area to provide nesting areas for the birds. This can also support biodiversity and could help with pest control and sustainability. I worked with the pupils and local ‘Men Shed’ to design and create the bird boxes. We also made bird food together for the birds.</a:t>
            </a:r>
          </a:p>
        </p:txBody>
      </p:sp>
    </p:spTree>
    <p:extLst>
      <p:ext uri="{BB962C8B-B14F-4D97-AF65-F5344CB8AC3E}">
        <p14:creationId xmlns:p14="http://schemas.microsoft.com/office/powerpoint/2010/main" val="2482446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4FED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7C2F2E-52BC-CC52-D5C5-5523E496AA08}"/>
              </a:ext>
            </a:extLst>
          </p:cNvPr>
          <p:cNvPicPr>
            <a:picLocks noChangeAspect="1"/>
          </p:cNvPicPr>
          <p:nvPr/>
        </p:nvPicPr>
        <p:blipFill>
          <a:blip r:embed="rId2">
            <a:extLst>
              <a:ext uri="{28A0092B-C50C-407E-A947-70E740481C1C}">
                <a14:useLocalDpi xmlns:a14="http://schemas.microsoft.com/office/drawing/2010/main" val="0"/>
              </a:ext>
            </a:extLst>
          </a:blip>
          <a:srcRect l="64863" t="29174" r="8269" b="2410"/>
          <a:stretch>
            <a:fillRect/>
          </a:stretch>
        </p:blipFill>
        <p:spPr>
          <a:xfrm>
            <a:off x="391886" y="422031"/>
            <a:ext cx="3275762" cy="4431324"/>
          </a:xfrm>
          <a:prstGeom prst="rect">
            <a:avLst/>
          </a:prstGeom>
        </p:spPr>
      </p:pic>
      <p:pic>
        <p:nvPicPr>
          <p:cNvPr id="4" name="Picture 3">
            <a:extLst>
              <a:ext uri="{FF2B5EF4-FFF2-40B4-BE49-F238E27FC236}">
                <a16:creationId xmlns:a16="http://schemas.microsoft.com/office/drawing/2014/main" id="{340EA2BB-BA7A-48B9-668F-4065C794861C}"/>
              </a:ext>
            </a:extLst>
          </p:cNvPr>
          <p:cNvPicPr>
            <a:picLocks noChangeAspect="1"/>
          </p:cNvPicPr>
          <p:nvPr/>
        </p:nvPicPr>
        <p:blipFill>
          <a:blip r:embed="rId3">
            <a:extLst>
              <a:ext uri="{28A0092B-C50C-407E-A947-70E740481C1C}">
                <a14:useLocalDpi xmlns:a14="http://schemas.microsoft.com/office/drawing/2010/main" val="0"/>
              </a:ext>
            </a:extLst>
          </a:blip>
          <a:srcRect l="63966" t="27404" r="8276" b="2656"/>
          <a:stretch>
            <a:fillRect/>
          </a:stretch>
        </p:blipFill>
        <p:spPr>
          <a:xfrm>
            <a:off x="4937489" y="2183128"/>
            <a:ext cx="2638212" cy="3531272"/>
          </a:xfrm>
          <a:prstGeom prst="rect">
            <a:avLst/>
          </a:prstGeom>
        </p:spPr>
      </p:pic>
      <p:pic>
        <p:nvPicPr>
          <p:cNvPr id="8" name="Picture 7">
            <a:extLst>
              <a:ext uri="{FF2B5EF4-FFF2-40B4-BE49-F238E27FC236}">
                <a16:creationId xmlns:a16="http://schemas.microsoft.com/office/drawing/2014/main" id="{BBCB1CCF-67D3-7A32-9780-7176D76F5723}"/>
              </a:ext>
            </a:extLst>
          </p:cNvPr>
          <p:cNvPicPr>
            <a:picLocks noChangeAspect="1"/>
          </p:cNvPicPr>
          <p:nvPr/>
        </p:nvPicPr>
        <p:blipFill>
          <a:blip r:embed="rId4">
            <a:extLst>
              <a:ext uri="{28A0092B-C50C-407E-A947-70E740481C1C}">
                <a14:useLocalDpi xmlns:a14="http://schemas.microsoft.com/office/drawing/2010/main" val="0"/>
              </a:ext>
            </a:extLst>
          </a:blip>
          <a:srcRect l="63966" t="27404" r="8276" b="2658"/>
          <a:stretch>
            <a:fillRect/>
          </a:stretch>
        </p:blipFill>
        <p:spPr>
          <a:xfrm>
            <a:off x="2151231" y="3198791"/>
            <a:ext cx="2638212" cy="3531272"/>
          </a:xfrm>
          <a:prstGeom prst="rect">
            <a:avLst/>
          </a:prstGeom>
        </p:spPr>
      </p:pic>
      <p:sp>
        <p:nvSpPr>
          <p:cNvPr id="9" name="TextBox 8">
            <a:extLst>
              <a:ext uri="{FF2B5EF4-FFF2-40B4-BE49-F238E27FC236}">
                <a16:creationId xmlns:a16="http://schemas.microsoft.com/office/drawing/2014/main" id="{BB23D9C9-B019-BE88-3030-E26BD2CC2D71}"/>
              </a:ext>
            </a:extLst>
          </p:cNvPr>
          <p:cNvSpPr txBox="1"/>
          <p:nvPr/>
        </p:nvSpPr>
        <p:spPr>
          <a:xfrm>
            <a:off x="3737663" y="90673"/>
            <a:ext cx="8170607" cy="2031325"/>
          </a:xfrm>
          <a:prstGeom prst="rect">
            <a:avLst/>
          </a:prstGeom>
          <a:noFill/>
        </p:spPr>
        <p:txBody>
          <a:bodyPr wrap="square" rtlCol="0">
            <a:spAutoFit/>
          </a:bodyPr>
          <a:lstStyle/>
          <a:p>
            <a:r>
              <a:rPr lang="en-GB" dirty="0"/>
              <a:t>I also discovered that allowing the  wildflowers grow had many benefits for  soil health and I shared my findings with the staff and children. We discussed how changing the area where we usually grow vegetables could be an opportunity to experiment with the quality of  the soil. This could potentially save money and be more sustainable than attempting to maintain the quality of the soil through using shop bought compost.  Instead,  the White Clover could prove to be more sustainable !</a:t>
            </a:r>
          </a:p>
        </p:txBody>
      </p:sp>
      <p:sp>
        <p:nvSpPr>
          <p:cNvPr id="10" name="TextBox 9">
            <a:extLst>
              <a:ext uri="{FF2B5EF4-FFF2-40B4-BE49-F238E27FC236}">
                <a16:creationId xmlns:a16="http://schemas.microsoft.com/office/drawing/2014/main" id="{6A3C6AE4-AAAA-6F8F-288B-A39CF1690380}"/>
              </a:ext>
            </a:extLst>
          </p:cNvPr>
          <p:cNvSpPr txBox="1"/>
          <p:nvPr/>
        </p:nvSpPr>
        <p:spPr>
          <a:xfrm>
            <a:off x="8176031" y="3948764"/>
            <a:ext cx="3279954" cy="2308324"/>
          </a:xfrm>
          <a:prstGeom prst="rect">
            <a:avLst/>
          </a:prstGeom>
          <a:noFill/>
        </p:spPr>
        <p:txBody>
          <a:bodyPr wrap="square" rtlCol="0">
            <a:spAutoFit/>
          </a:bodyPr>
          <a:lstStyle/>
          <a:p>
            <a:pPr algn="ctr"/>
            <a:r>
              <a:rPr lang="en-GB" dirty="0"/>
              <a:t>We also discovered and discussed how supporting the presence of birds in the area would also help towards keeping pest levels down which would support healthy plant growth and promote sustainability.</a:t>
            </a:r>
          </a:p>
        </p:txBody>
      </p:sp>
      <p:sp>
        <p:nvSpPr>
          <p:cNvPr id="11" name="TextBox 10">
            <a:extLst>
              <a:ext uri="{FF2B5EF4-FFF2-40B4-BE49-F238E27FC236}">
                <a16:creationId xmlns:a16="http://schemas.microsoft.com/office/drawing/2014/main" id="{04D03F9F-72BD-B8F0-E25B-69BF5999C714}"/>
              </a:ext>
            </a:extLst>
          </p:cNvPr>
          <p:cNvSpPr txBox="1"/>
          <p:nvPr/>
        </p:nvSpPr>
        <p:spPr>
          <a:xfrm>
            <a:off x="7723747" y="2580802"/>
            <a:ext cx="4184523" cy="1200329"/>
          </a:xfrm>
          <a:prstGeom prst="rect">
            <a:avLst/>
          </a:prstGeom>
          <a:noFill/>
        </p:spPr>
        <p:txBody>
          <a:bodyPr wrap="square" rtlCol="0">
            <a:spAutoFit/>
          </a:bodyPr>
          <a:lstStyle/>
          <a:p>
            <a:r>
              <a:rPr lang="en-GB" dirty="0"/>
              <a:t>Allowing the wildflowers grow also promotes biodiversity by providing  food shelter and habitats for wildlife and play their part in the wider food web.</a:t>
            </a:r>
          </a:p>
        </p:txBody>
      </p:sp>
    </p:spTree>
    <p:extLst>
      <p:ext uri="{BB962C8B-B14F-4D97-AF65-F5344CB8AC3E}">
        <p14:creationId xmlns:p14="http://schemas.microsoft.com/office/powerpoint/2010/main" val="2606788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wdDnDiag">
          <a:fgClr>
            <a:srgbClr val="FFFFCC"/>
          </a:fgClr>
          <a:bgClr>
            <a:schemeClr val="accent3">
              <a:lumMod val="20000"/>
              <a:lumOff val="80000"/>
            </a:schemeClr>
          </a:bgClr>
        </a:patt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AF8868-9369-719B-14DF-4AE1A90FBC3B}"/>
              </a:ext>
            </a:extLst>
          </p:cNvPr>
          <p:cNvSpPr/>
          <p:nvPr/>
        </p:nvSpPr>
        <p:spPr>
          <a:xfrm>
            <a:off x="4209885" y="174974"/>
            <a:ext cx="2887329"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SHARE - </a:t>
            </a:r>
          </a:p>
        </p:txBody>
      </p:sp>
      <p:sp>
        <p:nvSpPr>
          <p:cNvPr id="4" name="Rectangle 3">
            <a:extLst>
              <a:ext uri="{FF2B5EF4-FFF2-40B4-BE49-F238E27FC236}">
                <a16:creationId xmlns:a16="http://schemas.microsoft.com/office/drawing/2014/main" id="{C7E3F0E2-CE74-6C4B-4F35-F580325FEBDD}"/>
              </a:ext>
            </a:extLst>
          </p:cNvPr>
          <p:cNvSpPr/>
          <p:nvPr/>
        </p:nvSpPr>
        <p:spPr>
          <a:xfrm>
            <a:off x="0" y="4928700"/>
            <a:ext cx="11838039" cy="1754326"/>
          </a:xfrm>
          <a:prstGeom prst="rect">
            <a:avLst/>
          </a:prstGeom>
          <a:noFill/>
        </p:spPr>
        <p:txBody>
          <a:bodyPr wrap="squar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latin typeface="Bodoni MT Black" panose="02070A03080606020203" pitchFamily="18" charset="0"/>
              </a:rPr>
              <a:t>I shared my discoveries with work colleagues.</a:t>
            </a:r>
            <a:endParaRPr lang="en-GB" sz="5400" b="1" cap="none" spc="0" dirty="0">
              <a:ln w="22225">
                <a:solidFill>
                  <a:schemeClr val="accent2"/>
                </a:solidFill>
                <a:prstDash val="solid"/>
              </a:ln>
              <a:solidFill>
                <a:schemeClr val="accent2">
                  <a:lumMod val="40000"/>
                  <a:lumOff val="60000"/>
                </a:schemeClr>
              </a:solidFill>
              <a:effectLst/>
            </a:endParaRPr>
          </a:p>
        </p:txBody>
      </p:sp>
      <p:pic>
        <p:nvPicPr>
          <p:cNvPr id="6" name="Picture 5">
            <a:extLst>
              <a:ext uri="{FF2B5EF4-FFF2-40B4-BE49-F238E27FC236}">
                <a16:creationId xmlns:a16="http://schemas.microsoft.com/office/drawing/2014/main" id="{5FFD1032-9B53-9A9A-C755-56A1CF29154C}"/>
              </a:ext>
            </a:extLst>
          </p:cNvPr>
          <p:cNvPicPr>
            <a:picLocks noChangeAspect="1"/>
          </p:cNvPicPr>
          <p:nvPr/>
        </p:nvPicPr>
        <p:blipFill>
          <a:blip r:embed="rId2">
            <a:extLst>
              <a:ext uri="{28A0092B-C50C-407E-A947-70E740481C1C}">
                <a14:useLocalDpi xmlns:a14="http://schemas.microsoft.com/office/drawing/2010/main" val="0"/>
              </a:ext>
            </a:extLst>
          </a:blip>
          <a:srcRect l="18050" t="23278" r="53516" b="29556"/>
          <a:stretch>
            <a:fillRect/>
          </a:stretch>
        </p:blipFill>
        <p:spPr>
          <a:xfrm>
            <a:off x="268283" y="245736"/>
            <a:ext cx="2230084" cy="1965207"/>
          </a:xfrm>
          <a:prstGeom prst="rect">
            <a:avLst/>
          </a:prstGeom>
        </p:spPr>
      </p:pic>
      <p:pic>
        <p:nvPicPr>
          <p:cNvPr id="8" name="Picture 7">
            <a:extLst>
              <a:ext uri="{FF2B5EF4-FFF2-40B4-BE49-F238E27FC236}">
                <a16:creationId xmlns:a16="http://schemas.microsoft.com/office/drawing/2014/main" id="{33574E39-0139-653B-F852-05F5D117AA3C}"/>
              </a:ext>
            </a:extLst>
          </p:cNvPr>
          <p:cNvPicPr>
            <a:picLocks noChangeAspect="1"/>
          </p:cNvPicPr>
          <p:nvPr/>
        </p:nvPicPr>
        <p:blipFill>
          <a:blip r:embed="rId2">
            <a:extLst>
              <a:ext uri="{28A0092B-C50C-407E-A947-70E740481C1C}">
                <a14:useLocalDpi xmlns:a14="http://schemas.microsoft.com/office/drawing/2010/main" val="0"/>
              </a:ext>
            </a:extLst>
          </a:blip>
          <a:srcRect l="18050" t="23278" r="53516" b="29556"/>
          <a:stretch>
            <a:fillRect/>
          </a:stretch>
        </p:blipFill>
        <p:spPr>
          <a:xfrm>
            <a:off x="9693633" y="174974"/>
            <a:ext cx="2230084" cy="1965207"/>
          </a:xfrm>
          <a:prstGeom prst="rect">
            <a:avLst/>
          </a:prstGeom>
        </p:spPr>
      </p:pic>
      <p:pic>
        <p:nvPicPr>
          <p:cNvPr id="5" name="Picture 4">
            <a:extLst>
              <a:ext uri="{FF2B5EF4-FFF2-40B4-BE49-F238E27FC236}">
                <a16:creationId xmlns:a16="http://schemas.microsoft.com/office/drawing/2014/main" id="{04F1B50F-ED95-CB1D-47EC-790888C4727D}"/>
              </a:ext>
            </a:extLst>
          </p:cNvPr>
          <p:cNvPicPr>
            <a:picLocks noChangeAspect="1"/>
          </p:cNvPicPr>
          <p:nvPr/>
        </p:nvPicPr>
        <p:blipFill>
          <a:blip r:embed="rId3">
            <a:extLst>
              <a:ext uri="{28A0092B-C50C-407E-A947-70E740481C1C}">
                <a14:useLocalDpi xmlns:a14="http://schemas.microsoft.com/office/drawing/2010/main" val="0"/>
              </a:ext>
            </a:extLst>
          </a:blip>
          <a:srcRect l="60659" t="41274" r="4891" b="17770"/>
          <a:stretch>
            <a:fillRect/>
          </a:stretch>
        </p:blipFill>
        <p:spPr>
          <a:xfrm rot="21086645">
            <a:off x="2579680" y="1244160"/>
            <a:ext cx="3260411" cy="2059207"/>
          </a:xfrm>
          <a:prstGeom prst="rect">
            <a:avLst/>
          </a:prstGeom>
        </p:spPr>
      </p:pic>
      <p:pic>
        <p:nvPicPr>
          <p:cNvPr id="9" name="Picture 8">
            <a:extLst>
              <a:ext uri="{FF2B5EF4-FFF2-40B4-BE49-F238E27FC236}">
                <a16:creationId xmlns:a16="http://schemas.microsoft.com/office/drawing/2014/main" id="{00A02C74-177F-DE7A-3F13-EDF469EDFB1D}"/>
              </a:ext>
            </a:extLst>
          </p:cNvPr>
          <p:cNvPicPr>
            <a:picLocks noChangeAspect="1"/>
          </p:cNvPicPr>
          <p:nvPr/>
        </p:nvPicPr>
        <p:blipFill>
          <a:blip r:embed="rId4">
            <a:extLst>
              <a:ext uri="{28A0092B-C50C-407E-A947-70E740481C1C}">
                <a14:useLocalDpi xmlns:a14="http://schemas.microsoft.com/office/drawing/2010/main" val="0"/>
              </a:ext>
            </a:extLst>
          </a:blip>
          <a:srcRect l="67171" t="41429" r="4972" b="18546"/>
          <a:stretch>
            <a:fillRect/>
          </a:stretch>
        </p:blipFill>
        <p:spPr>
          <a:xfrm rot="496253">
            <a:off x="6425326" y="1096726"/>
            <a:ext cx="3084020" cy="2354074"/>
          </a:xfrm>
          <a:prstGeom prst="rect">
            <a:avLst/>
          </a:prstGeom>
        </p:spPr>
      </p:pic>
      <p:pic>
        <p:nvPicPr>
          <p:cNvPr id="11" name="Picture 10">
            <a:extLst>
              <a:ext uri="{FF2B5EF4-FFF2-40B4-BE49-F238E27FC236}">
                <a16:creationId xmlns:a16="http://schemas.microsoft.com/office/drawing/2014/main" id="{EC0A3558-25C6-A534-C3F8-12EA958740BB}"/>
              </a:ext>
            </a:extLst>
          </p:cNvPr>
          <p:cNvPicPr>
            <a:picLocks noChangeAspect="1"/>
          </p:cNvPicPr>
          <p:nvPr/>
        </p:nvPicPr>
        <p:blipFill>
          <a:blip r:embed="rId5">
            <a:extLst>
              <a:ext uri="{28A0092B-C50C-407E-A947-70E740481C1C}">
                <a14:useLocalDpi xmlns:a14="http://schemas.microsoft.com/office/drawing/2010/main" val="0"/>
              </a:ext>
            </a:extLst>
          </a:blip>
          <a:srcRect l="63626" t="37860" r="6456" b="30102"/>
          <a:stretch>
            <a:fillRect/>
          </a:stretch>
        </p:blipFill>
        <p:spPr>
          <a:xfrm>
            <a:off x="0" y="2826232"/>
            <a:ext cx="3647552" cy="2075104"/>
          </a:xfrm>
          <a:prstGeom prst="rect">
            <a:avLst/>
          </a:prstGeom>
        </p:spPr>
      </p:pic>
      <p:pic>
        <p:nvPicPr>
          <p:cNvPr id="13" name="Picture 12">
            <a:extLst>
              <a:ext uri="{FF2B5EF4-FFF2-40B4-BE49-F238E27FC236}">
                <a16:creationId xmlns:a16="http://schemas.microsoft.com/office/drawing/2014/main" id="{0C0780CB-0722-F941-FC94-2F86BE7FBC50}"/>
              </a:ext>
            </a:extLst>
          </p:cNvPr>
          <p:cNvPicPr>
            <a:picLocks noChangeAspect="1"/>
          </p:cNvPicPr>
          <p:nvPr/>
        </p:nvPicPr>
        <p:blipFill>
          <a:blip r:embed="rId6">
            <a:extLst>
              <a:ext uri="{28A0092B-C50C-407E-A947-70E740481C1C}">
                <a14:useLocalDpi xmlns:a14="http://schemas.microsoft.com/office/drawing/2010/main" val="0"/>
              </a:ext>
            </a:extLst>
          </a:blip>
          <a:srcRect l="60906" t="38636" r="5220" b="21959"/>
          <a:stretch>
            <a:fillRect/>
          </a:stretch>
        </p:blipFill>
        <p:spPr>
          <a:xfrm>
            <a:off x="4544749" y="3048967"/>
            <a:ext cx="3094892" cy="1912659"/>
          </a:xfrm>
          <a:prstGeom prst="rect">
            <a:avLst/>
          </a:prstGeom>
        </p:spPr>
      </p:pic>
      <p:pic>
        <p:nvPicPr>
          <p:cNvPr id="15" name="Picture 14">
            <a:extLst>
              <a:ext uri="{FF2B5EF4-FFF2-40B4-BE49-F238E27FC236}">
                <a16:creationId xmlns:a16="http://schemas.microsoft.com/office/drawing/2014/main" id="{0AF7CFDA-ED91-8EA1-69B8-024F09A3C92B}"/>
              </a:ext>
            </a:extLst>
          </p:cNvPr>
          <p:cNvPicPr>
            <a:picLocks noChangeAspect="1"/>
          </p:cNvPicPr>
          <p:nvPr/>
        </p:nvPicPr>
        <p:blipFill>
          <a:blip r:embed="rId7">
            <a:extLst>
              <a:ext uri="{28A0092B-C50C-407E-A947-70E740481C1C}">
                <a14:useLocalDpi xmlns:a14="http://schemas.microsoft.com/office/drawing/2010/main" val="0"/>
              </a:ext>
            </a:extLst>
          </a:blip>
          <a:srcRect l="61741" t="48919" r="4736" b="12397"/>
          <a:stretch>
            <a:fillRect/>
          </a:stretch>
        </p:blipFill>
        <p:spPr>
          <a:xfrm>
            <a:off x="8978696" y="3037310"/>
            <a:ext cx="3205694" cy="1965208"/>
          </a:xfrm>
          <a:prstGeom prst="rect">
            <a:avLst/>
          </a:prstGeom>
        </p:spPr>
      </p:pic>
      <p:pic>
        <p:nvPicPr>
          <p:cNvPr id="17" name="Picture 16">
            <a:extLst>
              <a:ext uri="{FF2B5EF4-FFF2-40B4-BE49-F238E27FC236}">
                <a16:creationId xmlns:a16="http://schemas.microsoft.com/office/drawing/2014/main" id="{0169F5C7-C1CF-FE56-32EB-FF4866084975}"/>
              </a:ext>
            </a:extLst>
          </p:cNvPr>
          <p:cNvPicPr>
            <a:picLocks noChangeAspect="1"/>
          </p:cNvPicPr>
          <p:nvPr/>
        </p:nvPicPr>
        <p:blipFill>
          <a:blip r:embed="rId8">
            <a:extLst>
              <a:ext uri="{28A0092B-C50C-407E-A947-70E740481C1C}">
                <a14:useLocalDpi xmlns:a14="http://schemas.microsoft.com/office/drawing/2010/main" val="0"/>
              </a:ext>
            </a:extLst>
          </a:blip>
          <a:srcRect l="77555" t="37550" r="12967" b="42902"/>
          <a:stretch>
            <a:fillRect/>
          </a:stretch>
        </p:blipFill>
        <p:spPr>
          <a:xfrm>
            <a:off x="10855655" y="5416934"/>
            <a:ext cx="1155560" cy="1266092"/>
          </a:xfrm>
          <a:prstGeom prst="rect">
            <a:avLst/>
          </a:prstGeom>
        </p:spPr>
      </p:pic>
      <p:pic>
        <p:nvPicPr>
          <p:cNvPr id="19" name="Picture 18">
            <a:extLst>
              <a:ext uri="{FF2B5EF4-FFF2-40B4-BE49-F238E27FC236}">
                <a16:creationId xmlns:a16="http://schemas.microsoft.com/office/drawing/2014/main" id="{1B59F6DB-A9FE-F472-B356-01923FB1B710}"/>
              </a:ext>
            </a:extLst>
          </p:cNvPr>
          <p:cNvPicPr>
            <a:picLocks noChangeAspect="1"/>
          </p:cNvPicPr>
          <p:nvPr/>
        </p:nvPicPr>
        <p:blipFill>
          <a:blip r:embed="rId8">
            <a:extLst>
              <a:ext uri="{28A0092B-C50C-407E-A947-70E740481C1C}">
                <a14:useLocalDpi xmlns:a14="http://schemas.microsoft.com/office/drawing/2010/main" val="0"/>
              </a:ext>
            </a:extLst>
          </a:blip>
          <a:srcRect l="77555" t="37550" r="12967" b="42902"/>
          <a:stretch>
            <a:fillRect/>
          </a:stretch>
        </p:blipFill>
        <p:spPr>
          <a:xfrm>
            <a:off x="38604" y="5589824"/>
            <a:ext cx="1036570" cy="1135720"/>
          </a:xfrm>
          <a:prstGeom prst="rect">
            <a:avLst/>
          </a:prstGeom>
        </p:spPr>
      </p:pic>
    </p:spTree>
    <p:extLst>
      <p:ext uri="{BB962C8B-B14F-4D97-AF65-F5344CB8AC3E}">
        <p14:creationId xmlns:p14="http://schemas.microsoft.com/office/powerpoint/2010/main" val="9075053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3BF055-5EFF-6477-F2FA-2C26AEACF2F3}"/>
              </a:ext>
            </a:extLst>
          </p:cNvPr>
          <p:cNvSpPr txBox="1"/>
          <p:nvPr/>
        </p:nvSpPr>
        <p:spPr>
          <a:xfrm>
            <a:off x="3873910" y="137650"/>
            <a:ext cx="4011561" cy="1477328"/>
          </a:xfrm>
          <a:prstGeom prst="rect">
            <a:avLst/>
          </a:prstGeom>
          <a:noFill/>
        </p:spPr>
        <p:txBody>
          <a:bodyPr wrap="square" rtlCol="0">
            <a:spAutoFit/>
          </a:bodyPr>
          <a:lstStyle/>
          <a:p>
            <a:r>
              <a:rPr lang="en-GB" sz="7200" dirty="0">
                <a:latin typeface="Curlz MT" panose="04040404050702020202" pitchFamily="82" charset="0"/>
              </a:rPr>
              <a:t>John Muir</a:t>
            </a:r>
          </a:p>
          <a:p>
            <a:pPr algn="ctr"/>
            <a:r>
              <a:rPr lang="en-GB" dirty="0">
                <a:latin typeface="Curlz MT" panose="04040404050702020202" pitchFamily="82" charset="0"/>
              </a:rPr>
              <a:t>1838 - 1914</a:t>
            </a:r>
          </a:p>
        </p:txBody>
      </p:sp>
      <p:sp>
        <p:nvSpPr>
          <p:cNvPr id="3" name="TextBox 2">
            <a:extLst>
              <a:ext uri="{FF2B5EF4-FFF2-40B4-BE49-F238E27FC236}">
                <a16:creationId xmlns:a16="http://schemas.microsoft.com/office/drawing/2014/main" id="{CD1AEA69-01EE-F85C-126D-11151BDAFFCE}"/>
              </a:ext>
            </a:extLst>
          </p:cNvPr>
          <p:cNvSpPr txBox="1"/>
          <p:nvPr/>
        </p:nvSpPr>
        <p:spPr>
          <a:xfrm>
            <a:off x="285135" y="1641987"/>
            <a:ext cx="11651226" cy="3323987"/>
          </a:xfrm>
          <a:prstGeom prst="rect">
            <a:avLst/>
          </a:prstGeom>
          <a:noFill/>
        </p:spPr>
        <p:txBody>
          <a:bodyPr wrap="square" rtlCol="0">
            <a:spAutoFit/>
          </a:bodyPr>
          <a:lstStyle/>
          <a:p>
            <a:r>
              <a:rPr lang="en-GB" dirty="0"/>
              <a:t> </a:t>
            </a:r>
          </a:p>
          <a:p>
            <a:pPr algn="ctr"/>
            <a:r>
              <a:rPr lang="en-GB" sz="3200" dirty="0">
                <a:latin typeface="Amasis MT Pro Light" panose="020F0502020204030204" pitchFamily="18" charset="0"/>
              </a:rPr>
              <a:t>John Muir was a Scottish, writer, explorer and campaigner and the founder of the modern conservation movement. He spent his life exploring nature, writing about its beauty and advocating for its protection. Muir believed that preserving natural landscapes was important not only for wildlife but also for the health and happiness of people.</a:t>
            </a:r>
          </a:p>
        </p:txBody>
      </p:sp>
      <p:sp>
        <p:nvSpPr>
          <p:cNvPr id="4" name="TextBox 3">
            <a:extLst>
              <a:ext uri="{FF2B5EF4-FFF2-40B4-BE49-F238E27FC236}">
                <a16:creationId xmlns:a16="http://schemas.microsoft.com/office/drawing/2014/main" id="{67C197A4-AFBF-D965-9A34-B099AA08672B}"/>
              </a:ext>
            </a:extLst>
          </p:cNvPr>
          <p:cNvSpPr txBox="1"/>
          <p:nvPr/>
        </p:nvSpPr>
        <p:spPr>
          <a:xfrm>
            <a:off x="10530348" y="6581001"/>
            <a:ext cx="1661652" cy="276999"/>
          </a:xfrm>
          <a:prstGeom prst="rect">
            <a:avLst/>
          </a:prstGeom>
          <a:noFill/>
        </p:spPr>
        <p:txBody>
          <a:bodyPr wrap="square" rtlCol="0">
            <a:spAutoFit/>
          </a:bodyPr>
          <a:lstStyle/>
          <a:p>
            <a:r>
              <a:rPr lang="en-GB" sz="1200" dirty="0">
                <a:latin typeface="Amasis MT Pro Light" panose="02040304050005020304" pitchFamily="18" charset="0"/>
              </a:rPr>
              <a:t>(John Muir Trust, n.d.)</a:t>
            </a:r>
          </a:p>
        </p:txBody>
      </p:sp>
      <p:pic>
        <p:nvPicPr>
          <p:cNvPr id="6" name="Picture 5">
            <a:extLst>
              <a:ext uri="{FF2B5EF4-FFF2-40B4-BE49-F238E27FC236}">
                <a16:creationId xmlns:a16="http://schemas.microsoft.com/office/drawing/2014/main" id="{D1462A8F-01BC-58BA-3407-B307AC89B076}"/>
              </a:ext>
            </a:extLst>
          </p:cNvPr>
          <p:cNvPicPr>
            <a:picLocks noChangeAspect="1"/>
          </p:cNvPicPr>
          <p:nvPr/>
        </p:nvPicPr>
        <p:blipFill>
          <a:blip r:embed="rId2">
            <a:extLst>
              <a:ext uri="{28A0092B-C50C-407E-A947-70E740481C1C}">
                <a14:useLocalDpi xmlns:a14="http://schemas.microsoft.com/office/drawing/2010/main" val="0"/>
              </a:ext>
            </a:extLst>
          </a:blip>
          <a:srcRect l="18791" t="21992" r="54423" b="28319"/>
          <a:stretch>
            <a:fillRect/>
          </a:stretch>
        </p:blipFill>
        <p:spPr>
          <a:xfrm>
            <a:off x="5279922" y="5081984"/>
            <a:ext cx="1661652" cy="1637516"/>
          </a:xfrm>
          <a:prstGeom prst="rect">
            <a:avLst/>
          </a:prstGeom>
        </p:spPr>
      </p:pic>
    </p:spTree>
    <p:extLst>
      <p:ext uri="{BB962C8B-B14F-4D97-AF65-F5344CB8AC3E}">
        <p14:creationId xmlns:p14="http://schemas.microsoft.com/office/powerpoint/2010/main" val="26641482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3220</TotalTime>
  <Words>1740</Words>
  <Application>Microsoft Office PowerPoint</Application>
  <PresentationFormat>Widescreen</PresentationFormat>
  <Paragraphs>63</Paragraphs>
  <Slides>19</Slides>
  <Notes>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19</vt:i4>
      </vt:variant>
    </vt:vector>
  </HeadingPairs>
  <TitlesOfParts>
    <vt:vector size="33" baseType="lpstr">
      <vt:lpstr>Abadi</vt:lpstr>
      <vt:lpstr>ADLaM Display</vt:lpstr>
      <vt:lpstr>Aharoni</vt:lpstr>
      <vt:lpstr>Amasis MT Pro Light</vt:lpstr>
      <vt:lpstr>Aptos</vt:lpstr>
      <vt:lpstr>Aptos Black</vt:lpstr>
      <vt:lpstr>Aptos Display</vt:lpstr>
      <vt:lpstr>Arial</vt:lpstr>
      <vt:lpstr>Bodoni MT Black</vt:lpstr>
      <vt:lpstr>Bradley Hand ITC</vt:lpstr>
      <vt:lpstr>Comic Sans MS</vt:lpstr>
      <vt:lpstr>Congenial Black</vt:lpstr>
      <vt:lpstr>Curlz 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Burton</dc:creator>
  <cp:lastModifiedBy>gemma Burton</cp:lastModifiedBy>
  <cp:revision>3</cp:revision>
  <dcterms:created xsi:type="dcterms:W3CDTF">2026-06-16T18:02:44Z</dcterms:created>
  <dcterms:modified xsi:type="dcterms:W3CDTF">2026-07-07T17:06:02Z</dcterms:modified>
</cp:coreProperties>
</file>