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9"/>
  </p:notesMasterIdLst>
  <p:handoutMasterIdLst>
    <p:handoutMasterId r:id="rId50"/>
  </p:handoutMasterIdLst>
  <p:sldIdLst>
    <p:sldId id="500" r:id="rId3"/>
    <p:sldId id="816" r:id="rId4"/>
    <p:sldId id="836" r:id="rId5"/>
    <p:sldId id="881" r:id="rId6"/>
    <p:sldId id="837" r:id="rId7"/>
    <p:sldId id="882" r:id="rId8"/>
    <p:sldId id="886" r:id="rId9"/>
    <p:sldId id="839" r:id="rId10"/>
    <p:sldId id="887" r:id="rId11"/>
    <p:sldId id="883" r:id="rId12"/>
    <p:sldId id="838" r:id="rId13"/>
    <p:sldId id="873" r:id="rId14"/>
    <p:sldId id="842" r:id="rId15"/>
    <p:sldId id="877" r:id="rId16"/>
    <p:sldId id="844" r:id="rId17"/>
    <p:sldId id="884" r:id="rId18"/>
    <p:sldId id="846" r:id="rId19"/>
    <p:sldId id="847" r:id="rId20"/>
    <p:sldId id="848" r:id="rId21"/>
    <p:sldId id="849" r:id="rId22"/>
    <p:sldId id="850" r:id="rId23"/>
    <p:sldId id="851" r:id="rId24"/>
    <p:sldId id="879" r:id="rId25"/>
    <p:sldId id="852" r:id="rId26"/>
    <p:sldId id="853" r:id="rId27"/>
    <p:sldId id="854" r:id="rId28"/>
    <p:sldId id="855" r:id="rId29"/>
    <p:sldId id="856" r:id="rId30"/>
    <p:sldId id="857" r:id="rId31"/>
    <p:sldId id="858" r:id="rId32"/>
    <p:sldId id="859" r:id="rId33"/>
    <p:sldId id="860" r:id="rId34"/>
    <p:sldId id="878" r:id="rId35"/>
    <p:sldId id="861" r:id="rId36"/>
    <p:sldId id="862" r:id="rId37"/>
    <p:sldId id="863" r:id="rId38"/>
    <p:sldId id="864" r:id="rId39"/>
    <p:sldId id="885" r:id="rId40"/>
    <p:sldId id="865" r:id="rId41"/>
    <p:sldId id="866" r:id="rId42"/>
    <p:sldId id="867" r:id="rId43"/>
    <p:sldId id="869" r:id="rId44"/>
    <p:sldId id="870" r:id="rId45"/>
    <p:sldId id="871" r:id="rId46"/>
    <p:sldId id="872" r:id="rId47"/>
    <p:sldId id="681" r:id="rId4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4" clrIdx="0"/>
  <p:cmAuthor id="1" name="carykell" initials="c" lastIdx="4"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67A4"/>
    <a:srgbClr val="3E8DC5"/>
    <a:srgbClr val="000000"/>
    <a:srgbClr val="C0C0C4"/>
    <a:srgbClr val="67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31" autoAdjust="0"/>
    <p:restoredTop sz="71007" autoAdjust="0"/>
  </p:normalViewPr>
  <p:slideViewPr>
    <p:cSldViewPr snapToGrid="0">
      <p:cViewPr varScale="1">
        <p:scale>
          <a:sx n="82" d="100"/>
          <a:sy n="82" d="100"/>
        </p:scale>
        <p:origin x="2796" y="96"/>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commentAuthors" Target="commentAuthor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3622121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smtClean="0"/>
          </a:p>
        </p:txBody>
      </p:sp>
    </p:spTree>
    <p:extLst>
      <p:ext uri="{BB962C8B-B14F-4D97-AF65-F5344CB8AC3E}">
        <p14:creationId xmlns:p14="http://schemas.microsoft.com/office/powerpoint/2010/main" val="3487368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smtClean="0">
                <a:solidFill>
                  <a:schemeClr val="tx1"/>
                </a:solidFill>
                <a:effectLst/>
                <a:latin typeface="Arial" charset="0"/>
                <a:ea typeface="+mn-ea"/>
                <a:cs typeface="+mn-cs"/>
              </a:rPr>
              <a:t>The benefits of a VPN include the following:</a:t>
            </a:r>
          </a:p>
          <a:p>
            <a:r>
              <a:rPr lang="en-GB" sz="1200" b="1" i="0" kern="1200" dirty="0" smtClean="0">
                <a:solidFill>
                  <a:schemeClr val="tx1"/>
                </a:solidFill>
                <a:effectLst/>
                <a:latin typeface="Arial" charset="0"/>
                <a:ea typeface="+mn-ea"/>
                <a:cs typeface="+mn-cs"/>
              </a:rPr>
              <a:t>Cost savings </a:t>
            </a:r>
            <a:r>
              <a:rPr lang="en-GB" sz="1200" b="0" i="0" kern="1200" dirty="0" smtClean="0">
                <a:solidFill>
                  <a:schemeClr val="tx1"/>
                </a:solidFill>
                <a:effectLst/>
                <a:latin typeface="Arial" charset="0"/>
                <a:ea typeface="+mn-ea"/>
                <a:cs typeface="+mn-cs"/>
              </a:rPr>
              <a:t>- VPNs enable organizations to use cost-effective, third-party Internet transport to connect remote offices and remote users to the main site; therefore, eliminating expensive, dedicated WAN links and modem banks. Furthermore, with the advent of cost-effective, high-bandwidth technologies, such as DSL, organizations can use VPNs to reduce their connectivity costs while simultaneously increasing remote connection bandwidth.</a:t>
            </a:r>
          </a:p>
          <a:p>
            <a:r>
              <a:rPr lang="en-GB" sz="1200" b="1" i="0" kern="1200" dirty="0" smtClean="0">
                <a:solidFill>
                  <a:schemeClr val="tx1"/>
                </a:solidFill>
                <a:effectLst/>
                <a:latin typeface="Arial" charset="0"/>
                <a:ea typeface="+mn-ea"/>
                <a:cs typeface="+mn-cs"/>
              </a:rPr>
              <a:t>Scalability </a:t>
            </a:r>
            <a:r>
              <a:rPr lang="en-GB" sz="1200" b="0" i="0" kern="1200" dirty="0" smtClean="0">
                <a:solidFill>
                  <a:schemeClr val="tx1"/>
                </a:solidFill>
                <a:effectLst/>
                <a:latin typeface="Arial" charset="0"/>
                <a:ea typeface="+mn-ea"/>
                <a:cs typeface="+mn-cs"/>
              </a:rPr>
              <a:t>- VPNs enable organizations to use the Internet infrastructure within ISPs and devices, which makes it easy to add new users. Therefore, organizations are able to add large amounts of capacity without adding significant infrastructure.</a:t>
            </a:r>
          </a:p>
          <a:p>
            <a:r>
              <a:rPr lang="en-GB" sz="1200" b="1" i="0" kern="1200" dirty="0" smtClean="0">
                <a:solidFill>
                  <a:schemeClr val="tx1"/>
                </a:solidFill>
                <a:effectLst/>
                <a:latin typeface="Arial" charset="0"/>
                <a:ea typeface="+mn-ea"/>
                <a:cs typeface="+mn-cs"/>
              </a:rPr>
              <a:t>Compatibility with broadband technology </a:t>
            </a:r>
            <a:r>
              <a:rPr lang="en-GB" sz="1200" b="0" i="0" kern="1200" dirty="0" smtClean="0">
                <a:solidFill>
                  <a:schemeClr val="tx1"/>
                </a:solidFill>
                <a:effectLst/>
                <a:latin typeface="Arial" charset="0"/>
                <a:ea typeface="+mn-ea"/>
                <a:cs typeface="+mn-cs"/>
              </a:rPr>
              <a:t>- VPNs allow mobile workers and telecommuters to take advantage of high-speed, broadband connectivity, such as DSL and cable, to access to their organizations’ networks. Broadband connectivity provides flexibility and efficiency. High-speed, broadband connections also provide a cost-effective solution for connecting remote offices.</a:t>
            </a:r>
          </a:p>
          <a:p>
            <a:r>
              <a:rPr lang="en-GB" sz="1200" b="1" i="0" kern="1200" dirty="0" smtClean="0">
                <a:solidFill>
                  <a:schemeClr val="tx1"/>
                </a:solidFill>
                <a:effectLst/>
                <a:latin typeface="Arial" charset="0"/>
                <a:ea typeface="+mn-ea"/>
                <a:cs typeface="+mn-cs"/>
              </a:rPr>
              <a:t>Security </a:t>
            </a:r>
            <a:r>
              <a:rPr lang="en-GB" sz="1200" b="0" i="0" kern="1200" dirty="0" smtClean="0">
                <a:solidFill>
                  <a:schemeClr val="tx1"/>
                </a:solidFill>
                <a:effectLst/>
                <a:latin typeface="Arial" charset="0"/>
                <a:ea typeface="+mn-ea"/>
                <a:cs typeface="+mn-cs"/>
              </a:rPr>
              <a:t>- VPNs can include security mechanisms that provide the highest level of security by using advanced encryption and authentication protocols that protect data from unauthorized access.</a:t>
            </a:r>
          </a:p>
          <a:p>
            <a:pPr>
              <a:buFontTx/>
              <a:buNone/>
            </a:pPr>
            <a:endParaRPr lang="en-US" b="1" dirty="0" smtClean="0"/>
          </a:p>
        </p:txBody>
      </p:sp>
    </p:spTree>
    <p:extLst>
      <p:ext uri="{BB962C8B-B14F-4D97-AF65-F5344CB8AC3E}">
        <p14:creationId xmlns:p14="http://schemas.microsoft.com/office/powerpoint/2010/main" val="3153946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7.1.1.2 </a:t>
            </a:r>
            <a:r>
              <a:rPr lang="en-US" b="1" dirty="0" smtClean="0">
                <a:ea typeface="ＭＳ Ｐゴシック" pitchFamily="34" charset="-128"/>
              </a:rPr>
              <a:t>Benefits</a:t>
            </a:r>
            <a:r>
              <a:rPr lang="en-US" b="1" baseline="0" dirty="0" smtClean="0">
                <a:ea typeface="ＭＳ Ｐゴシック" pitchFamily="34" charset="-128"/>
              </a:rPr>
              <a:t> of VPNs</a:t>
            </a:r>
            <a:endParaRPr lang="en-US" b="1" dirty="0" smtClean="0"/>
          </a:p>
          <a:p>
            <a:pPr>
              <a:buFontTx/>
              <a:buNone/>
            </a:pPr>
            <a:endParaRPr lang="en-US" b="1" dirty="0" smtClean="0"/>
          </a:p>
        </p:txBody>
      </p:sp>
    </p:spTree>
    <p:extLst>
      <p:ext uri="{BB962C8B-B14F-4D97-AF65-F5344CB8AC3E}">
        <p14:creationId xmlns:p14="http://schemas.microsoft.com/office/powerpoint/2010/main" val="457663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7.1.2.1 </a:t>
            </a:r>
            <a:r>
              <a:rPr lang="en-US" b="1" dirty="0" smtClean="0">
                <a:ea typeface="ＭＳ Ｐゴシック" pitchFamily="34" charset="-128"/>
              </a:rPr>
              <a:t>Site-to-Site</a:t>
            </a:r>
            <a:r>
              <a:rPr lang="en-US" b="1" baseline="0" dirty="0" smtClean="0">
                <a:ea typeface="ＭＳ Ｐゴシック" pitchFamily="34" charset="-128"/>
              </a:rPr>
              <a:t> VPNs</a:t>
            </a:r>
            <a:endParaRPr lang="en-US" b="1" dirty="0" smtClean="0"/>
          </a:p>
          <a:p>
            <a:pPr>
              <a:buFontTx/>
              <a:buNone/>
            </a:pPr>
            <a:endParaRPr lang="en-US" b="1" dirty="0" smtClean="0"/>
          </a:p>
        </p:txBody>
      </p:sp>
    </p:spTree>
    <p:extLst>
      <p:ext uri="{BB962C8B-B14F-4D97-AF65-F5344CB8AC3E}">
        <p14:creationId xmlns:p14="http://schemas.microsoft.com/office/powerpoint/2010/main" val="6489084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7.1.2.1 </a:t>
            </a:r>
            <a:r>
              <a:rPr lang="en-US" b="1" dirty="0" smtClean="0">
                <a:ea typeface="ＭＳ Ｐゴシック" pitchFamily="34" charset="-128"/>
              </a:rPr>
              <a:t>Site-to-Site</a:t>
            </a:r>
            <a:r>
              <a:rPr lang="en-US" b="1" baseline="0" dirty="0" smtClean="0">
                <a:ea typeface="ＭＳ Ｐゴシック" pitchFamily="34" charset="-128"/>
              </a:rPr>
              <a:t> VPNs</a:t>
            </a:r>
            <a:endParaRPr lang="en-US" b="1" dirty="0" smtClean="0"/>
          </a:p>
          <a:p>
            <a:pPr>
              <a:buFontTx/>
              <a:buNone/>
            </a:pPr>
            <a:endParaRPr lang="en-US" b="1" dirty="0" smtClean="0"/>
          </a:p>
        </p:txBody>
      </p:sp>
    </p:spTree>
    <p:extLst>
      <p:ext uri="{BB962C8B-B14F-4D97-AF65-F5344CB8AC3E}">
        <p14:creationId xmlns:p14="http://schemas.microsoft.com/office/powerpoint/2010/main" val="18503769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7.1.2.1 </a:t>
            </a:r>
            <a:r>
              <a:rPr lang="en-US" b="1" dirty="0" smtClean="0">
                <a:ea typeface="ＭＳ Ｐゴシック" pitchFamily="34" charset="-128"/>
              </a:rPr>
              <a:t>Site-to-Site</a:t>
            </a:r>
            <a:r>
              <a:rPr lang="en-US" b="1" baseline="0" dirty="0" smtClean="0">
                <a:ea typeface="ＭＳ Ｐゴシック" pitchFamily="34" charset="-128"/>
              </a:rPr>
              <a:t> VPNs</a:t>
            </a:r>
            <a:endParaRPr lang="en-US" b="1" dirty="0" smtClean="0"/>
          </a:p>
          <a:p>
            <a:pPr>
              <a:buFontTx/>
              <a:buNone/>
            </a:pPr>
            <a:endParaRPr lang="en-US" b="1" dirty="0" smtClean="0"/>
          </a:p>
        </p:txBody>
      </p:sp>
    </p:spTree>
    <p:extLst>
      <p:ext uri="{BB962C8B-B14F-4D97-AF65-F5344CB8AC3E}">
        <p14:creationId xmlns:p14="http://schemas.microsoft.com/office/powerpoint/2010/main" val="2439720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7.1.2.2 </a:t>
            </a:r>
            <a:r>
              <a:rPr lang="en-US" b="1" dirty="0" smtClean="0">
                <a:ea typeface="ＭＳ Ｐゴシック" pitchFamily="34" charset="-128"/>
              </a:rPr>
              <a:t>Remote</a:t>
            </a:r>
            <a:r>
              <a:rPr lang="en-US" b="1" baseline="0" dirty="0" smtClean="0">
                <a:ea typeface="ＭＳ Ｐゴシック" pitchFamily="34" charset="-128"/>
              </a:rPr>
              <a:t> Access VPNs</a:t>
            </a:r>
            <a:endParaRPr lang="en-US" b="1" dirty="0" smtClean="0"/>
          </a:p>
          <a:p>
            <a:pPr>
              <a:buFontTx/>
              <a:buNone/>
            </a:pPr>
            <a:endParaRPr lang="en-US" b="1" dirty="0" smtClean="0"/>
          </a:p>
        </p:txBody>
      </p:sp>
    </p:spTree>
    <p:extLst>
      <p:ext uri="{BB962C8B-B14F-4D97-AF65-F5344CB8AC3E}">
        <p14:creationId xmlns:p14="http://schemas.microsoft.com/office/powerpoint/2010/main" val="2277287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7.1.2.2 </a:t>
            </a:r>
            <a:r>
              <a:rPr lang="en-US" b="1" dirty="0" smtClean="0">
                <a:ea typeface="ＭＳ Ｐゴシック" pitchFamily="34" charset="-128"/>
              </a:rPr>
              <a:t>Remote</a:t>
            </a:r>
            <a:r>
              <a:rPr lang="en-US" b="1" baseline="0" dirty="0" smtClean="0">
                <a:ea typeface="ＭＳ Ｐゴシック" pitchFamily="34" charset="-128"/>
              </a:rPr>
              <a:t> Access VPNs</a:t>
            </a:r>
            <a:endParaRPr lang="en-US" b="1" dirty="0" smtClean="0"/>
          </a:p>
          <a:p>
            <a:pPr>
              <a:buFontTx/>
              <a:buNone/>
            </a:pPr>
            <a:endParaRPr lang="en-US" b="1" dirty="0" smtClean="0"/>
          </a:p>
        </p:txBody>
      </p:sp>
    </p:spTree>
    <p:extLst>
      <p:ext uri="{BB962C8B-B14F-4D97-AF65-F5344CB8AC3E}">
        <p14:creationId xmlns:p14="http://schemas.microsoft.com/office/powerpoint/2010/main" val="3183923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10</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t>7.2 Site-to-Site</a:t>
            </a:r>
            <a:r>
              <a:rPr lang="en-US" b="1" baseline="0" dirty="0" smtClean="0"/>
              <a:t> GRE Tunnels</a:t>
            </a:r>
            <a:endParaRPr lang="en-GB" b="1" baseline="0" dirty="0" smtClean="0"/>
          </a:p>
          <a:p>
            <a:pPr>
              <a:buFontTx/>
              <a:buNone/>
            </a:pPr>
            <a:endParaRPr lang="en-GB" b="0" baseline="0" dirty="0" smtClean="0"/>
          </a:p>
          <a:p>
            <a:pPr>
              <a:buFontTx/>
              <a:buNone/>
            </a:pPr>
            <a:r>
              <a:rPr lang="en-GB" b="0" baseline="0" dirty="0" smtClean="0"/>
              <a:t>Common examples of layer 3 Tunnels for VPN are:</a:t>
            </a:r>
          </a:p>
          <a:p>
            <a:pPr marL="742950" lvl="1" indent="-285750">
              <a:buFont typeface="Arial"/>
              <a:buChar char="•"/>
            </a:pPr>
            <a:r>
              <a:rPr lang="en-US" sz="1800" dirty="0" smtClean="0"/>
              <a:t>Generic Routing Encapsulation (GRE)</a:t>
            </a:r>
          </a:p>
          <a:p>
            <a:pPr marL="742950" lvl="1" indent="-285750">
              <a:buFont typeface="Arial"/>
              <a:buChar char="•"/>
            </a:pPr>
            <a:r>
              <a:rPr lang="en-US" sz="1800" dirty="0" smtClean="0"/>
              <a:t>Multiprotocol Label Switching (MPLS)</a:t>
            </a:r>
          </a:p>
          <a:p>
            <a:pPr marL="742950" lvl="1" indent="-285750">
              <a:buFont typeface="Arial"/>
              <a:buChar char="•"/>
            </a:pPr>
            <a:r>
              <a:rPr lang="en-US" sz="1800" dirty="0" smtClean="0"/>
              <a:t>Internet Protocol Security (IPsec)</a:t>
            </a:r>
          </a:p>
          <a:p>
            <a:pPr>
              <a:buFontTx/>
              <a:buNone/>
            </a:pPr>
            <a:endParaRPr lang="en-GB" b="0" dirty="0" smtClean="0"/>
          </a:p>
        </p:txBody>
      </p:sp>
    </p:spTree>
    <p:extLst>
      <p:ext uri="{BB962C8B-B14F-4D97-AF65-F5344CB8AC3E}">
        <p14:creationId xmlns:p14="http://schemas.microsoft.com/office/powerpoint/2010/main" val="3308529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7.2.1.1 </a:t>
            </a:r>
            <a:r>
              <a:rPr lang="en-US" b="1" dirty="0" smtClean="0">
                <a:ea typeface="ＭＳ Ｐゴシック" pitchFamily="34" charset="-128"/>
              </a:rPr>
              <a:t>Introduction</a:t>
            </a:r>
            <a:r>
              <a:rPr lang="en-US" b="1" baseline="0" dirty="0" smtClean="0">
                <a:ea typeface="ＭＳ Ｐゴシック" pitchFamily="34" charset="-128"/>
              </a:rPr>
              <a:t> to GRE</a:t>
            </a:r>
            <a:endParaRPr lang="en-US" b="1" dirty="0" smtClean="0"/>
          </a:p>
          <a:p>
            <a:pPr>
              <a:buFontTx/>
              <a:buNone/>
            </a:pPr>
            <a:endParaRPr lang="en-US" b="1" dirty="0" smtClean="0"/>
          </a:p>
        </p:txBody>
      </p:sp>
    </p:spTree>
    <p:extLst>
      <p:ext uri="{BB962C8B-B14F-4D97-AF65-F5344CB8AC3E}">
        <p14:creationId xmlns:p14="http://schemas.microsoft.com/office/powerpoint/2010/main" val="34725093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7.2.1.2 </a:t>
            </a:r>
            <a:r>
              <a:rPr lang="en-US" b="1" dirty="0" smtClean="0">
                <a:ea typeface="ＭＳ Ｐゴシック" pitchFamily="34" charset="-128"/>
              </a:rPr>
              <a:t>Characteristics of </a:t>
            </a:r>
            <a:r>
              <a:rPr lang="en-US" b="1" baseline="0" dirty="0" smtClean="0">
                <a:ea typeface="ＭＳ Ｐゴシック" pitchFamily="34" charset="-128"/>
              </a:rPr>
              <a:t>GRE</a:t>
            </a:r>
            <a:endParaRPr lang="en-US" b="1" dirty="0" smtClean="0"/>
          </a:p>
          <a:p>
            <a:pPr>
              <a:buFontTx/>
              <a:buNone/>
            </a:pPr>
            <a:endParaRPr lang="en-US" b="1" dirty="0" smtClean="0"/>
          </a:p>
        </p:txBody>
      </p:sp>
    </p:spTree>
    <p:extLst>
      <p:ext uri="{BB962C8B-B14F-4D97-AF65-F5344CB8AC3E}">
        <p14:creationId xmlns:p14="http://schemas.microsoft.com/office/powerpoint/2010/main" val="34504752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7.2.2.1 </a:t>
            </a:r>
            <a:r>
              <a:rPr lang="en-US" b="1" dirty="0" smtClean="0">
                <a:ea typeface="ＭＳ Ｐゴシック" pitchFamily="34" charset="-128"/>
              </a:rPr>
              <a:t>GRE Tunnel Configuration</a:t>
            </a:r>
            <a:endParaRPr lang="en-US" b="1" dirty="0" smtClean="0"/>
          </a:p>
          <a:p>
            <a:r>
              <a:rPr lang="en-GB" sz="1200" b="0" i="0" kern="1200" dirty="0" smtClean="0">
                <a:solidFill>
                  <a:schemeClr val="tx1"/>
                </a:solidFill>
                <a:effectLst/>
                <a:latin typeface="Arial" charset="0"/>
                <a:ea typeface="+mn-ea"/>
                <a:cs typeface="+mn-cs"/>
              </a:rPr>
              <a:t>here are several commands that can be used to monitor and troubleshoot GRE tunnels. To determine whether the tunnel interface is up or down, use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interface brief </a:t>
            </a:r>
            <a:r>
              <a:rPr lang="en-GB" sz="1200" b="0" i="0" kern="1200" dirty="0" smtClean="0">
                <a:solidFill>
                  <a:schemeClr val="tx1"/>
                </a:solidFill>
                <a:effectLst/>
                <a:latin typeface="Arial" charset="0"/>
                <a:ea typeface="+mn-ea"/>
                <a:cs typeface="+mn-cs"/>
              </a:rPr>
              <a:t>command, as shown in Figure 1.</a:t>
            </a:r>
          </a:p>
          <a:p>
            <a:r>
              <a:rPr lang="en-GB" sz="1200" b="0" i="0" kern="1200" dirty="0" smtClean="0">
                <a:solidFill>
                  <a:schemeClr val="tx1"/>
                </a:solidFill>
                <a:effectLst/>
                <a:latin typeface="Arial" charset="0"/>
                <a:ea typeface="+mn-ea"/>
                <a:cs typeface="+mn-cs"/>
              </a:rPr>
              <a:t>To verify the state of a GRE tunnel, use </a:t>
            </a:r>
            <a:r>
              <a:rPr lang="en-GB" sz="1200" b="0" i="0" kern="1200" dirty="0" err="1" smtClean="0">
                <a:solidFill>
                  <a:schemeClr val="tx1"/>
                </a:solidFill>
                <a:effectLst/>
                <a:latin typeface="Arial" charset="0"/>
                <a:ea typeface="+mn-ea"/>
                <a:cs typeface="+mn-cs"/>
              </a:rPr>
              <a:t>the</a:t>
            </a:r>
            <a:r>
              <a:rPr lang="en-GB" sz="1200" b="1" i="0" kern="1200" dirty="0" err="1" smtClean="0">
                <a:solidFill>
                  <a:schemeClr val="tx1"/>
                </a:solidFill>
                <a:effectLst/>
                <a:latin typeface="Arial" charset="0"/>
                <a:ea typeface="+mn-ea"/>
                <a:cs typeface="+mn-cs"/>
              </a:rPr>
              <a:t>show</a:t>
            </a:r>
            <a:r>
              <a:rPr lang="en-GB" sz="1200" b="1" i="0" kern="1200" dirty="0" smtClean="0">
                <a:solidFill>
                  <a:schemeClr val="tx1"/>
                </a:solidFill>
                <a:effectLst/>
                <a:latin typeface="Arial" charset="0"/>
                <a:ea typeface="+mn-ea"/>
                <a:cs typeface="+mn-cs"/>
              </a:rPr>
              <a:t> interface tunnel </a:t>
            </a:r>
            <a:r>
              <a:rPr lang="en-GB" sz="1200" b="0" i="0" kern="1200" dirty="0" smtClean="0">
                <a:solidFill>
                  <a:schemeClr val="tx1"/>
                </a:solidFill>
                <a:effectLst/>
                <a:latin typeface="Arial" charset="0"/>
                <a:ea typeface="+mn-ea"/>
                <a:cs typeface="+mn-cs"/>
              </a:rPr>
              <a:t>command. The line protocol on a GRE tunnel interface is up as long as there is a route to the tunnel destination. Before implementing a GRE tunnel, IP connectivity must already be in effect between the IP addresses of the physical interfaces on opposite ends of the potential GRE tunnel. The tunnel transport protocol is displayed in the output, also shown in Figure 1.</a:t>
            </a:r>
          </a:p>
          <a:p>
            <a:pPr>
              <a:buFontTx/>
              <a:buNone/>
            </a:pPr>
            <a:endParaRPr lang="en-US" b="1" dirty="0" smtClean="0"/>
          </a:p>
        </p:txBody>
      </p:sp>
    </p:spTree>
    <p:extLst>
      <p:ext uri="{BB962C8B-B14F-4D97-AF65-F5344CB8AC3E}">
        <p14:creationId xmlns:p14="http://schemas.microsoft.com/office/powerpoint/2010/main" val="35395176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7.2.2.1 </a:t>
            </a:r>
            <a:r>
              <a:rPr lang="en-US" b="1" dirty="0" smtClean="0">
                <a:ea typeface="ＭＳ Ｐゴシック" pitchFamily="34" charset="-128"/>
              </a:rPr>
              <a:t>GRE Tunnel Configuration</a:t>
            </a:r>
            <a:endParaRPr lang="en-US" b="1" dirty="0" smtClean="0"/>
          </a:p>
          <a:p>
            <a:pPr>
              <a:buFontTx/>
              <a:buNone/>
            </a:pPr>
            <a:endParaRPr lang="en-US" b="1" dirty="0" smtClean="0"/>
          </a:p>
        </p:txBody>
      </p:sp>
    </p:spTree>
    <p:extLst>
      <p:ext uri="{BB962C8B-B14F-4D97-AF65-F5344CB8AC3E}">
        <p14:creationId xmlns:p14="http://schemas.microsoft.com/office/powerpoint/2010/main" val="21166135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r>
              <a:rPr lang="en-GB" sz="1200" b="0" i="0" kern="1200" dirty="0" smtClean="0">
                <a:solidFill>
                  <a:schemeClr val="tx1"/>
                </a:solidFill>
                <a:effectLst/>
                <a:latin typeface="Arial" charset="0"/>
                <a:ea typeface="+mn-ea"/>
                <a:cs typeface="+mn-cs"/>
              </a:rPr>
              <a:t>There are several commands that can be used to monitor and troubleshoot GRE tunnels. To determine whether the tunnel interface is up or down, use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interface brief </a:t>
            </a:r>
            <a:r>
              <a:rPr lang="en-GB" sz="1200" b="0" i="0" kern="1200" dirty="0" smtClean="0">
                <a:solidFill>
                  <a:schemeClr val="tx1"/>
                </a:solidFill>
                <a:effectLst/>
                <a:latin typeface="Arial" charset="0"/>
                <a:ea typeface="+mn-ea"/>
                <a:cs typeface="+mn-cs"/>
              </a:rPr>
              <a:t>command, as shown in the</a:t>
            </a:r>
            <a:r>
              <a:rPr lang="en-GB" sz="1200" b="0" i="0" kern="1200" baseline="0" dirty="0" smtClean="0">
                <a:solidFill>
                  <a:schemeClr val="tx1"/>
                </a:solidFill>
                <a:effectLst/>
                <a:latin typeface="Arial" charset="0"/>
                <a:ea typeface="+mn-ea"/>
                <a:cs typeface="+mn-cs"/>
              </a:rPr>
              <a:t> slide above</a:t>
            </a:r>
            <a:r>
              <a:rPr lang="en-GB" sz="1200" b="0" i="0" kern="1200" dirty="0" smtClean="0">
                <a:solidFill>
                  <a:schemeClr val="tx1"/>
                </a:solidFill>
                <a:effectLst/>
                <a:latin typeface="Arial" charset="0"/>
                <a:ea typeface="+mn-ea"/>
                <a:cs typeface="+mn-cs"/>
              </a:rPr>
              <a:t>.</a:t>
            </a:r>
          </a:p>
          <a:p>
            <a:r>
              <a:rPr lang="en-GB" sz="1200" b="0" i="0" kern="1200" dirty="0" smtClean="0">
                <a:solidFill>
                  <a:schemeClr val="tx1"/>
                </a:solidFill>
                <a:effectLst/>
                <a:latin typeface="Arial" charset="0"/>
                <a:ea typeface="+mn-ea"/>
                <a:cs typeface="+mn-cs"/>
              </a:rPr>
              <a:t>To verify the state of a GRE tunnel, use the </a:t>
            </a:r>
            <a:r>
              <a:rPr lang="en-GB" sz="1200" b="1" i="0" kern="1200" dirty="0" smtClean="0">
                <a:solidFill>
                  <a:schemeClr val="tx1"/>
                </a:solidFill>
                <a:effectLst/>
                <a:latin typeface="Arial" charset="0"/>
                <a:ea typeface="+mn-ea"/>
                <a:cs typeface="+mn-cs"/>
              </a:rPr>
              <a:t>show interface tunnel </a:t>
            </a:r>
            <a:r>
              <a:rPr lang="en-GB" sz="1200" b="0" i="0" kern="1200" dirty="0" smtClean="0">
                <a:solidFill>
                  <a:schemeClr val="tx1"/>
                </a:solidFill>
                <a:effectLst/>
                <a:latin typeface="Arial" charset="0"/>
                <a:ea typeface="+mn-ea"/>
                <a:cs typeface="+mn-cs"/>
              </a:rPr>
              <a:t>command. The line protocol on a GRE tunnel interface is up as long as there is a route to the tunnel destination. Before implementing a GRE tunnel, IP connectivity must already be in effect between the IP addresses of the physical interfaces on opposite ends of the potential GRE tunnel. The tunnel transport protocol is displayed in the output, also shown in above.</a:t>
            </a:r>
          </a:p>
          <a:p>
            <a:r>
              <a:rPr lang="en-GB" sz="1200" b="0" i="0" kern="1200" dirty="0" smtClean="0">
                <a:solidFill>
                  <a:schemeClr val="tx1"/>
                </a:solidFill>
                <a:effectLst/>
                <a:latin typeface="Arial" charset="0"/>
                <a:ea typeface="+mn-ea"/>
                <a:cs typeface="+mn-cs"/>
              </a:rPr>
              <a:t>If OSPF has also been configured to exchange routes over the GRE tunnel, verify that an OSPF adjacency has been established over the tunnel interface using the</a:t>
            </a:r>
            <a:r>
              <a:rPr lang="en-GB" sz="1200" b="1" i="0" kern="1200" dirty="0" smtClean="0">
                <a:solidFill>
                  <a:schemeClr val="tx1"/>
                </a:solidFill>
                <a:effectLst/>
                <a:latin typeface="Arial" charset="0"/>
                <a:ea typeface="+mn-ea"/>
                <a:cs typeface="+mn-cs"/>
              </a:rPr>
              <a:t> show </a:t>
            </a:r>
            <a:r>
              <a:rPr lang="en-GB" sz="1200" b="1" i="0" kern="1200" dirty="0" err="1" smtClean="0">
                <a:solidFill>
                  <a:schemeClr val="tx1"/>
                </a:solidFill>
                <a:effectLst/>
                <a:latin typeface="Arial" charset="0"/>
                <a:ea typeface="+mn-ea"/>
                <a:cs typeface="+mn-cs"/>
              </a:rPr>
              <a:t>ip</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ospf</a:t>
            </a:r>
            <a:r>
              <a:rPr lang="en-GB" sz="1200" b="1" i="0" kern="1200" dirty="0" smtClean="0">
                <a:solidFill>
                  <a:schemeClr val="tx1"/>
                </a:solidFill>
                <a:effectLst/>
                <a:latin typeface="Arial" charset="0"/>
                <a:ea typeface="+mn-ea"/>
                <a:cs typeface="+mn-cs"/>
              </a:rPr>
              <a:t> </a:t>
            </a:r>
            <a:r>
              <a:rPr lang="en-GB" sz="1200" b="1" i="0" kern="1200" dirty="0" err="1" smtClean="0">
                <a:solidFill>
                  <a:schemeClr val="tx1"/>
                </a:solidFill>
                <a:effectLst/>
                <a:latin typeface="Arial" charset="0"/>
                <a:ea typeface="+mn-ea"/>
                <a:cs typeface="+mn-cs"/>
              </a:rPr>
              <a:t>neighbor</a:t>
            </a:r>
            <a:r>
              <a:rPr lang="en-GB" sz="1200" b="0" i="0" kern="1200" dirty="0" err="1" smtClean="0">
                <a:solidFill>
                  <a:schemeClr val="tx1"/>
                </a:solidFill>
                <a:effectLst/>
                <a:latin typeface="Arial" charset="0"/>
                <a:ea typeface="+mn-ea"/>
                <a:cs typeface="+mn-cs"/>
              </a:rPr>
              <a:t>command</a:t>
            </a:r>
            <a:r>
              <a:rPr lang="en-GB" sz="1200" b="0" i="0" kern="1200" dirty="0" smtClean="0">
                <a:solidFill>
                  <a:schemeClr val="tx1"/>
                </a:solidFill>
                <a:effectLst/>
                <a:latin typeface="Arial" charset="0"/>
                <a:ea typeface="+mn-ea"/>
                <a:cs typeface="+mn-cs"/>
              </a:rPr>
              <a:t>. In the</a:t>
            </a:r>
            <a:r>
              <a:rPr lang="en-GB" sz="1200" b="0" i="0" kern="1200" baseline="0" dirty="0" smtClean="0">
                <a:solidFill>
                  <a:schemeClr val="tx1"/>
                </a:solidFill>
                <a:effectLst/>
                <a:latin typeface="Arial" charset="0"/>
                <a:ea typeface="+mn-ea"/>
                <a:cs typeface="+mn-cs"/>
              </a:rPr>
              <a:t> slide</a:t>
            </a:r>
            <a:r>
              <a:rPr lang="en-GB" sz="1200" b="0" i="0" kern="1200" dirty="0" smtClean="0">
                <a:solidFill>
                  <a:schemeClr val="tx1"/>
                </a:solidFill>
                <a:effectLst/>
                <a:latin typeface="Arial" charset="0"/>
                <a:ea typeface="+mn-ea"/>
                <a:cs typeface="+mn-cs"/>
              </a:rPr>
              <a:t>, note that the peering address for the OSPF </a:t>
            </a:r>
            <a:r>
              <a:rPr lang="en-GB" sz="1200" b="0" i="0" kern="1200" dirty="0" err="1" smtClean="0">
                <a:solidFill>
                  <a:schemeClr val="tx1"/>
                </a:solidFill>
                <a:effectLst/>
                <a:latin typeface="Arial" charset="0"/>
                <a:ea typeface="+mn-ea"/>
                <a:cs typeface="+mn-cs"/>
              </a:rPr>
              <a:t>neighbor</a:t>
            </a:r>
            <a:r>
              <a:rPr lang="en-GB" sz="1200" b="0" i="0" kern="1200" dirty="0" smtClean="0">
                <a:solidFill>
                  <a:schemeClr val="tx1"/>
                </a:solidFill>
                <a:effectLst/>
                <a:latin typeface="Arial" charset="0"/>
                <a:ea typeface="+mn-ea"/>
                <a:cs typeface="+mn-cs"/>
              </a:rPr>
              <a:t> is on the IP network created for the GRE tunnel.</a:t>
            </a:r>
          </a:p>
          <a:p>
            <a:r>
              <a:rPr lang="en-GB" sz="1200" b="0" i="0" kern="1200" dirty="0" smtClean="0">
                <a:solidFill>
                  <a:schemeClr val="tx1"/>
                </a:solidFill>
                <a:effectLst/>
                <a:latin typeface="Arial" charset="0"/>
                <a:ea typeface="+mn-ea"/>
                <a:cs typeface="+mn-cs"/>
              </a:rPr>
              <a:t>In Figure 3, use the Syntax Checker to configure and verify a GRE tunnel on R2 followed by R1.</a:t>
            </a:r>
          </a:p>
          <a:p>
            <a:r>
              <a:rPr lang="en-GB" sz="1200" b="0" i="0" kern="1200" dirty="0" smtClean="0">
                <a:solidFill>
                  <a:schemeClr val="tx1"/>
                </a:solidFill>
                <a:effectLst/>
                <a:latin typeface="Arial" charset="0"/>
                <a:ea typeface="+mn-ea"/>
                <a:cs typeface="+mn-cs"/>
              </a:rPr>
              <a:t>GRE is considered a VPN because it is a private network that is created by </a:t>
            </a:r>
            <a:r>
              <a:rPr lang="en-GB" sz="1200" b="0" i="0" kern="1200" dirty="0" err="1" smtClean="0">
                <a:solidFill>
                  <a:schemeClr val="tx1"/>
                </a:solidFill>
                <a:effectLst/>
                <a:latin typeface="Arial" charset="0"/>
                <a:ea typeface="+mn-ea"/>
                <a:cs typeface="+mn-cs"/>
              </a:rPr>
              <a:t>tunneling</a:t>
            </a:r>
            <a:r>
              <a:rPr lang="en-GB" sz="1200" b="0" i="0" kern="1200" dirty="0" smtClean="0">
                <a:solidFill>
                  <a:schemeClr val="tx1"/>
                </a:solidFill>
                <a:effectLst/>
                <a:latin typeface="Arial" charset="0"/>
                <a:ea typeface="+mn-ea"/>
                <a:cs typeface="+mn-cs"/>
              </a:rPr>
              <a:t> over a public network. Using encapsulation, a GRE tunnel creates a virtual point-to-point link to Cisco routers at remote points over an IP internetwork. The advantages of GRE are that it can be used to tunnel non-IP traffic over an IP network, allowing for network expansion by connecting multiprotocol </a:t>
            </a:r>
            <a:r>
              <a:rPr lang="en-GB" sz="1200" b="0" i="0" kern="1200" dirty="0" err="1" smtClean="0">
                <a:solidFill>
                  <a:schemeClr val="tx1"/>
                </a:solidFill>
                <a:effectLst/>
                <a:latin typeface="Arial" charset="0"/>
                <a:ea typeface="+mn-ea"/>
                <a:cs typeface="+mn-cs"/>
              </a:rPr>
              <a:t>subnetworks</a:t>
            </a:r>
            <a:r>
              <a:rPr lang="en-GB" sz="1200" b="0" i="0" kern="1200" dirty="0" smtClean="0">
                <a:solidFill>
                  <a:schemeClr val="tx1"/>
                </a:solidFill>
                <a:effectLst/>
                <a:latin typeface="Arial" charset="0"/>
                <a:ea typeface="+mn-ea"/>
                <a:cs typeface="+mn-cs"/>
              </a:rPr>
              <a:t> across a single-protocol backbone environment. GRE also supports IP multicast </a:t>
            </a:r>
            <a:r>
              <a:rPr lang="en-GB" sz="1200" b="0" i="0" kern="1200" dirty="0" err="1" smtClean="0">
                <a:solidFill>
                  <a:schemeClr val="tx1"/>
                </a:solidFill>
                <a:effectLst/>
                <a:latin typeface="Arial" charset="0"/>
                <a:ea typeface="+mn-ea"/>
                <a:cs typeface="+mn-cs"/>
              </a:rPr>
              <a:t>tunneling</a:t>
            </a:r>
            <a:r>
              <a:rPr lang="en-GB" sz="1200" b="0" i="0" kern="1200" dirty="0" smtClean="0">
                <a:solidFill>
                  <a:schemeClr val="tx1"/>
                </a:solidFill>
                <a:effectLst/>
                <a:latin typeface="Arial" charset="0"/>
                <a:ea typeface="+mn-ea"/>
                <a:cs typeface="+mn-cs"/>
              </a:rPr>
              <a:t>. This means that routing protocols can be used across the tunnel, enabling dynamic exchange of routing information in the virtual network. Finally, it is common practice to create IPv6 over IPv4 GRE tunnels, where IPv6 is the encapsulated protocol and IPv4 is the transport protocol. In the future, these roles will likely be reversed as IPv6 takes over as the standard IP protocol.</a:t>
            </a:r>
          </a:p>
          <a:p>
            <a:r>
              <a:rPr lang="en-GB" sz="1200" b="0" i="0" kern="1200" dirty="0" smtClean="0">
                <a:solidFill>
                  <a:schemeClr val="tx1"/>
                </a:solidFill>
                <a:effectLst/>
                <a:latin typeface="Arial" charset="0"/>
                <a:ea typeface="+mn-ea"/>
                <a:cs typeface="+mn-cs"/>
              </a:rPr>
              <a:t>However, GRE does not provide encryption or any other security mechanisms. Therefore, data sent across a GRE tunnel is not secure. If secure data communication is needed, IPsec or SSL VPNs should be configured.</a:t>
            </a:r>
          </a:p>
          <a:p>
            <a:pPr>
              <a:buFontTx/>
              <a:buNone/>
            </a:pPr>
            <a:endParaRPr lang="en-US" b="1" dirty="0" smtClean="0"/>
          </a:p>
        </p:txBody>
      </p:sp>
    </p:spTree>
    <p:extLst>
      <p:ext uri="{BB962C8B-B14F-4D97-AF65-F5344CB8AC3E}">
        <p14:creationId xmlns:p14="http://schemas.microsoft.com/office/powerpoint/2010/main" val="40514842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16</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t>7.3 Introducing IPsec</a:t>
            </a:r>
            <a:endParaRPr lang="en-GB" b="1" dirty="0" smtClean="0"/>
          </a:p>
        </p:txBody>
      </p:sp>
    </p:spTree>
    <p:extLst>
      <p:ext uri="{BB962C8B-B14F-4D97-AF65-F5344CB8AC3E}">
        <p14:creationId xmlns:p14="http://schemas.microsoft.com/office/powerpoint/2010/main" val="32653817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7.3.1.1 </a:t>
            </a:r>
            <a:r>
              <a:rPr lang="en-US" b="1" dirty="0" smtClean="0">
                <a:ea typeface="ＭＳ Ｐゴシック" pitchFamily="34" charset="-128"/>
              </a:rPr>
              <a:t>IPsec</a:t>
            </a:r>
            <a:endParaRPr lang="en-US" b="1" dirty="0" smtClean="0"/>
          </a:p>
          <a:p>
            <a:pPr>
              <a:buFontTx/>
              <a:buNone/>
            </a:pPr>
            <a:endParaRPr lang="en-US" b="1" dirty="0" smtClean="0"/>
          </a:p>
        </p:txBody>
      </p:sp>
    </p:spTree>
    <p:extLst>
      <p:ext uri="{BB962C8B-B14F-4D97-AF65-F5344CB8AC3E}">
        <p14:creationId xmlns:p14="http://schemas.microsoft.com/office/powerpoint/2010/main" val="23003250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7.3.1.1 </a:t>
            </a:r>
            <a:r>
              <a:rPr lang="en-US" b="1" dirty="0" smtClean="0">
                <a:ea typeface="ＭＳ Ｐゴシック" pitchFamily="34" charset="-128"/>
              </a:rPr>
              <a:t>IPsec</a:t>
            </a:r>
            <a:endParaRPr lang="en-US" b="1" dirty="0" smtClean="0"/>
          </a:p>
          <a:p>
            <a:pPr>
              <a:buFontTx/>
              <a:buNone/>
            </a:pPr>
            <a:endParaRPr lang="en-US" b="1" dirty="0" smtClean="0"/>
          </a:p>
        </p:txBody>
      </p:sp>
    </p:spTree>
    <p:extLst>
      <p:ext uri="{BB962C8B-B14F-4D97-AF65-F5344CB8AC3E}">
        <p14:creationId xmlns:p14="http://schemas.microsoft.com/office/powerpoint/2010/main" val="2465359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7.3.1.1 </a:t>
            </a:r>
            <a:r>
              <a:rPr lang="en-US" b="1" dirty="0" smtClean="0">
                <a:ea typeface="ＭＳ Ｐゴシック" pitchFamily="34" charset="-128"/>
              </a:rPr>
              <a:t>IPsec</a:t>
            </a:r>
            <a:endParaRPr lang="en-US" b="1" dirty="0" smtClean="0"/>
          </a:p>
          <a:p>
            <a:pPr>
              <a:buFontTx/>
              <a:buNone/>
            </a:pPr>
            <a:endParaRPr lang="en-US" b="1" dirty="0" smtClean="0"/>
          </a:p>
        </p:txBody>
      </p:sp>
    </p:spTree>
    <p:extLst>
      <p:ext uri="{BB962C8B-B14F-4D97-AF65-F5344CB8AC3E}">
        <p14:creationId xmlns:p14="http://schemas.microsoft.com/office/powerpoint/2010/main" val="8024144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7.3.1.2 </a:t>
            </a:r>
            <a:r>
              <a:rPr lang="en-US" b="1" dirty="0" smtClean="0">
                <a:ea typeface="ＭＳ Ｐゴシック" pitchFamily="34" charset="-128"/>
              </a:rPr>
              <a:t>IPsec Security Services</a:t>
            </a:r>
            <a:endParaRPr lang="en-US" b="1" dirty="0" smtClean="0"/>
          </a:p>
          <a:p>
            <a:pPr>
              <a:buFontTx/>
              <a:buNone/>
            </a:pPr>
            <a:endParaRPr lang="en-US" b="1" dirty="0" smtClean="0"/>
          </a:p>
        </p:txBody>
      </p:sp>
    </p:spTree>
    <p:extLst>
      <p:ext uri="{BB962C8B-B14F-4D97-AF65-F5344CB8AC3E}">
        <p14:creationId xmlns:p14="http://schemas.microsoft.com/office/powerpoint/2010/main" val="20732116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7.3.2.1 </a:t>
            </a:r>
            <a:r>
              <a:rPr lang="en-US" b="1" dirty="0" smtClean="0">
                <a:ea typeface="ＭＳ Ｐゴシック" pitchFamily="34" charset="-128"/>
              </a:rPr>
              <a:t>Confidentiality</a:t>
            </a:r>
            <a:r>
              <a:rPr lang="en-US" b="1" baseline="0" dirty="0" smtClean="0">
                <a:ea typeface="ＭＳ Ｐゴシック" pitchFamily="34" charset="-128"/>
              </a:rPr>
              <a:t> with Encryption</a:t>
            </a:r>
            <a:endParaRPr lang="en-US" b="1" dirty="0" smtClean="0"/>
          </a:p>
          <a:p>
            <a:pPr>
              <a:buFontTx/>
              <a:buNone/>
            </a:pPr>
            <a:endParaRPr lang="en-US" b="1" dirty="0" smtClean="0"/>
          </a:p>
        </p:txBody>
      </p:sp>
    </p:spTree>
    <p:extLst>
      <p:ext uri="{BB962C8B-B14F-4D97-AF65-F5344CB8AC3E}">
        <p14:creationId xmlns:p14="http://schemas.microsoft.com/office/powerpoint/2010/main" val="3832147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7.3.2.2 </a:t>
            </a:r>
            <a:r>
              <a:rPr lang="en-US" b="1" dirty="0" smtClean="0">
                <a:ea typeface="ＭＳ Ｐゴシック" pitchFamily="34" charset="-128"/>
              </a:rPr>
              <a:t>Encryption Algorithms</a:t>
            </a:r>
            <a:endParaRPr lang="en-US" b="1" dirty="0" smtClean="0"/>
          </a:p>
        </p:txBody>
      </p:sp>
    </p:spTree>
    <p:extLst>
      <p:ext uri="{BB962C8B-B14F-4D97-AF65-F5344CB8AC3E}">
        <p14:creationId xmlns:p14="http://schemas.microsoft.com/office/powerpoint/2010/main" val="231747273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7.3.2.2 Encryption Algorithms</a:t>
            </a:r>
          </a:p>
        </p:txBody>
      </p:sp>
    </p:spTree>
    <p:extLst>
      <p:ext uri="{BB962C8B-B14F-4D97-AF65-F5344CB8AC3E}">
        <p14:creationId xmlns:p14="http://schemas.microsoft.com/office/powerpoint/2010/main" val="246352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7.3.2.2 Encryption Algorithms</a:t>
            </a:r>
          </a:p>
        </p:txBody>
      </p:sp>
    </p:spTree>
    <p:extLst>
      <p:ext uri="{BB962C8B-B14F-4D97-AF65-F5344CB8AC3E}">
        <p14:creationId xmlns:p14="http://schemas.microsoft.com/office/powerpoint/2010/main" val="35286417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7.3.2.3 </a:t>
            </a:r>
            <a:r>
              <a:rPr lang="en-US" b="1" dirty="0" smtClean="0">
                <a:ea typeface="ＭＳ Ｐゴシック" pitchFamily="34" charset="-128"/>
              </a:rPr>
              <a:t>Diffie-Hellman Key Exchange</a:t>
            </a:r>
            <a:endParaRPr lang="en-US" b="1" dirty="0" smtClean="0"/>
          </a:p>
        </p:txBody>
      </p:sp>
    </p:spTree>
    <p:extLst>
      <p:ext uri="{BB962C8B-B14F-4D97-AF65-F5344CB8AC3E}">
        <p14:creationId xmlns:p14="http://schemas.microsoft.com/office/powerpoint/2010/main" val="25181214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7.3.2.3 </a:t>
            </a:r>
            <a:r>
              <a:rPr lang="en-US" b="1" dirty="0" smtClean="0">
                <a:ea typeface="ＭＳ Ｐゴシック" pitchFamily="34" charset="-128"/>
              </a:rPr>
              <a:t>Diffie-Hellman Key Exchange</a:t>
            </a:r>
            <a:endParaRPr lang="en-US" b="1" dirty="0" smtClean="0"/>
          </a:p>
        </p:txBody>
      </p:sp>
    </p:spTree>
    <p:extLst>
      <p:ext uri="{BB962C8B-B14F-4D97-AF65-F5344CB8AC3E}">
        <p14:creationId xmlns:p14="http://schemas.microsoft.com/office/powerpoint/2010/main" val="27868541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7.3.2.4 </a:t>
            </a:r>
            <a:r>
              <a:rPr lang="en-US" b="1" dirty="0" smtClean="0">
                <a:ea typeface="ＭＳ Ｐゴシック" pitchFamily="34" charset="-128"/>
              </a:rPr>
              <a:t>Integrity</a:t>
            </a:r>
            <a:r>
              <a:rPr lang="en-US" b="1" baseline="0" dirty="0" smtClean="0">
                <a:ea typeface="ＭＳ Ｐゴシック" pitchFamily="34" charset="-128"/>
              </a:rPr>
              <a:t> with Hash Algorithms</a:t>
            </a:r>
            <a:endParaRPr lang="en-US" b="1" dirty="0" smtClean="0"/>
          </a:p>
        </p:txBody>
      </p:sp>
    </p:spTree>
    <p:extLst>
      <p:ext uri="{BB962C8B-B14F-4D97-AF65-F5344CB8AC3E}">
        <p14:creationId xmlns:p14="http://schemas.microsoft.com/office/powerpoint/2010/main" val="23023668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28</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7.3.2.4 </a:t>
            </a:r>
            <a:r>
              <a:rPr lang="en-US" b="1" dirty="0" smtClean="0">
                <a:ea typeface="ＭＳ Ｐゴシック" pitchFamily="34" charset="-128"/>
              </a:rPr>
              <a:t>Integrity</a:t>
            </a:r>
            <a:r>
              <a:rPr lang="en-US" b="1" baseline="0" dirty="0" smtClean="0">
                <a:ea typeface="ＭＳ Ｐゴシック" pitchFamily="34" charset="-128"/>
              </a:rPr>
              <a:t> with Hash Algorithms</a:t>
            </a:r>
            <a:endParaRPr lang="en-US" b="1" dirty="0" smtClean="0"/>
          </a:p>
        </p:txBody>
      </p:sp>
    </p:spTree>
    <p:extLst>
      <p:ext uri="{BB962C8B-B14F-4D97-AF65-F5344CB8AC3E}">
        <p14:creationId xmlns:p14="http://schemas.microsoft.com/office/powerpoint/2010/main" val="853828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29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7.3.2.4 </a:t>
            </a:r>
            <a:r>
              <a:rPr lang="en-US" b="1" dirty="0" smtClean="0">
                <a:ea typeface="ＭＳ Ｐゴシック" pitchFamily="34" charset="-128"/>
              </a:rPr>
              <a:t>Integrity</a:t>
            </a:r>
            <a:r>
              <a:rPr lang="en-US" b="1" baseline="0" dirty="0" smtClean="0">
                <a:ea typeface="ＭＳ Ｐゴシック" pitchFamily="34" charset="-128"/>
              </a:rPr>
              <a:t> with Hash Algorithms</a:t>
            </a:r>
            <a:endParaRPr lang="en-US" b="1" dirty="0" smtClean="0"/>
          </a:p>
        </p:txBody>
      </p:sp>
    </p:spTree>
    <p:extLst>
      <p:ext uri="{BB962C8B-B14F-4D97-AF65-F5344CB8AC3E}">
        <p14:creationId xmlns:p14="http://schemas.microsoft.com/office/powerpoint/2010/main" val="15834353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7.3.2.4 </a:t>
            </a:r>
            <a:r>
              <a:rPr lang="en-US" b="1" dirty="0" smtClean="0">
                <a:ea typeface="ＭＳ Ｐゴシック" pitchFamily="34" charset="-128"/>
              </a:rPr>
              <a:t>Integrity</a:t>
            </a:r>
            <a:r>
              <a:rPr lang="en-US" b="1" baseline="0" dirty="0" smtClean="0">
                <a:ea typeface="ＭＳ Ｐゴシック" pitchFamily="34" charset="-128"/>
              </a:rPr>
              <a:t> with Hash Algorithms</a:t>
            </a:r>
            <a:endParaRPr lang="en-US" b="1" dirty="0" smtClean="0"/>
          </a:p>
        </p:txBody>
      </p:sp>
    </p:spTree>
    <p:extLst>
      <p:ext uri="{BB962C8B-B14F-4D97-AF65-F5344CB8AC3E}">
        <p14:creationId xmlns:p14="http://schemas.microsoft.com/office/powerpoint/2010/main" val="40449530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7.3.2.5 </a:t>
            </a:r>
            <a:r>
              <a:rPr lang="en-US" b="1" dirty="0" smtClean="0">
                <a:ea typeface="ＭＳ Ｐゴシック" pitchFamily="34" charset="-128"/>
              </a:rPr>
              <a:t>IPsec</a:t>
            </a:r>
            <a:r>
              <a:rPr lang="en-US" b="1" baseline="0" dirty="0" smtClean="0">
                <a:ea typeface="ＭＳ Ｐゴシック" pitchFamily="34" charset="-128"/>
              </a:rPr>
              <a:t> Authentication</a:t>
            </a:r>
            <a:endParaRPr lang="en-US" b="1" dirty="0" smtClean="0"/>
          </a:p>
        </p:txBody>
      </p:sp>
    </p:spTree>
    <p:extLst>
      <p:ext uri="{BB962C8B-B14F-4D97-AF65-F5344CB8AC3E}">
        <p14:creationId xmlns:p14="http://schemas.microsoft.com/office/powerpoint/2010/main" val="215649206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Pre-shared Key</a:t>
            </a:r>
          </a:p>
        </p:txBody>
      </p:sp>
    </p:spTree>
    <p:extLst>
      <p:ext uri="{BB962C8B-B14F-4D97-AF65-F5344CB8AC3E}">
        <p14:creationId xmlns:p14="http://schemas.microsoft.com/office/powerpoint/2010/main" val="221776377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err="1" smtClean="0"/>
              <a:t>Rivest</a:t>
            </a:r>
            <a:r>
              <a:rPr lang="en-US" b="1" dirty="0" smtClean="0"/>
              <a:t>, Shamir and </a:t>
            </a:r>
            <a:r>
              <a:rPr lang="en-US" b="1" dirty="0" err="1" smtClean="0"/>
              <a:t>Adleman</a:t>
            </a:r>
            <a:endParaRPr lang="en-US" b="1" dirty="0" smtClean="0"/>
          </a:p>
        </p:txBody>
      </p:sp>
    </p:spTree>
    <p:extLst>
      <p:ext uri="{BB962C8B-B14F-4D97-AF65-F5344CB8AC3E}">
        <p14:creationId xmlns:p14="http://schemas.microsoft.com/office/powerpoint/2010/main" val="35927277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7.3.2.6 </a:t>
            </a:r>
            <a:r>
              <a:rPr lang="en-US" b="1" dirty="0" smtClean="0">
                <a:ea typeface="ＭＳ Ｐゴシック" pitchFamily="34" charset="-128"/>
              </a:rPr>
              <a:t>IPsec</a:t>
            </a:r>
            <a:r>
              <a:rPr lang="en-US" b="1" baseline="0" dirty="0" smtClean="0">
                <a:ea typeface="ＭＳ Ｐゴシック" pitchFamily="34" charset="-128"/>
              </a:rPr>
              <a:t> Protocol Framework</a:t>
            </a:r>
            <a:endParaRPr lang="en-US" b="1" dirty="0" smtClean="0"/>
          </a:p>
        </p:txBody>
      </p:sp>
    </p:spTree>
    <p:extLst>
      <p:ext uri="{BB962C8B-B14F-4D97-AF65-F5344CB8AC3E}">
        <p14:creationId xmlns:p14="http://schemas.microsoft.com/office/powerpoint/2010/main" val="27567772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7.3.2.6 </a:t>
            </a:r>
            <a:r>
              <a:rPr lang="en-US" b="1" dirty="0" smtClean="0">
                <a:ea typeface="ＭＳ Ｐゴシック" pitchFamily="34" charset="-128"/>
              </a:rPr>
              <a:t>IPsec</a:t>
            </a:r>
            <a:r>
              <a:rPr lang="en-US" b="1" baseline="0" dirty="0" smtClean="0">
                <a:ea typeface="ＭＳ Ｐゴシック" pitchFamily="34" charset="-128"/>
              </a:rPr>
              <a:t> Protocol Framework</a:t>
            </a:r>
            <a:endParaRPr lang="en-US" b="1" dirty="0" smtClean="0"/>
          </a:p>
        </p:txBody>
      </p:sp>
    </p:spTree>
    <p:extLst>
      <p:ext uri="{BB962C8B-B14F-4D97-AF65-F5344CB8AC3E}">
        <p14:creationId xmlns:p14="http://schemas.microsoft.com/office/powerpoint/2010/main" val="19312310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36</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7.3.2.6 </a:t>
            </a:r>
            <a:r>
              <a:rPr lang="en-US" b="1" dirty="0" smtClean="0">
                <a:ea typeface="ＭＳ Ｐゴシック" pitchFamily="34" charset="-128"/>
              </a:rPr>
              <a:t>IPsec</a:t>
            </a:r>
            <a:r>
              <a:rPr lang="en-US" b="1" baseline="0" dirty="0" smtClean="0">
                <a:ea typeface="ＭＳ Ｐゴシック" pitchFamily="34" charset="-128"/>
              </a:rPr>
              <a:t> Protocol Framework</a:t>
            </a:r>
            <a:endParaRPr lang="en-US" b="1" dirty="0" smtClean="0"/>
          </a:p>
        </p:txBody>
      </p:sp>
    </p:spTree>
    <p:extLst>
      <p:ext uri="{BB962C8B-B14F-4D97-AF65-F5344CB8AC3E}">
        <p14:creationId xmlns:p14="http://schemas.microsoft.com/office/powerpoint/2010/main" val="23093082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37</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r>
              <a:rPr lang="en-US" b="1" dirty="0" smtClean="0"/>
              <a:t>7.3.2.6 </a:t>
            </a:r>
            <a:r>
              <a:rPr lang="en-US" b="1" dirty="0" smtClean="0">
                <a:ea typeface="ＭＳ Ｐゴシック" pitchFamily="34" charset="-128"/>
              </a:rPr>
              <a:t>IPsec</a:t>
            </a:r>
            <a:r>
              <a:rPr lang="en-US" b="1" baseline="0" dirty="0" smtClean="0">
                <a:ea typeface="ＭＳ Ｐゴシック" pitchFamily="34" charset="-128"/>
              </a:rPr>
              <a:t> Protocol Framework</a:t>
            </a:r>
            <a:endParaRPr lang="en-US" b="1" dirty="0" smtClean="0"/>
          </a:p>
        </p:txBody>
      </p:sp>
    </p:spTree>
    <p:extLst>
      <p:ext uri="{BB962C8B-B14F-4D97-AF65-F5344CB8AC3E}">
        <p14:creationId xmlns:p14="http://schemas.microsoft.com/office/powerpoint/2010/main" val="40773926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38</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t>7.4</a:t>
            </a:r>
            <a:r>
              <a:rPr lang="en-US" b="1" baseline="0" dirty="0" smtClean="0"/>
              <a:t> Remote Access</a:t>
            </a:r>
            <a:endParaRPr lang="en-GB" b="1" dirty="0" smtClean="0"/>
          </a:p>
        </p:txBody>
      </p:sp>
    </p:spTree>
    <p:extLst>
      <p:ext uri="{BB962C8B-B14F-4D97-AF65-F5344CB8AC3E}">
        <p14:creationId xmlns:p14="http://schemas.microsoft.com/office/powerpoint/2010/main" val="418344810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39</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7.4.1.1 </a:t>
            </a:r>
            <a:r>
              <a:rPr lang="en-US" sz="1200" b="1" dirty="0" smtClean="0">
                <a:ea typeface="ＭＳ Ｐゴシック" pitchFamily="34" charset="-128"/>
              </a:rPr>
              <a:t>Types of Remote Access VPNs</a:t>
            </a:r>
            <a:endParaRPr lang="en-US" b="1" dirty="0" smtClean="0"/>
          </a:p>
          <a:p>
            <a:pPr>
              <a:buFontTx/>
              <a:buNone/>
            </a:pPr>
            <a:endParaRPr lang="en-US" b="1" dirty="0" smtClean="0"/>
          </a:p>
        </p:txBody>
      </p:sp>
    </p:spTree>
    <p:extLst>
      <p:ext uri="{BB962C8B-B14F-4D97-AF65-F5344CB8AC3E}">
        <p14:creationId xmlns:p14="http://schemas.microsoft.com/office/powerpoint/2010/main" val="46822853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40</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7.4.1.2 </a:t>
            </a:r>
            <a:r>
              <a:rPr lang="en-US" sz="1200" b="1" dirty="0" smtClean="0">
                <a:ea typeface="ＭＳ Ｐゴシック" pitchFamily="34" charset="-128"/>
              </a:rPr>
              <a:t>Cisco SSL VPN</a:t>
            </a:r>
            <a:endParaRPr lang="en-US" b="1" dirty="0" smtClean="0"/>
          </a:p>
        </p:txBody>
      </p:sp>
    </p:spTree>
    <p:extLst>
      <p:ext uri="{BB962C8B-B14F-4D97-AF65-F5344CB8AC3E}">
        <p14:creationId xmlns:p14="http://schemas.microsoft.com/office/powerpoint/2010/main" val="208443490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41</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7.4.1.3 Cisco</a:t>
            </a:r>
            <a:r>
              <a:rPr lang="en-US" b="1" baseline="0" dirty="0" smtClean="0"/>
              <a:t> SSL VPN Solutions</a:t>
            </a:r>
            <a:endParaRPr lang="en-US" b="1" dirty="0" smtClean="0"/>
          </a:p>
        </p:txBody>
      </p:sp>
    </p:spTree>
    <p:extLst>
      <p:ext uri="{BB962C8B-B14F-4D97-AF65-F5344CB8AC3E}">
        <p14:creationId xmlns:p14="http://schemas.microsoft.com/office/powerpoint/2010/main" val="301940338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42</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7.4.2.1 IPsec Remote Access</a:t>
            </a:r>
          </a:p>
        </p:txBody>
      </p:sp>
    </p:spTree>
    <p:extLst>
      <p:ext uri="{BB962C8B-B14F-4D97-AF65-F5344CB8AC3E}">
        <p14:creationId xmlns:p14="http://schemas.microsoft.com/office/powerpoint/2010/main" val="5505772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43</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7.4.2.1 IPsec Remote Access</a:t>
            </a:r>
          </a:p>
        </p:txBody>
      </p:sp>
    </p:spTree>
    <p:extLst>
      <p:ext uri="{BB962C8B-B14F-4D97-AF65-F5344CB8AC3E}">
        <p14:creationId xmlns:p14="http://schemas.microsoft.com/office/powerpoint/2010/main" val="412453056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44</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7.4.2.2 Cisco Easy</a:t>
            </a:r>
            <a:r>
              <a:rPr lang="en-US" b="1" baseline="0" dirty="0" smtClean="0"/>
              <a:t> VPN Server and Remote</a:t>
            </a:r>
            <a:endParaRPr lang="en-US" b="1" dirty="0" smtClean="0"/>
          </a:p>
        </p:txBody>
      </p:sp>
    </p:spTree>
    <p:extLst>
      <p:ext uri="{BB962C8B-B14F-4D97-AF65-F5344CB8AC3E}">
        <p14:creationId xmlns:p14="http://schemas.microsoft.com/office/powerpoint/2010/main" val="337768298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45</a:t>
            </a:fld>
            <a:endParaRPr lang="en-US" dirty="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b="1" dirty="0" smtClean="0"/>
              <a:t>7.4.2.4 Comparing</a:t>
            </a:r>
            <a:r>
              <a:rPr lang="en-US" b="1" baseline="0" dirty="0" smtClean="0"/>
              <a:t> IPsec and SSL</a:t>
            </a:r>
            <a:endParaRPr lang="en-US" b="1" dirty="0" smtClean="0"/>
          </a:p>
        </p:txBody>
      </p:sp>
    </p:spTree>
    <p:extLst>
      <p:ext uri="{BB962C8B-B14F-4D97-AF65-F5344CB8AC3E}">
        <p14:creationId xmlns:p14="http://schemas.microsoft.com/office/powerpoint/2010/main" val="39467489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32" name="Rectangle 9"/>
          <p:cNvSpPr>
            <a:spLocks noChangeArrowheads="1"/>
          </p:cNvSpPr>
          <p:nvPr/>
        </p:nvSpPr>
        <p:spPr bwMode="auto">
          <a:xfrm>
            <a:off x="7123113" y="6672263"/>
            <a:ext cx="650875"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357746" y="1571048"/>
            <a:ext cx="6913418" cy="1481138"/>
          </a:xfrm>
        </p:spPr>
        <p:txBody>
          <a:bodyPr/>
          <a:lstStyle/>
          <a:p>
            <a:pPr eaLnBrk="1" hangingPunct="1"/>
            <a:r>
              <a:rPr lang="en-US" sz="2800" b="1" dirty="0" smtClean="0"/>
              <a:t>Managing Site-to-Site Connectivity</a:t>
            </a:r>
            <a:endParaRPr lang="en-US" sz="2800" b="1" dirty="0" smtClean="0">
              <a:solidFill>
                <a:schemeClr val="folHlink"/>
              </a:solidFill>
            </a:endParaRPr>
          </a:p>
        </p:txBody>
      </p:sp>
      <p:sp>
        <p:nvSpPr>
          <p:cNvPr id="5123" name="Rectangle 3"/>
          <p:cNvSpPr>
            <a:spLocks noGrp="1" noChangeArrowheads="1"/>
          </p:cNvSpPr>
          <p:nvPr>
            <p:ph type="subTitle" idx="1"/>
          </p:nvPr>
        </p:nvSpPr>
        <p:spPr>
          <a:xfrm>
            <a:off x="3241976" y="3729905"/>
            <a:ext cx="2327565" cy="658812"/>
          </a:xfrm>
        </p:spPr>
        <p:txBody>
          <a:bodyPr/>
          <a:lstStyle/>
          <a:p>
            <a:pPr eaLnBrk="1" hangingPunct="1"/>
            <a:r>
              <a:rPr lang="en-US" sz="2400" b="0" dirty="0" smtClean="0"/>
              <a:t>Lecture 5</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63782" y="75426"/>
            <a:ext cx="5167746" cy="520308"/>
          </a:xfrm>
        </p:spPr>
        <p:txBody>
          <a:bodyPr/>
          <a:lstStyle/>
          <a:p>
            <a:pPr eaLnBrk="1" hangingPunct="1"/>
            <a:r>
              <a:rPr lang="en-US" dirty="0" smtClean="0">
                <a:ea typeface="ＭＳ Ｐゴシック" pitchFamily="34" charset="-128"/>
              </a:rPr>
              <a:t>Introducing VPNs</a:t>
            </a:r>
          </a:p>
        </p:txBody>
      </p:sp>
      <p:sp>
        <p:nvSpPr>
          <p:cNvPr id="2" name="Content Placeholder 1"/>
          <p:cNvSpPr>
            <a:spLocks noGrp="1"/>
          </p:cNvSpPr>
          <p:nvPr>
            <p:ph idx="1"/>
          </p:nvPr>
        </p:nvSpPr>
        <p:spPr>
          <a:xfrm>
            <a:off x="911763" y="511655"/>
            <a:ext cx="8079839" cy="1323736"/>
          </a:xfrm>
        </p:spPr>
        <p:txBody>
          <a:bodyPr/>
          <a:lstStyle/>
          <a:p>
            <a:pPr algn="just"/>
            <a:r>
              <a:rPr lang="en-US" sz="2000" dirty="0" smtClean="0"/>
              <a:t>VPNs are used to </a:t>
            </a:r>
            <a:r>
              <a:rPr lang="en-US" sz="2000" dirty="0"/>
              <a:t>create an end-to-end private network connection over third-party </a:t>
            </a:r>
            <a:r>
              <a:rPr lang="en-US" sz="2000" dirty="0" smtClean="0"/>
              <a:t>networks, </a:t>
            </a:r>
            <a:r>
              <a:rPr lang="en-US" sz="2000" dirty="0"/>
              <a:t>such as the Internet or </a:t>
            </a:r>
            <a:r>
              <a:rPr lang="en-US" sz="2000" dirty="0" smtClean="0"/>
              <a:t>extranets.</a:t>
            </a:r>
          </a:p>
          <a:p>
            <a:pPr algn="just"/>
            <a:r>
              <a:rPr lang="en-US" sz="2000" dirty="0"/>
              <a:t>To implement VPNs, a VPN gateway is </a:t>
            </a:r>
            <a:r>
              <a:rPr lang="en-US" sz="2000" dirty="0" smtClean="0"/>
              <a:t>necessary: Could </a:t>
            </a:r>
            <a:r>
              <a:rPr lang="en-US" sz="2000" dirty="0"/>
              <a:t>be a router, a firewall, or a Cisco Adaptive Security Appliance (ASA</a:t>
            </a:r>
            <a:r>
              <a:rPr lang="en-US" sz="2000" dirty="0" smtClean="0"/>
              <a:t>).</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7060" y="1878340"/>
            <a:ext cx="4840754" cy="369118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199" y="70783"/>
            <a:ext cx="7360557" cy="58036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Benefits of VPNs</a:t>
            </a:r>
          </a:p>
        </p:txBody>
      </p:sp>
      <p:sp>
        <p:nvSpPr>
          <p:cNvPr id="2" name="Content Placeholder 1"/>
          <p:cNvSpPr>
            <a:spLocks noGrp="1"/>
          </p:cNvSpPr>
          <p:nvPr>
            <p:ph idx="1"/>
          </p:nvPr>
        </p:nvSpPr>
        <p:spPr>
          <a:xfrm>
            <a:off x="762000" y="1480457"/>
            <a:ext cx="7859486" cy="3950525"/>
          </a:xfrm>
        </p:spPr>
        <p:txBody>
          <a:bodyPr/>
          <a:lstStyle/>
          <a:p>
            <a:pPr algn="just"/>
            <a:r>
              <a:rPr lang="en-US" sz="2000" b="1" dirty="0" smtClean="0"/>
              <a:t>Cost </a:t>
            </a:r>
            <a:r>
              <a:rPr lang="en-US" sz="2000" b="1" dirty="0"/>
              <a:t>savings </a:t>
            </a:r>
            <a:endParaRPr lang="en-US" sz="2000" dirty="0" smtClean="0"/>
          </a:p>
          <a:p>
            <a:pPr marL="682625" lvl="1" indent="-225425" algn="just">
              <a:buFont typeface="Arial" panose="020B0604020202020204" pitchFamily="34" charset="0"/>
              <a:buChar char="•"/>
            </a:pPr>
            <a:r>
              <a:rPr lang="en-US" dirty="0" smtClean="0"/>
              <a:t>Enable organizations to use cost-effective, third-party Internet transport to connect remote offices and remote users to the main site.</a:t>
            </a:r>
          </a:p>
          <a:p>
            <a:pPr algn="just"/>
            <a:r>
              <a:rPr lang="en-US" sz="2000" b="1" dirty="0" smtClean="0"/>
              <a:t>Scalability </a:t>
            </a:r>
            <a:endParaRPr lang="en-US" sz="2000" dirty="0" smtClean="0"/>
          </a:p>
          <a:p>
            <a:pPr marL="682625" lvl="1" indent="-225425" algn="just">
              <a:buFont typeface="Arial" panose="020B0604020202020204" pitchFamily="34" charset="0"/>
              <a:buChar char="•"/>
              <a:tabLst>
                <a:tab pos="682625" algn="l"/>
              </a:tabLst>
            </a:pPr>
            <a:r>
              <a:rPr lang="en-US" dirty="0" smtClean="0"/>
              <a:t>Enable organizations to use the Internet infrastructure within ISPs and devices, which makes it easy to add new users.</a:t>
            </a:r>
          </a:p>
        </p:txBody>
      </p:sp>
    </p:spTree>
    <p:extLst>
      <p:ext uri="{BB962C8B-B14F-4D97-AF65-F5344CB8AC3E}">
        <p14:creationId xmlns:p14="http://schemas.microsoft.com/office/powerpoint/2010/main" val="1275120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094509" y="138740"/>
            <a:ext cx="7470734" cy="623260"/>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Benefits of VPNs (cont.)</a:t>
            </a:r>
          </a:p>
        </p:txBody>
      </p:sp>
      <p:sp>
        <p:nvSpPr>
          <p:cNvPr id="2" name="Content Placeholder 1"/>
          <p:cNvSpPr>
            <a:spLocks noGrp="1"/>
          </p:cNvSpPr>
          <p:nvPr>
            <p:ph idx="1"/>
          </p:nvPr>
        </p:nvSpPr>
        <p:spPr>
          <a:xfrm>
            <a:off x="661059" y="1159823"/>
            <a:ext cx="8098973" cy="4285014"/>
          </a:xfrm>
        </p:spPr>
        <p:txBody>
          <a:bodyPr/>
          <a:lstStyle/>
          <a:p>
            <a:r>
              <a:rPr lang="en-US" sz="2000" b="1" dirty="0" smtClean="0"/>
              <a:t>Compatibility </a:t>
            </a:r>
            <a:r>
              <a:rPr lang="en-US" sz="2000" b="1" dirty="0"/>
              <a:t>with broadband technology </a:t>
            </a:r>
            <a:endParaRPr lang="en-US" sz="2000" dirty="0" smtClean="0"/>
          </a:p>
          <a:p>
            <a:pPr marL="682625" lvl="1" indent="-225425">
              <a:buFont typeface="Arial" pitchFamily="34" charset="0"/>
              <a:buChar char="•"/>
            </a:pPr>
            <a:r>
              <a:rPr lang="en-US" dirty="0"/>
              <a:t>A</a:t>
            </a:r>
            <a:r>
              <a:rPr lang="en-US" dirty="0" smtClean="0"/>
              <a:t>llow </a:t>
            </a:r>
            <a:r>
              <a:rPr lang="en-US" dirty="0"/>
              <a:t>mobile </a:t>
            </a:r>
            <a:r>
              <a:rPr lang="en-US" dirty="0" smtClean="0"/>
              <a:t>workers and telecommuters </a:t>
            </a:r>
            <a:r>
              <a:rPr lang="en-US" dirty="0"/>
              <a:t>to take advantage of high-speed, broadband connectivity, such as DSL and cable, to gain access to the networks of their organization, </a:t>
            </a:r>
            <a:r>
              <a:rPr lang="en-US" dirty="0" smtClean="0"/>
              <a:t>providing workers flexibility </a:t>
            </a:r>
            <a:r>
              <a:rPr lang="en-US" dirty="0"/>
              <a:t>and </a:t>
            </a:r>
            <a:r>
              <a:rPr lang="en-US" dirty="0" smtClean="0"/>
              <a:t>efficiency.</a:t>
            </a:r>
          </a:p>
          <a:p>
            <a:pPr marL="682625" lvl="1" indent="-225425">
              <a:buFont typeface="Arial" pitchFamily="34" charset="0"/>
              <a:buChar char="•"/>
            </a:pPr>
            <a:r>
              <a:rPr lang="en-US" dirty="0" smtClean="0"/>
              <a:t>Provide </a:t>
            </a:r>
            <a:r>
              <a:rPr lang="en-US" dirty="0"/>
              <a:t>a cost-effective solution for connecting remote offices.</a:t>
            </a:r>
          </a:p>
          <a:p>
            <a:r>
              <a:rPr lang="en-US" sz="2000" b="1" dirty="0" smtClean="0"/>
              <a:t>Security </a:t>
            </a:r>
            <a:endParaRPr lang="en-US" sz="2000" dirty="0" smtClean="0"/>
          </a:p>
          <a:p>
            <a:pPr marL="682625" lvl="1" indent="-225425">
              <a:buFont typeface="Arial" pitchFamily="34" charset="0"/>
              <a:buChar char="•"/>
            </a:pPr>
            <a:r>
              <a:rPr lang="en-US" dirty="0" smtClean="0"/>
              <a:t>Can include security mechanisms that provide the highest level of security by using advanced encryption and authentication protocols that protect data from unauthorized access.</a:t>
            </a:r>
            <a:endParaRPr lang="en-US" dirty="0"/>
          </a:p>
        </p:txBody>
      </p:sp>
    </p:spTree>
    <p:extLst>
      <p:ext uri="{BB962C8B-B14F-4D97-AF65-F5344CB8AC3E}">
        <p14:creationId xmlns:p14="http://schemas.microsoft.com/office/powerpoint/2010/main" val="136648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08363" y="193964"/>
            <a:ext cx="7456879" cy="1094407"/>
          </a:xfrm>
        </p:spPr>
        <p:txBody>
          <a:bodyPr/>
          <a:lstStyle/>
          <a:p>
            <a:pPr eaLnBrk="1" hangingPunct="1"/>
            <a:r>
              <a:rPr lang="en-US" dirty="0" smtClean="0">
                <a:ea typeface="ＭＳ Ｐゴシック" pitchFamily="34" charset="-128"/>
              </a:rPr>
              <a:t>Types of VPNs</a:t>
            </a:r>
            <a:br>
              <a:rPr lang="en-US" dirty="0" smtClean="0">
                <a:ea typeface="ＭＳ Ｐゴシック" pitchFamily="34" charset="-128"/>
              </a:rPr>
            </a:br>
            <a:r>
              <a:rPr lang="en-US" sz="1800" dirty="0" smtClean="0">
                <a:ea typeface="ＭＳ Ｐゴシック" pitchFamily="34" charset="-128"/>
              </a:rPr>
              <a:t/>
            </a:r>
            <a:br>
              <a:rPr lang="en-US" sz="1800" dirty="0" smtClean="0">
                <a:ea typeface="ＭＳ Ｐゴシック" pitchFamily="34" charset="-128"/>
              </a:rPr>
            </a:br>
            <a:r>
              <a:rPr lang="en-US" sz="2400" dirty="0" smtClean="0">
                <a:ea typeface="ＭＳ Ｐゴシック" pitchFamily="34" charset="-128"/>
              </a:rPr>
              <a:t>Site-to-Site VPNs</a:t>
            </a:r>
            <a:endParaRPr lang="en-US" dirty="0" smtClean="0">
              <a:ea typeface="ＭＳ Ｐゴシック" pitchFamily="34" charset="-128"/>
            </a:endParaRPr>
          </a:p>
        </p:txBody>
      </p:sp>
      <p:sp>
        <p:nvSpPr>
          <p:cNvPr id="2" name="Content Placeholder 1"/>
          <p:cNvSpPr>
            <a:spLocks noGrp="1"/>
          </p:cNvSpPr>
          <p:nvPr>
            <p:ph idx="1"/>
          </p:nvPr>
        </p:nvSpPr>
        <p:spPr>
          <a:xfrm>
            <a:off x="789709" y="1523999"/>
            <a:ext cx="8005948" cy="3851565"/>
          </a:xfrm>
        </p:spPr>
        <p:txBody>
          <a:bodyPr/>
          <a:lstStyle/>
          <a:p>
            <a:pPr algn="just"/>
            <a:r>
              <a:rPr lang="en-US" sz="2000" dirty="0" smtClean="0"/>
              <a:t>Connect </a:t>
            </a:r>
            <a:r>
              <a:rPr lang="en-US" sz="2000" dirty="0"/>
              <a:t>entire networks to each other, </a:t>
            </a:r>
            <a:r>
              <a:rPr lang="en-US" sz="2000" dirty="0" smtClean="0"/>
              <a:t>in </a:t>
            </a:r>
            <a:r>
              <a:rPr lang="en-US" sz="2000" dirty="0"/>
              <a:t>the past, a leased line or Frame Relay connection was required to connect sites, but because most corporations now have Internet access, these connections can be replaced with site-to-site </a:t>
            </a:r>
            <a:r>
              <a:rPr lang="en-US" sz="2000" dirty="0" smtClean="0"/>
              <a:t>VPNs.</a:t>
            </a:r>
            <a:endParaRPr lang="en-US" sz="2000" dirty="0"/>
          </a:p>
          <a:p>
            <a:pPr algn="just"/>
            <a:r>
              <a:rPr lang="en-US" sz="2000" dirty="0" smtClean="0"/>
              <a:t>Internal hosts have no </a:t>
            </a:r>
            <a:r>
              <a:rPr lang="en-US" sz="2000" dirty="0"/>
              <a:t>knowledge that a VPN </a:t>
            </a:r>
            <a:r>
              <a:rPr lang="en-US" sz="2000" dirty="0" smtClean="0"/>
              <a:t>exists.</a:t>
            </a:r>
          </a:p>
          <a:p>
            <a:pPr algn="just"/>
            <a:r>
              <a:rPr lang="en-US" sz="2000" dirty="0" smtClean="0"/>
              <a:t>Created </a:t>
            </a:r>
            <a:r>
              <a:rPr lang="en-US" sz="2000" dirty="0"/>
              <a:t>when devices on both sides of the VPN connection are aware of the VPN configuration in </a:t>
            </a:r>
            <a:r>
              <a:rPr lang="en-US" sz="2000" dirty="0" smtClean="0"/>
              <a:t>advance.</a:t>
            </a:r>
          </a:p>
        </p:txBody>
      </p:sp>
    </p:spTree>
    <p:extLst>
      <p:ext uri="{BB962C8B-B14F-4D97-AF65-F5344CB8AC3E}">
        <p14:creationId xmlns:p14="http://schemas.microsoft.com/office/powerpoint/2010/main" val="398783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200" y="435656"/>
            <a:ext cx="7331528" cy="57572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Site-to-Site VPNs (cont.)</a:t>
            </a:r>
          </a:p>
        </p:txBody>
      </p:sp>
      <p:sp>
        <p:nvSpPr>
          <p:cNvPr id="2" name="Content Placeholder 1"/>
          <p:cNvSpPr>
            <a:spLocks noGrp="1"/>
          </p:cNvSpPr>
          <p:nvPr>
            <p:ph idx="1"/>
          </p:nvPr>
        </p:nvSpPr>
        <p:spPr>
          <a:xfrm>
            <a:off x="886690" y="1509486"/>
            <a:ext cx="7749309" cy="3824514"/>
          </a:xfrm>
        </p:spPr>
        <p:txBody>
          <a:bodyPr/>
          <a:lstStyle/>
          <a:p>
            <a:pPr algn="just"/>
            <a:r>
              <a:rPr lang="en-US" sz="2000" dirty="0" smtClean="0"/>
              <a:t>End hosts </a:t>
            </a:r>
            <a:r>
              <a:rPr lang="en-US" sz="2000" dirty="0"/>
              <a:t>send and receive normal TCP/IP traffic through a VPN </a:t>
            </a:r>
            <a:r>
              <a:rPr lang="en-US" sz="2000" dirty="0" smtClean="0"/>
              <a:t>gateway.</a:t>
            </a:r>
          </a:p>
          <a:p>
            <a:pPr algn="just"/>
            <a:r>
              <a:rPr lang="en-US" sz="2000" dirty="0" smtClean="0"/>
              <a:t>The VPN </a:t>
            </a:r>
            <a:r>
              <a:rPr lang="en-US" sz="2000" dirty="0"/>
              <a:t>gateway is responsible for encapsulating and encrypting outbound traffic for all traffic from a particular </a:t>
            </a:r>
            <a:r>
              <a:rPr lang="en-US" sz="2000" dirty="0" smtClean="0"/>
              <a:t>site</a:t>
            </a:r>
          </a:p>
          <a:p>
            <a:pPr algn="just"/>
            <a:r>
              <a:rPr lang="en-US" sz="2000" dirty="0" smtClean="0"/>
              <a:t>The VPN </a:t>
            </a:r>
            <a:r>
              <a:rPr lang="en-US" sz="2000" dirty="0"/>
              <a:t>gateway then sends it through a VPN tunnel over the Internet to a peer VPN gateway at the target </a:t>
            </a:r>
            <a:r>
              <a:rPr lang="en-US" sz="2000" dirty="0" smtClean="0"/>
              <a:t>site.</a:t>
            </a:r>
          </a:p>
          <a:p>
            <a:pPr algn="just"/>
            <a:r>
              <a:rPr lang="en-US" sz="2000" dirty="0" smtClean="0"/>
              <a:t>Upon </a:t>
            </a:r>
            <a:r>
              <a:rPr lang="en-US" sz="2000" dirty="0"/>
              <a:t>receipt, the peer VPN gateway strips the headers, decrypts the content, and relays the packet toward the target host inside its private </a:t>
            </a:r>
            <a:r>
              <a:rPr lang="en-US" sz="2000" dirty="0" smtClean="0"/>
              <a:t>network.</a:t>
            </a:r>
            <a:endParaRPr lang="en-US" sz="2000" dirty="0"/>
          </a:p>
        </p:txBody>
      </p:sp>
    </p:spTree>
    <p:extLst>
      <p:ext uri="{BB962C8B-B14F-4D97-AF65-F5344CB8AC3E}">
        <p14:creationId xmlns:p14="http://schemas.microsoft.com/office/powerpoint/2010/main" val="1621978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4538" y="103136"/>
            <a:ext cx="7401609" cy="60343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Site-to-Site VPNs (cont.)</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3950" y="1163457"/>
            <a:ext cx="7124023" cy="39123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4859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199" y="87303"/>
            <a:ext cx="7258957" cy="56386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Remote Access VPNs</a:t>
            </a:r>
          </a:p>
        </p:txBody>
      </p:sp>
      <p:sp>
        <p:nvSpPr>
          <p:cNvPr id="2" name="Content Placeholder 1"/>
          <p:cNvSpPr>
            <a:spLocks noGrp="1"/>
          </p:cNvSpPr>
          <p:nvPr>
            <p:ph idx="1"/>
          </p:nvPr>
        </p:nvSpPr>
        <p:spPr>
          <a:xfrm>
            <a:off x="428736" y="886325"/>
            <a:ext cx="8521304" cy="4572366"/>
          </a:xfrm>
        </p:spPr>
        <p:txBody>
          <a:bodyPr/>
          <a:lstStyle/>
          <a:p>
            <a:pPr algn="just"/>
            <a:r>
              <a:rPr lang="en-US" sz="2000" dirty="0" smtClean="0"/>
              <a:t>Support </a:t>
            </a:r>
            <a:r>
              <a:rPr lang="en-US" sz="2000" dirty="0"/>
              <a:t>the needs of telecommuters, mobile users, and extranet, consumer-to-business </a:t>
            </a:r>
            <a:r>
              <a:rPr lang="en-US" sz="2000" dirty="0" smtClean="0"/>
              <a:t>traffic.</a:t>
            </a:r>
          </a:p>
          <a:p>
            <a:pPr algn="just"/>
            <a:r>
              <a:rPr lang="en-US" sz="2000" dirty="0"/>
              <a:t>S</a:t>
            </a:r>
            <a:r>
              <a:rPr lang="en-US" sz="2000" dirty="0" smtClean="0"/>
              <a:t>upport </a:t>
            </a:r>
            <a:r>
              <a:rPr lang="en-US" sz="2000" dirty="0"/>
              <a:t>a </a:t>
            </a:r>
            <a:r>
              <a:rPr lang="en-US" sz="2000" dirty="0" smtClean="0"/>
              <a:t>client/server </a:t>
            </a:r>
            <a:r>
              <a:rPr lang="en-US" sz="2000" dirty="0"/>
              <a:t>architecture, where the VPN client (remote host) gains secure access to the enterprise network via a VPN server device at the network </a:t>
            </a:r>
            <a:r>
              <a:rPr lang="en-US" sz="2000" dirty="0" smtClean="0"/>
              <a:t>edge.</a:t>
            </a:r>
            <a:endParaRPr lang="en-US" sz="2000" dirty="0"/>
          </a:p>
          <a:p>
            <a:pPr algn="just"/>
            <a:r>
              <a:rPr lang="en-US" sz="2000" dirty="0" smtClean="0"/>
              <a:t>Used to </a:t>
            </a:r>
            <a:r>
              <a:rPr lang="en-US" sz="2000" dirty="0"/>
              <a:t>connect </a:t>
            </a:r>
            <a:r>
              <a:rPr lang="en-US" sz="2000" dirty="0" smtClean="0"/>
              <a:t>individual </a:t>
            </a:r>
            <a:r>
              <a:rPr lang="en-US" sz="2000" dirty="0"/>
              <a:t>hosts that must access their company network securely over the </a:t>
            </a:r>
            <a:r>
              <a:rPr lang="en-US" sz="2000" dirty="0" smtClean="0"/>
              <a:t>Internet.</a:t>
            </a:r>
            <a:endParaRPr lang="en-US" sz="2000" dirty="0"/>
          </a:p>
          <a:p>
            <a:pPr algn="just"/>
            <a:r>
              <a:rPr lang="en-US" sz="2000" dirty="0"/>
              <a:t>VPN client software may need to be installed on the mobile user’s end </a:t>
            </a:r>
            <a:r>
              <a:rPr lang="en-US" sz="2000" dirty="0" smtClean="0"/>
              <a:t>device (Cisco </a:t>
            </a:r>
            <a:r>
              <a:rPr lang="en-US" sz="2000" dirty="0"/>
              <a:t>AnyConnect Secure Mobility </a:t>
            </a:r>
            <a:r>
              <a:rPr lang="en-US" sz="2000" dirty="0" smtClean="0"/>
              <a:t>Client).</a:t>
            </a:r>
          </a:p>
          <a:p>
            <a:pPr algn="just"/>
            <a:r>
              <a:rPr lang="en-US" sz="2000" dirty="0" smtClean="0"/>
              <a:t>When </a:t>
            </a:r>
            <a:r>
              <a:rPr lang="en-US" sz="2000" dirty="0"/>
              <a:t>the host tries to send any traffic, the </a:t>
            </a:r>
            <a:r>
              <a:rPr lang="en-US" sz="2000" dirty="0" smtClean="0"/>
              <a:t>VPN </a:t>
            </a:r>
            <a:r>
              <a:rPr lang="en-US" sz="2000" dirty="0"/>
              <a:t>Client software encapsulates and encrypts this </a:t>
            </a:r>
            <a:r>
              <a:rPr lang="en-US" sz="2000" dirty="0" smtClean="0"/>
              <a:t>traffic and sends </a:t>
            </a:r>
            <a:r>
              <a:rPr lang="en-US" sz="2000" dirty="0"/>
              <a:t>over the Internet to the VPN gateway at the edge of the target </a:t>
            </a:r>
            <a:r>
              <a:rPr lang="en-US" sz="2000" dirty="0" smtClean="0"/>
              <a:t>network.</a:t>
            </a:r>
          </a:p>
        </p:txBody>
      </p:sp>
    </p:spTree>
    <p:extLst>
      <p:ext uri="{BB962C8B-B14F-4D97-AF65-F5344CB8AC3E}">
        <p14:creationId xmlns:p14="http://schemas.microsoft.com/office/powerpoint/2010/main" val="960321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49927" y="115013"/>
            <a:ext cx="7328230" cy="57770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Remote Access VPNs (cont.)</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630" y="1101834"/>
            <a:ext cx="7817970" cy="37630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09068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845127" y="2194502"/>
            <a:ext cx="8091054" cy="1481138"/>
          </a:xfrm>
        </p:spPr>
        <p:txBody>
          <a:bodyPr/>
          <a:lstStyle/>
          <a:p>
            <a:pPr eaLnBrk="1" hangingPunct="1"/>
            <a:r>
              <a:rPr lang="en-US" sz="2400" dirty="0" smtClean="0"/>
              <a:t>Site-to-Site </a:t>
            </a:r>
            <a:r>
              <a:rPr lang="en-US" sz="2400" dirty="0">
                <a:ea typeface="ＭＳ Ｐゴシック" pitchFamily="34" charset="-128"/>
              </a:rPr>
              <a:t>Generic Routing Encapsulation</a:t>
            </a:r>
            <a:r>
              <a:rPr lang="en-US" sz="2400" dirty="0" smtClean="0"/>
              <a:t> (GRE) </a:t>
            </a:r>
            <a:r>
              <a:rPr lang="en-US" sz="2400" dirty="0"/>
              <a:t>Tunnels</a:t>
            </a:r>
            <a:endParaRPr lang="en-US" sz="2400" dirty="0" smtClean="0">
              <a:solidFill>
                <a:schemeClr val="folHlink"/>
              </a:solidFill>
            </a:endParaRPr>
          </a:p>
        </p:txBody>
      </p:sp>
    </p:spTree>
    <p:extLst>
      <p:ext uri="{BB962C8B-B14F-4D97-AF65-F5344CB8AC3E}">
        <p14:creationId xmlns:p14="http://schemas.microsoft.com/office/powerpoint/2010/main" val="1915260488"/>
      </p:ext>
    </p:extLst>
  </p:cSld>
  <p:clrMapOvr>
    <a:masterClrMapping/>
  </p:clrMapOvr>
  <p:transition>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77636" y="129537"/>
            <a:ext cx="7400800" cy="49391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Introduction to GRE</a:t>
            </a:r>
          </a:p>
        </p:txBody>
      </p:sp>
      <p:sp>
        <p:nvSpPr>
          <p:cNvPr id="4" name="Rectangle 3"/>
          <p:cNvSpPr/>
          <p:nvPr/>
        </p:nvSpPr>
        <p:spPr>
          <a:xfrm>
            <a:off x="5885216" y="1111789"/>
            <a:ext cx="3019245" cy="3908762"/>
          </a:xfrm>
          <a:prstGeom prst="rect">
            <a:avLst/>
          </a:prstGeom>
        </p:spPr>
        <p:txBody>
          <a:bodyPr wrap="square">
            <a:spAutoFit/>
          </a:bodyPr>
          <a:lstStyle/>
          <a:p>
            <a:pPr marL="236538" indent="-236538" algn="l" defTabSz="814388">
              <a:lnSpc>
                <a:spcPct val="95000"/>
              </a:lnSpc>
              <a:spcBef>
                <a:spcPct val="50000"/>
              </a:spcBef>
              <a:buClr>
                <a:srgbClr val="708CA1"/>
              </a:buClr>
              <a:buFont typeface="Wingdings" pitchFamily="2" charset="2"/>
              <a:buChar char="§"/>
            </a:pPr>
            <a:r>
              <a:rPr lang="en-US" sz="2000" dirty="0">
                <a:latin typeface="+mn-lt"/>
              </a:rPr>
              <a:t>Basic, non-secure, site-to-site VPN tunneling protocol developed by Cisco </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Encapsulates a wide variety of protocol packet types inside IP tunnels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Creates a virtual point-to-point link to routers at remote points, over an IP internetwork</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941" y="1093778"/>
            <a:ext cx="5629275" cy="4095750"/>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465894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3054" y="142382"/>
            <a:ext cx="7312635" cy="46720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Characteristics of GRE</a:t>
            </a:r>
          </a:p>
        </p:txBody>
      </p:sp>
      <p:sp>
        <p:nvSpPr>
          <p:cNvPr id="2" name="Rectangle 1"/>
          <p:cNvSpPr/>
          <p:nvPr/>
        </p:nvSpPr>
        <p:spPr>
          <a:xfrm>
            <a:off x="1011381" y="769477"/>
            <a:ext cx="7963799" cy="4216539"/>
          </a:xfrm>
          <a:prstGeom prst="rect">
            <a:avLst/>
          </a:prstGeom>
        </p:spPr>
        <p:txBody>
          <a:bodyPr wrap="square">
            <a:spAutoFit/>
          </a:bodyPr>
          <a:lstStyle/>
          <a:p>
            <a:pPr algn="l"/>
            <a:r>
              <a:rPr lang="en-US" sz="2000" b="1" dirty="0"/>
              <a:t>GRE has these characteristics</a:t>
            </a:r>
            <a:r>
              <a:rPr lang="en-US" sz="2000" b="1" dirty="0" smtClean="0"/>
              <a:t>:</a:t>
            </a:r>
            <a:endParaRPr lang="en-US" b="1" dirty="0"/>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is defined as an </a:t>
            </a:r>
            <a:r>
              <a:rPr lang="en-US" sz="2000" b="1" dirty="0">
                <a:latin typeface="+mn-lt"/>
              </a:rPr>
              <a:t>IETF standard</a:t>
            </a:r>
            <a:r>
              <a:rPr lang="en-US" sz="2000" dirty="0">
                <a:latin typeface="+mn-lt"/>
              </a:rPr>
              <a:t>.</a:t>
            </a:r>
          </a:p>
          <a:p>
            <a:pPr marL="236538" indent="-236538" algn="l" defTabSz="814388">
              <a:lnSpc>
                <a:spcPct val="95000"/>
              </a:lnSpc>
              <a:spcBef>
                <a:spcPct val="50000"/>
              </a:spcBef>
              <a:buClr>
                <a:srgbClr val="708CA1"/>
              </a:buClr>
              <a:buFont typeface="Wingdings" pitchFamily="2" charset="2"/>
              <a:buChar char="§"/>
            </a:pPr>
            <a:r>
              <a:rPr lang="en-US" sz="2000" b="1" dirty="0">
                <a:latin typeface="+mn-lt"/>
              </a:rPr>
              <a:t>IP protocol 47</a:t>
            </a:r>
            <a:r>
              <a:rPr lang="en-US" sz="2000" dirty="0">
                <a:latin typeface="+mn-lt"/>
              </a:rPr>
              <a:t> is used to identify GRE packets.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encapsulation uses a protocol type field in the GRE header to support the encapsulation of any </a:t>
            </a:r>
            <a:r>
              <a:rPr lang="en-US" sz="2000" b="1" dirty="0">
                <a:latin typeface="+mn-lt"/>
              </a:rPr>
              <a:t>OSI Layer 3 protocol</a:t>
            </a:r>
            <a:r>
              <a:rPr lang="en-US" sz="2000" dirty="0">
                <a:latin typeface="+mn-lt"/>
              </a:rPr>
              <a:t>.</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itself is </a:t>
            </a:r>
            <a:r>
              <a:rPr lang="en-US" sz="2000" b="1" dirty="0">
                <a:latin typeface="+mn-lt"/>
              </a:rPr>
              <a:t>stateless</a:t>
            </a:r>
            <a:r>
              <a:rPr lang="en-US" sz="2000" dirty="0">
                <a:latin typeface="+mn-lt"/>
              </a:rPr>
              <a:t>; it does not include any flow-control </a:t>
            </a:r>
            <a:r>
              <a:rPr lang="en-US" sz="2000" dirty="0" smtClean="0">
                <a:latin typeface="+mn-lt"/>
              </a:rPr>
              <a:t>mechanisms, </a:t>
            </a:r>
            <a:r>
              <a:rPr lang="en-US" sz="2000" dirty="0">
                <a:latin typeface="+mn-lt"/>
              </a:rPr>
              <a:t>by default.</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GRE </a:t>
            </a:r>
            <a:r>
              <a:rPr lang="en-US" sz="2000" b="1" dirty="0">
                <a:latin typeface="+mn-lt"/>
              </a:rPr>
              <a:t>does not include any strong security mechanisms </a:t>
            </a:r>
            <a:r>
              <a:rPr lang="en-US" sz="2000" dirty="0">
                <a:latin typeface="+mn-lt"/>
              </a:rPr>
              <a:t>to protect its payload.</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The </a:t>
            </a:r>
            <a:r>
              <a:rPr lang="en-US" sz="2000" b="1" dirty="0">
                <a:latin typeface="+mn-lt"/>
              </a:rPr>
              <a:t>GRE header</a:t>
            </a:r>
            <a:r>
              <a:rPr lang="en-US" sz="2000" dirty="0">
                <a:latin typeface="+mn-lt"/>
              </a:rPr>
              <a:t>, together with the </a:t>
            </a:r>
            <a:r>
              <a:rPr lang="en-US" sz="2000" b="1" dirty="0">
                <a:latin typeface="+mn-lt"/>
              </a:rPr>
              <a:t>tunneling IP header</a:t>
            </a:r>
            <a:r>
              <a:rPr lang="en-US" sz="2000" dirty="0">
                <a:latin typeface="+mn-lt"/>
              </a:rPr>
              <a:t>, creates at least </a:t>
            </a:r>
            <a:r>
              <a:rPr lang="en-US" sz="2000" b="1" dirty="0">
                <a:latin typeface="+mn-lt"/>
              </a:rPr>
              <a:t>24 bytes </a:t>
            </a:r>
            <a:r>
              <a:rPr lang="en-US" sz="2000" dirty="0">
                <a:latin typeface="+mn-lt"/>
              </a:rPr>
              <a:t>of additional overhead for tunneled packets.</a:t>
            </a:r>
          </a:p>
        </p:txBody>
      </p:sp>
    </p:spTree>
    <p:extLst>
      <p:ext uri="{BB962C8B-B14F-4D97-AF65-F5344CB8AC3E}">
        <p14:creationId xmlns:p14="http://schemas.microsoft.com/office/powerpoint/2010/main" val="179781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5345" y="101158"/>
            <a:ext cx="7300521" cy="48072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GRE Tunnel Configuration</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6915" y="556208"/>
            <a:ext cx="6557158" cy="494404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6545045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2742" y="83119"/>
            <a:ext cx="7275511" cy="52647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GRE Tunnel Configuration</a:t>
            </a:r>
          </a:p>
        </p:txBody>
      </p:sp>
      <p:grpSp>
        <p:nvGrpSpPr>
          <p:cNvPr id="2" name="Group 1"/>
          <p:cNvGrpSpPr/>
          <p:nvPr/>
        </p:nvGrpSpPr>
        <p:grpSpPr>
          <a:xfrm>
            <a:off x="1413165" y="755026"/>
            <a:ext cx="6022906" cy="4786792"/>
            <a:chOff x="1480455" y="755026"/>
            <a:chExt cx="5955615" cy="5321436"/>
          </a:xfrm>
        </p:grpSpPr>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0455" y="755026"/>
              <a:ext cx="5955615" cy="30182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96573" y="3598481"/>
              <a:ext cx="5737900" cy="24779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extLst>
      <p:ext uri="{BB962C8B-B14F-4D97-AF65-F5344CB8AC3E}">
        <p14:creationId xmlns:p14="http://schemas.microsoft.com/office/powerpoint/2010/main" val="226508754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9701" y="70120"/>
            <a:ext cx="7201221" cy="497905"/>
          </a:xfrm>
        </p:spPr>
        <p:txBody>
          <a:bodyPr/>
          <a:lstStyle/>
          <a:p>
            <a:pPr eaLnBrk="1" hangingPunct="1"/>
            <a:r>
              <a:rPr lang="en-US" dirty="0" smtClean="0">
                <a:ea typeface="ＭＳ Ｐゴシック" pitchFamily="34" charset="-128"/>
              </a:rPr>
              <a:t>GRE Tunnel Verification</a:t>
            </a:r>
          </a:p>
        </p:txBody>
      </p:sp>
      <p:grpSp>
        <p:nvGrpSpPr>
          <p:cNvPr id="5" name="Group 4"/>
          <p:cNvGrpSpPr/>
          <p:nvPr/>
        </p:nvGrpSpPr>
        <p:grpSpPr>
          <a:xfrm>
            <a:off x="2082654" y="631221"/>
            <a:ext cx="6049963" cy="4617852"/>
            <a:chOff x="2071967" y="631220"/>
            <a:chExt cx="5600600" cy="5100717"/>
          </a:xfrm>
        </p:grpSpPr>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71967" y="631220"/>
              <a:ext cx="5600600" cy="3650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82655" y="4590327"/>
              <a:ext cx="5537341" cy="11416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2" name="TextBox 1"/>
          <p:cNvSpPr txBox="1"/>
          <p:nvPr/>
        </p:nvSpPr>
        <p:spPr>
          <a:xfrm>
            <a:off x="761340" y="1813879"/>
            <a:ext cx="1449237" cy="1421928"/>
          </a:xfrm>
          <a:prstGeom prst="rect">
            <a:avLst/>
          </a:prstGeom>
          <a:noFill/>
        </p:spPr>
        <p:txBody>
          <a:bodyPr wrap="square" rtlCol="0">
            <a:spAutoFit/>
          </a:bodyPr>
          <a:lstStyle/>
          <a:p>
            <a:r>
              <a:rPr lang="en-US" dirty="0" smtClean="0"/>
              <a:t>Verify Tunnel </a:t>
            </a:r>
          </a:p>
          <a:p>
            <a:r>
              <a:rPr lang="en-US" dirty="0" smtClean="0"/>
              <a:t>Interface is Up</a:t>
            </a:r>
            <a:endParaRPr lang="en-US" dirty="0"/>
          </a:p>
        </p:txBody>
      </p:sp>
      <p:sp>
        <p:nvSpPr>
          <p:cNvPr id="3" name="TextBox 2"/>
          <p:cNvSpPr txBox="1"/>
          <p:nvPr/>
        </p:nvSpPr>
        <p:spPr>
          <a:xfrm>
            <a:off x="672344" y="4215535"/>
            <a:ext cx="1627231" cy="1089529"/>
          </a:xfrm>
          <a:prstGeom prst="rect">
            <a:avLst/>
          </a:prstGeom>
          <a:noFill/>
        </p:spPr>
        <p:txBody>
          <a:bodyPr wrap="square" rtlCol="0">
            <a:spAutoFit/>
          </a:bodyPr>
          <a:lstStyle/>
          <a:p>
            <a:r>
              <a:rPr lang="en-US" dirty="0" smtClean="0"/>
              <a:t>Verify OSPF Adjacency</a:t>
            </a:r>
            <a:endParaRPr lang="en-US" dirty="0"/>
          </a:p>
        </p:txBody>
      </p:sp>
    </p:spTree>
    <p:extLst>
      <p:ext uri="{BB962C8B-B14F-4D97-AF65-F5344CB8AC3E}">
        <p14:creationId xmlns:p14="http://schemas.microsoft.com/office/powerpoint/2010/main" val="9245408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smtClean="0"/>
              <a:t>7.3 Introducing IPsec</a:t>
            </a:r>
            <a:endParaRPr lang="en-US" sz="2400" dirty="0" smtClean="0">
              <a:solidFill>
                <a:schemeClr val="folHlink"/>
              </a:solidFill>
            </a:endParaRPr>
          </a:p>
        </p:txBody>
      </p:sp>
    </p:spTree>
    <p:extLst>
      <p:ext uri="{BB962C8B-B14F-4D97-AF65-F5344CB8AC3E}">
        <p14:creationId xmlns:p14="http://schemas.microsoft.com/office/powerpoint/2010/main" val="2480981304"/>
      </p:ext>
    </p:extLst>
  </p:cSld>
  <p:clrMapOvr>
    <a:masterClrMapping/>
  </p:clrMapOvr>
  <p:transition>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5344" y="99080"/>
            <a:ext cx="7380711" cy="838200"/>
          </a:xfrm>
        </p:spPr>
        <p:txBody>
          <a:bodyPr/>
          <a:lstStyle/>
          <a:p>
            <a:pPr eaLnBrk="1" hangingPunct="1"/>
            <a:r>
              <a:rPr lang="en-US" sz="1800" dirty="0" smtClean="0">
                <a:ea typeface="ＭＳ Ｐゴシック" pitchFamily="34" charset="-128"/>
              </a:rPr>
              <a:t>Internet Protocol Security</a:t>
            </a:r>
            <a:br>
              <a:rPr lang="en-US" sz="1800" dirty="0" smtClean="0">
                <a:ea typeface="ＭＳ Ｐゴシック" pitchFamily="34" charset="-128"/>
              </a:rPr>
            </a:br>
            <a:r>
              <a:rPr lang="en-US" dirty="0" smtClean="0">
                <a:ea typeface="ＭＳ Ｐゴシック" pitchFamily="34" charset="-128"/>
              </a:rPr>
              <a:t>IPsec VPNs</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344" y="1124959"/>
            <a:ext cx="5544842" cy="4294897"/>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
        <p:nvSpPr>
          <p:cNvPr id="4" name="TextBox 3"/>
          <p:cNvSpPr txBox="1"/>
          <p:nvPr/>
        </p:nvSpPr>
        <p:spPr>
          <a:xfrm>
            <a:off x="6078385" y="1218706"/>
            <a:ext cx="2841325" cy="4201150"/>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smtClean="0">
                <a:latin typeface="+mn-lt"/>
              </a:rPr>
              <a:t>Information </a:t>
            </a:r>
            <a:r>
              <a:rPr lang="en-US" sz="2000" dirty="0">
                <a:latin typeface="+mn-lt"/>
              </a:rPr>
              <a:t>from a private network is securely transported over a public </a:t>
            </a:r>
            <a:r>
              <a:rPr lang="en-US" sz="2000" dirty="0" smtClean="0">
                <a:latin typeface="+mn-lt"/>
              </a:rPr>
              <a:t>network.</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Forms a virtual network instead of using a dedicated Layer 2 </a:t>
            </a:r>
            <a:r>
              <a:rPr lang="en-US" sz="2000" dirty="0" smtClean="0">
                <a:latin typeface="+mn-lt"/>
              </a:rPr>
              <a:t>connection.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To remain private, the traffic is encrypted to keep the data </a:t>
            </a:r>
            <a:r>
              <a:rPr lang="en-US" sz="2000" dirty="0" smtClean="0">
                <a:latin typeface="+mn-lt"/>
              </a:rPr>
              <a:t>confidential.</a:t>
            </a:r>
            <a:endParaRPr lang="en-US" sz="2000" dirty="0">
              <a:latin typeface="+mn-lt"/>
            </a:endParaRPr>
          </a:p>
        </p:txBody>
      </p:sp>
    </p:spTree>
    <p:extLst>
      <p:ext uri="{BB962C8B-B14F-4D97-AF65-F5344CB8AC3E}">
        <p14:creationId xmlns:p14="http://schemas.microsoft.com/office/powerpoint/2010/main" val="179829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77635" y="13912"/>
            <a:ext cx="7364641" cy="54026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Functions</a:t>
            </a:r>
          </a:p>
        </p:txBody>
      </p:sp>
      <p:sp>
        <p:nvSpPr>
          <p:cNvPr id="3" name="TextBox 2"/>
          <p:cNvSpPr txBox="1"/>
          <p:nvPr/>
        </p:nvSpPr>
        <p:spPr>
          <a:xfrm>
            <a:off x="576930" y="381042"/>
            <a:ext cx="8471140" cy="5262979"/>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Defines how a VPN can be configured in a secure manner using </a:t>
            </a:r>
            <a:r>
              <a:rPr lang="en-US" sz="2000" dirty="0" smtClean="0">
                <a:latin typeface="+mn-lt"/>
              </a:rPr>
              <a:t>IP.</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Framework of open standards that spells out the rules for secure </a:t>
            </a:r>
            <a:r>
              <a:rPr lang="en-US" sz="2000" dirty="0" smtClean="0">
                <a:latin typeface="+mn-lt"/>
              </a:rPr>
              <a:t>communications.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Not bound to any specific encryption, authentication, security algorithms, or keying </a:t>
            </a:r>
            <a:r>
              <a:rPr lang="en-US" sz="2000" dirty="0" smtClean="0">
                <a:latin typeface="+mn-lt"/>
              </a:rPr>
              <a:t>technology.</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Relies on existing algorithms to implement secure </a:t>
            </a:r>
            <a:r>
              <a:rPr lang="en-US" sz="2000" dirty="0" smtClean="0">
                <a:latin typeface="+mn-lt"/>
              </a:rPr>
              <a:t>communications.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Works at the network layer, protecting and authenticating IP packets between participating IPsec </a:t>
            </a:r>
            <a:r>
              <a:rPr lang="en-US" sz="2000" dirty="0" smtClean="0">
                <a:latin typeface="+mn-lt"/>
              </a:rPr>
              <a:t>devices.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Secures a path between a pair of gateways, a pair of hosts, or a gateway and </a:t>
            </a:r>
            <a:r>
              <a:rPr lang="en-US" sz="2000" dirty="0" smtClean="0">
                <a:latin typeface="+mn-lt"/>
              </a:rPr>
              <a:t>host.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All implementations of IPsec have a plaintext Layer 3 header, so there are no issues with </a:t>
            </a:r>
            <a:r>
              <a:rPr lang="en-US" sz="2000" dirty="0" smtClean="0">
                <a:latin typeface="+mn-lt"/>
              </a:rPr>
              <a:t>routing.</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Functions over all Layer 2 protocols, such as Ethernet, ATM, or Frame </a:t>
            </a:r>
            <a:r>
              <a:rPr lang="en-US" sz="2000" dirty="0" smtClean="0">
                <a:latin typeface="+mn-lt"/>
              </a:rPr>
              <a:t>Relay.</a:t>
            </a:r>
            <a:endParaRPr lang="en-US" sz="2000" dirty="0">
              <a:latin typeface="+mn-lt"/>
            </a:endParaRPr>
          </a:p>
        </p:txBody>
      </p:sp>
    </p:spTree>
    <p:extLst>
      <p:ext uri="{BB962C8B-B14F-4D97-AF65-F5344CB8AC3E}">
        <p14:creationId xmlns:p14="http://schemas.microsoft.com/office/powerpoint/2010/main" val="2489740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33055" y="86543"/>
            <a:ext cx="7309222" cy="43991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Characteristics</a:t>
            </a:r>
          </a:p>
        </p:txBody>
      </p:sp>
      <p:sp>
        <p:nvSpPr>
          <p:cNvPr id="3" name="TextBox 2"/>
          <p:cNvSpPr txBox="1"/>
          <p:nvPr/>
        </p:nvSpPr>
        <p:spPr>
          <a:xfrm>
            <a:off x="803563" y="1573113"/>
            <a:ext cx="8064391" cy="2917722"/>
          </a:xfrm>
          <a:prstGeom prst="rect">
            <a:avLst/>
          </a:prstGeom>
          <a:noFill/>
        </p:spPr>
        <p:txBody>
          <a:bodyPr wrap="square" rtlCol="0">
            <a:spAutoFit/>
          </a:bodyPr>
          <a:lstStyle/>
          <a:p>
            <a:pPr algn="just"/>
            <a:r>
              <a:rPr lang="en-US" sz="2000" dirty="0" smtClean="0"/>
              <a:t>IPsec </a:t>
            </a:r>
            <a:r>
              <a:rPr lang="en-US" sz="2000" dirty="0"/>
              <a:t>characteristics can be summarized as follows</a:t>
            </a:r>
            <a:r>
              <a:rPr lang="en-US" sz="2000" dirty="0" smtClean="0"/>
              <a:t>:</a:t>
            </a:r>
            <a:endParaRPr lang="en-US" dirty="0"/>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is a framework of open standards that is algorithm-independent.</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provides data confidentiality, data integrity, and origin authentication.</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acts at the network layer, protecting and authenticating IP packets.</a:t>
            </a:r>
          </a:p>
          <a:p>
            <a:pPr algn="l"/>
            <a:endParaRPr lang="en-US" dirty="0"/>
          </a:p>
        </p:txBody>
      </p:sp>
    </p:spTree>
    <p:extLst>
      <p:ext uri="{BB962C8B-B14F-4D97-AF65-F5344CB8AC3E}">
        <p14:creationId xmlns:p14="http://schemas.microsoft.com/office/powerpoint/2010/main" val="167652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74617" y="92182"/>
            <a:ext cx="7351825" cy="838200"/>
          </a:xfrm>
        </p:spPr>
        <p:txBody>
          <a:bodyPr/>
          <a:lstStyle/>
          <a:p>
            <a:pPr eaLnBrk="1" hangingPunct="1"/>
            <a:r>
              <a:rPr lang="en-US" sz="1800" dirty="0" smtClean="0">
                <a:ea typeface="ＭＳ Ｐゴシック" pitchFamily="34" charset="-128"/>
              </a:rPr>
              <a:t>Internet Protocol Security</a:t>
            </a:r>
            <a:br>
              <a:rPr lang="en-US" sz="1800" dirty="0" smtClean="0">
                <a:ea typeface="ＭＳ Ｐゴシック" pitchFamily="34" charset="-128"/>
              </a:rPr>
            </a:br>
            <a:r>
              <a:rPr lang="en-US" dirty="0" smtClean="0">
                <a:ea typeface="ＭＳ Ｐゴシック" pitchFamily="34" charset="-128"/>
              </a:rPr>
              <a:t>IPsec Security Services</a:t>
            </a:r>
          </a:p>
        </p:txBody>
      </p:sp>
      <p:sp>
        <p:nvSpPr>
          <p:cNvPr id="2" name="Rectangle 1"/>
          <p:cNvSpPr/>
          <p:nvPr/>
        </p:nvSpPr>
        <p:spPr>
          <a:xfrm>
            <a:off x="762000" y="1144800"/>
            <a:ext cx="7939894" cy="3973395"/>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Confidentiality (encryption)</a:t>
            </a:r>
            <a:r>
              <a:rPr lang="en-US" sz="2000" dirty="0">
                <a:latin typeface="+mn-lt"/>
              </a:rPr>
              <a:t> – encrypt the data before transmitting across the network</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Data i</a:t>
            </a:r>
            <a:r>
              <a:rPr lang="en-US" sz="2000" b="1" dirty="0" smtClean="0">
                <a:latin typeface="+mn-lt"/>
              </a:rPr>
              <a:t>ntegrity</a:t>
            </a:r>
            <a:r>
              <a:rPr lang="en-US" sz="2000" dirty="0">
                <a:latin typeface="+mn-lt"/>
              </a:rPr>
              <a:t> </a:t>
            </a:r>
            <a:r>
              <a:rPr lang="en-US" sz="2000" dirty="0" smtClean="0">
                <a:latin typeface="+mn-lt"/>
              </a:rPr>
              <a:t>– </a:t>
            </a:r>
            <a:r>
              <a:rPr lang="en-US" sz="2000" dirty="0">
                <a:latin typeface="+mn-lt"/>
              </a:rPr>
              <a:t>verify that data has not been changed while in transit, if tampering is detected, the packet is dropped</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Authentication</a:t>
            </a:r>
            <a:r>
              <a:rPr lang="en-US" sz="2000" dirty="0">
                <a:latin typeface="+mn-lt"/>
              </a:rPr>
              <a:t> </a:t>
            </a:r>
            <a:r>
              <a:rPr lang="en-US" sz="2000" dirty="0" smtClean="0">
                <a:latin typeface="+mn-lt"/>
              </a:rPr>
              <a:t>– </a:t>
            </a:r>
            <a:r>
              <a:rPr lang="en-US" sz="2000" dirty="0">
                <a:latin typeface="+mn-lt"/>
              </a:rPr>
              <a:t>verify the identity of the source of the data that is sent, ensures that the connection is made with the desired communication partner, IPsec uses Internet Key Exchange (IKE) to authenticate users and devices that can carry out communication independently.</a:t>
            </a:r>
          </a:p>
          <a:p>
            <a:pPr algn="l"/>
            <a:endParaRPr lang="en-US" dirty="0"/>
          </a:p>
          <a:p>
            <a:r>
              <a:rPr lang="en-US" sz="2000" b="1" dirty="0" smtClean="0"/>
              <a:t>CIA</a:t>
            </a:r>
            <a:r>
              <a:rPr lang="en-US" sz="2000" b="1" dirty="0"/>
              <a:t>: confidentiality, integrity, and authentication</a:t>
            </a:r>
          </a:p>
          <a:p>
            <a:pPr algn="l"/>
            <a:endParaRPr lang="en-US" dirty="0"/>
          </a:p>
        </p:txBody>
      </p:sp>
    </p:spTree>
    <p:extLst>
      <p:ext uri="{BB962C8B-B14F-4D97-AF65-F5344CB8AC3E}">
        <p14:creationId xmlns:p14="http://schemas.microsoft.com/office/powerpoint/2010/main" val="107348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10145" y="2075619"/>
            <a:ext cx="5915891" cy="3429727"/>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
        <p:nvSpPr>
          <p:cNvPr id="7170" name="Rectangle 2"/>
          <p:cNvSpPr>
            <a:spLocks noGrp="1" noChangeArrowheads="1"/>
          </p:cNvSpPr>
          <p:nvPr>
            <p:ph type="title"/>
          </p:nvPr>
        </p:nvSpPr>
        <p:spPr>
          <a:xfrm>
            <a:off x="1288473" y="74076"/>
            <a:ext cx="7230654" cy="43854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a:ea typeface="ＭＳ Ｐゴシック" pitchFamily="34" charset="-128"/>
              </a:rPr>
              <a:t>Confidentiality with </a:t>
            </a:r>
            <a:r>
              <a:rPr lang="en-US" dirty="0" smtClean="0">
                <a:ea typeface="ＭＳ Ｐゴシック" pitchFamily="34" charset="-128"/>
              </a:rPr>
              <a:t>Encryption</a:t>
            </a:r>
          </a:p>
        </p:txBody>
      </p:sp>
      <p:sp>
        <p:nvSpPr>
          <p:cNvPr id="3" name="Rectangle 2"/>
          <p:cNvSpPr/>
          <p:nvPr/>
        </p:nvSpPr>
        <p:spPr>
          <a:xfrm>
            <a:off x="444862" y="538191"/>
            <a:ext cx="8641082" cy="1569660"/>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For encryption to work, both the sender and the receiver must know the rules </a:t>
            </a:r>
            <a:r>
              <a:rPr lang="en-US" sz="2000" dirty="0" smtClean="0">
                <a:latin typeface="+mn-lt"/>
              </a:rPr>
              <a:t>used </a:t>
            </a:r>
            <a:r>
              <a:rPr lang="en-US" sz="2000" dirty="0">
                <a:latin typeface="+mn-lt"/>
              </a:rPr>
              <a:t>to transform the original message into its coded form.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Rules are based on algorithms and associated keys.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Decryption is extremely difficult </a:t>
            </a:r>
            <a:r>
              <a:rPr lang="en-US" sz="2000" dirty="0" smtClean="0">
                <a:latin typeface="+mn-lt"/>
              </a:rPr>
              <a:t>(or impossible) </a:t>
            </a:r>
            <a:r>
              <a:rPr lang="en-US" sz="2000" dirty="0">
                <a:latin typeface="+mn-lt"/>
              </a:rPr>
              <a:t>without the correct key.</a:t>
            </a:r>
          </a:p>
        </p:txBody>
      </p:sp>
    </p:spTree>
    <p:extLst>
      <p:ext uri="{BB962C8B-B14F-4D97-AF65-F5344CB8AC3E}">
        <p14:creationId xmlns:p14="http://schemas.microsoft.com/office/powerpoint/2010/main" val="419423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2326" y="183528"/>
            <a:ext cx="7362381" cy="64773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Encryption Algorithms</a:t>
            </a:r>
          </a:p>
        </p:txBody>
      </p:sp>
      <p:sp>
        <p:nvSpPr>
          <p:cNvPr id="2" name="Rectangle 1"/>
          <p:cNvSpPr/>
          <p:nvPr/>
        </p:nvSpPr>
        <p:spPr>
          <a:xfrm>
            <a:off x="803564" y="1093470"/>
            <a:ext cx="7759865" cy="2843855"/>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As key length increases, it becomes more difficult to break the encryption. </a:t>
            </a:r>
            <a:r>
              <a:rPr lang="en-US" sz="2000" dirty="0" smtClean="0">
                <a:latin typeface="+mn-lt"/>
              </a:rPr>
              <a:t>However</a:t>
            </a:r>
            <a:r>
              <a:rPr lang="en-US" sz="2000" dirty="0">
                <a:latin typeface="+mn-lt"/>
              </a:rPr>
              <a:t>, a longer key requires more processor resources when encrypting and decrypting </a:t>
            </a:r>
            <a:r>
              <a:rPr lang="en-US" sz="2000" dirty="0" smtClean="0">
                <a:latin typeface="+mn-lt"/>
              </a:rPr>
              <a:t>data.</a:t>
            </a:r>
          </a:p>
          <a:p>
            <a:pPr marL="236538" indent="-236538" algn="just" defTabSz="814388">
              <a:lnSpc>
                <a:spcPct val="95000"/>
              </a:lnSpc>
              <a:spcBef>
                <a:spcPct val="50000"/>
              </a:spcBef>
              <a:buClr>
                <a:srgbClr val="708CA1"/>
              </a:buClr>
              <a:buFont typeface="Wingdings" pitchFamily="2" charset="2"/>
              <a:buChar char="§"/>
            </a:pPr>
            <a:r>
              <a:rPr lang="en-US" sz="2000" dirty="0" smtClean="0"/>
              <a:t>Two main types of encryption are:</a:t>
            </a:r>
          </a:p>
          <a:p>
            <a:pPr marL="693738" lvl="1" indent="-236538" algn="just" defTabSz="814388">
              <a:lnSpc>
                <a:spcPct val="95000"/>
              </a:lnSpc>
              <a:spcBef>
                <a:spcPct val="50000"/>
              </a:spcBef>
              <a:buClr>
                <a:srgbClr val="708CA1"/>
              </a:buClr>
              <a:buFont typeface="Wingdings" pitchFamily="2" charset="2"/>
              <a:buChar char="§"/>
            </a:pPr>
            <a:r>
              <a:rPr lang="en-US" sz="2000" dirty="0" smtClean="0"/>
              <a:t>Symmetric Encryption</a:t>
            </a:r>
          </a:p>
          <a:p>
            <a:pPr marL="693738" lvl="1" indent="-236538" algn="just" defTabSz="814388">
              <a:lnSpc>
                <a:spcPct val="95000"/>
              </a:lnSpc>
              <a:spcBef>
                <a:spcPct val="50000"/>
              </a:spcBef>
              <a:buClr>
                <a:srgbClr val="708CA1"/>
              </a:buClr>
              <a:buFont typeface="Wingdings" pitchFamily="2" charset="2"/>
              <a:buChar char="§"/>
            </a:pPr>
            <a:r>
              <a:rPr lang="en-US" sz="2000" dirty="0" smtClean="0"/>
              <a:t>Asymmetric </a:t>
            </a:r>
            <a:r>
              <a:rPr lang="en-US" sz="2000" dirty="0"/>
              <a:t>Encryption</a:t>
            </a:r>
          </a:p>
          <a:p>
            <a:pPr marL="236538" indent="-236538" algn="l" defTabSz="814388">
              <a:lnSpc>
                <a:spcPct val="95000"/>
              </a:lnSpc>
              <a:spcBef>
                <a:spcPct val="50000"/>
              </a:spcBef>
              <a:buClr>
                <a:srgbClr val="708CA1"/>
              </a:buClr>
              <a:buFont typeface="Wingdings" pitchFamily="2" charset="2"/>
              <a:buChar char="§"/>
            </a:pPr>
            <a:endParaRPr lang="en-US" dirty="0"/>
          </a:p>
        </p:txBody>
      </p:sp>
    </p:spTree>
    <p:extLst>
      <p:ext uri="{BB962C8B-B14F-4D97-AF65-F5344CB8AC3E}">
        <p14:creationId xmlns:p14="http://schemas.microsoft.com/office/powerpoint/2010/main" val="6931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1490" y="59493"/>
            <a:ext cx="7342591" cy="45312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Symmetric Encryption</a:t>
            </a:r>
          </a:p>
        </p:txBody>
      </p:sp>
      <p:sp>
        <p:nvSpPr>
          <p:cNvPr id="2" name="Rectangle 1"/>
          <p:cNvSpPr/>
          <p:nvPr/>
        </p:nvSpPr>
        <p:spPr>
          <a:xfrm>
            <a:off x="667697" y="511561"/>
            <a:ext cx="8240776" cy="3046988"/>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t>Encryption and decryption use the same key.</a:t>
            </a:r>
          </a:p>
          <a:p>
            <a:pPr marL="236538" indent="-236538" algn="just" defTabSz="814388">
              <a:lnSpc>
                <a:spcPct val="95000"/>
              </a:lnSpc>
              <a:spcBef>
                <a:spcPct val="50000"/>
              </a:spcBef>
              <a:buClr>
                <a:srgbClr val="708CA1"/>
              </a:buClr>
              <a:buFont typeface="Wingdings" pitchFamily="2" charset="2"/>
              <a:buChar char="§"/>
            </a:pPr>
            <a:r>
              <a:rPr lang="en-US" sz="2000" dirty="0"/>
              <a:t>Each of the two networking devices must know the key to decode the information.</a:t>
            </a:r>
          </a:p>
          <a:p>
            <a:pPr marL="236538" indent="-236538" algn="just" defTabSz="814388">
              <a:lnSpc>
                <a:spcPct val="95000"/>
              </a:lnSpc>
              <a:spcBef>
                <a:spcPct val="50000"/>
              </a:spcBef>
              <a:buClr>
                <a:srgbClr val="708CA1"/>
              </a:buClr>
              <a:buFont typeface="Wingdings" pitchFamily="2" charset="2"/>
              <a:buChar char="§"/>
            </a:pPr>
            <a:r>
              <a:rPr lang="en-US" sz="2000" dirty="0"/>
              <a:t>Each device encrypts the information before sending it over the network to the other device.</a:t>
            </a:r>
          </a:p>
          <a:p>
            <a:pPr marL="236538" indent="-236538" algn="just" defTabSz="814388">
              <a:lnSpc>
                <a:spcPct val="95000"/>
              </a:lnSpc>
              <a:spcBef>
                <a:spcPct val="50000"/>
              </a:spcBef>
              <a:buClr>
                <a:srgbClr val="708CA1"/>
              </a:buClr>
              <a:buFont typeface="Wingdings" pitchFamily="2" charset="2"/>
              <a:buChar char="§"/>
            </a:pPr>
            <a:r>
              <a:rPr lang="en-US" sz="2000" dirty="0"/>
              <a:t>Typically used to encrypt the content of the message.</a:t>
            </a:r>
          </a:p>
          <a:p>
            <a:pPr marL="236538" indent="-236538" algn="just" defTabSz="814388">
              <a:lnSpc>
                <a:spcPct val="95000"/>
              </a:lnSpc>
              <a:spcBef>
                <a:spcPct val="50000"/>
              </a:spcBef>
              <a:buClr>
                <a:srgbClr val="708CA1"/>
              </a:buClr>
              <a:buFont typeface="Wingdings" pitchFamily="2" charset="2"/>
              <a:buChar char="§"/>
            </a:pPr>
            <a:r>
              <a:rPr lang="en-US" sz="2000" dirty="0"/>
              <a:t>Examples: DES and </a:t>
            </a:r>
            <a:r>
              <a:rPr lang="en-US" sz="2000" dirty="0" err="1"/>
              <a:t>3DES</a:t>
            </a:r>
            <a:r>
              <a:rPr lang="en-US" sz="2000" dirty="0"/>
              <a:t> (no longer considered secure) and AES (256-bit recommended for IPsec encryption).</a:t>
            </a:r>
          </a:p>
        </p:txBody>
      </p:sp>
      <p:pic>
        <p:nvPicPr>
          <p:cNvPr id="409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3370"/>
          <a:stretch/>
        </p:blipFill>
        <p:spPr bwMode="auto">
          <a:xfrm>
            <a:off x="2282592" y="3503129"/>
            <a:ext cx="5260367" cy="207776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08278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02326" y="100398"/>
            <a:ext cx="7231755" cy="46763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Asymmetric Encryption</a:t>
            </a:r>
          </a:p>
        </p:txBody>
      </p:sp>
      <p:sp>
        <p:nvSpPr>
          <p:cNvPr id="2" name="Rectangle 1"/>
          <p:cNvSpPr/>
          <p:nvPr/>
        </p:nvSpPr>
        <p:spPr>
          <a:xfrm>
            <a:off x="610300" y="584802"/>
            <a:ext cx="8389620" cy="3493264"/>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smtClean="0">
                <a:latin typeface="+mn-lt"/>
              </a:rPr>
              <a:t>Uses </a:t>
            </a:r>
            <a:r>
              <a:rPr lang="en-US" sz="2000" dirty="0">
                <a:latin typeface="+mn-lt"/>
              </a:rPr>
              <a:t>different keys for encryption and </a:t>
            </a:r>
            <a:r>
              <a:rPr lang="en-US" sz="2000" dirty="0" smtClean="0">
                <a:latin typeface="+mn-lt"/>
              </a:rPr>
              <a:t>decryption.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Knowing one of the keys does not allow a hacker to deduce the second key and decode the </a:t>
            </a:r>
            <a:r>
              <a:rPr lang="en-US" sz="2000" dirty="0" smtClean="0">
                <a:latin typeface="+mn-lt"/>
              </a:rPr>
              <a:t>information.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One key encrypts the message, while a second key decrypts the </a:t>
            </a:r>
            <a:r>
              <a:rPr lang="en-US" sz="2000" dirty="0" smtClean="0">
                <a:latin typeface="+mn-lt"/>
              </a:rPr>
              <a:t>message.</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Public key encryption is a variant of asymmetric encryption that uses a combination of a private key and a public </a:t>
            </a:r>
            <a:r>
              <a:rPr lang="en-US" sz="2000" dirty="0" smtClean="0">
                <a:latin typeface="+mn-lt"/>
              </a:rPr>
              <a:t>key.</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Typically used in digital certification and key </a:t>
            </a:r>
            <a:r>
              <a:rPr lang="en-US" sz="2000" dirty="0" smtClean="0">
                <a:latin typeface="+mn-lt"/>
              </a:rPr>
              <a:t>management</a:t>
            </a:r>
          </a:p>
          <a:p>
            <a:pPr marL="236538" indent="-236538" algn="just" defTabSz="814388">
              <a:lnSpc>
                <a:spcPct val="95000"/>
              </a:lnSpc>
              <a:spcBef>
                <a:spcPct val="50000"/>
              </a:spcBef>
              <a:buClr>
                <a:srgbClr val="708CA1"/>
              </a:buClr>
              <a:buFont typeface="Wingdings" pitchFamily="2" charset="2"/>
              <a:buChar char="§"/>
            </a:pPr>
            <a:r>
              <a:rPr lang="en-US" sz="2000" dirty="0" smtClean="0">
                <a:latin typeface="+mn-lt"/>
              </a:rPr>
              <a:t>Example: </a:t>
            </a:r>
            <a:r>
              <a:rPr lang="en-US" sz="2000" dirty="0">
                <a:latin typeface="+mn-lt"/>
              </a:rPr>
              <a:t>RSA</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5682" y="3646794"/>
            <a:ext cx="5524502" cy="2061280"/>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1836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0763" y="85225"/>
            <a:ext cx="7406827" cy="53821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Diffie-Hellman Key Exchange</a:t>
            </a:r>
          </a:p>
        </p:txBody>
      </p:sp>
      <p:sp>
        <p:nvSpPr>
          <p:cNvPr id="2" name="Rectangle 1"/>
          <p:cNvSpPr/>
          <p:nvPr/>
        </p:nvSpPr>
        <p:spPr>
          <a:xfrm>
            <a:off x="747489" y="702070"/>
            <a:ext cx="8230256" cy="4370427"/>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Diffie-Hellman (DH) is not an encryption mechanism and is not typically used to encrypt </a:t>
            </a:r>
            <a:r>
              <a:rPr lang="en-US" sz="2000" dirty="0" smtClean="0">
                <a:latin typeface="+mn-lt"/>
              </a:rPr>
              <a:t>data.</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is a method to </a:t>
            </a:r>
            <a:r>
              <a:rPr lang="en-US" sz="2000" b="1" dirty="0">
                <a:latin typeface="+mn-lt"/>
              </a:rPr>
              <a:t>securely exchange the keys that encrypt </a:t>
            </a:r>
            <a:r>
              <a:rPr lang="en-US" sz="2000" b="1" dirty="0" smtClean="0">
                <a:latin typeface="+mn-lt"/>
              </a:rPr>
              <a:t>data</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algorithms allow two parties to establish a shared secret key </a:t>
            </a:r>
            <a:r>
              <a:rPr lang="en-US" sz="2000" dirty="0" smtClean="0">
                <a:latin typeface="+mn-lt"/>
              </a:rPr>
              <a:t>used </a:t>
            </a:r>
            <a:r>
              <a:rPr lang="en-US" sz="2000" dirty="0">
                <a:latin typeface="+mn-lt"/>
              </a:rPr>
              <a:t>by encryption and hash </a:t>
            </a:r>
            <a:r>
              <a:rPr lang="en-US" sz="2000" dirty="0" smtClean="0">
                <a:latin typeface="+mn-lt"/>
              </a:rPr>
              <a:t>algorithms.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is part of the IPsec </a:t>
            </a:r>
            <a:r>
              <a:rPr lang="en-US" sz="2000" dirty="0" smtClean="0">
                <a:latin typeface="+mn-lt"/>
              </a:rPr>
              <a:t>standard.</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Encryption </a:t>
            </a:r>
            <a:r>
              <a:rPr lang="en-US" sz="2000" dirty="0" smtClean="0">
                <a:latin typeface="+mn-lt"/>
              </a:rPr>
              <a:t>algorithms, </a:t>
            </a:r>
            <a:r>
              <a:rPr lang="en-US" sz="2000" dirty="0">
                <a:latin typeface="+mn-lt"/>
              </a:rPr>
              <a:t>such as DES, 3DES, and </a:t>
            </a:r>
            <a:r>
              <a:rPr lang="en-US" sz="2000" dirty="0" smtClean="0">
                <a:latin typeface="+mn-lt"/>
              </a:rPr>
              <a:t>AES, </a:t>
            </a:r>
            <a:r>
              <a:rPr lang="en-US" sz="2000" dirty="0">
                <a:latin typeface="+mn-lt"/>
              </a:rPr>
              <a:t>as well as the MD5 and SHA-1 hashing </a:t>
            </a:r>
            <a:r>
              <a:rPr lang="en-US" sz="2000" dirty="0" smtClean="0">
                <a:latin typeface="+mn-lt"/>
              </a:rPr>
              <a:t>algorithms, </a:t>
            </a:r>
            <a:r>
              <a:rPr lang="en-US" sz="2000" dirty="0">
                <a:latin typeface="+mn-lt"/>
              </a:rPr>
              <a:t>require a symmetric, shared secret key to perform encryption and </a:t>
            </a:r>
            <a:r>
              <a:rPr lang="en-US" sz="2000" dirty="0" smtClean="0">
                <a:latin typeface="+mn-lt"/>
              </a:rPr>
              <a:t>decryption.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DH algorithm specifies a public key exchange method that provides a way for two peers to establish a shared secret key that only they know, although they are communicating over an insecure </a:t>
            </a:r>
            <a:r>
              <a:rPr lang="en-US" sz="2000" dirty="0" smtClean="0">
                <a:latin typeface="+mn-lt"/>
              </a:rPr>
              <a:t>channel.</a:t>
            </a:r>
            <a:endParaRPr lang="en-US" sz="2000" dirty="0">
              <a:latin typeface="+mn-lt"/>
            </a:endParaRPr>
          </a:p>
        </p:txBody>
      </p:sp>
    </p:spTree>
    <p:extLst>
      <p:ext uri="{BB962C8B-B14F-4D97-AF65-F5344CB8AC3E}">
        <p14:creationId xmlns:p14="http://schemas.microsoft.com/office/powerpoint/2010/main" val="3592356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27018" y="115928"/>
            <a:ext cx="7159038" cy="45209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Diffie-Hellman Key Exchange</a:t>
            </a: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6328" y="745767"/>
            <a:ext cx="6949985" cy="4609091"/>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43074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200" y="75325"/>
            <a:ext cx="7308226" cy="57582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Integrity with Hash Algorithms</a:t>
            </a:r>
          </a:p>
        </p:txBody>
      </p:sp>
      <p:sp>
        <p:nvSpPr>
          <p:cNvPr id="2" name="Rectangle 1"/>
          <p:cNvSpPr/>
          <p:nvPr/>
        </p:nvSpPr>
        <p:spPr>
          <a:xfrm>
            <a:off x="811469" y="1380429"/>
            <a:ext cx="8021256" cy="2154436"/>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original sender generates a hash of the message and sends it with the message itself</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recipient parses the message and the hash, produces another hash from the received message, and compares the two hashes.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If they are the same, the recipient can be reasonably sure of the integrity of the original message.</a:t>
            </a:r>
          </a:p>
        </p:txBody>
      </p:sp>
    </p:spTree>
    <p:extLst>
      <p:ext uri="{BB962C8B-B14F-4D97-AF65-F5344CB8AC3E}">
        <p14:creationId xmlns:p14="http://schemas.microsoft.com/office/powerpoint/2010/main" val="1422577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71595" y="99632"/>
            <a:ext cx="7481454" cy="38526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Integrity with Hash Algorithms (cont.)</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7155" y="499085"/>
            <a:ext cx="6313623" cy="4834915"/>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556751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1490" y="29010"/>
            <a:ext cx="7691252" cy="495451"/>
          </a:xfrm>
        </p:spPr>
        <p:txBody>
          <a:bodyPr/>
          <a:lstStyle/>
          <a:p>
            <a:pPr eaLnBrk="1" hangingPunct="1"/>
            <a:r>
              <a:rPr lang="en-US" dirty="0" smtClean="0">
                <a:ea typeface="ＭＳ Ｐゴシック" pitchFamily="34" charset="-128"/>
              </a:rPr>
              <a:t>Integrity with Hash Algorithms (cont.)</a:t>
            </a:r>
          </a:p>
        </p:txBody>
      </p:sp>
      <p:sp>
        <p:nvSpPr>
          <p:cNvPr id="2" name="Rectangle 1"/>
          <p:cNvSpPr/>
          <p:nvPr/>
        </p:nvSpPr>
        <p:spPr>
          <a:xfrm>
            <a:off x="429491" y="496751"/>
            <a:ext cx="8453251" cy="5356082"/>
          </a:xfrm>
          <a:prstGeom prst="rect">
            <a:avLst/>
          </a:prstGeom>
        </p:spPr>
        <p:txBody>
          <a:bodyPr wrap="square">
            <a:spAutoFit/>
          </a:bodyPr>
          <a:lstStyle/>
          <a:p>
            <a:pPr algn="just"/>
            <a:r>
              <a:rPr lang="en-US" sz="1900" dirty="0">
                <a:latin typeface="+mn-lt"/>
              </a:rPr>
              <a:t>Hash-based Message Authentication Code (HMAC) is a mechanism for message authentication using hash functions</a:t>
            </a:r>
            <a:r>
              <a:rPr lang="en-US" sz="1900" dirty="0" smtClean="0">
                <a:latin typeface="+mn-lt"/>
              </a:rPr>
              <a:t>.</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HMAC has two parameters: </a:t>
            </a:r>
            <a:r>
              <a:rPr lang="en-US" sz="1900" dirty="0" smtClean="0">
                <a:latin typeface="+mn-lt"/>
              </a:rPr>
              <a:t>A </a:t>
            </a:r>
            <a:r>
              <a:rPr lang="en-US" sz="1900" dirty="0">
                <a:latin typeface="+mn-lt"/>
              </a:rPr>
              <a:t>message input and a secret key </a:t>
            </a:r>
            <a:r>
              <a:rPr lang="en-US" sz="1900" dirty="0" smtClean="0">
                <a:latin typeface="+mn-lt"/>
              </a:rPr>
              <a:t>known </a:t>
            </a:r>
            <a:r>
              <a:rPr lang="en-US" sz="1900" dirty="0">
                <a:latin typeface="+mn-lt"/>
              </a:rPr>
              <a:t>only to the message originator and intended </a:t>
            </a:r>
            <a:r>
              <a:rPr lang="en-US" sz="1900" dirty="0" smtClean="0">
                <a:latin typeface="+mn-lt"/>
              </a:rPr>
              <a:t>receivers.</a:t>
            </a:r>
            <a:endParaRPr lang="en-US" sz="19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Message sender uses an HMAC function to produce a value (the message authentication code</a:t>
            </a:r>
            <a:r>
              <a:rPr lang="en-US" sz="1900" dirty="0" smtClean="0">
                <a:latin typeface="+mn-lt"/>
              </a:rPr>
              <a:t>) </a:t>
            </a:r>
            <a:r>
              <a:rPr lang="en-US" sz="1900" dirty="0">
                <a:latin typeface="+mn-lt"/>
              </a:rPr>
              <a:t>formed by condensing the secret key and the message </a:t>
            </a:r>
            <a:r>
              <a:rPr lang="en-US" sz="1900" dirty="0" smtClean="0">
                <a:latin typeface="+mn-lt"/>
              </a:rPr>
              <a:t>input.</a:t>
            </a:r>
            <a:endParaRPr lang="en-US" sz="19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Message authentication code is sent along with the </a:t>
            </a:r>
            <a:r>
              <a:rPr lang="en-US" sz="1900" dirty="0" smtClean="0">
                <a:latin typeface="+mn-lt"/>
              </a:rPr>
              <a:t>message.</a:t>
            </a:r>
            <a:endParaRPr lang="en-US" sz="19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Receiver computes the message authentication code on the received message using the same key and HMAC function as the sender </a:t>
            </a:r>
            <a:r>
              <a:rPr lang="en-US" sz="1900" dirty="0" smtClean="0">
                <a:latin typeface="+mn-lt"/>
              </a:rPr>
              <a:t>used.</a:t>
            </a:r>
            <a:endParaRPr lang="en-US" sz="19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Receiver compares the result that is computed with the received message authentication code. </a:t>
            </a:r>
          </a:p>
          <a:p>
            <a:pPr marL="236538" indent="-236538" algn="just" defTabSz="814388">
              <a:lnSpc>
                <a:spcPct val="95000"/>
              </a:lnSpc>
              <a:spcBef>
                <a:spcPct val="50000"/>
              </a:spcBef>
              <a:buClr>
                <a:srgbClr val="708CA1"/>
              </a:buClr>
              <a:buFont typeface="Wingdings" pitchFamily="2" charset="2"/>
              <a:buChar char="§"/>
            </a:pPr>
            <a:r>
              <a:rPr lang="en-US" sz="1900" dirty="0">
                <a:latin typeface="+mn-lt"/>
              </a:rPr>
              <a:t>If the two values match, the message has been correctly received and the receiver is assured that the sender is a </a:t>
            </a:r>
            <a:r>
              <a:rPr lang="en-US" sz="1900" dirty="0" smtClean="0">
                <a:latin typeface="+mn-lt"/>
              </a:rPr>
              <a:t>user community member who </a:t>
            </a:r>
            <a:r>
              <a:rPr lang="en-US" sz="1900" dirty="0">
                <a:latin typeface="+mn-lt"/>
              </a:rPr>
              <a:t>share the key.</a:t>
            </a:r>
          </a:p>
          <a:p>
            <a:endParaRPr lang="en-US" sz="1800" dirty="0"/>
          </a:p>
        </p:txBody>
      </p:sp>
    </p:spTree>
    <p:extLst>
      <p:ext uri="{BB962C8B-B14F-4D97-AF65-F5344CB8AC3E}">
        <p14:creationId xmlns:p14="http://schemas.microsoft.com/office/powerpoint/2010/main" val="2938224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19202" y="58833"/>
            <a:ext cx="7406441" cy="523046"/>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Integrity with Hash Algorithms (cont.)</a:t>
            </a:r>
          </a:p>
        </p:txBody>
      </p:sp>
      <p:sp>
        <p:nvSpPr>
          <p:cNvPr id="2" name="Rectangle 1"/>
          <p:cNvSpPr/>
          <p:nvPr/>
        </p:nvSpPr>
        <p:spPr>
          <a:xfrm>
            <a:off x="821585" y="885218"/>
            <a:ext cx="8206740" cy="3600986"/>
          </a:xfrm>
          <a:prstGeom prst="rect">
            <a:avLst/>
          </a:prstGeom>
        </p:spPr>
        <p:txBody>
          <a:bodyPr wrap="square">
            <a:spAutoFit/>
          </a:bodyPr>
          <a:lstStyle/>
          <a:p>
            <a:pPr algn="l"/>
            <a:r>
              <a:rPr lang="en-US" sz="2000" dirty="0" smtClean="0"/>
              <a:t>There are two common HMAC algorithms:</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MD5</a:t>
            </a:r>
            <a:r>
              <a:rPr lang="en-US" sz="2000" dirty="0">
                <a:latin typeface="+mn-lt"/>
              </a:rPr>
              <a:t> – Uses a 128-bit shared secret key. The variable-length message and 128-bit shared secret key are combined and run through the HMAC-MD5 hash algorithm. The output is a 128-bit hash. The hash is appended to the original message and forwarded to the remote end.</a:t>
            </a: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SHA</a:t>
            </a:r>
            <a:r>
              <a:rPr lang="en-US" sz="2000" dirty="0">
                <a:latin typeface="+mn-lt"/>
              </a:rPr>
              <a:t> – SHA-1 uses a 160-bit secret key. The variable-length message and the 160-bit shared secret key are combined and run through the HMAC-SHA1 hash algorithm. The output is a 160-bit hash. The hash is appended to the original message and forwarded to the remote end.</a:t>
            </a:r>
          </a:p>
        </p:txBody>
      </p:sp>
    </p:spTree>
    <p:extLst>
      <p:ext uri="{BB962C8B-B14F-4D97-AF65-F5344CB8AC3E}">
        <p14:creationId xmlns:p14="http://schemas.microsoft.com/office/powerpoint/2010/main" val="1397431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88473" y="87203"/>
            <a:ext cx="7254040" cy="45311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Authentication</a:t>
            </a:r>
          </a:p>
        </p:txBody>
      </p:sp>
      <p:sp>
        <p:nvSpPr>
          <p:cNvPr id="2" name="Rectangle 1"/>
          <p:cNvSpPr/>
          <p:nvPr/>
        </p:nvSpPr>
        <p:spPr>
          <a:xfrm>
            <a:off x="955966" y="608118"/>
            <a:ext cx="7762935" cy="1123384"/>
          </a:xfrm>
          <a:prstGeom prst="rect">
            <a:avLst/>
          </a:prstGeom>
        </p:spPr>
        <p:txBody>
          <a:bodyPr wrap="square">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IPsec VPNs support </a:t>
            </a:r>
            <a:r>
              <a:rPr lang="en-US" sz="2000" dirty="0" smtClean="0">
                <a:latin typeface="+mn-lt"/>
              </a:rPr>
              <a:t>authentication.</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Device on the other end of the VPN tunnel must be authenticated before the communication path is considered </a:t>
            </a:r>
            <a:r>
              <a:rPr lang="en-US" sz="2000" dirty="0" smtClean="0">
                <a:latin typeface="+mn-lt"/>
              </a:rPr>
              <a:t>secure.</a:t>
            </a:r>
            <a:endParaRPr lang="en-US" sz="2000" dirty="0">
              <a:latin typeface="+mn-lt"/>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 y="1759212"/>
            <a:ext cx="7705452" cy="3477806"/>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37398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99316" y="167036"/>
            <a:ext cx="7234908" cy="53953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Authentication (cont.)</a:t>
            </a:r>
          </a:p>
        </p:txBody>
      </p:sp>
      <p:sp>
        <p:nvSpPr>
          <p:cNvPr id="2" name="Rectangle 1"/>
          <p:cNvSpPr/>
          <p:nvPr/>
        </p:nvSpPr>
        <p:spPr>
          <a:xfrm>
            <a:off x="521349" y="1335569"/>
            <a:ext cx="8395707" cy="2739211"/>
          </a:xfrm>
          <a:prstGeom prst="rect">
            <a:avLst/>
          </a:prstGeom>
        </p:spPr>
        <p:txBody>
          <a:bodyPr wrap="square">
            <a:spAutoFit/>
          </a:bodyPr>
          <a:lstStyle/>
          <a:p>
            <a:pPr algn="just"/>
            <a:r>
              <a:rPr lang="en-US" sz="2000" dirty="0" smtClean="0">
                <a:latin typeface="+mn-lt"/>
              </a:rPr>
              <a:t>There </a:t>
            </a:r>
            <a:r>
              <a:rPr lang="en-US" sz="2000" dirty="0">
                <a:latin typeface="+mn-lt"/>
              </a:rPr>
              <a:t>are two peer authentication </a:t>
            </a:r>
            <a:r>
              <a:rPr lang="en-US" sz="2000" dirty="0" smtClean="0">
                <a:latin typeface="+mn-lt"/>
              </a:rPr>
              <a:t>methods, PSK and RSA signatures: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PSK</a:t>
            </a:r>
            <a:r>
              <a:rPr lang="en-US" sz="2000" dirty="0">
                <a:latin typeface="+mn-lt"/>
              </a:rPr>
              <a:t> </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A secret key </a:t>
            </a:r>
            <a:r>
              <a:rPr lang="en-US" sz="2000" dirty="0" smtClean="0">
                <a:latin typeface="+mn-lt"/>
              </a:rPr>
              <a:t>shared </a:t>
            </a:r>
            <a:r>
              <a:rPr lang="en-US" sz="2000" dirty="0">
                <a:latin typeface="+mn-lt"/>
              </a:rPr>
              <a:t>between the two parties using a secure channel before it needs to be </a:t>
            </a:r>
            <a:r>
              <a:rPr lang="en-US" sz="2000" dirty="0" smtClean="0">
                <a:latin typeface="+mn-lt"/>
              </a:rPr>
              <a:t>used.</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Use symmetric key cryptographic </a:t>
            </a:r>
            <a:r>
              <a:rPr lang="en-US" sz="2000" dirty="0" smtClean="0">
                <a:latin typeface="+mn-lt"/>
              </a:rPr>
              <a:t>algorithms.</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A PSK is entered into each peer manually and is used to authenticate the </a:t>
            </a:r>
            <a:r>
              <a:rPr lang="en-US" sz="2000" dirty="0" smtClean="0">
                <a:latin typeface="+mn-lt"/>
              </a:rPr>
              <a:t>peer.</a:t>
            </a:r>
            <a:endParaRPr lang="en-US" sz="2000" dirty="0">
              <a:latin typeface="+mn-lt"/>
            </a:endParaRPr>
          </a:p>
        </p:txBody>
      </p:sp>
    </p:spTree>
    <p:extLst>
      <p:ext uri="{BB962C8B-B14F-4D97-AF65-F5344CB8AC3E}">
        <p14:creationId xmlns:p14="http://schemas.microsoft.com/office/powerpoint/2010/main" val="121409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46909" y="274243"/>
            <a:ext cx="7225932" cy="557023"/>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Authentication (cont.)</a:t>
            </a:r>
          </a:p>
        </p:txBody>
      </p:sp>
      <p:sp>
        <p:nvSpPr>
          <p:cNvPr id="2" name="Rectangle 1"/>
          <p:cNvSpPr/>
          <p:nvPr/>
        </p:nvSpPr>
        <p:spPr>
          <a:xfrm>
            <a:off x="659889" y="1200193"/>
            <a:ext cx="8337650" cy="3493264"/>
          </a:xfrm>
          <a:prstGeom prst="rect">
            <a:avLst/>
          </a:prstGeom>
        </p:spPr>
        <p:txBody>
          <a:bodyPr wrap="square">
            <a:spAutoFit/>
          </a:bodyPr>
          <a:lstStyle/>
          <a:p>
            <a:pPr marL="236538" indent="-236538" algn="l" defTabSz="814388">
              <a:lnSpc>
                <a:spcPct val="95000"/>
              </a:lnSpc>
              <a:spcBef>
                <a:spcPct val="50000"/>
              </a:spcBef>
              <a:buClr>
                <a:srgbClr val="708CA1"/>
              </a:buClr>
              <a:buFont typeface="Wingdings" pitchFamily="2" charset="2"/>
              <a:buChar char="§"/>
            </a:pPr>
            <a:r>
              <a:rPr lang="en-US" sz="2000" b="1" dirty="0" smtClean="0">
                <a:latin typeface="+mn-lt"/>
              </a:rPr>
              <a:t>RSA </a:t>
            </a:r>
            <a:r>
              <a:rPr lang="en-US" sz="2000" b="1" dirty="0">
                <a:latin typeface="+mn-lt"/>
              </a:rPr>
              <a:t>signatures</a:t>
            </a:r>
            <a:r>
              <a:rPr lang="en-US" sz="2000" dirty="0">
                <a:latin typeface="+mn-lt"/>
              </a:rPr>
              <a:t> </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Digital certificates are exchanged to authenticate </a:t>
            </a:r>
            <a:r>
              <a:rPr lang="en-US" sz="2000" dirty="0" smtClean="0">
                <a:latin typeface="+mn-lt"/>
              </a:rPr>
              <a:t>peers.</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Local device derives a hash </a:t>
            </a:r>
            <a:r>
              <a:rPr lang="en-US" sz="2000" dirty="0" smtClean="0">
                <a:latin typeface="+mn-lt"/>
              </a:rPr>
              <a:t>and </a:t>
            </a:r>
            <a:r>
              <a:rPr lang="en-US" sz="2000" dirty="0">
                <a:latin typeface="+mn-lt"/>
              </a:rPr>
              <a:t>encrypts it with its private </a:t>
            </a:r>
            <a:r>
              <a:rPr lang="en-US" sz="2000" dirty="0" smtClean="0">
                <a:latin typeface="+mn-lt"/>
              </a:rPr>
              <a:t>key.</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Encrypted hash, or digital signature, is attached to the message and forwarded to the remote </a:t>
            </a:r>
            <a:r>
              <a:rPr lang="en-US" sz="2000" dirty="0" smtClean="0">
                <a:latin typeface="+mn-lt"/>
              </a:rPr>
              <a:t>end.</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At the remote end, the encrypted hash is decrypted using the public key of the local </a:t>
            </a:r>
            <a:r>
              <a:rPr lang="en-US" sz="2000" dirty="0" smtClean="0">
                <a:latin typeface="+mn-lt"/>
              </a:rPr>
              <a:t>end.</a:t>
            </a:r>
            <a:endParaRPr lang="en-US" sz="2000" dirty="0">
              <a:latin typeface="+mn-lt"/>
            </a:endParaRP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If the decrypted hash matches the recomputed hash, the signature is genuine.</a:t>
            </a:r>
          </a:p>
        </p:txBody>
      </p:sp>
    </p:spTree>
    <p:extLst>
      <p:ext uri="{BB962C8B-B14F-4D97-AF65-F5344CB8AC3E}">
        <p14:creationId xmlns:p14="http://schemas.microsoft.com/office/powerpoint/2010/main" val="3553001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05344" y="169674"/>
            <a:ext cx="7283017" cy="38449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Protocol Framework</a:t>
            </a:r>
          </a:p>
        </p:txBody>
      </p:sp>
      <p:sp>
        <p:nvSpPr>
          <p:cNvPr id="3" name="Rectangle 2"/>
          <p:cNvSpPr/>
          <p:nvPr/>
        </p:nvSpPr>
        <p:spPr>
          <a:xfrm>
            <a:off x="772405" y="618835"/>
            <a:ext cx="8274613" cy="4770537"/>
          </a:xfrm>
          <a:prstGeom prst="rect">
            <a:avLst/>
          </a:prstGeom>
        </p:spPr>
        <p:txBody>
          <a:bodyPr wrap="square">
            <a:spAutoFit/>
          </a:bodyPr>
          <a:lstStyle/>
          <a:p>
            <a:pPr algn="just"/>
            <a:r>
              <a:rPr lang="en-US" sz="2000" b="1" dirty="0" smtClean="0"/>
              <a:t>Authentication </a:t>
            </a:r>
            <a:r>
              <a:rPr lang="en-US" sz="2000" b="1" dirty="0"/>
              <a:t>Header (AH) </a:t>
            </a:r>
            <a:endParaRPr lang="en-US" sz="2000" dirty="0"/>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Appropriate protocol to use when confidentiality is not required or </a:t>
            </a:r>
            <a:r>
              <a:rPr lang="en-US" sz="2000" dirty="0" smtClean="0">
                <a:latin typeface="+mn-lt"/>
              </a:rPr>
              <a:t>permitted.</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Provides data authentication and integrity for IP packets that are passed between two </a:t>
            </a:r>
            <a:r>
              <a:rPr lang="en-US" sz="2000" dirty="0" smtClean="0">
                <a:latin typeface="+mn-lt"/>
              </a:rPr>
              <a:t>systems.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Does not provide data confidentiality (encryption) of </a:t>
            </a:r>
            <a:r>
              <a:rPr lang="en-US" sz="2000" dirty="0" smtClean="0">
                <a:latin typeface="+mn-lt"/>
              </a:rPr>
              <a:t>packets.</a:t>
            </a:r>
            <a:endParaRPr lang="en-US" sz="2000" dirty="0">
              <a:latin typeface="+mn-lt"/>
            </a:endParaRPr>
          </a:p>
          <a:p>
            <a:pPr algn="just"/>
            <a:endParaRPr lang="en-US" sz="2000" b="1" dirty="0" smtClean="0"/>
          </a:p>
          <a:p>
            <a:pPr algn="just"/>
            <a:r>
              <a:rPr lang="en-US" sz="2000" b="1" dirty="0" smtClean="0"/>
              <a:t>Encapsulating </a:t>
            </a:r>
            <a:r>
              <a:rPr lang="en-US" sz="2000" b="1" dirty="0"/>
              <a:t>Security Payload (ESP) </a:t>
            </a:r>
            <a:endParaRPr lang="en-US" sz="2000" dirty="0"/>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 security protocol that provides confidentiality and authentication by encrypting the IP </a:t>
            </a:r>
            <a:r>
              <a:rPr lang="en-US" sz="2000" dirty="0" smtClean="0">
                <a:latin typeface="+mn-lt"/>
              </a:rPr>
              <a:t>packet.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Authenticates the inner IP packet and ESP </a:t>
            </a:r>
            <a:r>
              <a:rPr lang="en-US" sz="2000" dirty="0" smtClean="0">
                <a:latin typeface="+mn-lt"/>
              </a:rPr>
              <a:t>header. </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Both encryption and authentication are optional in ESP, at a minimum, one of them must be </a:t>
            </a:r>
            <a:r>
              <a:rPr lang="en-US" sz="2000" dirty="0" smtClean="0">
                <a:latin typeface="+mn-lt"/>
              </a:rPr>
              <a:t>selected.</a:t>
            </a:r>
            <a:endParaRPr lang="en-US" sz="2000" dirty="0">
              <a:latin typeface="+mn-lt"/>
            </a:endParaRPr>
          </a:p>
        </p:txBody>
      </p:sp>
    </p:spTree>
    <p:extLst>
      <p:ext uri="{BB962C8B-B14F-4D97-AF65-F5344CB8AC3E}">
        <p14:creationId xmlns:p14="http://schemas.microsoft.com/office/powerpoint/2010/main" val="3372269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27017" y="73348"/>
            <a:ext cx="7115495" cy="50853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Protocol Framework (cont.)</a:t>
            </a: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5970" y="558439"/>
            <a:ext cx="6888480" cy="4900895"/>
          </a:xfrm>
          <a:prstGeom prst="rect">
            <a:avLst/>
          </a:prstGeom>
          <a:noFill/>
          <a:ln w="9525" cap="rnd">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49742025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91492" y="14631"/>
            <a:ext cx="7276472" cy="60881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Protocol Framework (cont.)</a:t>
            </a:r>
          </a:p>
        </p:txBody>
      </p:sp>
      <p:sp>
        <p:nvSpPr>
          <p:cNvPr id="3" name="Rectangle 2"/>
          <p:cNvSpPr/>
          <p:nvPr/>
        </p:nvSpPr>
        <p:spPr>
          <a:xfrm>
            <a:off x="344711" y="1259719"/>
            <a:ext cx="8493369" cy="3616375"/>
          </a:xfrm>
          <a:prstGeom prst="rect">
            <a:avLst/>
          </a:prstGeom>
        </p:spPr>
        <p:txBody>
          <a:bodyPr wrap="square">
            <a:spAutoFit/>
          </a:bodyPr>
          <a:lstStyle/>
          <a:p>
            <a:pPr algn="just"/>
            <a:r>
              <a:rPr lang="en-US" sz="2000" dirty="0" smtClean="0"/>
              <a:t>Four </a:t>
            </a:r>
            <a:r>
              <a:rPr lang="en-US" sz="2000" dirty="0"/>
              <a:t>basic building block of the IPsec framework that must be </a:t>
            </a:r>
            <a:r>
              <a:rPr lang="en-US" sz="2000" dirty="0" smtClean="0"/>
              <a:t>selected:</a:t>
            </a:r>
            <a:endParaRPr lang="en-US" sz="2000" dirty="0"/>
          </a:p>
          <a:p>
            <a:pPr marL="236538" indent="-236538" algn="just" defTabSz="814388">
              <a:lnSpc>
                <a:spcPct val="95000"/>
              </a:lnSpc>
              <a:spcBef>
                <a:spcPct val="50000"/>
              </a:spcBef>
              <a:buClr>
                <a:srgbClr val="708CA1"/>
              </a:buClr>
              <a:buFont typeface="Wingdings" pitchFamily="2" charset="2"/>
              <a:buChar char="§"/>
            </a:pPr>
            <a:r>
              <a:rPr lang="en-US" sz="2000" b="1" dirty="0" smtClean="0">
                <a:latin typeface="+mn-lt"/>
              </a:rPr>
              <a:t>Confidentiality</a:t>
            </a:r>
            <a:r>
              <a:rPr lang="en-US" sz="2000" dirty="0" smtClean="0">
                <a:latin typeface="+mn-lt"/>
              </a:rPr>
              <a:t> (if </a:t>
            </a:r>
            <a:r>
              <a:rPr lang="en-US" sz="2000" dirty="0">
                <a:latin typeface="+mn-lt"/>
              </a:rPr>
              <a:t>IPsec is implemented with ESP) – DES, 3DES, or AES, AES is strongly recommended since provides the greatest </a:t>
            </a:r>
            <a:r>
              <a:rPr lang="en-US" sz="2000" dirty="0" smtClean="0">
                <a:latin typeface="+mn-lt"/>
              </a:rPr>
              <a:t>security.</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b="1" dirty="0" smtClean="0">
                <a:latin typeface="+mn-lt"/>
              </a:rPr>
              <a:t>Integrity </a:t>
            </a:r>
            <a:r>
              <a:rPr lang="en-US" sz="2000" dirty="0" smtClean="0">
                <a:latin typeface="+mn-lt"/>
              </a:rPr>
              <a:t>– </a:t>
            </a:r>
            <a:r>
              <a:rPr lang="en-US" sz="2000" dirty="0">
                <a:latin typeface="+mn-lt"/>
              </a:rPr>
              <a:t>Guarantees that the content has not been altered in transit using hash algorithms (MD5 or SHA</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Authentication</a:t>
            </a:r>
            <a:r>
              <a:rPr lang="en-US" sz="2000" dirty="0">
                <a:latin typeface="+mn-lt"/>
              </a:rPr>
              <a:t> – Represents how devices on either end of the VPN tunnel are authenticated (PSK or RSA</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b="1" dirty="0">
                <a:latin typeface="+mn-lt"/>
              </a:rPr>
              <a:t>DH algorithm group</a:t>
            </a:r>
            <a:r>
              <a:rPr lang="en-US" sz="2000" dirty="0">
                <a:latin typeface="+mn-lt"/>
              </a:rPr>
              <a:t> – Represents how a shared secret key is established between peers, DH24 provides the greatest </a:t>
            </a:r>
            <a:r>
              <a:rPr lang="en-US" sz="2000" dirty="0" smtClean="0">
                <a:latin typeface="+mn-lt"/>
              </a:rPr>
              <a:t>security.</a:t>
            </a:r>
            <a:endParaRPr lang="en-US" sz="2000" dirty="0">
              <a:latin typeface="+mn-lt"/>
            </a:endParaRPr>
          </a:p>
        </p:txBody>
      </p:sp>
    </p:spTree>
    <p:extLst>
      <p:ext uri="{BB962C8B-B14F-4D97-AF65-F5344CB8AC3E}">
        <p14:creationId xmlns:p14="http://schemas.microsoft.com/office/powerpoint/2010/main" val="2656683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149926" y="32040"/>
            <a:ext cx="7327245" cy="563690"/>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Protocol Framework (cont.)</a:t>
            </a: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2181" y="545579"/>
            <a:ext cx="5984510" cy="4913115"/>
          </a:xfrm>
          <a:prstGeom prst="rect">
            <a:avLst/>
          </a:prstGeom>
          <a:noFill/>
          <a:ln w="9525">
            <a:solidFill>
              <a:schemeClr val="tx1"/>
            </a:solidFill>
            <a:miter lim="800000"/>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841454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7.4 Remote Access</a:t>
            </a:r>
            <a:endParaRPr lang="en-US" sz="2400" dirty="0" smtClean="0">
              <a:solidFill>
                <a:schemeClr val="folHlink"/>
              </a:solidFill>
            </a:endParaRPr>
          </a:p>
        </p:txBody>
      </p:sp>
    </p:spTree>
    <p:extLst>
      <p:ext uri="{BB962C8B-B14F-4D97-AF65-F5344CB8AC3E}">
        <p14:creationId xmlns:p14="http://schemas.microsoft.com/office/powerpoint/2010/main" val="2480981304"/>
      </p:ext>
    </p:extLst>
  </p:cSld>
  <p:clrMapOvr>
    <a:masterClrMapping/>
  </p:clrMapOvr>
  <p:transition>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52032" y="153187"/>
            <a:ext cx="7255574" cy="802776"/>
          </a:xfrm>
        </p:spPr>
        <p:txBody>
          <a:bodyPr/>
          <a:lstStyle/>
          <a:p>
            <a:pPr eaLnBrk="1" hangingPunct="1"/>
            <a:r>
              <a:rPr lang="en-US" sz="1800" dirty="0" smtClean="0">
                <a:ea typeface="ＭＳ Ｐゴシック" pitchFamily="34" charset="-128"/>
              </a:rPr>
              <a:t>Remote Access VPN Solutions</a:t>
            </a:r>
            <a:br>
              <a:rPr lang="en-US" sz="1800" dirty="0" smtClean="0">
                <a:ea typeface="ＭＳ Ｐゴシック" pitchFamily="34" charset="-128"/>
              </a:rPr>
            </a:br>
            <a:r>
              <a:rPr lang="en-US" dirty="0" smtClean="0">
                <a:ea typeface="ＭＳ Ｐゴシック" pitchFamily="34" charset="-128"/>
              </a:rPr>
              <a:t>Types of Remote Access VPNs</a:t>
            </a:r>
          </a:p>
        </p:txBody>
      </p:sp>
      <p:sp>
        <p:nvSpPr>
          <p:cNvPr id="2" name="TextBox 1"/>
          <p:cNvSpPr txBox="1"/>
          <p:nvPr/>
        </p:nvSpPr>
        <p:spPr>
          <a:xfrm>
            <a:off x="872836" y="1671377"/>
            <a:ext cx="7634770" cy="3046988"/>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There are two primary methods for deploying remote access VPNs:</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Secure Sockets Layer (SSL)</a:t>
            </a:r>
          </a:p>
          <a:p>
            <a:pPr marL="693738" lvl="2" indent="-236538" algn="just" defTabSz="814388">
              <a:lnSpc>
                <a:spcPct val="95000"/>
              </a:lnSpc>
              <a:spcBef>
                <a:spcPct val="50000"/>
              </a:spcBef>
              <a:buClr>
                <a:srgbClr val="708CA1"/>
              </a:buClr>
              <a:buFont typeface="Wingdings" pitchFamily="2" charset="2"/>
              <a:buChar char="§"/>
            </a:pPr>
            <a:r>
              <a:rPr lang="en-US" sz="2000" dirty="0">
                <a:latin typeface="+mn-lt"/>
              </a:rPr>
              <a:t>IP Security (IPsec</a:t>
            </a:r>
            <a:r>
              <a:rPr lang="en-US" sz="2000" dirty="0" smtClean="0">
                <a:latin typeface="+mn-lt"/>
              </a:rPr>
              <a:t>)</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Type of VPN method based on the access requirements of the users and the organization’s IT </a:t>
            </a:r>
            <a:r>
              <a:rPr lang="en-US" sz="2000" dirty="0" smtClean="0">
                <a:latin typeface="+mn-lt"/>
              </a:rPr>
              <a:t>processes.</a:t>
            </a:r>
            <a:endParaRPr lang="en-US" sz="2000" dirty="0">
              <a:latin typeface="+mn-lt"/>
            </a:endParaRP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Both </a:t>
            </a:r>
            <a:r>
              <a:rPr lang="en-US" sz="2000" dirty="0" smtClean="0">
                <a:latin typeface="+mn-lt"/>
              </a:rPr>
              <a:t>types offer </a:t>
            </a:r>
            <a:r>
              <a:rPr lang="en-US" sz="2000" dirty="0">
                <a:latin typeface="+mn-lt"/>
              </a:rPr>
              <a:t>access to virtually any network application or </a:t>
            </a:r>
            <a:r>
              <a:rPr lang="en-US" sz="2000" dirty="0" smtClean="0">
                <a:latin typeface="+mn-lt"/>
              </a:rPr>
              <a:t>resource.</a:t>
            </a:r>
            <a:endParaRPr lang="en-US" sz="2000" dirty="0">
              <a:latin typeface="+mn-lt"/>
            </a:endParaRPr>
          </a:p>
        </p:txBody>
      </p:sp>
    </p:spTree>
    <p:extLst>
      <p:ext uri="{BB962C8B-B14F-4D97-AF65-F5344CB8AC3E}">
        <p14:creationId xmlns:p14="http://schemas.microsoft.com/office/powerpoint/2010/main" val="934908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85454" y="165362"/>
            <a:ext cx="7118599" cy="444231"/>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Cisco SSL VPN</a:t>
            </a:r>
          </a:p>
        </p:txBody>
      </p:sp>
      <p:sp>
        <p:nvSpPr>
          <p:cNvPr id="2" name="TextBox 1"/>
          <p:cNvSpPr txBox="1"/>
          <p:nvPr/>
        </p:nvSpPr>
        <p:spPr>
          <a:xfrm>
            <a:off x="1039096" y="671042"/>
            <a:ext cx="7591226" cy="1415772"/>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Provides remote access by using a web browser and the web browser’s native SSL encryption. </a:t>
            </a:r>
          </a:p>
          <a:p>
            <a:pPr marL="236538" indent="-236538" algn="just" defTabSz="814388">
              <a:lnSpc>
                <a:spcPct val="95000"/>
              </a:lnSpc>
              <a:spcBef>
                <a:spcPct val="50000"/>
              </a:spcBef>
              <a:buClr>
                <a:srgbClr val="708CA1"/>
              </a:buClr>
              <a:buFont typeface="Wingdings" pitchFamily="2" charset="2"/>
              <a:buChar char="§"/>
            </a:pPr>
            <a:r>
              <a:rPr lang="en-US" sz="2000" dirty="0">
                <a:latin typeface="+mn-lt"/>
              </a:rPr>
              <a:t>Can provide remote access using the Cisco AnyConnect Secure Mobility Client software</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3012" y="2139199"/>
            <a:ext cx="5965544" cy="3305638"/>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425667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30035" y="70051"/>
            <a:ext cx="7096363" cy="608812"/>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Cisco SSL VPN Solutions</a:t>
            </a:r>
          </a:p>
        </p:txBody>
      </p:sp>
      <p:sp>
        <p:nvSpPr>
          <p:cNvPr id="2" name="TextBox 1"/>
          <p:cNvSpPr txBox="1"/>
          <p:nvPr/>
        </p:nvSpPr>
        <p:spPr>
          <a:xfrm>
            <a:off x="911204" y="636247"/>
            <a:ext cx="8065477" cy="4893647"/>
          </a:xfrm>
          <a:prstGeom prst="rect">
            <a:avLst/>
          </a:prstGeom>
          <a:noFill/>
        </p:spPr>
        <p:txBody>
          <a:bodyPr wrap="square" rtlCol="0">
            <a:spAutoFit/>
          </a:bodyPr>
          <a:lstStyle/>
          <a:p>
            <a:pPr algn="l"/>
            <a:r>
              <a:rPr lang="en-US" sz="2000" b="1" dirty="0"/>
              <a:t>Cisco AnyConnect Secure Mobility Client with </a:t>
            </a:r>
            <a:r>
              <a:rPr lang="en-US" sz="2000" b="1" dirty="0" smtClean="0"/>
              <a:t>SSL</a:t>
            </a:r>
            <a:endParaRPr lang="en-US" sz="2000" dirty="0"/>
          </a:p>
          <a:p>
            <a:pPr marL="236538" indent="-236538" algn="l" defTabSz="814388">
              <a:lnSpc>
                <a:spcPct val="95000"/>
              </a:lnSpc>
              <a:spcBef>
                <a:spcPct val="50000"/>
              </a:spcBef>
              <a:buClr>
                <a:srgbClr val="708CA1"/>
              </a:buClr>
              <a:buFont typeface="Wingdings" pitchFamily="2" charset="2"/>
              <a:buChar char="§"/>
            </a:pPr>
            <a:r>
              <a:rPr lang="en-US" sz="2000" dirty="0">
                <a:latin typeface="+mn-lt"/>
              </a:rPr>
              <a:t>Client-Based SSL VPNs provide authenticated users with LAN-like, full network access to corporate resources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The remote devices require a client application, such as the Cisco VPN Client or the newer AnyConnect client to be installed on the end-user device</a:t>
            </a:r>
          </a:p>
          <a:p>
            <a:pPr marL="342900" indent="-342900" algn="l">
              <a:buFont typeface="Arial" pitchFamily="34" charset="0"/>
              <a:buChar char="•"/>
            </a:pPr>
            <a:endParaRPr lang="en-US" sz="2000" dirty="0"/>
          </a:p>
          <a:p>
            <a:pPr algn="l"/>
            <a:r>
              <a:rPr lang="en-US" sz="2000" b="1" dirty="0"/>
              <a:t>Cisco Secure Mobility Clientless SSL </a:t>
            </a:r>
            <a:r>
              <a:rPr lang="en-US" sz="2000" b="1" dirty="0" smtClean="0"/>
              <a:t>VPN</a:t>
            </a:r>
            <a:endParaRPr lang="en-US" sz="2000" dirty="0" smtClean="0"/>
          </a:p>
          <a:p>
            <a:pPr marL="236538" indent="-236538" algn="l" defTabSz="814388">
              <a:lnSpc>
                <a:spcPct val="95000"/>
              </a:lnSpc>
              <a:spcBef>
                <a:spcPct val="50000"/>
              </a:spcBef>
              <a:buClr>
                <a:srgbClr val="708CA1"/>
              </a:buClr>
              <a:buFont typeface="Wingdings" pitchFamily="2" charset="2"/>
              <a:buChar char="§"/>
            </a:pPr>
            <a:r>
              <a:rPr lang="en-US" sz="2000" dirty="0">
                <a:latin typeface="+mn-lt"/>
              </a:rPr>
              <a:t>Enables corporations to provide access to corporate resources even when the remote device is not corporately-managed</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Cisco ASA is used as a proxy device to network resources</a:t>
            </a:r>
          </a:p>
          <a:p>
            <a:pPr marL="236538" indent="-236538" algn="l" defTabSz="814388">
              <a:lnSpc>
                <a:spcPct val="95000"/>
              </a:lnSpc>
              <a:spcBef>
                <a:spcPct val="50000"/>
              </a:spcBef>
              <a:buClr>
                <a:srgbClr val="708CA1"/>
              </a:buClr>
              <a:buFont typeface="Wingdings" pitchFamily="2" charset="2"/>
              <a:buChar char="§"/>
            </a:pPr>
            <a:r>
              <a:rPr lang="en-US" sz="2000" dirty="0">
                <a:latin typeface="+mn-lt"/>
              </a:rPr>
              <a:t>Provides a web portal interface for remote devices to navigate the network using port-forwarding capabilities</a:t>
            </a:r>
          </a:p>
          <a:p>
            <a:pPr marL="342900" indent="-342900" algn="l">
              <a:buFont typeface="Arial" pitchFamily="34" charset="0"/>
              <a:buChar char="•"/>
            </a:pPr>
            <a:endParaRPr lang="en-US" sz="2000" dirty="0"/>
          </a:p>
        </p:txBody>
      </p:sp>
    </p:spTree>
    <p:extLst>
      <p:ext uri="{BB962C8B-B14F-4D97-AF65-F5344CB8AC3E}">
        <p14:creationId xmlns:p14="http://schemas.microsoft.com/office/powerpoint/2010/main" val="4104842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6182" y="160516"/>
            <a:ext cx="7248720" cy="546058"/>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Remote Access</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6628" y="652361"/>
            <a:ext cx="6691085" cy="4750912"/>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194015289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413163" y="156478"/>
            <a:ext cx="7129349" cy="619367"/>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IPsec Remote Access (cont.)</a:t>
            </a:r>
          </a:p>
        </p:txBody>
      </p:sp>
      <p:sp>
        <p:nvSpPr>
          <p:cNvPr id="3" name="TextBox 2"/>
          <p:cNvSpPr txBox="1"/>
          <p:nvPr/>
        </p:nvSpPr>
        <p:spPr>
          <a:xfrm>
            <a:off x="521497" y="935715"/>
            <a:ext cx="8383677" cy="3964162"/>
          </a:xfrm>
          <a:prstGeom prst="rect">
            <a:avLst/>
          </a:prstGeom>
          <a:noFill/>
        </p:spPr>
        <p:txBody>
          <a:bodyPr wrap="square" rtlCol="0">
            <a:spAutoFit/>
          </a:bodyPr>
          <a:lstStyle/>
          <a:p>
            <a:pPr marL="236538" indent="-236538" algn="just" defTabSz="814388">
              <a:lnSpc>
                <a:spcPct val="95000"/>
              </a:lnSpc>
              <a:spcBef>
                <a:spcPct val="50000"/>
              </a:spcBef>
              <a:buClr>
                <a:srgbClr val="708CA1"/>
              </a:buClr>
              <a:buFont typeface="Wingdings" pitchFamily="2" charset="2"/>
              <a:buChar char="§"/>
            </a:pPr>
            <a:r>
              <a:rPr lang="en-US" sz="2000" dirty="0">
                <a:latin typeface="+mn-lt"/>
              </a:rPr>
              <a:t>The Cisco Easy VPN solution consists of three components:</a:t>
            </a:r>
          </a:p>
          <a:p>
            <a:pPr marL="693738" lvl="1" indent="-236538" algn="just" defTabSz="814388">
              <a:lnSpc>
                <a:spcPct val="95000"/>
              </a:lnSpc>
              <a:spcBef>
                <a:spcPct val="50000"/>
              </a:spcBef>
              <a:buClr>
                <a:srgbClr val="708CA1"/>
              </a:buClr>
              <a:buFont typeface="Wingdings" pitchFamily="2" charset="2"/>
              <a:buChar char="§"/>
            </a:pPr>
            <a:r>
              <a:rPr lang="en-US" sz="2000" b="1" dirty="0">
                <a:latin typeface="+mn-lt"/>
              </a:rPr>
              <a:t>Cisco Easy VPN Server – A Cisco IOS router or Cisco ASA </a:t>
            </a:r>
            <a:r>
              <a:rPr lang="en-US" sz="2000" dirty="0">
                <a:latin typeface="+mn-lt"/>
              </a:rPr>
              <a:t>Firewall acting as the VPN head-end device in site-to-site or remote-access VPNs.</a:t>
            </a:r>
          </a:p>
          <a:p>
            <a:pPr marL="693738" lvl="1" indent="-236538" algn="just" defTabSz="814388">
              <a:lnSpc>
                <a:spcPct val="95000"/>
              </a:lnSpc>
              <a:spcBef>
                <a:spcPct val="50000"/>
              </a:spcBef>
              <a:buClr>
                <a:srgbClr val="708CA1"/>
              </a:buClr>
              <a:buFont typeface="Wingdings" pitchFamily="2" charset="2"/>
              <a:buChar char="§"/>
            </a:pPr>
            <a:r>
              <a:rPr lang="en-US" sz="2000" b="1" dirty="0">
                <a:latin typeface="+mn-lt"/>
              </a:rPr>
              <a:t>Cisco Easy VPN </a:t>
            </a:r>
            <a:r>
              <a:rPr lang="en-US" sz="2000" b="1" dirty="0" smtClean="0">
                <a:latin typeface="+mn-lt"/>
              </a:rPr>
              <a:t>Remote</a:t>
            </a:r>
            <a:r>
              <a:rPr lang="en-US" sz="2000" b="1" dirty="0" smtClean="0"/>
              <a:t> </a:t>
            </a:r>
            <a:r>
              <a:rPr lang="en-US" sz="2000" dirty="0"/>
              <a:t>–</a:t>
            </a:r>
            <a:r>
              <a:rPr lang="en-US" sz="2000" dirty="0" smtClean="0">
                <a:latin typeface="+mn-lt"/>
              </a:rPr>
              <a:t> </a:t>
            </a:r>
            <a:r>
              <a:rPr lang="en-US" sz="2000" dirty="0">
                <a:latin typeface="+mn-lt"/>
              </a:rPr>
              <a:t>A Cisco IOS router or Cisco ASA Firewall acting as a remote VPN client.</a:t>
            </a:r>
          </a:p>
          <a:p>
            <a:pPr marL="693738" lvl="1" indent="-236538" algn="just" defTabSz="814388">
              <a:lnSpc>
                <a:spcPct val="95000"/>
              </a:lnSpc>
              <a:spcBef>
                <a:spcPct val="50000"/>
              </a:spcBef>
              <a:buClr>
                <a:srgbClr val="708CA1"/>
              </a:buClr>
              <a:buFont typeface="Wingdings" pitchFamily="2" charset="2"/>
              <a:buChar char="§"/>
            </a:pPr>
            <a:r>
              <a:rPr lang="en-US" sz="2000" b="1" dirty="0">
                <a:latin typeface="+mn-lt"/>
              </a:rPr>
              <a:t>Cisco VPN </a:t>
            </a:r>
            <a:r>
              <a:rPr lang="en-US" sz="2000" b="1" dirty="0" smtClean="0">
                <a:latin typeface="+mn-lt"/>
              </a:rPr>
              <a:t>Client</a:t>
            </a:r>
            <a:r>
              <a:rPr lang="en-US" sz="2000" b="1" dirty="0" smtClean="0"/>
              <a:t> </a:t>
            </a:r>
            <a:r>
              <a:rPr lang="en-US" sz="2000" dirty="0"/>
              <a:t>–</a:t>
            </a:r>
            <a:r>
              <a:rPr lang="en-US" sz="2000" dirty="0" smtClean="0">
                <a:latin typeface="+mn-lt"/>
              </a:rPr>
              <a:t> </a:t>
            </a:r>
            <a:r>
              <a:rPr lang="en-US" sz="2000" dirty="0">
                <a:latin typeface="+mn-lt"/>
              </a:rPr>
              <a:t>An application supported on a PC used to access a Cisco VPN </a:t>
            </a:r>
            <a:r>
              <a:rPr lang="en-US" sz="2000" dirty="0" smtClean="0">
                <a:latin typeface="+mn-lt"/>
              </a:rPr>
              <a:t>server.</a:t>
            </a:r>
          </a:p>
          <a:p>
            <a:pPr marL="236538" indent="-236538" algn="just" defTabSz="814388">
              <a:lnSpc>
                <a:spcPct val="95000"/>
              </a:lnSpc>
              <a:spcBef>
                <a:spcPct val="50000"/>
              </a:spcBef>
              <a:buClr>
                <a:srgbClr val="708CA1"/>
              </a:buClr>
              <a:buFont typeface="Wingdings" pitchFamily="2" charset="2"/>
              <a:buChar char="§"/>
            </a:pPr>
            <a:r>
              <a:rPr lang="en-US" sz="2000" dirty="0" smtClean="0">
                <a:latin typeface="+mn-lt"/>
              </a:rPr>
              <a:t>The </a:t>
            </a:r>
            <a:r>
              <a:rPr lang="en-US" sz="2000" dirty="0">
                <a:latin typeface="+mn-lt"/>
              </a:rPr>
              <a:t>Cisco Easy VPN solution feature offers flexibility, scalability, and ease of use for both site-to-site and remote access IPsec </a:t>
            </a:r>
            <a:r>
              <a:rPr lang="en-US" sz="2000" dirty="0" smtClean="0">
                <a:latin typeface="+mn-lt"/>
              </a:rPr>
              <a:t>VPNs.</a:t>
            </a:r>
            <a:endParaRPr lang="en-US" sz="2000" dirty="0">
              <a:latin typeface="+mn-lt"/>
            </a:endParaRPr>
          </a:p>
          <a:p>
            <a:endParaRPr lang="en-US" dirty="0"/>
          </a:p>
        </p:txBody>
      </p:sp>
    </p:spTree>
    <p:extLst>
      <p:ext uri="{BB962C8B-B14F-4D97-AF65-F5344CB8AC3E}">
        <p14:creationId xmlns:p14="http://schemas.microsoft.com/office/powerpoint/2010/main" val="59468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316182" y="104522"/>
            <a:ext cx="7226868" cy="463505"/>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Cisco Easy VPN Server and Remote</a:t>
            </a:r>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9385" y="540927"/>
            <a:ext cx="6821869" cy="4903909"/>
          </a:xfrm>
          <a:prstGeom prst="rect">
            <a:avLst/>
          </a:prstGeom>
          <a:noFill/>
          <a:ln w="9525">
            <a:solidFill>
              <a:schemeClr val="tx1"/>
            </a:solidFill>
            <a:bevel/>
            <a:headEnd/>
            <a:tailEnd/>
          </a:ln>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764134350"/>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1260764" y="119071"/>
            <a:ext cx="7299796" cy="490529"/>
          </a:xfrm>
        </p:spPr>
        <p:txBody>
          <a:bodyPr/>
          <a:lstStyle/>
          <a:p>
            <a:pPr eaLnBrk="1" hangingPunct="1"/>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Comparing IPsec and SSL</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2256" t="4574" r="2068" b="7222"/>
          <a:stretch/>
        </p:blipFill>
        <p:spPr bwMode="auto">
          <a:xfrm>
            <a:off x="609600" y="831274"/>
            <a:ext cx="8160327" cy="45165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3059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1205344" y="2479964"/>
            <a:ext cx="7689273" cy="685800"/>
          </a:xfrm>
          <a:prstGeom prst="rect">
            <a:avLst/>
          </a:prstGeom>
          <a:solidFill>
            <a:srgbClr val="FFFFFF"/>
          </a:solidFill>
          <a:ln w="9525" algn="ctr">
            <a:noFill/>
            <a:miter lim="800000"/>
            <a:headEnd/>
            <a:tailEnd/>
          </a:ln>
        </p:spPr>
        <p:txBody>
          <a:bodyPr wrap="none" lIns="82124" tIns="41061" rIns="82124" bIns="41061" anchor="ctr"/>
          <a:lstStyle/>
          <a:p>
            <a:r>
              <a:rPr lang="en-US" sz="4400" b="1" dirty="0" smtClean="0"/>
              <a:t>Questions?</a:t>
            </a:r>
            <a:endParaRPr lang="en-US" sz="44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26337</TotalTime>
  <Pages>28</Pages>
  <Words>1849</Words>
  <Application>Microsoft Office PowerPoint</Application>
  <PresentationFormat>On-screen Show (4:3)</PresentationFormat>
  <Paragraphs>291</Paragraphs>
  <Slides>46</Slides>
  <Notes>45</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46</vt:i4>
      </vt:variant>
    </vt:vector>
  </HeadingPairs>
  <TitlesOfParts>
    <vt:vector size="51" baseType="lpstr">
      <vt:lpstr>ＭＳ Ｐゴシック</vt:lpstr>
      <vt:lpstr>Arial</vt:lpstr>
      <vt:lpstr>Wingdings</vt:lpstr>
      <vt:lpstr>PPT-TMPLT-WHT_C</vt:lpstr>
      <vt:lpstr>NetAcad-4F_PPT-WHT_060408</vt:lpstr>
      <vt:lpstr>Managing Site-to-Site Connectivity</vt:lpstr>
      <vt:lpstr>Introducing VPNs</vt:lpstr>
      <vt:lpstr> Benefits of VPNs</vt:lpstr>
      <vt:lpstr> Benefits of VPNs (cont.)</vt:lpstr>
      <vt:lpstr>Types of VPNs  Site-to-Site VPNs</vt:lpstr>
      <vt:lpstr> Site-to-Site VPNs (cont.)</vt:lpstr>
      <vt:lpstr> Site-to-Site VPNs (cont.)</vt:lpstr>
      <vt:lpstr> Remote Access VPNs</vt:lpstr>
      <vt:lpstr> Remote Access VPNs (cont.)</vt:lpstr>
      <vt:lpstr>Site-to-Site Generic Routing Encapsulation (GRE) Tunnels</vt:lpstr>
      <vt:lpstr> Introduction to GRE</vt:lpstr>
      <vt:lpstr> Characteristics of GRE</vt:lpstr>
      <vt:lpstr> GRE Tunnel Configuration</vt:lpstr>
      <vt:lpstr> GRE Tunnel Configuration</vt:lpstr>
      <vt:lpstr>GRE Tunnel Verification</vt:lpstr>
      <vt:lpstr>7.3 Introducing IPsec</vt:lpstr>
      <vt:lpstr>Internet Protocol Security IPsec VPNs</vt:lpstr>
      <vt:lpstr> IPsec Functions</vt:lpstr>
      <vt:lpstr> IPsec Characteristics</vt:lpstr>
      <vt:lpstr>Internet Protocol Security IPsec Security Services</vt:lpstr>
      <vt:lpstr> Confidentiality with Encryption</vt:lpstr>
      <vt:lpstr> Encryption Algorithms</vt:lpstr>
      <vt:lpstr> Symmetric Encryption</vt:lpstr>
      <vt:lpstr> Asymmetric Encryption</vt:lpstr>
      <vt:lpstr> Diffie-Hellman Key Exchange</vt:lpstr>
      <vt:lpstr> Diffie-Hellman Key Exchange</vt:lpstr>
      <vt:lpstr> Integrity with Hash Algorithms</vt:lpstr>
      <vt:lpstr> Integrity with Hash Algorithms (cont.)</vt:lpstr>
      <vt:lpstr>Integrity with Hash Algorithms (cont.)</vt:lpstr>
      <vt:lpstr> Integrity with Hash Algorithms (cont.)</vt:lpstr>
      <vt:lpstr> IPsec Authentication</vt:lpstr>
      <vt:lpstr> IPsec Authentication (cont.)</vt:lpstr>
      <vt:lpstr> IPsec Authentication (cont.)</vt:lpstr>
      <vt:lpstr> IPsec Protocol Framework</vt:lpstr>
      <vt:lpstr> IPsec Protocol Framework (cont.)</vt:lpstr>
      <vt:lpstr> IPsec Protocol Framework (cont.)</vt:lpstr>
      <vt:lpstr> IPsec Protocol Framework (cont.)</vt:lpstr>
      <vt:lpstr>7.4 Remote Access</vt:lpstr>
      <vt:lpstr>Remote Access VPN Solutions Types of Remote Access VPNs</vt:lpstr>
      <vt:lpstr> Cisco SSL VPN</vt:lpstr>
      <vt:lpstr> Cisco SSL VPN Solutions</vt:lpstr>
      <vt:lpstr> IPsec Remote Access</vt:lpstr>
      <vt:lpstr> IPsec Remote Access (cont.)</vt:lpstr>
      <vt:lpstr> Cisco Easy VPN Server and Remote</vt:lpstr>
      <vt:lpstr> Comparing IPsec and SSL</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Campbell, Carlene</cp:lastModifiedBy>
  <cp:revision>1419</cp:revision>
  <cp:lastPrinted>1999-01-27T00:54:54Z</cp:lastPrinted>
  <dcterms:created xsi:type="dcterms:W3CDTF">2006-10-23T15:07:30Z</dcterms:created>
  <dcterms:modified xsi:type="dcterms:W3CDTF">2016-02-15T11:57:14Z</dcterms:modified>
</cp:coreProperties>
</file>